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64" r:id="rId4"/>
    <p:sldId id="265" r:id="rId5"/>
    <p:sldId id="286" r:id="rId6"/>
    <p:sldId id="284" r:id="rId7"/>
    <p:sldId id="259" r:id="rId8"/>
    <p:sldId id="279" r:id="rId9"/>
    <p:sldId id="282" r:id="rId10"/>
    <p:sldId id="285" r:id="rId11"/>
    <p:sldId id="272" r:id="rId12"/>
    <p:sldId id="273" r:id="rId13"/>
    <p:sldId id="283" r:id="rId14"/>
    <p:sldId id="276" r:id="rId15"/>
    <p:sldId id="275" r:id="rId16"/>
    <p:sldId id="278" r:id="rId17"/>
    <p:sldId id="287" r:id="rId18"/>
    <p:sldId id="277" r:id="rId19"/>
    <p:sldId id="274" r:id="rId20"/>
    <p:sldId id="257" r:id="rId21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7750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29" autoAdjust="0"/>
    <p:restoredTop sz="94660"/>
  </p:normalViewPr>
  <p:slideViewPr>
    <p:cSldViewPr snapToGrid="0">
      <p:cViewPr varScale="1">
        <p:scale>
          <a:sx n="72" d="100"/>
          <a:sy n="72" d="100"/>
        </p:scale>
        <p:origin x="618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microsoft.com/office/2015/10/relationships/revisionInfo" Target="revisionInfo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E66A32B-C1E7-488D-9A34-151DED71F88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0F774FDF-180A-4DC9-9D62-CD69DD631C7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2602F327-98AE-4A6E-B008-E615FD5E28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9A41BDF8-D4FF-4CBA-844F-AF7EEBD272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7F397F00-F5AA-4A99-A8C4-BC2AECCD55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43311551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26FC6B7-BF57-4F78-98E3-290C09C88F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894D453-3C19-4E15-9787-84BD46EB6A5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74FF8EE4-7B88-44C9-A19C-DF2DDC3CDD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225305E-DCDF-4290-B753-DF82D2607D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1805D28C-301A-4F36-ACD2-BD399B0209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0256132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64F093C-B345-4F46-B294-AD086BFDFD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F141FEE9-C6C4-4D02-B7A8-16119D03020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Editar estilos de texto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2999F8BB-1C1C-4539-9CB9-DB7A3CE460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8B9FCDD3-CBB2-413D-8B11-56070ABD09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A4CC33C-0AE7-4042-AB53-2E2A47F1A9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8865431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B304B07-6C1A-480F-93B1-0171A73083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893170F-7F35-4836-BC8C-ED4F76D4554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00209B5-23C8-47D4-AA88-D10CDBDE3F0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B143DB77-E9ED-4343-8763-AD7AA5BB95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8929967-86B1-4D8A-88E1-FA6DBF051F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103FEC8C-898B-4D0A-A3C5-8B6A761F28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146338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61762D5-0B5A-4B4E-942A-36122BE68D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40CD714A-C776-42A3-A9F8-EEAED8FE8AA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Editar estilos de texto Mestre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F8F17011-7782-4002-8B21-5C367E67DA5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8C79D42F-1D02-4CE0-B9E8-9CD73270940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Editar estilos de texto Mestre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8F70AE4-5FD0-421A-83EF-437C8D82928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C8ED4F9B-4513-4A1E-884C-8E6F91267F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BD725B1A-4364-432E-9F2B-B85B763920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8985742F-B150-49A1-88BC-2673F3EE15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04615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E4F4651-E327-422C-B489-F0599C07050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EFD5ED6E-40DF-4C6F-90F1-8001A10AED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835D4A89-9EC8-45A7-B0D8-51DC122CCB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65446244-DE08-4603-B4CF-962FDB1BB7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1352543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F124B172-07E1-42BA-B464-7F85C097AE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BB4A22D5-2A9E-4391-9154-D88C4D1AAF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98747F9D-028B-4BF1-B54F-D03EAF213F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180752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23100E9-5FF2-40DE-BB05-652400EEDF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42AED19-940B-45A5-923B-5BAFBE9A095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24BCDCE-5B17-4FFB-A0A5-F2D91EECF28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Editar estilos de texto Mestre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8EE43336-74E4-4106-8DFB-314663430A4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ABE8EA72-0437-4117-B89C-DA03AB400A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8EFEE99-C63E-426C-9BF9-81193FC370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834179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D6D0190-A14F-4F18-9BF6-20DB975C3A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EBB6B61F-51A7-4F9C-85C6-523D5DC7A4F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C8F33A81-AA09-4F12-A143-F9F707C2CE9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Editar estilos de texto Mestre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4CB737A0-41AE-4739-964D-98FA85951D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A3DFD08F-122F-405C-93E5-A06C1E511C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13F6504C-3005-43A4-9E48-C019022EF2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8139940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CEBD5DE-4917-4D0A-84FE-D1A7EC5F86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D22C0293-6EA9-4051-940D-AEFF942DFEF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1755683F-8201-4930-A31E-BF066A0A8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16A320E7-DA07-4157-8987-40578EEA74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AB12891-3A57-4ADA-8329-834803C3D0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635804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8462905E-DC16-4084-9ACE-804C8D53E60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7F39222-BE36-42E6-AD7C-5FD7A5DA83C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F5D5BA0-708C-4D58-A0D7-2666830F5F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55BCDAD4-7317-4932-981B-1822894FEF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858D77A4-25BD-424B-A5DC-135D6EF7F0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404702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9ECC7949-A77D-4351-87EA-7F7D939E51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FE1FEFBA-64FC-43CD-A0BB-79EAD907F5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Editar estilos de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71FA91C1-5A5A-4D68-A865-A4372177608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7291A1D-022A-463B-9982-BF1B4CF358EB}" type="datetimeFigureOut">
              <a:rPr lang="pt-BR" smtClean="0"/>
              <a:t>10/10/2017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2998CB-CBC5-48B2-ABA9-36012D7F355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AA91D01A-FE0C-49F8-B959-06C7709899B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FA01F7-DA3D-4449-9DF7-110FB98F3B78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552704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gif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hyperlink" Target="mailto:vcavalcanti@itmidia.com.br" TargetMode="External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8AB0D3E-50A1-42D9-B3D7-B681F386C81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65ED323-BA55-4176-8CE2-5673AF34778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hape 88">
            <a:extLst>
              <a:ext uri="{FF2B5EF4-FFF2-40B4-BE49-F238E27FC236}">
                <a16:creationId xmlns:a16="http://schemas.microsoft.com/office/drawing/2014/main" id="{B23C653D-F242-45EE-AAA4-6ECEA81BB747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gradFill>
            <a:gsLst>
              <a:gs pos="0">
                <a:srgbClr val="FFC000"/>
              </a:gs>
              <a:gs pos="10000">
                <a:srgbClr val="FFC000"/>
              </a:gs>
              <a:gs pos="80000">
                <a:srgbClr val="ED8A22"/>
              </a:gs>
              <a:gs pos="100000">
                <a:srgbClr val="ED8A22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txBody>
          <a:bodyPr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180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5" name="Shape 90">
            <a:extLst>
              <a:ext uri="{FF2B5EF4-FFF2-40B4-BE49-F238E27FC236}">
                <a16:creationId xmlns:a16="http://schemas.microsoft.com/office/drawing/2014/main" id="{BF8E31BB-412D-4586-8F01-C895C4243109}"/>
              </a:ext>
            </a:extLst>
          </p:cNvPr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8852452" y="6032120"/>
            <a:ext cx="3114261" cy="825880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m 6">
            <a:extLst>
              <a:ext uri="{FF2B5EF4-FFF2-40B4-BE49-F238E27FC236}">
                <a16:creationId xmlns:a16="http://schemas.microsoft.com/office/drawing/2014/main" id="{278339A1-364E-454A-81EC-159715FDB45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20193" y="2316163"/>
            <a:ext cx="9751613" cy="17929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971562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03873CF-E12A-42A4-9AC3-C30B06785F0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CF622428-E7E8-4A05-BE42-E8123375968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 descr="Uma imagem contendo texto, mapa&#10;&#10;Descrição gerada com alta confiança">
            <a:extLst>
              <a:ext uri="{FF2B5EF4-FFF2-40B4-BE49-F238E27FC236}">
                <a16:creationId xmlns:a16="http://schemas.microsoft.com/office/drawing/2014/main" id="{44DCB9B1-E55E-4FC4-9582-A5853F46529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03D97F28-0E3F-4D1E-8D5C-836C30CB20EF}"/>
              </a:ext>
            </a:extLst>
          </p:cNvPr>
          <p:cNvSpPr txBox="1"/>
          <p:nvPr/>
        </p:nvSpPr>
        <p:spPr>
          <a:xfrm>
            <a:off x="7063464" y="723698"/>
            <a:ext cx="3604536" cy="34778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4400" b="1" dirty="0">
                <a:solidFill>
                  <a:schemeClr val="bg1"/>
                </a:solidFill>
              </a:rPr>
              <a:t>¿</a:t>
            </a:r>
            <a:r>
              <a:rPr lang="pt-BR" sz="4400" b="1" dirty="0" err="1">
                <a:solidFill>
                  <a:schemeClr val="bg1"/>
                </a:solidFill>
              </a:rPr>
              <a:t>Cómo</a:t>
            </a:r>
            <a:r>
              <a:rPr lang="pt-BR" sz="4400" b="1" dirty="0">
                <a:solidFill>
                  <a:schemeClr val="bg1"/>
                </a:solidFill>
              </a:rPr>
              <a:t> vender sus </a:t>
            </a:r>
            <a:r>
              <a:rPr lang="pt-BR" sz="4400" b="1" dirty="0" err="1">
                <a:solidFill>
                  <a:schemeClr val="bg1"/>
                </a:solidFill>
              </a:rPr>
              <a:t>proyectos</a:t>
            </a:r>
            <a:r>
              <a:rPr lang="pt-BR" sz="4400" b="1" dirty="0">
                <a:solidFill>
                  <a:schemeClr val="bg1"/>
                </a:solidFill>
              </a:rPr>
              <a:t> de </a:t>
            </a:r>
            <a:r>
              <a:rPr lang="pt-BR" sz="4400" b="1" dirty="0" err="1">
                <a:solidFill>
                  <a:schemeClr val="bg1"/>
                </a:solidFill>
              </a:rPr>
              <a:t>innovación</a:t>
            </a:r>
            <a:r>
              <a:rPr lang="pt-BR" sz="4400" b="1" dirty="0">
                <a:solidFill>
                  <a:schemeClr val="bg1"/>
                </a:solidFill>
              </a:rPr>
              <a:t> a </a:t>
            </a:r>
            <a:r>
              <a:rPr lang="pt-BR" sz="4400" b="1" dirty="0" err="1">
                <a:solidFill>
                  <a:schemeClr val="bg1"/>
                </a:solidFill>
              </a:rPr>
              <a:t>la</a:t>
            </a:r>
            <a:r>
              <a:rPr lang="pt-BR" sz="4400" b="1" dirty="0">
                <a:solidFill>
                  <a:schemeClr val="bg1"/>
                </a:solidFill>
              </a:rPr>
              <a:t> alta </a:t>
            </a:r>
            <a:r>
              <a:rPr lang="pt-BR" sz="4400" b="1" dirty="0" err="1">
                <a:solidFill>
                  <a:schemeClr val="bg1"/>
                </a:solidFill>
              </a:rPr>
              <a:t>dirección</a:t>
            </a:r>
            <a:r>
              <a:rPr lang="pt-BR" sz="4400" b="1" dirty="0">
                <a:solidFill>
                  <a:schemeClr val="bg1"/>
                </a:solidFill>
              </a:rPr>
              <a:t>?</a:t>
            </a:r>
          </a:p>
        </p:txBody>
      </p:sp>
    </p:spTree>
    <p:extLst>
      <p:ext uri="{BB962C8B-B14F-4D97-AF65-F5344CB8AC3E}">
        <p14:creationId xmlns:p14="http://schemas.microsoft.com/office/powerpoint/2010/main" val="131425649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aixaDeTexto 3">
            <a:extLst>
              <a:ext uri="{FF2B5EF4-FFF2-40B4-BE49-F238E27FC236}">
                <a16:creationId xmlns:a16="http://schemas.microsoft.com/office/drawing/2014/main" id="{2193AAFD-8F42-47E8-9674-84769E0E769E}"/>
              </a:ext>
            </a:extLst>
          </p:cNvPr>
          <p:cNvSpPr txBox="1"/>
          <p:nvPr/>
        </p:nvSpPr>
        <p:spPr>
          <a:xfrm>
            <a:off x="191197" y="105906"/>
            <a:ext cx="6012993" cy="224676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3500" b="1" dirty="0">
                <a:solidFill>
                  <a:schemeClr val="accent4">
                    <a:lumMod val="75000"/>
                  </a:schemeClr>
                </a:solidFill>
              </a:rPr>
              <a:t>SI NECESITA INNOVAR</a:t>
            </a:r>
          </a:p>
          <a:p>
            <a:r>
              <a:rPr lang="pt-BR" sz="3500" b="1" dirty="0">
                <a:solidFill>
                  <a:schemeClr val="accent4">
                    <a:lumMod val="75000"/>
                  </a:schemeClr>
                </a:solidFill>
              </a:rPr>
              <a:t>SI NECESITA CREAR LO NUEVO</a:t>
            </a:r>
          </a:p>
          <a:p>
            <a:r>
              <a:rPr lang="pt-BR" sz="3500" b="1" dirty="0">
                <a:solidFill>
                  <a:schemeClr val="accent4">
                    <a:lumMod val="75000"/>
                  </a:schemeClr>
                </a:solidFill>
              </a:rPr>
              <a:t>SI NECESITA TRANSFORMARSE</a:t>
            </a:r>
          </a:p>
          <a:p>
            <a:r>
              <a:rPr lang="pt-BR" sz="3500" b="1" dirty="0">
                <a:solidFill>
                  <a:schemeClr val="accent4">
                    <a:lumMod val="75000"/>
                  </a:schemeClr>
                </a:solidFill>
              </a:rPr>
              <a:t>¿QUÉ VAN HACER USTEDES?</a:t>
            </a:r>
          </a:p>
        </p:txBody>
      </p:sp>
      <p:pic>
        <p:nvPicPr>
          <p:cNvPr id="3076" name="Picture 4" descr="Image result for gif john travolta">
            <a:extLst>
              <a:ext uri="{FF2B5EF4-FFF2-40B4-BE49-F238E27FC236}">
                <a16:creationId xmlns:a16="http://schemas.microsoft.com/office/drawing/2014/main" id="{C83CCEE2-4F55-4142-BDD3-4FD359140DEF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05575" y="3991597"/>
            <a:ext cx="5487642" cy="27438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6077116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50E5D551-408A-4917-9FBF-1F6AF58CC79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8800" dirty="0">
                <a:solidFill>
                  <a:schemeClr val="accent4">
                    <a:lumMod val="75000"/>
                  </a:schemeClr>
                </a:solidFill>
              </a:rPr>
              <a:t>¿CÓMO HACER LOS CAMBIOS?</a:t>
            </a:r>
          </a:p>
        </p:txBody>
      </p:sp>
    </p:spTree>
    <p:extLst>
      <p:ext uri="{BB962C8B-B14F-4D97-AF65-F5344CB8AC3E}">
        <p14:creationId xmlns:p14="http://schemas.microsoft.com/office/powerpoint/2010/main" val="135062695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50E5D551-408A-4917-9FBF-1F6AF58CC79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8800" dirty="0">
              <a:solidFill>
                <a:schemeClr val="accent4">
                  <a:lumMod val="75000"/>
                </a:schemeClr>
              </a:solidFill>
            </a:endParaRPr>
          </a:p>
        </p:txBody>
      </p:sp>
      <p:pic>
        <p:nvPicPr>
          <p:cNvPr id="1026" name="Picture 2" descr="Image result for GIF cambios">
            <a:extLst>
              <a:ext uri="{FF2B5EF4-FFF2-40B4-BE49-F238E27FC236}">
                <a16:creationId xmlns:a16="http://schemas.microsoft.com/office/drawing/2014/main" id="{D7894790-8FB7-45AA-B196-F28DBE8EE2C5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8900" y="1515161"/>
            <a:ext cx="6934200" cy="38276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6317933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50E5D551-408A-4917-9FBF-1F6AF58CC79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77509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8800" dirty="0">
                <a:solidFill>
                  <a:schemeClr val="bg1"/>
                </a:solidFill>
              </a:rPr>
              <a:t>¡CAMBIANDOSE A SI MISMO!</a:t>
            </a:r>
          </a:p>
        </p:txBody>
      </p:sp>
    </p:spTree>
    <p:extLst>
      <p:ext uri="{BB962C8B-B14F-4D97-AF65-F5344CB8AC3E}">
        <p14:creationId xmlns:p14="http://schemas.microsoft.com/office/powerpoint/2010/main" val="396589336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m 7" descr="Uma imagem contendo texto, mapa&#10;&#10;Descrição gerada com alta confiança">
            <a:extLst>
              <a:ext uri="{FF2B5EF4-FFF2-40B4-BE49-F238E27FC236}">
                <a16:creationId xmlns:a16="http://schemas.microsoft.com/office/drawing/2014/main" id="{5A01EA97-1000-448B-9C27-CA12835F04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9" name="Retângulo 8">
            <a:extLst>
              <a:ext uri="{FF2B5EF4-FFF2-40B4-BE49-F238E27FC236}">
                <a16:creationId xmlns:a16="http://schemas.microsoft.com/office/drawing/2014/main" id="{474FB877-D97A-4468-878F-F768D6201411}"/>
              </a:ext>
            </a:extLst>
          </p:cNvPr>
          <p:cNvSpPr/>
          <p:nvPr/>
        </p:nvSpPr>
        <p:spPr>
          <a:xfrm>
            <a:off x="714775" y="650270"/>
            <a:ext cx="4012317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3200" b="1" dirty="0">
                <a:solidFill>
                  <a:schemeClr val="accent1">
                    <a:lumMod val="75000"/>
                  </a:schemeClr>
                </a:solidFill>
              </a:rPr>
              <a:t>FACTORES DE RIESGOS</a:t>
            </a:r>
            <a:endParaRPr lang="pt-BR" sz="32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6" name="Elipse 5">
            <a:extLst>
              <a:ext uri="{FF2B5EF4-FFF2-40B4-BE49-F238E27FC236}">
                <a16:creationId xmlns:a16="http://schemas.microsoft.com/office/drawing/2014/main" id="{536D4FDF-79B0-4782-8CB6-6C03A65FEEAD}"/>
              </a:ext>
            </a:extLst>
          </p:cNvPr>
          <p:cNvSpPr/>
          <p:nvPr/>
        </p:nvSpPr>
        <p:spPr>
          <a:xfrm>
            <a:off x="6036804" y="2744806"/>
            <a:ext cx="1060174" cy="977023"/>
          </a:xfrm>
          <a:prstGeom prst="ellipse">
            <a:avLst/>
          </a:prstGeom>
          <a:solidFill>
            <a:srgbClr val="F77509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5400" dirty="0"/>
              <a:t>1</a:t>
            </a: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41C28A8E-928F-4DAF-BAEA-0934534D95BA}"/>
              </a:ext>
            </a:extLst>
          </p:cNvPr>
          <p:cNvSpPr txBox="1"/>
          <p:nvPr/>
        </p:nvSpPr>
        <p:spPr>
          <a:xfrm>
            <a:off x="7401778" y="3074542"/>
            <a:ext cx="34277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/>
              <a:t>Bajo </a:t>
            </a:r>
            <a:r>
              <a:rPr lang="pt-BR" b="1" dirty="0" err="1"/>
              <a:t>crecimiento</a:t>
            </a:r>
            <a:r>
              <a:rPr lang="pt-BR" b="1" dirty="0"/>
              <a:t> o </a:t>
            </a:r>
            <a:r>
              <a:rPr lang="pt-BR" b="1" dirty="0" err="1"/>
              <a:t>estancamiento</a:t>
            </a:r>
            <a:endParaRPr lang="pt-BR" b="1" dirty="0"/>
          </a:p>
        </p:txBody>
      </p:sp>
      <p:sp>
        <p:nvSpPr>
          <p:cNvPr id="12" name="Elipse 11">
            <a:extLst>
              <a:ext uri="{FF2B5EF4-FFF2-40B4-BE49-F238E27FC236}">
                <a16:creationId xmlns:a16="http://schemas.microsoft.com/office/drawing/2014/main" id="{6E1B5FBE-37CF-4DA6-BC26-D602B9E86215}"/>
              </a:ext>
            </a:extLst>
          </p:cNvPr>
          <p:cNvSpPr/>
          <p:nvPr/>
        </p:nvSpPr>
        <p:spPr>
          <a:xfrm>
            <a:off x="6036804" y="3938222"/>
            <a:ext cx="1060174" cy="977023"/>
          </a:xfrm>
          <a:prstGeom prst="ellipse">
            <a:avLst/>
          </a:prstGeom>
          <a:solidFill>
            <a:srgbClr val="F77509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5400" dirty="0"/>
              <a:t>2</a:t>
            </a:r>
          </a:p>
        </p:txBody>
      </p: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8F4B9813-0BA2-4D09-B7FD-584F908CEA7B}"/>
              </a:ext>
            </a:extLst>
          </p:cNvPr>
          <p:cNvSpPr txBox="1"/>
          <p:nvPr/>
        </p:nvSpPr>
        <p:spPr>
          <a:xfrm>
            <a:off x="7412354" y="4146449"/>
            <a:ext cx="35171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 err="1"/>
              <a:t>Escasez</a:t>
            </a:r>
            <a:r>
              <a:rPr lang="pt-BR" b="1" dirty="0"/>
              <a:t> de mano de obra </a:t>
            </a:r>
            <a:r>
              <a:rPr lang="pt-BR" b="1" dirty="0" err="1"/>
              <a:t>calificada</a:t>
            </a:r>
            <a:endParaRPr lang="pt-BR" b="1" dirty="0"/>
          </a:p>
        </p:txBody>
      </p:sp>
      <p:sp>
        <p:nvSpPr>
          <p:cNvPr id="14" name="Elipse 13">
            <a:extLst>
              <a:ext uri="{FF2B5EF4-FFF2-40B4-BE49-F238E27FC236}">
                <a16:creationId xmlns:a16="http://schemas.microsoft.com/office/drawing/2014/main" id="{6C1EB948-48FD-4D33-BE65-666D20EA01A7}"/>
              </a:ext>
            </a:extLst>
          </p:cNvPr>
          <p:cNvSpPr/>
          <p:nvPr/>
        </p:nvSpPr>
        <p:spPr>
          <a:xfrm>
            <a:off x="6036804" y="5131638"/>
            <a:ext cx="1060174" cy="977023"/>
          </a:xfrm>
          <a:prstGeom prst="ellipse">
            <a:avLst/>
          </a:prstGeom>
          <a:solidFill>
            <a:srgbClr val="F77509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5400" dirty="0"/>
              <a:t>3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07F8AEF9-FA25-4A4C-A737-84E117D4F9AA}"/>
              </a:ext>
            </a:extLst>
          </p:cNvPr>
          <p:cNvSpPr txBox="1"/>
          <p:nvPr/>
        </p:nvSpPr>
        <p:spPr>
          <a:xfrm>
            <a:off x="7401778" y="5218356"/>
            <a:ext cx="466679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/>
              <a:t>El aumento de </a:t>
            </a:r>
            <a:r>
              <a:rPr lang="pt-BR" b="1" dirty="0" err="1"/>
              <a:t>competecia</a:t>
            </a:r>
            <a:r>
              <a:rPr lang="pt-BR" b="1" dirty="0"/>
              <a:t>/ruptura </a:t>
            </a:r>
            <a:r>
              <a:rPr lang="pt-BR" b="1" dirty="0" err="1"/>
              <a:t>del</a:t>
            </a:r>
            <a:r>
              <a:rPr lang="pt-BR" b="1" dirty="0"/>
              <a:t> modelo</a:t>
            </a:r>
            <a:br>
              <a:rPr lang="pt-BR" b="1" dirty="0"/>
            </a:br>
            <a:r>
              <a:rPr lang="pt-BR" b="1" dirty="0"/>
              <a:t> de negocio</a:t>
            </a:r>
          </a:p>
        </p:txBody>
      </p:sp>
      <p:sp>
        <p:nvSpPr>
          <p:cNvPr id="16" name="Elipse 15">
            <a:extLst>
              <a:ext uri="{FF2B5EF4-FFF2-40B4-BE49-F238E27FC236}">
                <a16:creationId xmlns:a16="http://schemas.microsoft.com/office/drawing/2014/main" id="{AB569E38-9B3D-4F63-8323-BC5CB5041779}"/>
              </a:ext>
            </a:extLst>
          </p:cNvPr>
          <p:cNvSpPr/>
          <p:nvPr/>
        </p:nvSpPr>
        <p:spPr>
          <a:xfrm>
            <a:off x="714775" y="2769133"/>
            <a:ext cx="1060174" cy="977023"/>
          </a:xfrm>
          <a:prstGeom prst="ellipse">
            <a:avLst/>
          </a:prstGeom>
          <a:solidFill>
            <a:srgbClr val="F77509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5400" dirty="0"/>
              <a:t>1</a:t>
            </a: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7F8A18B1-E2D1-48F9-B6E2-4FFA657C000F}"/>
              </a:ext>
            </a:extLst>
          </p:cNvPr>
          <p:cNvSpPr txBox="1"/>
          <p:nvPr/>
        </p:nvSpPr>
        <p:spPr>
          <a:xfrm>
            <a:off x="2079749" y="3098869"/>
            <a:ext cx="30491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/>
              <a:t>Falta de cultura </a:t>
            </a:r>
            <a:r>
              <a:rPr lang="pt-BR" b="1" dirty="0" err="1"/>
              <a:t>en</a:t>
            </a:r>
            <a:r>
              <a:rPr lang="pt-BR" b="1" dirty="0"/>
              <a:t> </a:t>
            </a:r>
            <a:r>
              <a:rPr lang="pt-BR" b="1" dirty="0" err="1"/>
              <a:t>innovación</a:t>
            </a:r>
            <a:endParaRPr lang="pt-BR" b="1" dirty="0"/>
          </a:p>
        </p:txBody>
      </p:sp>
      <p:sp>
        <p:nvSpPr>
          <p:cNvPr id="18" name="Elipse 17">
            <a:extLst>
              <a:ext uri="{FF2B5EF4-FFF2-40B4-BE49-F238E27FC236}">
                <a16:creationId xmlns:a16="http://schemas.microsoft.com/office/drawing/2014/main" id="{78394BEF-493D-49A2-99BF-1988FA73C22A}"/>
              </a:ext>
            </a:extLst>
          </p:cNvPr>
          <p:cNvSpPr/>
          <p:nvPr/>
        </p:nvSpPr>
        <p:spPr>
          <a:xfrm>
            <a:off x="714775" y="3950190"/>
            <a:ext cx="1060174" cy="977023"/>
          </a:xfrm>
          <a:prstGeom prst="ellipse">
            <a:avLst/>
          </a:prstGeom>
          <a:solidFill>
            <a:srgbClr val="F77509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5400" dirty="0"/>
              <a:t>2</a:t>
            </a:r>
          </a:p>
        </p:txBody>
      </p:sp>
      <p:sp>
        <p:nvSpPr>
          <p:cNvPr id="19" name="CaixaDeTexto 18">
            <a:extLst>
              <a:ext uri="{FF2B5EF4-FFF2-40B4-BE49-F238E27FC236}">
                <a16:creationId xmlns:a16="http://schemas.microsoft.com/office/drawing/2014/main" id="{087F2B33-259B-4B5E-8C6F-B4B64292EF9F}"/>
              </a:ext>
            </a:extLst>
          </p:cNvPr>
          <p:cNvSpPr txBox="1"/>
          <p:nvPr/>
        </p:nvSpPr>
        <p:spPr>
          <a:xfrm>
            <a:off x="2079749" y="4254035"/>
            <a:ext cx="34889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 err="1"/>
              <a:t>Limitación</a:t>
            </a:r>
            <a:r>
              <a:rPr lang="pt-BR" b="1" dirty="0"/>
              <a:t> financeira a </a:t>
            </a:r>
            <a:r>
              <a:rPr lang="pt-BR" b="1" dirty="0" err="1"/>
              <a:t>la</a:t>
            </a:r>
            <a:r>
              <a:rPr lang="pt-BR" b="1" dirty="0"/>
              <a:t> </a:t>
            </a:r>
            <a:r>
              <a:rPr lang="pt-BR" b="1" dirty="0" err="1"/>
              <a:t>inversión</a:t>
            </a:r>
            <a:endParaRPr lang="pt-BR" b="1" dirty="0"/>
          </a:p>
        </p:txBody>
      </p:sp>
      <p:sp>
        <p:nvSpPr>
          <p:cNvPr id="20" name="Elipse 19">
            <a:extLst>
              <a:ext uri="{FF2B5EF4-FFF2-40B4-BE49-F238E27FC236}">
                <a16:creationId xmlns:a16="http://schemas.microsoft.com/office/drawing/2014/main" id="{DE8CEB9C-B877-48EB-B085-49AC9B22D347}"/>
              </a:ext>
            </a:extLst>
          </p:cNvPr>
          <p:cNvSpPr/>
          <p:nvPr/>
        </p:nvSpPr>
        <p:spPr>
          <a:xfrm>
            <a:off x="714775" y="5131247"/>
            <a:ext cx="1060174" cy="977023"/>
          </a:xfrm>
          <a:prstGeom prst="ellipse">
            <a:avLst/>
          </a:prstGeom>
          <a:solidFill>
            <a:srgbClr val="F77509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5400" dirty="0"/>
              <a:t>3</a:t>
            </a:r>
          </a:p>
        </p:txBody>
      </p:sp>
      <p:sp>
        <p:nvSpPr>
          <p:cNvPr id="21" name="CaixaDeTexto 20">
            <a:extLst>
              <a:ext uri="{FF2B5EF4-FFF2-40B4-BE49-F238E27FC236}">
                <a16:creationId xmlns:a16="http://schemas.microsoft.com/office/drawing/2014/main" id="{1A42F01F-D3F8-4170-8D82-6B4921BE550F}"/>
              </a:ext>
            </a:extLst>
          </p:cNvPr>
          <p:cNvSpPr txBox="1"/>
          <p:nvPr/>
        </p:nvSpPr>
        <p:spPr>
          <a:xfrm>
            <a:off x="2079749" y="5409201"/>
            <a:ext cx="221996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/>
              <a:t>Resistencia al cambio</a:t>
            </a:r>
          </a:p>
        </p:txBody>
      </p:sp>
      <p:sp>
        <p:nvSpPr>
          <p:cNvPr id="22" name="Retângulo 21">
            <a:extLst>
              <a:ext uri="{FF2B5EF4-FFF2-40B4-BE49-F238E27FC236}">
                <a16:creationId xmlns:a16="http://schemas.microsoft.com/office/drawing/2014/main" id="{5EFB3B00-3A0A-453C-9BF1-532F62DE3625}"/>
              </a:ext>
            </a:extLst>
          </p:cNvPr>
          <p:cNvSpPr/>
          <p:nvPr/>
        </p:nvSpPr>
        <p:spPr>
          <a:xfrm>
            <a:off x="2079749" y="1870931"/>
            <a:ext cx="1941557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3200" b="1" dirty="0">
                <a:solidFill>
                  <a:schemeClr val="accent1">
                    <a:lumMod val="75000"/>
                  </a:schemeClr>
                </a:solidFill>
              </a:rPr>
              <a:t>INTERNOS</a:t>
            </a:r>
            <a:endParaRPr lang="pt-BR" sz="32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23" name="Retângulo 22">
            <a:extLst>
              <a:ext uri="{FF2B5EF4-FFF2-40B4-BE49-F238E27FC236}">
                <a16:creationId xmlns:a16="http://schemas.microsoft.com/office/drawing/2014/main" id="{FA7E260A-A687-47F7-B997-21AAE8E19597}"/>
              </a:ext>
            </a:extLst>
          </p:cNvPr>
          <p:cNvSpPr/>
          <p:nvPr/>
        </p:nvSpPr>
        <p:spPr>
          <a:xfrm>
            <a:off x="7401778" y="1829898"/>
            <a:ext cx="1988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3200" b="1" dirty="0">
                <a:solidFill>
                  <a:schemeClr val="accent1">
                    <a:lumMod val="75000"/>
                  </a:schemeClr>
                </a:solidFill>
              </a:rPr>
              <a:t>EXTERNOS</a:t>
            </a:r>
            <a:endParaRPr lang="pt-BR" sz="3200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44049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m 7" descr="Uma imagem contendo texto, mapa&#10;&#10;Descrição gerada com alta confiança">
            <a:extLst>
              <a:ext uri="{FF2B5EF4-FFF2-40B4-BE49-F238E27FC236}">
                <a16:creationId xmlns:a16="http://schemas.microsoft.com/office/drawing/2014/main" id="{5A01EA97-1000-448B-9C27-CA12835F04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3252"/>
            <a:ext cx="12192000" cy="6858000"/>
          </a:xfrm>
          <a:prstGeom prst="rect">
            <a:avLst/>
          </a:prstGeom>
        </p:spPr>
      </p:pic>
      <p:sp>
        <p:nvSpPr>
          <p:cNvPr id="9" name="Retângulo 8">
            <a:extLst>
              <a:ext uri="{FF2B5EF4-FFF2-40B4-BE49-F238E27FC236}">
                <a16:creationId xmlns:a16="http://schemas.microsoft.com/office/drawing/2014/main" id="{474FB877-D97A-4468-878F-F768D6201411}"/>
              </a:ext>
            </a:extLst>
          </p:cNvPr>
          <p:cNvSpPr/>
          <p:nvPr/>
        </p:nvSpPr>
        <p:spPr>
          <a:xfrm>
            <a:off x="714775" y="650270"/>
            <a:ext cx="739991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3200" b="1" dirty="0">
                <a:solidFill>
                  <a:schemeClr val="accent1">
                    <a:lumMod val="75000"/>
                  </a:schemeClr>
                </a:solidFill>
              </a:rPr>
              <a:t>ENFOQUEMOS EN LOS RIESGOS INTERNOS</a:t>
            </a:r>
            <a:endParaRPr lang="pt-BR" sz="32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7F8A18B1-E2D1-48F9-B6E2-4FFA657C000F}"/>
              </a:ext>
            </a:extLst>
          </p:cNvPr>
          <p:cNvSpPr txBox="1"/>
          <p:nvPr/>
        </p:nvSpPr>
        <p:spPr>
          <a:xfrm>
            <a:off x="714775" y="2712615"/>
            <a:ext cx="5014167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3000" b="1" dirty="0"/>
              <a:t>Falta de cultura </a:t>
            </a:r>
            <a:r>
              <a:rPr lang="pt-BR" sz="3000" b="1" dirty="0" err="1"/>
              <a:t>en</a:t>
            </a:r>
            <a:r>
              <a:rPr lang="pt-BR" sz="3000" b="1" dirty="0"/>
              <a:t> </a:t>
            </a:r>
            <a:r>
              <a:rPr lang="pt-BR" sz="3000" b="1" dirty="0" err="1"/>
              <a:t>innovación</a:t>
            </a:r>
            <a:endParaRPr lang="pt-BR" sz="3000" b="1" dirty="0"/>
          </a:p>
        </p:txBody>
      </p:sp>
      <p:sp>
        <p:nvSpPr>
          <p:cNvPr id="24" name="CaixaDeTexto 23">
            <a:extLst>
              <a:ext uri="{FF2B5EF4-FFF2-40B4-BE49-F238E27FC236}">
                <a16:creationId xmlns:a16="http://schemas.microsoft.com/office/drawing/2014/main" id="{63BC003E-8326-4084-B181-50AB969239B1}"/>
              </a:ext>
            </a:extLst>
          </p:cNvPr>
          <p:cNvSpPr txBox="1"/>
          <p:nvPr/>
        </p:nvSpPr>
        <p:spPr>
          <a:xfrm>
            <a:off x="714775" y="3371351"/>
            <a:ext cx="3585405" cy="55399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3000" b="1" dirty="0"/>
              <a:t>Resistencia al cambio</a:t>
            </a:r>
          </a:p>
        </p:txBody>
      </p:sp>
      <p:sp>
        <p:nvSpPr>
          <p:cNvPr id="25" name="CaixaDeTexto 24">
            <a:extLst>
              <a:ext uri="{FF2B5EF4-FFF2-40B4-BE49-F238E27FC236}">
                <a16:creationId xmlns:a16="http://schemas.microsoft.com/office/drawing/2014/main" id="{CD8F2D36-CDC5-4326-9206-F58952891318}"/>
              </a:ext>
            </a:extLst>
          </p:cNvPr>
          <p:cNvSpPr txBox="1"/>
          <p:nvPr/>
        </p:nvSpPr>
        <p:spPr>
          <a:xfrm rot="19693473">
            <a:off x="2805407" y="3140447"/>
            <a:ext cx="923265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3000" b="1" dirty="0" err="1">
                <a:solidFill>
                  <a:srgbClr val="F77509"/>
                </a:solidFill>
              </a:rPr>
              <a:t>Ustedes</a:t>
            </a:r>
            <a:r>
              <a:rPr lang="pt-BR" sz="3000" b="1" dirty="0">
                <a:solidFill>
                  <a:srgbClr val="F77509"/>
                </a:solidFill>
              </a:rPr>
              <a:t> </a:t>
            </a:r>
            <a:r>
              <a:rPr lang="pt-BR" sz="3000" b="1" dirty="0" err="1">
                <a:solidFill>
                  <a:srgbClr val="F77509"/>
                </a:solidFill>
              </a:rPr>
              <a:t>deben</a:t>
            </a:r>
            <a:r>
              <a:rPr lang="pt-BR" sz="3000" b="1" dirty="0">
                <a:solidFill>
                  <a:srgbClr val="F77509"/>
                </a:solidFill>
              </a:rPr>
              <a:t> de </a:t>
            </a:r>
            <a:r>
              <a:rPr lang="pt-BR" sz="3000" b="1" dirty="0" err="1">
                <a:solidFill>
                  <a:srgbClr val="F77509"/>
                </a:solidFill>
              </a:rPr>
              <a:t>empenzar</a:t>
            </a:r>
            <a:r>
              <a:rPr lang="pt-BR" sz="3000" b="1" dirty="0">
                <a:solidFill>
                  <a:srgbClr val="F77509"/>
                </a:solidFill>
              </a:rPr>
              <a:t> </a:t>
            </a:r>
            <a:r>
              <a:rPr lang="pt-BR" sz="3000" b="1" dirty="0" err="1">
                <a:solidFill>
                  <a:srgbClr val="F77509"/>
                </a:solidFill>
              </a:rPr>
              <a:t>creando</a:t>
            </a:r>
            <a:r>
              <a:rPr lang="pt-BR" sz="3000" b="1" dirty="0">
                <a:solidFill>
                  <a:srgbClr val="F77509"/>
                </a:solidFill>
              </a:rPr>
              <a:t> </a:t>
            </a:r>
            <a:r>
              <a:rPr lang="pt-BR" sz="3000" b="1" dirty="0" err="1">
                <a:solidFill>
                  <a:srgbClr val="F77509"/>
                </a:solidFill>
              </a:rPr>
              <a:t>alianzaS</a:t>
            </a:r>
            <a:r>
              <a:rPr lang="pt-BR" sz="3000" b="1" dirty="0">
                <a:solidFill>
                  <a:srgbClr val="F77509"/>
                </a:solidFill>
              </a:rPr>
              <a:t> </a:t>
            </a:r>
            <a:r>
              <a:rPr lang="pt-BR" sz="3000" b="1" dirty="0" err="1">
                <a:solidFill>
                  <a:srgbClr val="F77509"/>
                </a:solidFill>
              </a:rPr>
              <a:t>con</a:t>
            </a:r>
            <a:r>
              <a:rPr lang="pt-BR" sz="3000" b="1" dirty="0">
                <a:solidFill>
                  <a:srgbClr val="F77509"/>
                </a:solidFill>
              </a:rPr>
              <a:t> </a:t>
            </a:r>
            <a:r>
              <a:rPr lang="pt-BR" sz="3000" b="1" dirty="0" err="1">
                <a:solidFill>
                  <a:srgbClr val="F77509"/>
                </a:solidFill>
              </a:rPr>
              <a:t>las</a:t>
            </a:r>
            <a:r>
              <a:rPr lang="pt-BR" sz="3000" b="1" dirty="0">
                <a:solidFill>
                  <a:srgbClr val="F77509"/>
                </a:solidFill>
              </a:rPr>
              <a:t> áreas de negócio y  </a:t>
            </a:r>
            <a:r>
              <a:rPr lang="pt-BR" sz="3000" b="1" dirty="0" err="1">
                <a:solidFill>
                  <a:srgbClr val="F77509"/>
                </a:solidFill>
              </a:rPr>
              <a:t>sobretodo</a:t>
            </a:r>
            <a:r>
              <a:rPr lang="pt-BR" sz="3000" b="1" dirty="0">
                <a:solidFill>
                  <a:srgbClr val="F77509"/>
                </a:solidFill>
              </a:rPr>
              <a:t> </a:t>
            </a:r>
            <a:r>
              <a:rPr lang="pt-BR" sz="3000" b="1" dirty="0" err="1">
                <a:solidFill>
                  <a:srgbClr val="F77509"/>
                </a:solidFill>
              </a:rPr>
              <a:t>con</a:t>
            </a:r>
            <a:r>
              <a:rPr lang="pt-BR" sz="3000" b="1" dirty="0">
                <a:solidFill>
                  <a:srgbClr val="F77509"/>
                </a:solidFill>
              </a:rPr>
              <a:t> RR.HH.</a:t>
            </a:r>
          </a:p>
        </p:txBody>
      </p:sp>
    </p:spTree>
    <p:extLst>
      <p:ext uri="{BB962C8B-B14F-4D97-AF65-F5344CB8AC3E}">
        <p14:creationId xmlns:p14="http://schemas.microsoft.com/office/powerpoint/2010/main" val="20116027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50E5D551-408A-4917-9FBF-1F6AF58CC79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77509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8800" dirty="0">
              <a:solidFill>
                <a:schemeClr val="bg1"/>
              </a:solidFill>
            </a:endParaRPr>
          </a:p>
        </p:txBody>
      </p:sp>
      <p:sp>
        <p:nvSpPr>
          <p:cNvPr id="5" name="CaixaDeTexto 4">
            <a:extLst>
              <a:ext uri="{FF2B5EF4-FFF2-40B4-BE49-F238E27FC236}">
                <a16:creationId xmlns:a16="http://schemas.microsoft.com/office/drawing/2014/main" id="{7FCE1BE3-9805-469D-A987-39621C18DDA2}"/>
              </a:ext>
            </a:extLst>
          </p:cNvPr>
          <p:cNvSpPr txBox="1"/>
          <p:nvPr/>
        </p:nvSpPr>
        <p:spPr>
          <a:xfrm>
            <a:off x="0" y="0"/>
            <a:ext cx="3507370" cy="14465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8800" dirty="0">
                <a:solidFill>
                  <a:schemeClr val="bg1"/>
                </a:solidFill>
              </a:rPr>
              <a:t>PERO...</a:t>
            </a:r>
          </a:p>
        </p:txBody>
      </p:sp>
      <p:pic>
        <p:nvPicPr>
          <p:cNvPr id="2050" name="Picture 2" descr="Image result for GIF dudas">
            <a:extLst>
              <a:ext uri="{FF2B5EF4-FFF2-40B4-BE49-F238E27FC236}">
                <a16:creationId xmlns:a16="http://schemas.microsoft.com/office/drawing/2014/main" id="{03A542C6-DE2E-4973-8D31-5EBA61383C40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2875" y="1895475"/>
            <a:ext cx="3676650" cy="3676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7144823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50E5D551-408A-4917-9FBF-1F6AF58CC79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77509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8800" dirty="0">
              <a:solidFill>
                <a:schemeClr val="bg1"/>
              </a:solidFill>
            </a:endParaRPr>
          </a:p>
        </p:txBody>
      </p:sp>
      <p:sp>
        <p:nvSpPr>
          <p:cNvPr id="5" name="CaixaDeTexto 4">
            <a:extLst>
              <a:ext uri="{FF2B5EF4-FFF2-40B4-BE49-F238E27FC236}">
                <a16:creationId xmlns:a16="http://schemas.microsoft.com/office/drawing/2014/main" id="{7FCE1BE3-9805-469D-A987-39621C18DDA2}"/>
              </a:ext>
            </a:extLst>
          </p:cNvPr>
          <p:cNvSpPr txBox="1"/>
          <p:nvPr/>
        </p:nvSpPr>
        <p:spPr>
          <a:xfrm>
            <a:off x="2178104" y="4230806"/>
            <a:ext cx="9803642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pt-BR" sz="8800" dirty="0">
                <a:solidFill>
                  <a:schemeClr val="bg1"/>
                </a:solidFill>
              </a:rPr>
              <a:t>ES NECESÁRIO MÁS QUE ALIANZAS</a:t>
            </a:r>
          </a:p>
        </p:txBody>
      </p:sp>
    </p:spTree>
    <p:extLst>
      <p:ext uri="{BB962C8B-B14F-4D97-AF65-F5344CB8AC3E}">
        <p14:creationId xmlns:p14="http://schemas.microsoft.com/office/powerpoint/2010/main" val="138737218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B12F2A83-1457-40E8-8193-0E3B9EB4894A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BF6BF82F-BC6D-40C1-862B-7A258A4F928D}"/>
              </a:ext>
            </a:extLst>
          </p:cNvPr>
          <p:cNvSpPr/>
          <p:nvPr/>
        </p:nvSpPr>
        <p:spPr>
          <a:xfrm rot="16200000">
            <a:off x="-1853139" y="3024636"/>
            <a:ext cx="4766113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4000" b="1" dirty="0">
                <a:solidFill>
                  <a:schemeClr val="bg1"/>
                </a:solidFill>
              </a:rPr>
              <a:t>MÁS CONOCIMIENTO</a:t>
            </a:r>
            <a:endParaRPr lang="pt-BR" sz="4000" dirty="0">
              <a:solidFill>
                <a:schemeClr val="bg1"/>
              </a:solidFill>
            </a:endParaRPr>
          </a:p>
        </p:txBody>
      </p:sp>
      <p:sp>
        <p:nvSpPr>
          <p:cNvPr id="8" name="CaixaDeTexto 7">
            <a:extLst>
              <a:ext uri="{FF2B5EF4-FFF2-40B4-BE49-F238E27FC236}">
                <a16:creationId xmlns:a16="http://schemas.microsoft.com/office/drawing/2014/main" id="{BB28D001-E685-4448-B43B-EC2B70601E55}"/>
              </a:ext>
            </a:extLst>
          </p:cNvPr>
          <p:cNvSpPr txBox="1"/>
          <p:nvPr/>
        </p:nvSpPr>
        <p:spPr>
          <a:xfrm>
            <a:off x="1318083" y="1238583"/>
            <a:ext cx="6072496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7200" b="1" dirty="0">
                <a:solidFill>
                  <a:schemeClr val="accent4">
                    <a:lumMod val="75000"/>
                  </a:schemeClr>
                </a:solidFill>
              </a:rPr>
              <a:t>El 67% Big Data</a:t>
            </a:r>
            <a:endParaRPr lang="pt-BR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10" name="CaixaDeTexto 9">
            <a:extLst>
              <a:ext uri="{FF2B5EF4-FFF2-40B4-BE49-F238E27FC236}">
                <a16:creationId xmlns:a16="http://schemas.microsoft.com/office/drawing/2014/main" id="{8CBD756F-72C3-4DE7-83EC-921F1EF9EE51}"/>
              </a:ext>
            </a:extLst>
          </p:cNvPr>
          <p:cNvSpPr txBox="1"/>
          <p:nvPr/>
        </p:nvSpPr>
        <p:spPr>
          <a:xfrm>
            <a:off x="1318083" y="4348373"/>
            <a:ext cx="10853677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7200" b="1" dirty="0">
                <a:solidFill>
                  <a:schemeClr val="accent4">
                    <a:lumMod val="75000"/>
                  </a:schemeClr>
                </a:solidFill>
              </a:rPr>
              <a:t>El 56% AI/</a:t>
            </a:r>
            <a:r>
              <a:rPr lang="pt-BR" sz="7200" b="1" dirty="0" err="1">
                <a:solidFill>
                  <a:schemeClr val="accent4">
                    <a:lumMod val="75000"/>
                  </a:schemeClr>
                </a:solidFill>
              </a:rPr>
              <a:t>Compu</a:t>
            </a:r>
            <a:r>
              <a:rPr lang="pt-BR" sz="7200" b="1" dirty="0">
                <a:solidFill>
                  <a:schemeClr val="accent4">
                    <a:lumMod val="75000"/>
                  </a:schemeClr>
                </a:solidFill>
              </a:rPr>
              <a:t> Cognitivo </a:t>
            </a:r>
            <a:endParaRPr lang="pt-BR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0C6EAC4F-0C65-47F4-BE6C-AB498FB990C9}"/>
              </a:ext>
            </a:extLst>
          </p:cNvPr>
          <p:cNvSpPr txBox="1"/>
          <p:nvPr/>
        </p:nvSpPr>
        <p:spPr>
          <a:xfrm>
            <a:off x="1318083" y="2793478"/>
            <a:ext cx="4087979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7200" b="1" dirty="0">
                <a:solidFill>
                  <a:schemeClr val="accent4">
                    <a:lumMod val="75000"/>
                  </a:schemeClr>
                </a:solidFill>
              </a:rPr>
              <a:t>El 62% </a:t>
            </a:r>
            <a:r>
              <a:rPr lang="pt-BR" sz="7200" b="1" dirty="0" err="1">
                <a:solidFill>
                  <a:schemeClr val="accent4">
                    <a:lumMod val="75000"/>
                  </a:schemeClr>
                </a:solidFill>
              </a:rPr>
              <a:t>IoT</a:t>
            </a:r>
            <a:endParaRPr lang="pt-BR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8241540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CC8B70AF-4325-41BA-B1DB-B0A8F6A11002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dirty="0"/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2F749654-8109-4C04-819E-EC620FCEC556}"/>
              </a:ext>
            </a:extLst>
          </p:cNvPr>
          <p:cNvSpPr/>
          <p:nvPr/>
        </p:nvSpPr>
        <p:spPr>
          <a:xfrm rot="16200000">
            <a:off x="-1679663" y="2767281"/>
            <a:ext cx="6006965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4000" b="1" dirty="0">
                <a:solidFill>
                  <a:schemeClr val="bg1"/>
                </a:solidFill>
              </a:rPr>
              <a:t>HABILIDADES PERSONALES </a:t>
            </a:r>
            <a:br>
              <a:rPr lang="pt-BR" sz="4000" b="1" dirty="0">
                <a:solidFill>
                  <a:schemeClr val="bg1"/>
                </a:solidFill>
              </a:rPr>
            </a:br>
            <a:r>
              <a:rPr lang="pt-BR" sz="4000" b="1" dirty="0">
                <a:solidFill>
                  <a:schemeClr val="bg1"/>
                </a:solidFill>
              </a:rPr>
              <a:t>QUE HACEN FALTA</a:t>
            </a:r>
            <a:endParaRPr lang="pt-BR" sz="4000" dirty="0">
              <a:solidFill>
                <a:schemeClr val="bg1"/>
              </a:solidFill>
            </a:endParaRPr>
          </a:p>
        </p:txBody>
      </p:sp>
      <p:sp>
        <p:nvSpPr>
          <p:cNvPr id="4" name="CaixaDeTexto 3">
            <a:extLst>
              <a:ext uri="{FF2B5EF4-FFF2-40B4-BE49-F238E27FC236}">
                <a16:creationId xmlns:a16="http://schemas.microsoft.com/office/drawing/2014/main" id="{E625124A-833B-4C24-8EA5-5779DCD098AF}"/>
              </a:ext>
            </a:extLst>
          </p:cNvPr>
          <p:cNvSpPr txBox="1"/>
          <p:nvPr/>
        </p:nvSpPr>
        <p:spPr>
          <a:xfrm>
            <a:off x="2280668" y="610181"/>
            <a:ext cx="8708025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El 46,2%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Relacionamiento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externo</a:t>
            </a:r>
            <a:br>
              <a:rPr lang="pt-BR" sz="4800" dirty="0">
                <a:solidFill>
                  <a:schemeClr val="accent4">
                    <a:lumMod val="75000"/>
                  </a:schemeClr>
                </a:solidFill>
              </a:rPr>
            </a:b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(networking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con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otros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CIOS)</a:t>
            </a:r>
          </a:p>
        </p:txBody>
      </p:sp>
      <p:sp>
        <p:nvSpPr>
          <p:cNvPr id="10" name="CaixaDeTexto 9">
            <a:extLst>
              <a:ext uri="{FF2B5EF4-FFF2-40B4-BE49-F238E27FC236}">
                <a16:creationId xmlns:a16="http://schemas.microsoft.com/office/drawing/2014/main" id="{9FB31ADB-CE8E-41B6-B797-7D27CCADDE6D}"/>
              </a:ext>
            </a:extLst>
          </p:cNvPr>
          <p:cNvSpPr txBox="1"/>
          <p:nvPr/>
        </p:nvSpPr>
        <p:spPr>
          <a:xfrm>
            <a:off x="2308669" y="2724904"/>
            <a:ext cx="832779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El 46%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Pensamiento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empresarial</a:t>
            </a:r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09E99A28-06F2-4D7F-AAF2-1405081B0EE5}"/>
              </a:ext>
            </a:extLst>
          </p:cNvPr>
          <p:cNvSpPr txBox="1"/>
          <p:nvPr/>
        </p:nvSpPr>
        <p:spPr>
          <a:xfrm>
            <a:off x="2280668" y="4100964"/>
            <a:ext cx="7662034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El 30%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Planificación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y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proceso</a:t>
            </a:r>
            <a:endParaRPr lang="pt-BR" sz="4800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0AA43F17-5C6D-480E-9B8C-9ED13B8E98FA}"/>
              </a:ext>
            </a:extLst>
          </p:cNvPr>
          <p:cNvSpPr txBox="1"/>
          <p:nvPr/>
        </p:nvSpPr>
        <p:spPr>
          <a:xfrm>
            <a:off x="2280668" y="5477024"/>
            <a:ext cx="550631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El 23%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Comunicación</a:t>
            </a:r>
            <a:endParaRPr lang="pt-BR" sz="4800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516096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CC8B70AF-4325-41BA-B1DB-B0A8F6A11002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dirty="0"/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2F749654-8109-4C04-819E-EC620FCEC556}"/>
              </a:ext>
            </a:extLst>
          </p:cNvPr>
          <p:cNvSpPr/>
          <p:nvPr/>
        </p:nvSpPr>
        <p:spPr>
          <a:xfrm rot="16200000">
            <a:off x="-1679663" y="2767281"/>
            <a:ext cx="6006965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4000" b="1" dirty="0">
                <a:solidFill>
                  <a:schemeClr val="bg1"/>
                </a:solidFill>
              </a:rPr>
              <a:t>HABILIDADES PERSONALES </a:t>
            </a:r>
            <a:br>
              <a:rPr lang="pt-BR" sz="4000" b="1" dirty="0">
                <a:solidFill>
                  <a:schemeClr val="bg1"/>
                </a:solidFill>
              </a:rPr>
            </a:br>
            <a:r>
              <a:rPr lang="pt-BR" sz="4000" b="1" dirty="0">
                <a:solidFill>
                  <a:schemeClr val="bg1"/>
                </a:solidFill>
              </a:rPr>
              <a:t>QUE HACEN FALTA</a:t>
            </a:r>
            <a:endParaRPr lang="pt-BR" sz="4000" dirty="0">
              <a:solidFill>
                <a:schemeClr val="bg1"/>
              </a:solidFill>
            </a:endParaRP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0AA43F17-5C6D-480E-9B8C-9ED13B8E98FA}"/>
              </a:ext>
            </a:extLst>
          </p:cNvPr>
          <p:cNvSpPr txBox="1"/>
          <p:nvPr/>
        </p:nvSpPr>
        <p:spPr>
          <a:xfrm>
            <a:off x="2462363" y="1066815"/>
            <a:ext cx="9252813" cy="47243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Relacionamiento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externo</a:t>
            </a:r>
          </a:p>
          <a:p>
            <a:pPr marL="685800" indent="-685800">
              <a:buFontTx/>
              <a:buChar char="-"/>
            </a:pP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Hay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que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hablar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con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otros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CIOs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, incluso de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la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competencia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;</a:t>
            </a:r>
          </a:p>
          <a:p>
            <a:pPr marL="685800" indent="-685800">
              <a:buFontTx/>
              <a:buChar char="-"/>
            </a:pP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Participe de eventos de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innovación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;</a:t>
            </a:r>
          </a:p>
          <a:p>
            <a:pPr marL="685800" indent="-685800">
              <a:buFontTx/>
              <a:buChar char="-"/>
            </a:pP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Busque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consejos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de expertos como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los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de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Fjord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o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McKinsey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;</a:t>
            </a:r>
          </a:p>
          <a:p>
            <a:pPr marL="685800" indent="-685800">
              <a:buFontTx/>
              <a:buChar char="-"/>
            </a:pP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Visite </a:t>
            </a:r>
            <a:r>
              <a:rPr lang="pt-BR" sz="4300" dirty="0" err="1">
                <a:solidFill>
                  <a:schemeClr val="accent4">
                    <a:lumMod val="75000"/>
                  </a:schemeClr>
                </a:solidFill>
              </a:rPr>
              <a:t>start-ups</a:t>
            </a:r>
            <a:r>
              <a:rPr lang="pt-BR" sz="4300" dirty="0">
                <a:solidFill>
                  <a:schemeClr val="accent4">
                    <a:lumMod val="75000"/>
                  </a:schemeClr>
                </a:solidFill>
              </a:rPr>
              <a:t> e incubadoras.</a:t>
            </a:r>
          </a:p>
        </p:txBody>
      </p:sp>
    </p:spTree>
    <p:extLst>
      <p:ext uri="{BB962C8B-B14F-4D97-AF65-F5344CB8AC3E}">
        <p14:creationId xmlns:p14="http://schemas.microsoft.com/office/powerpoint/2010/main" val="124267201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CC8B70AF-4325-41BA-B1DB-B0A8F6A11002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dirty="0"/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2F749654-8109-4C04-819E-EC620FCEC556}"/>
              </a:ext>
            </a:extLst>
          </p:cNvPr>
          <p:cNvSpPr/>
          <p:nvPr/>
        </p:nvSpPr>
        <p:spPr>
          <a:xfrm rot="16200000">
            <a:off x="-1679663" y="2767281"/>
            <a:ext cx="6006965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4000" b="1" dirty="0">
                <a:solidFill>
                  <a:schemeClr val="bg1"/>
                </a:solidFill>
              </a:rPr>
              <a:t>HABILIDADES PERSONALES </a:t>
            </a:r>
            <a:br>
              <a:rPr lang="pt-BR" sz="4000" b="1" dirty="0">
                <a:solidFill>
                  <a:schemeClr val="bg1"/>
                </a:solidFill>
              </a:rPr>
            </a:br>
            <a:r>
              <a:rPr lang="pt-BR" sz="4000" b="1" dirty="0">
                <a:solidFill>
                  <a:schemeClr val="bg1"/>
                </a:solidFill>
              </a:rPr>
              <a:t>QUE HACEN FALTA</a:t>
            </a:r>
            <a:endParaRPr lang="pt-BR" sz="4000" dirty="0">
              <a:solidFill>
                <a:schemeClr val="bg1"/>
              </a:solidFill>
            </a:endParaRPr>
          </a:p>
        </p:txBody>
      </p: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0AA43F17-5C6D-480E-9B8C-9ED13B8E98FA}"/>
              </a:ext>
            </a:extLst>
          </p:cNvPr>
          <p:cNvSpPr txBox="1"/>
          <p:nvPr/>
        </p:nvSpPr>
        <p:spPr>
          <a:xfrm>
            <a:off x="2647639" y="1536174"/>
            <a:ext cx="8762399" cy="378565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Comunicación</a:t>
            </a:r>
            <a:endParaRPr lang="pt-BR" sz="4800" dirty="0">
              <a:solidFill>
                <a:schemeClr val="accent4">
                  <a:lumMod val="75000"/>
                </a:schemeClr>
              </a:solidFill>
            </a:endParaRPr>
          </a:p>
          <a:p>
            <a:pPr marL="685800" indent="-685800">
              <a:buFontTx/>
              <a:buChar char="-"/>
            </a:pP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Debe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de ser clara;</a:t>
            </a:r>
          </a:p>
          <a:p>
            <a:pPr marL="685800" indent="-685800">
              <a:buFontTx/>
              <a:buChar char="-"/>
            </a:pP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Debe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de ser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directa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, </a:t>
            </a: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sin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rodeos;</a:t>
            </a:r>
          </a:p>
          <a:p>
            <a:pPr marL="685800" indent="-685800">
              <a:buFontTx/>
              <a:buChar char="-"/>
            </a:pP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Debe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de ser encantadora;</a:t>
            </a:r>
          </a:p>
          <a:p>
            <a:pPr marL="685800" indent="-685800">
              <a:buFontTx/>
              <a:buChar char="-"/>
            </a:pPr>
            <a:r>
              <a:rPr lang="pt-BR" sz="4800" dirty="0" err="1">
                <a:solidFill>
                  <a:schemeClr val="accent4">
                    <a:lumMod val="75000"/>
                  </a:schemeClr>
                </a:solidFill>
              </a:rPr>
              <a:t>Debe</a:t>
            </a:r>
            <a:r>
              <a:rPr lang="pt-BR" sz="4800" dirty="0">
                <a:solidFill>
                  <a:schemeClr val="accent4">
                    <a:lumMod val="75000"/>
                  </a:schemeClr>
                </a:solidFill>
              </a:rPr>
              <a:t> de ser convincente.</a:t>
            </a:r>
          </a:p>
        </p:txBody>
      </p:sp>
    </p:spTree>
    <p:extLst>
      <p:ext uri="{BB962C8B-B14F-4D97-AF65-F5344CB8AC3E}">
        <p14:creationId xmlns:p14="http://schemas.microsoft.com/office/powerpoint/2010/main" val="196784267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8AB0D3E-50A1-42D9-B3D7-B681F386C81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65ED323-BA55-4176-8CE2-5673AF34778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hape 88">
            <a:extLst>
              <a:ext uri="{FF2B5EF4-FFF2-40B4-BE49-F238E27FC236}">
                <a16:creationId xmlns:a16="http://schemas.microsoft.com/office/drawing/2014/main" id="{B23C653D-F242-45EE-AAA4-6ECEA81BB747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txBody>
          <a:bodyPr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180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" name="CaixaDeTexto 7">
            <a:extLst>
              <a:ext uri="{FF2B5EF4-FFF2-40B4-BE49-F238E27FC236}">
                <a16:creationId xmlns:a16="http://schemas.microsoft.com/office/drawing/2014/main" id="{BA7AFE2E-62FB-4455-A425-3E2D88DCEC5D}"/>
              </a:ext>
            </a:extLst>
          </p:cNvPr>
          <p:cNvSpPr txBox="1"/>
          <p:nvPr/>
        </p:nvSpPr>
        <p:spPr>
          <a:xfrm>
            <a:off x="1674019" y="2828835"/>
            <a:ext cx="884396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7200" b="1" dirty="0">
                <a:solidFill>
                  <a:schemeClr val="accent4">
                    <a:lumMod val="75000"/>
                  </a:schemeClr>
                </a:solidFill>
              </a:rPr>
              <a:t>STORYTELLING</a:t>
            </a:r>
          </a:p>
        </p:txBody>
      </p:sp>
    </p:spTree>
    <p:extLst>
      <p:ext uri="{BB962C8B-B14F-4D97-AF65-F5344CB8AC3E}">
        <p14:creationId xmlns:p14="http://schemas.microsoft.com/office/powerpoint/2010/main" val="808278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 descr="Uma imagem contendo texto, mapa&#10;&#10;Descrição gerada com alta confiança">
            <a:extLst>
              <a:ext uri="{FF2B5EF4-FFF2-40B4-BE49-F238E27FC236}">
                <a16:creationId xmlns:a16="http://schemas.microsoft.com/office/drawing/2014/main" id="{C6C52A2B-84A5-47DE-BBA1-C238719BE43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8" name="CaixaDeTexto 7">
            <a:extLst>
              <a:ext uri="{FF2B5EF4-FFF2-40B4-BE49-F238E27FC236}">
                <a16:creationId xmlns:a16="http://schemas.microsoft.com/office/drawing/2014/main" id="{BA7AFE2E-62FB-4455-A425-3E2D88DCEC5D}"/>
              </a:ext>
            </a:extLst>
          </p:cNvPr>
          <p:cNvSpPr txBox="1"/>
          <p:nvPr/>
        </p:nvSpPr>
        <p:spPr>
          <a:xfrm>
            <a:off x="835613" y="538756"/>
            <a:ext cx="8255380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4500" b="1" dirty="0">
                <a:solidFill>
                  <a:schemeClr val="accent1">
                    <a:lumMod val="75000"/>
                  </a:schemeClr>
                </a:solidFill>
              </a:rPr>
              <a:t>STORYTELLING – REGLAS BÁSICAS</a:t>
            </a:r>
          </a:p>
        </p:txBody>
      </p:sp>
      <p:sp>
        <p:nvSpPr>
          <p:cNvPr id="6" name="CaixaDeTexto 5">
            <a:extLst>
              <a:ext uri="{FF2B5EF4-FFF2-40B4-BE49-F238E27FC236}">
                <a16:creationId xmlns:a16="http://schemas.microsoft.com/office/drawing/2014/main" id="{728A5C1B-C4F8-4B53-945D-26B040372F6A}"/>
              </a:ext>
            </a:extLst>
          </p:cNvPr>
          <p:cNvSpPr txBox="1"/>
          <p:nvPr/>
        </p:nvSpPr>
        <p:spPr>
          <a:xfrm>
            <a:off x="614673" y="1862341"/>
            <a:ext cx="9793771" cy="31700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1 – Transforme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su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mensaje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en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una história</a:t>
            </a:r>
          </a:p>
          <a:p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2 – No ponga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la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tecnologia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eN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primero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plan</a:t>
            </a:r>
            <a:endParaRPr lang="pt-BR" sz="4000" dirty="0">
              <a:solidFill>
                <a:schemeClr val="accent4">
                  <a:lumMod val="75000"/>
                </a:schemeClr>
              </a:solidFill>
            </a:endParaRPr>
          </a:p>
          <a:p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3 – Ajuste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la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história al formato más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adecuado</a:t>
            </a:r>
            <a:endParaRPr lang="pt-BR" sz="4000" dirty="0">
              <a:solidFill>
                <a:schemeClr val="accent4">
                  <a:lumMod val="75000"/>
                </a:schemeClr>
              </a:solidFill>
            </a:endParaRPr>
          </a:p>
          <a:p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4 –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Tengo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principio,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medio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y final</a:t>
            </a:r>
          </a:p>
          <a:p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Y</a:t>
            </a:r>
          </a:p>
        </p:txBody>
      </p:sp>
    </p:spTree>
    <p:extLst>
      <p:ext uri="{BB962C8B-B14F-4D97-AF65-F5344CB8AC3E}">
        <p14:creationId xmlns:p14="http://schemas.microsoft.com/office/powerpoint/2010/main" val="258020417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 descr="Uma imagem contendo texto, mapa&#10;&#10;Descrição gerada com alta confiança">
            <a:extLst>
              <a:ext uri="{FF2B5EF4-FFF2-40B4-BE49-F238E27FC236}">
                <a16:creationId xmlns:a16="http://schemas.microsoft.com/office/drawing/2014/main" id="{C6C52A2B-84A5-47DE-BBA1-C238719BE43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8" name="CaixaDeTexto 7">
            <a:extLst>
              <a:ext uri="{FF2B5EF4-FFF2-40B4-BE49-F238E27FC236}">
                <a16:creationId xmlns:a16="http://schemas.microsoft.com/office/drawing/2014/main" id="{BA7AFE2E-62FB-4455-A425-3E2D88DCEC5D}"/>
              </a:ext>
            </a:extLst>
          </p:cNvPr>
          <p:cNvSpPr txBox="1"/>
          <p:nvPr/>
        </p:nvSpPr>
        <p:spPr>
          <a:xfrm>
            <a:off x="835613" y="538756"/>
            <a:ext cx="8255380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4500" b="1" dirty="0">
                <a:solidFill>
                  <a:schemeClr val="accent1">
                    <a:lumMod val="75000"/>
                  </a:schemeClr>
                </a:solidFill>
              </a:rPr>
              <a:t>STORYTELLING – REGLAS BÁSICAS</a:t>
            </a:r>
          </a:p>
        </p:txBody>
      </p:sp>
      <p:sp>
        <p:nvSpPr>
          <p:cNvPr id="6" name="CaixaDeTexto 5">
            <a:extLst>
              <a:ext uri="{FF2B5EF4-FFF2-40B4-BE49-F238E27FC236}">
                <a16:creationId xmlns:a16="http://schemas.microsoft.com/office/drawing/2014/main" id="{728A5C1B-C4F8-4B53-945D-26B040372F6A}"/>
              </a:ext>
            </a:extLst>
          </p:cNvPr>
          <p:cNvSpPr txBox="1"/>
          <p:nvPr/>
        </p:nvSpPr>
        <p:spPr>
          <a:xfrm>
            <a:off x="614673" y="1862341"/>
            <a:ext cx="6289607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5 –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Deje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lo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mejor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para </a:t>
            </a:r>
            <a:r>
              <a:rPr lang="pt-BR" sz="4000" dirty="0" err="1">
                <a:solidFill>
                  <a:schemeClr val="accent4">
                    <a:lumMod val="75000"/>
                  </a:schemeClr>
                </a:solidFill>
              </a:rPr>
              <a:t>el</a:t>
            </a:r>
            <a:r>
              <a:rPr lang="pt-BR" sz="4000" dirty="0">
                <a:solidFill>
                  <a:schemeClr val="accent4">
                    <a:lumMod val="75000"/>
                  </a:schemeClr>
                </a:solidFill>
              </a:rPr>
              <a:t> final</a:t>
            </a:r>
          </a:p>
        </p:txBody>
      </p:sp>
      <p:pic>
        <p:nvPicPr>
          <p:cNvPr id="4098" name="Picture 2" descr="Image result for gif has enhorabuena">
            <a:extLst>
              <a:ext uri="{FF2B5EF4-FFF2-40B4-BE49-F238E27FC236}">
                <a16:creationId xmlns:a16="http://schemas.microsoft.com/office/drawing/2014/main" id="{85DD9004-CD8E-4008-92ED-C9E40D88E87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7654" y="2670727"/>
            <a:ext cx="4762500" cy="2152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4645249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8AB0D3E-50A1-42D9-B3D7-B681F386C81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65ED323-BA55-4176-8CE2-5673AF34778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hape 88">
            <a:extLst>
              <a:ext uri="{FF2B5EF4-FFF2-40B4-BE49-F238E27FC236}">
                <a16:creationId xmlns:a16="http://schemas.microsoft.com/office/drawing/2014/main" id="{B23C653D-F242-45EE-AAA4-6ECEA81BB747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77509"/>
          </a:solidFill>
          <a:ln>
            <a:noFill/>
          </a:ln>
        </p:spPr>
        <p:txBody>
          <a:bodyPr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180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" name="CaixaDeTexto 7">
            <a:extLst>
              <a:ext uri="{FF2B5EF4-FFF2-40B4-BE49-F238E27FC236}">
                <a16:creationId xmlns:a16="http://schemas.microsoft.com/office/drawing/2014/main" id="{BA7AFE2E-62FB-4455-A425-3E2D88DCEC5D}"/>
              </a:ext>
            </a:extLst>
          </p:cNvPr>
          <p:cNvSpPr txBox="1"/>
          <p:nvPr/>
        </p:nvSpPr>
        <p:spPr>
          <a:xfrm>
            <a:off x="1674019" y="2828835"/>
            <a:ext cx="884396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7200" b="1" dirty="0">
                <a:solidFill>
                  <a:schemeClr val="bg1"/>
                </a:solidFill>
              </a:rPr>
              <a:t>MUCHAS GRACIAS!</a:t>
            </a:r>
          </a:p>
        </p:txBody>
      </p:sp>
    </p:spTree>
    <p:extLst>
      <p:ext uri="{BB962C8B-B14F-4D97-AF65-F5344CB8AC3E}">
        <p14:creationId xmlns:p14="http://schemas.microsoft.com/office/powerpoint/2010/main" val="314356227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8AB0D3E-50A1-42D9-B3D7-B681F386C81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65ED323-BA55-4176-8CE2-5673AF34778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hape 88">
            <a:extLst>
              <a:ext uri="{FF2B5EF4-FFF2-40B4-BE49-F238E27FC236}">
                <a16:creationId xmlns:a16="http://schemas.microsoft.com/office/drawing/2014/main" id="{B23C653D-F242-45EE-AAA4-6ECEA81BB747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gradFill>
            <a:gsLst>
              <a:gs pos="0">
                <a:srgbClr val="FFC000"/>
              </a:gs>
              <a:gs pos="10000">
                <a:srgbClr val="FFC000"/>
              </a:gs>
              <a:gs pos="80000">
                <a:srgbClr val="ED8A22"/>
              </a:gs>
              <a:gs pos="100000">
                <a:srgbClr val="ED8A22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txBody>
          <a:bodyPr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180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3A105431-ABA4-4AF9-A18C-D6352E8B1AA5}"/>
              </a:ext>
            </a:extLst>
          </p:cNvPr>
          <p:cNvSpPr txBox="1"/>
          <p:nvPr/>
        </p:nvSpPr>
        <p:spPr>
          <a:xfrm>
            <a:off x="3979380" y="2508668"/>
            <a:ext cx="7011849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sz="4400" b="1" dirty="0">
                <a:solidFill>
                  <a:schemeClr val="bg1"/>
                </a:solidFill>
              </a:rPr>
              <a:t>Vitor Cavalcanti</a:t>
            </a:r>
          </a:p>
          <a:p>
            <a:r>
              <a:rPr lang="pt-BR" sz="4400" b="1" dirty="0">
                <a:solidFill>
                  <a:schemeClr val="bg1"/>
                </a:solidFill>
                <a:hlinkClick r:id="rId2"/>
              </a:rPr>
              <a:t>vcavalcanti@itmidia.com.br</a:t>
            </a:r>
            <a:endParaRPr lang="pt-BR" sz="4400" b="1" dirty="0">
              <a:solidFill>
                <a:schemeClr val="bg1"/>
              </a:solidFill>
            </a:endParaRPr>
          </a:p>
          <a:p>
            <a:r>
              <a:rPr lang="pt-BR" sz="4400" b="1" dirty="0">
                <a:solidFill>
                  <a:schemeClr val="bg1"/>
                </a:solidFill>
              </a:rPr>
              <a:t>linkedin.com/in/</a:t>
            </a:r>
            <a:r>
              <a:rPr lang="pt-BR" sz="4400" b="1" dirty="0" err="1">
                <a:solidFill>
                  <a:schemeClr val="bg1"/>
                </a:solidFill>
              </a:rPr>
              <a:t>vcavalcanti</a:t>
            </a:r>
            <a:endParaRPr lang="pt-BR" sz="4400" b="1" dirty="0">
              <a:solidFill>
                <a:schemeClr val="bg1"/>
              </a:solidFill>
            </a:endParaRPr>
          </a:p>
        </p:txBody>
      </p:sp>
      <p:pic>
        <p:nvPicPr>
          <p:cNvPr id="10" name="Imagem 9">
            <a:extLst>
              <a:ext uri="{FF2B5EF4-FFF2-40B4-BE49-F238E27FC236}">
                <a16:creationId xmlns:a16="http://schemas.microsoft.com/office/drawing/2014/main" id="{7A00F325-7744-4B61-96B4-1DEFD80D3F9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5852" y="2907934"/>
            <a:ext cx="1971676" cy="1314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92009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86AE296-4216-4B7D-BF45-00576B531B1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1D0EF7FD-C8D1-4C63-95D4-C85264F71DD1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 descr="Uma imagem contendo texto&#10;&#10;Descrição gerada com muito alta confiança">
            <a:extLst>
              <a:ext uri="{FF2B5EF4-FFF2-40B4-BE49-F238E27FC236}">
                <a16:creationId xmlns:a16="http://schemas.microsoft.com/office/drawing/2014/main" id="{D529F26F-435A-488B-B013-136584E6BF7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4087228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6884</TotalTime>
  <Words>296</Words>
  <Application>Microsoft Office PowerPoint</Application>
  <PresentationFormat>Widescreen</PresentationFormat>
  <Paragraphs>62</Paragraphs>
  <Slides>20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20</vt:i4>
      </vt:variant>
    </vt:vector>
  </HeadingPairs>
  <TitlesOfParts>
    <vt:vector size="24" baseType="lpstr">
      <vt:lpstr>Arial</vt:lpstr>
      <vt:lpstr>Calibri</vt:lpstr>
      <vt:lpstr>Calibri Light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Marco Silva - ITMídia</dc:creator>
  <cp:lastModifiedBy>Vitor Cavalcanti - ITMídia</cp:lastModifiedBy>
  <cp:revision>48</cp:revision>
  <dcterms:created xsi:type="dcterms:W3CDTF">2017-07-25T13:41:02Z</dcterms:created>
  <dcterms:modified xsi:type="dcterms:W3CDTF">2017-10-10T22:51:34Z</dcterms:modified>
</cp:coreProperties>
</file>