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4A77D49-342E-4A51-AF02-630F9B7F98FC}">
  <a:tblStyle styleId="{B4A77D49-342E-4A51-AF02-630F9B7F98F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F82B59DD-7E9F-422C-AC02-814BCFB44AF0}"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1a59cc5a9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1a59cc5a92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g11a59cc5a92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1a59cc5a92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1a59cc5a92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11a59cc5a92_0_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6" name="Shape 26"/>
        <p:cNvGrpSpPr/>
        <p:nvPr/>
      </p:nvGrpSpPr>
      <p:grpSpPr>
        <a:xfrm>
          <a:off x="0" y="0"/>
          <a:ext cx="0" cy="0"/>
          <a:chOff x="0" y="0"/>
          <a:chExt cx="0" cy="0"/>
        </a:xfrm>
      </p:grpSpPr>
      <p:sp>
        <p:nvSpPr>
          <p:cNvPr id="27" name="Google Shape;27;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0" name="Shape 30"/>
        <p:cNvGrpSpPr/>
        <p:nvPr/>
      </p:nvGrpSpPr>
      <p:grpSpPr>
        <a:xfrm>
          <a:off x="0" y="0"/>
          <a:ext cx="0" cy="0"/>
          <a:chOff x="0" y="0"/>
          <a:chExt cx="0" cy="0"/>
        </a:xfrm>
      </p:grpSpPr>
      <p:sp>
        <p:nvSpPr>
          <p:cNvPr id="31" name="Google Shape;3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6" name="Shape 36"/>
        <p:cNvGrpSpPr/>
        <p:nvPr/>
      </p:nvGrpSpPr>
      <p:grpSpPr>
        <a:xfrm>
          <a:off x="0" y="0"/>
          <a:ext cx="0" cy="0"/>
          <a:chOff x="0" y="0"/>
          <a:chExt cx="0" cy="0"/>
        </a:xfrm>
      </p:grpSpPr>
      <p:sp>
        <p:nvSpPr>
          <p:cNvPr id="37" name="Google Shape;37;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2" name="Shape 42"/>
        <p:cNvGrpSpPr/>
        <p:nvPr/>
      </p:nvGrpSpPr>
      <p:grpSpPr>
        <a:xfrm>
          <a:off x="0" y="0"/>
          <a:ext cx="0" cy="0"/>
          <a:chOff x="0" y="0"/>
          <a:chExt cx="0" cy="0"/>
        </a:xfrm>
      </p:grpSpPr>
      <p:sp>
        <p:nvSpPr>
          <p:cNvPr id="43" name="Google Shape;43;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9" name="Shape 49"/>
        <p:cNvGrpSpPr/>
        <p:nvPr/>
      </p:nvGrpSpPr>
      <p:grpSpPr>
        <a:xfrm>
          <a:off x="0" y="0"/>
          <a:ext cx="0" cy="0"/>
          <a:chOff x="0" y="0"/>
          <a:chExt cx="0" cy="0"/>
        </a:xfrm>
      </p:grpSpPr>
      <p:sp>
        <p:nvSpPr>
          <p:cNvPr id="50" name="Google Shape;50;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2F5496"/>
              </a:buClr>
              <a:buSzPts val="6000"/>
              <a:buFont typeface="Calibri"/>
              <a:buNone/>
            </a:pPr>
            <a:r>
              <a:rPr b="1" lang="en-US">
                <a:solidFill>
                  <a:srgbClr val="2F5496"/>
                </a:solidFill>
              </a:rPr>
              <a:t>AHORRO PENSIONAL</a:t>
            </a:r>
            <a:endParaRPr/>
          </a:p>
        </p:txBody>
      </p:sp>
      <p:sp>
        <p:nvSpPr>
          <p:cNvPr id="89" name="Google Shape;89;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548135"/>
              </a:buClr>
              <a:buSzPts val="3200"/>
              <a:buNone/>
            </a:pPr>
            <a:r>
              <a:rPr b="1" lang="en-US" sz="3200">
                <a:solidFill>
                  <a:srgbClr val="548135"/>
                </a:solidFill>
              </a:rPr>
              <a:t>VISION REAL DE TUS APORTES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E75B5"/>
              </a:buClr>
              <a:buSzPts val="4400"/>
              <a:buFont typeface="Calibri"/>
              <a:buNone/>
            </a:pPr>
            <a:r>
              <a:rPr b="1" lang="en-US">
                <a:solidFill>
                  <a:srgbClr val="2E75B5"/>
                </a:solidFill>
              </a:rPr>
              <a:t>TABLA DE DEDUCCIONES</a:t>
            </a:r>
            <a:endParaRPr/>
          </a:p>
        </p:txBody>
      </p:sp>
      <p:sp>
        <p:nvSpPr>
          <p:cNvPr id="145" name="Google Shape;145;p22"/>
          <p:cNvSpPr txBox="1"/>
          <p:nvPr>
            <p:ph idx="1" type="body"/>
          </p:nvPr>
        </p:nvSpPr>
        <p:spPr>
          <a:xfrm>
            <a:off x="838200" y="1825625"/>
            <a:ext cx="10515600" cy="67073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Porcentajes de deducción Establecidos por el Estado</a:t>
            </a:r>
            <a:endParaRPr/>
          </a:p>
        </p:txBody>
      </p:sp>
      <p:graphicFrame>
        <p:nvGraphicFramePr>
          <p:cNvPr id="146" name="Google Shape;146;p22"/>
          <p:cNvGraphicFramePr/>
          <p:nvPr/>
        </p:nvGraphicFramePr>
        <p:xfrm>
          <a:off x="287547" y="2343509"/>
          <a:ext cx="3000000" cy="3000000"/>
        </p:xfrm>
        <a:graphic>
          <a:graphicData uri="http://schemas.openxmlformats.org/drawingml/2006/table">
            <a:tbl>
              <a:tblPr bandRow="1" firstRow="1">
                <a:noFill/>
                <a:tableStyleId>{B4A77D49-342E-4A51-AF02-630F9B7F98FC}</a:tableStyleId>
              </a:tblPr>
              <a:tblGrid>
                <a:gridCol w="1134900"/>
                <a:gridCol w="675100"/>
                <a:gridCol w="905000"/>
                <a:gridCol w="905000"/>
                <a:gridCol w="905000"/>
                <a:gridCol w="905000"/>
                <a:gridCol w="905000"/>
                <a:gridCol w="905000"/>
                <a:gridCol w="905000"/>
                <a:gridCol w="905000"/>
                <a:gridCol w="905000"/>
                <a:gridCol w="905000"/>
                <a:gridCol w="905000"/>
              </a:tblGrid>
              <a:tr h="228600">
                <a:tc>
                  <a:txBody>
                    <a:bodyPr/>
                    <a:lstStyle/>
                    <a:p>
                      <a:pPr indent="0" lvl="0" marL="0" marR="0" rtl="0" algn="l">
                        <a:spcBef>
                          <a:spcPts val="0"/>
                        </a:spcBef>
                        <a:spcAft>
                          <a:spcPts val="0"/>
                        </a:spcAft>
                        <a:buNone/>
                      </a:pPr>
                      <a:r>
                        <a:rPr lang="en-US" sz="1800"/>
                        <a:t>Descripción</a:t>
                      </a:r>
                      <a:endParaRPr/>
                    </a:p>
                  </a:txBody>
                  <a:tcPr marT="0" marB="0" marR="0" marL="0" anchor="ctr"/>
                </a:tc>
                <a:tc>
                  <a:txBody>
                    <a:bodyPr/>
                    <a:lstStyle/>
                    <a:p>
                      <a:pPr indent="0" lvl="0" marL="0" marR="0" rtl="0" algn="l">
                        <a:spcBef>
                          <a:spcPts val="0"/>
                        </a:spcBef>
                        <a:spcAft>
                          <a:spcPts val="0"/>
                        </a:spcAft>
                        <a:buNone/>
                      </a:pPr>
                      <a:r>
                        <a:rPr lang="en-US" sz="1800"/>
                        <a:t> Año 2005 %</a:t>
                      </a:r>
                      <a:endParaRPr/>
                    </a:p>
                  </a:txBody>
                  <a:tcPr marT="0" marB="0" marR="0" marL="0" anchor="ctr"/>
                </a:tc>
                <a:tc>
                  <a:txBody>
                    <a:bodyPr/>
                    <a:lstStyle/>
                    <a:p>
                      <a:pPr indent="0" lvl="0" marL="0" marR="0" rtl="0" algn="l">
                        <a:spcBef>
                          <a:spcPts val="0"/>
                        </a:spcBef>
                        <a:spcAft>
                          <a:spcPts val="0"/>
                        </a:spcAft>
                        <a:buNone/>
                      </a:pPr>
                      <a:r>
                        <a:rPr lang="en-US" sz="1800"/>
                        <a:t> Año 2006 %</a:t>
                      </a:r>
                      <a:endParaRPr/>
                    </a:p>
                  </a:txBody>
                  <a:tcPr marT="0" marB="0" marR="0" marL="0" anchor="ctr"/>
                </a:tc>
                <a:tc>
                  <a:txBody>
                    <a:bodyPr/>
                    <a:lstStyle/>
                    <a:p>
                      <a:pPr indent="0" lvl="0" marL="0" marR="0" rtl="0" algn="l">
                        <a:spcBef>
                          <a:spcPts val="0"/>
                        </a:spcBef>
                        <a:spcAft>
                          <a:spcPts val="0"/>
                        </a:spcAft>
                        <a:buNone/>
                      </a:pPr>
                      <a:r>
                        <a:rPr lang="en-US" sz="1800"/>
                        <a:t> Año 2007 %</a:t>
                      </a:r>
                      <a:endParaRPr/>
                    </a:p>
                  </a:txBody>
                  <a:tcPr marT="0" marB="0" marR="0" marL="0" anchor="ctr"/>
                </a:tc>
                <a:tc>
                  <a:txBody>
                    <a:bodyPr/>
                    <a:lstStyle/>
                    <a:p>
                      <a:pPr indent="0" lvl="0" marL="0" marR="0" rtl="0" algn="l">
                        <a:spcBef>
                          <a:spcPts val="0"/>
                        </a:spcBef>
                        <a:spcAft>
                          <a:spcPts val="0"/>
                        </a:spcAft>
                        <a:buNone/>
                      </a:pPr>
                      <a:r>
                        <a:rPr lang="en-US" sz="1800"/>
                        <a:t> Año 2008 %</a:t>
                      </a:r>
                      <a:endParaRPr/>
                    </a:p>
                  </a:txBody>
                  <a:tcPr marT="0" marB="0" marR="0" marL="0" anchor="ctr"/>
                </a:tc>
                <a:tc>
                  <a:txBody>
                    <a:bodyPr/>
                    <a:lstStyle/>
                    <a:p>
                      <a:pPr indent="0" lvl="0" marL="0" marR="0" rtl="0" algn="l">
                        <a:spcBef>
                          <a:spcPts val="0"/>
                        </a:spcBef>
                        <a:spcAft>
                          <a:spcPts val="0"/>
                        </a:spcAft>
                        <a:buNone/>
                      </a:pPr>
                      <a:r>
                        <a:rPr lang="en-US" sz="1800"/>
                        <a:t>Año 2009 %</a:t>
                      </a:r>
                      <a:endParaRPr/>
                    </a:p>
                  </a:txBody>
                  <a:tcPr marT="0" marB="0" marR="0" marL="0" anchor="ctr"/>
                </a:tc>
                <a:tc>
                  <a:txBody>
                    <a:bodyPr/>
                    <a:lstStyle/>
                    <a:p>
                      <a:pPr indent="0" lvl="0" marL="0" marR="0" rtl="0" algn="l">
                        <a:spcBef>
                          <a:spcPts val="0"/>
                        </a:spcBef>
                        <a:spcAft>
                          <a:spcPts val="0"/>
                        </a:spcAft>
                        <a:buNone/>
                      </a:pPr>
                      <a:r>
                        <a:rPr lang="en-US" sz="1800"/>
                        <a:t>Año 2010 %</a:t>
                      </a:r>
                      <a:endParaRPr/>
                    </a:p>
                  </a:txBody>
                  <a:tcPr marT="0" marB="0" marR="0" marL="0" anchor="ctr"/>
                </a:tc>
                <a:tc>
                  <a:txBody>
                    <a:bodyPr/>
                    <a:lstStyle/>
                    <a:p>
                      <a:pPr indent="0" lvl="0" marL="0" marR="0" rtl="0" algn="l">
                        <a:spcBef>
                          <a:spcPts val="0"/>
                        </a:spcBef>
                        <a:spcAft>
                          <a:spcPts val="0"/>
                        </a:spcAft>
                        <a:buNone/>
                      </a:pPr>
                      <a:r>
                        <a:rPr lang="en-US" sz="1800"/>
                        <a:t> Año 2011 %</a:t>
                      </a:r>
                      <a:endParaRPr/>
                    </a:p>
                  </a:txBody>
                  <a:tcPr marT="0" marB="0" marR="0" marL="0" anchor="ctr"/>
                </a:tc>
                <a:tc>
                  <a:txBody>
                    <a:bodyPr/>
                    <a:lstStyle/>
                    <a:p>
                      <a:pPr indent="0" lvl="0" marL="0" marR="0" rtl="0" algn="l">
                        <a:spcBef>
                          <a:spcPts val="0"/>
                        </a:spcBef>
                        <a:spcAft>
                          <a:spcPts val="0"/>
                        </a:spcAft>
                        <a:buNone/>
                      </a:pPr>
                      <a:r>
                        <a:rPr lang="en-US" sz="1800"/>
                        <a:t> Año 2012 %</a:t>
                      </a:r>
                      <a:endParaRPr/>
                    </a:p>
                  </a:txBody>
                  <a:tcPr marT="0" marB="0" marR="0" marL="0" anchor="ctr"/>
                </a:tc>
                <a:tc>
                  <a:txBody>
                    <a:bodyPr/>
                    <a:lstStyle/>
                    <a:p>
                      <a:pPr indent="0" lvl="0" marL="0" marR="0" rtl="0" algn="l">
                        <a:spcBef>
                          <a:spcPts val="0"/>
                        </a:spcBef>
                        <a:spcAft>
                          <a:spcPts val="0"/>
                        </a:spcAft>
                        <a:buNone/>
                      </a:pPr>
                      <a:r>
                        <a:rPr lang="en-US" sz="1800"/>
                        <a:t> Año 2013 %</a:t>
                      </a:r>
                      <a:endParaRPr/>
                    </a:p>
                  </a:txBody>
                  <a:tcPr marT="0" marB="0" marR="0" marL="0" anchor="ctr"/>
                </a:tc>
                <a:tc>
                  <a:txBody>
                    <a:bodyPr/>
                    <a:lstStyle/>
                    <a:p>
                      <a:pPr indent="0" lvl="0" marL="0" marR="0" rtl="0" algn="l">
                        <a:spcBef>
                          <a:spcPts val="0"/>
                        </a:spcBef>
                        <a:spcAft>
                          <a:spcPts val="0"/>
                        </a:spcAft>
                        <a:buNone/>
                      </a:pPr>
                      <a:r>
                        <a:rPr lang="en-US" sz="1800"/>
                        <a:t>Año 2014 %</a:t>
                      </a:r>
                      <a:endParaRPr/>
                    </a:p>
                  </a:txBody>
                  <a:tcPr marT="0" marB="0" marR="0" marL="0" anchor="ctr"/>
                </a:tc>
                <a:tc>
                  <a:txBody>
                    <a:bodyPr/>
                    <a:lstStyle/>
                    <a:p>
                      <a:pPr indent="0" lvl="0" marL="0" marR="0" rtl="0" algn="l">
                        <a:spcBef>
                          <a:spcPts val="0"/>
                        </a:spcBef>
                        <a:spcAft>
                          <a:spcPts val="0"/>
                        </a:spcAft>
                        <a:buNone/>
                      </a:pPr>
                      <a:r>
                        <a:rPr lang="en-US" sz="1800"/>
                        <a:t>Año 2015 %</a:t>
                      </a:r>
                      <a:endParaRPr/>
                    </a:p>
                  </a:txBody>
                  <a:tcPr marT="0" marB="0" marR="0" marL="0" anchor="ctr"/>
                </a:tc>
                <a:tc>
                  <a:txBody>
                    <a:bodyPr/>
                    <a:lstStyle/>
                    <a:p>
                      <a:pPr indent="0" lvl="0" marL="0" marR="0" rtl="0" algn="l">
                        <a:spcBef>
                          <a:spcPts val="0"/>
                        </a:spcBef>
                        <a:spcAft>
                          <a:spcPts val="0"/>
                        </a:spcAft>
                        <a:buNone/>
                      </a:pPr>
                      <a:r>
                        <a:rPr lang="en-US" sz="1800"/>
                        <a:t>Año 2016 en adelante %</a:t>
                      </a:r>
                      <a:endParaRPr/>
                    </a:p>
                  </a:txBody>
                  <a:tcPr marT="0" marB="0" marR="0" marL="0" anchor="ctr"/>
                </a:tc>
              </a:tr>
              <a:tr h="485775">
                <a:tc>
                  <a:txBody>
                    <a:bodyPr/>
                    <a:lstStyle/>
                    <a:p>
                      <a:pPr indent="0" lvl="0" marL="0" marR="0" rtl="0" algn="l">
                        <a:spcBef>
                          <a:spcPts val="0"/>
                        </a:spcBef>
                        <a:spcAft>
                          <a:spcPts val="0"/>
                        </a:spcAft>
                        <a:buNone/>
                      </a:pPr>
                      <a:r>
                        <a:rPr lang="en-US" sz="1800"/>
                        <a:t>Tarifa Pension Afiliado</a:t>
                      </a:r>
                      <a:endParaRPr/>
                    </a:p>
                  </a:txBody>
                  <a:tcPr marT="0" marB="0" marR="0" marL="0" anchor="ctr"/>
                </a:tc>
                <a:tc>
                  <a:txBody>
                    <a:bodyPr/>
                    <a:lstStyle/>
                    <a:p>
                      <a:pPr indent="0" lvl="0" marL="0" marR="0" rtl="0" algn="l">
                        <a:spcBef>
                          <a:spcPts val="0"/>
                        </a:spcBef>
                        <a:spcAft>
                          <a:spcPts val="0"/>
                        </a:spcAft>
                        <a:buNone/>
                      </a:pPr>
                      <a:r>
                        <a:rPr lang="en-US" sz="1800"/>
                        <a:t>3.80%</a:t>
                      </a:r>
                      <a:endParaRPr/>
                    </a:p>
                  </a:txBody>
                  <a:tcPr marT="0" marB="0" marR="0" marL="0" anchor="ctr"/>
                </a:tc>
                <a:tc>
                  <a:txBody>
                    <a:bodyPr/>
                    <a:lstStyle/>
                    <a:p>
                      <a:pPr indent="0" lvl="0" marL="0" marR="0" rtl="0" algn="l">
                        <a:spcBef>
                          <a:spcPts val="0"/>
                        </a:spcBef>
                        <a:spcAft>
                          <a:spcPts val="0"/>
                        </a:spcAft>
                        <a:buNone/>
                      </a:pPr>
                      <a:r>
                        <a:rPr lang="en-US" sz="1800"/>
                        <a:t>3.90%</a:t>
                      </a:r>
                      <a:endParaRPr/>
                    </a:p>
                  </a:txBody>
                  <a:tcPr marT="0" marB="0" marR="0" marL="0" anchor="ctr"/>
                </a:tc>
                <a:tc>
                  <a:txBody>
                    <a:bodyPr/>
                    <a:lstStyle/>
                    <a:p>
                      <a:pPr indent="0" lvl="0" marL="0" marR="0" rtl="0" algn="l">
                        <a:spcBef>
                          <a:spcPts val="0"/>
                        </a:spcBef>
                        <a:spcAft>
                          <a:spcPts val="0"/>
                        </a:spcAft>
                        <a:buNone/>
                      </a:pPr>
                      <a:r>
                        <a:rPr lang="en-US" sz="1800"/>
                        <a:t>3.90%</a:t>
                      </a:r>
                      <a:endParaRPr/>
                    </a:p>
                  </a:txBody>
                  <a:tcPr marT="0" marB="0" marR="0" marL="0" anchor="ctr"/>
                </a:tc>
                <a:tc>
                  <a:txBody>
                    <a:bodyPr/>
                    <a:lstStyle/>
                    <a:p>
                      <a:pPr indent="0" lvl="0" marL="0" marR="0" rtl="0" algn="l">
                        <a:spcBef>
                          <a:spcPts val="0"/>
                        </a:spcBef>
                        <a:spcAft>
                          <a:spcPts val="0"/>
                        </a:spcAft>
                        <a:buNone/>
                      </a:pPr>
                      <a:r>
                        <a:rPr lang="en-US" sz="1800"/>
                        <a:t>4%</a:t>
                      </a:r>
                      <a:endParaRPr/>
                    </a:p>
                  </a:txBody>
                  <a:tcPr marT="0" marB="0" marR="0" marL="0" anchor="ctr"/>
                </a:tc>
                <a:tc>
                  <a:txBody>
                    <a:bodyPr/>
                    <a:lstStyle/>
                    <a:p>
                      <a:pPr indent="0" lvl="0" marL="0" marR="0" rtl="0" algn="l">
                        <a:spcBef>
                          <a:spcPts val="0"/>
                        </a:spcBef>
                        <a:spcAft>
                          <a:spcPts val="0"/>
                        </a:spcAft>
                        <a:buNone/>
                      </a:pPr>
                      <a:r>
                        <a:rPr lang="en-US" sz="1800"/>
                        <a:t>4%</a:t>
                      </a:r>
                      <a:endParaRPr/>
                    </a:p>
                  </a:txBody>
                  <a:tcPr marT="0" marB="0" marR="0" marL="0" anchor="ctr"/>
                </a:tc>
                <a:tc>
                  <a:txBody>
                    <a:bodyPr/>
                    <a:lstStyle/>
                    <a:p>
                      <a:pPr indent="0" lvl="0" marL="0" marR="0" rtl="0" algn="l">
                        <a:spcBef>
                          <a:spcPts val="0"/>
                        </a:spcBef>
                        <a:spcAft>
                          <a:spcPts val="0"/>
                        </a:spcAft>
                        <a:buNone/>
                      </a:pPr>
                      <a:r>
                        <a:rPr lang="en-US" sz="1800"/>
                        <a:t>4%</a:t>
                      </a:r>
                      <a:endParaRPr/>
                    </a:p>
                  </a:txBody>
                  <a:tcPr marT="0" marB="0" marR="0" marL="0" anchor="ctr"/>
                </a:tc>
                <a:tc>
                  <a:txBody>
                    <a:bodyPr/>
                    <a:lstStyle/>
                    <a:p>
                      <a:pPr indent="0" lvl="0" marL="0" marR="0" rtl="0" algn="l">
                        <a:spcBef>
                          <a:spcPts val="0"/>
                        </a:spcBef>
                        <a:spcAft>
                          <a:spcPts val="0"/>
                        </a:spcAft>
                        <a:buNone/>
                      </a:pPr>
                      <a:r>
                        <a:rPr lang="en-US" sz="1800"/>
                        <a:t>4%</a:t>
                      </a:r>
                      <a:endParaRPr/>
                    </a:p>
                  </a:txBody>
                  <a:tcPr marT="0" marB="0" marR="0" marL="0" anchor="ctr"/>
                </a:tc>
                <a:tc>
                  <a:txBody>
                    <a:bodyPr/>
                    <a:lstStyle/>
                    <a:p>
                      <a:pPr indent="0" lvl="0" marL="0" marR="0" rtl="0" algn="l">
                        <a:spcBef>
                          <a:spcPts val="0"/>
                        </a:spcBef>
                        <a:spcAft>
                          <a:spcPts val="0"/>
                        </a:spcAft>
                        <a:buNone/>
                      </a:pPr>
                      <a:r>
                        <a:rPr lang="en-US" sz="1800"/>
                        <a:t>4%</a:t>
                      </a:r>
                      <a:endParaRPr/>
                    </a:p>
                  </a:txBody>
                  <a:tcPr marT="0" marB="0" marR="0" marL="0" anchor="ctr"/>
                </a:tc>
                <a:tc>
                  <a:txBody>
                    <a:bodyPr/>
                    <a:lstStyle/>
                    <a:p>
                      <a:pPr indent="0" lvl="0" marL="0" marR="0" rtl="0" algn="l">
                        <a:spcBef>
                          <a:spcPts val="0"/>
                        </a:spcBef>
                        <a:spcAft>
                          <a:spcPts val="0"/>
                        </a:spcAft>
                        <a:buNone/>
                      </a:pPr>
                      <a:r>
                        <a:rPr lang="en-US" sz="1800"/>
                        <a:t>4%</a:t>
                      </a:r>
                      <a:endParaRPr/>
                    </a:p>
                  </a:txBody>
                  <a:tcPr marT="0" marB="0" marR="0" marL="0" anchor="ctr"/>
                </a:tc>
                <a:tc>
                  <a:txBody>
                    <a:bodyPr/>
                    <a:lstStyle/>
                    <a:p>
                      <a:pPr indent="0" lvl="0" marL="0" marR="0" rtl="0" algn="l">
                        <a:spcBef>
                          <a:spcPts val="0"/>
                        </a:spcBef>
                        <a:spcAft>
                          <a:spcPts val="0"/>
                        </a:spcAft>
                        <a:buNone/>
                      </a:pPr>
                      <a:r>
                        <a:rPr lang="en-US" sz="1800"/>
                        <a:t>4%</a:t>
                      </a:r>
                      <a:endParaRPr/>
                    </a:p>
                  </a:txBody>
                  <a:tcPr marT="0" marB="0" marR="0" marL="0" anchor="ctr"/>
                </a:tc>
                <a:tc>
                  <a:txBody>
                    <a:bodyPr/>
                    <a:lstStyle/>
                    <a:p>
                      <a:pPr indent="0" lvl="0" marL="0" marR="0" rtl="0" algn="l">
                        <a:spcBef>
                          <a:spcPts val="0"/>
                        </a:spcBef>
                        <a:spcAft>
                          <a:spcPts val="0"/>
                        </a:spcAft>
                        <a:buNone/>
                      </a:pPr>
                      <a:r>
                        <a:rPr lang="en-US" sz="1800"/>
                        <a:t>4%</a:t>
                      </a:r>
                      <a:endParaRPr/>
                    </a:p>
                  </a:txBody>
                  <a:tcPr marT="0" marB="0" marR="0" marL="0" anchor="ctr"/>
                </a:tc>
                <a:tc>
                  <a:txBody>
                    <a:bodyPr/>
                    <a:lstStyle/>
                    <a:p>
                      <a:pPr indent="0" lvl="0" marL="0" marR="0" rtl="0" algn="l">
                        <a:spcBef>
                          <a:spcPts val="0"/>
                        </a:spcBef>
                        <a:spcAft>
                          <a:spcPts val="0"/>
                        </a:spcAft>
                        <a:buNone/>
                      </a:pPr>
                      <a:r>
                        <a:rPr lang="en-US" sz="1800"/>
                        <a:t>4%</a:t>
                      </a:r>
                      <a:endParaRPr/>
                    </a:p>
                  </a:txBody>
                  <a:tcPr marT="0" marB="0" marR="0" marL="0" anchor="ctr"/>
                </a:tc>
              </a:tr>
              <a:tr h="485775">
                <a:tc>
                  <a:txBody>
                    <a:bodyPr/>
                    <a:lstStyle/>
                    <a:p>
                      <a:pPr indent="0" lvl="0" marL="0" marR="0" rtl="0" algn="l">
                        <a:spcBef>
                          <a:spcPts val="0"/>
                        </a:spcBef>
                        <a:spcAft>
                          <a:spcPts val="0"/>
                        </a:spcAft>
                        <a:buNone/>
                      </a:pPr>
                      <a:r>
                        <a:rPr lang="en-US" sz="1800"/>
                        <a:t>Tarifa Pension Empleador</a:t>
                      </a:r>
                      <a:endParaRPr/>
                    </a:p>
                  </a:txBody>
                  <a:tcPr marT="0" marB="0" marR="0" marL="0" anchor="ctr"/>
                </a:tc>
                <a:tc>
                  <a:txBody>
                    <a:bodyPr/>
                    <a:lstStyle/>
                    <a:p>
                      <a:pPr indent="0" lvl="0" marL="0" marR="0" rtl="0" algn="l">
                        <a:spcBef>
                          <a:spcPts val="0"/>
                        </a:spcBef>
                        <a:spcAft>
                          <a:spcPts val="0"/>
                        </a:spcAft>
                        <a:buNone/>
                      </a:pPr>
                      <a:r>
                        <a:rPr lang="en-US" sz="1800"/>
                        <a:t>11.30%</a:t>
                      </a:r>
                      <a:endParaRPr/>
                    </a:p>
                  </a:txBody>
                  <a:tcPr marT="0" marB="0" marR="0" marL="0" anchor="ctr"/>
                </a:tc>
                <a:tc>
                  <a:txBody>
                    <a:bodyPr/>
                    <a:lstStyle/>
                    <a:p>
                      <a:pPr indent="0" lvl="0" marL="0" marR="0" rtl="0" algn="l">
                        <a:spcBef>
                          <a:spcPts val="0"/>
                        </a:spcBef>
                        <a:spcAft>
                          <a:spcPts val="0"/>
                        </a:spcAft>
                        <a:buNone/>
                      </a:pPr>
                      <a:r>
                        <a:rPr lang="en-US" sz="1800"/>
                        <a:t>11.60%</a:t>
                      </a:r>
                      <a:endParaRPr/>
                    </a:p>
                  </a:txBody>
                  <a:tcPr marT="0" marB="0" marR="0" marL="0" anchor="ctr"/>
                </a:tc>
                <a:tc>
                  <a:txBody>
                    <a:bodyPr/>
                    <a:lstStyle/>
                    <a:p>
                      <a:pPr indent="0" lvl="0" marL="0" marR="0" rtl="0" algn="l">
                        <a:spcBef>
                          <a:spcPts val="0"/>
                        </a:spcBef>
                        <a:spcAft>
                          <a:spcPts val="0"/>
                        </a:spcAft>
                        <a:buNone/>
                      </a:pPr>
                      <a:r>
                        <a:rPr lang="en-US" sz="1800"/>
                        <a:t>11.60%</a:t>
                      </a:r>
                      <a:endParaRPr/>
                    </a:p>
                  </a:txBody>
                  <a:tcPr marT="0" marB="0" marR="0" marL="0" anchor="ctr"/>
                </a:tc>
                <a:tc>
                  <a:txBody>
                    <a:bodyPr/>
                    <a:lstStyle/>
                    <a:p>
                      <a:pPr indent="0" lvl="0" marL="0" marR="0" rtl="0" algn="l">
                        <a:spcBef>
                          <a:spcPts val="0"/>
                        </a:spcBef>
                        <a:spcAft>
                          <a:spcPts val="0"/>
                        </a:spcAft>
                        <a:buNone/>
                      </a:pPr>
                      <a:r>
                        <a:rPr lang="en-US" sz="1800"/>
                        <a:t>12%</a:t>
                      </a:r>
                      <a:endParaRPr/>
                    </a:p>
                  </a:txBody>
                  <a:tcPr marT="0" marB="0" marR="0" marL="0" anchor="ctr"/>
                </a:tc>
                <a:tc>
                  <a:txBody>
                    <a:bodyPr/>
                    <a:lstStyle/>
                    <a:p>
                      <a:pPr indent="0" lvl="0" marL="0" marR="0" rtl="0" algn="l">
                        <a:spcBef>
                          <a:spcPts val="0"/>
                        </a:spcBef>
                        <a:spcAft>
                          <a:spcPts val="0"/>
                        </a:spcAft>
                        <a:buNone/>
                      </a:pPr>
                      <a:r>
                        <a:rPr lang="en-US" sz="1800"/>
                        <a:t>12%</a:t>
                      </a:r>
                      <a:endParaRPr/>
                    </a:p>
                  </a:txBody>
                  <a:tcPr marT="0" marB="0" marR="0" marL="0" anchor="ctr"/>
                </a:tc>
                <a:tc>
                  <a:txBody>
                    <a:bodyPr/>
                    <a:lstStyle/>
                    <a:p>
                      <a:pPr indent="0" lvl="0" marL="0" marR="0" rtl="0" algn="l">
                        <a:spcBef>
                          <a:spcPts val="0"/>
                        </a:spcBef>
                        <a:spcAft>
                          <a:spcPts val="0"/>
                        </a:spcAft>
                        <a:buNone/>
                      </a:pPr>
                      <a:r>
                        <a:rPr lang="en-US" sz="1800"/>
                        <a:t>12%</a:t>
                      </a:r>
                      <a:endParaRPr/>
                    </a:p>
                  </a:txBody>
                  <a:tcPr marT="0" marB="0" marR="0" marL="0" anchor="ctr"/>
                </a:tc>
                <a:tc>
                  <a:txBody>
                    <a:bodyPr/>
                    <a:lstStyle/>
                    <a:p>
                      <a:pPr indent="0" lvl="0" marL="0" marR="0" rtl="0" algn="l">
                        <a:spcBef>
                          <a:spcPts val="0"/>
                        </a:spcBef>
                        <a:spcAft>
                          <a:spcPts val="0"/>
                        </a:spcAft>
                        <a:buNone/>
                      </a:pPr>
                      <a:r>
                        <a:rPr lang="en-US" sz="1800"/>
                        <a:t>12%</a:t>
                      </a:r>
                      <a:endParaRPr/>
                    </a:p>
                  </a:txBody>
                  <a:tcPr marT="0" marB="0" marR="0" marL="0" anchor="ctr"/>
                </a:tc>
                <a:tc>
                  <a:txBody>
                    <a:bodyPr/>
                    <a:lstStyle/>
                    <a:p>
                      <a:pPr indent="0" lvl="0" marL="0" marR="0" rtl="0" algn="l">
                        <a:spcBef>
                          <a:spcPts val="0"/>
                        </a:spcBef>
                        <a:spcAft>
                          <a:spcPts val="0"/>
                        </a:spcAft>
                        <a:buNone/>
                      </a:pPr>
                      <a:r>
                        <a:rPr lang="en-US" sz="1800"/>
                        <a:t>12%</a:t>
                      </a:r>
                      <a:endParaRPr/>
                    </a:p>
                  </a:txBody>
                  <a:tcPr marT="0" marB="0" marR="0" marL="0" anchor="ctr"/>
                </a:tc>
                <a:tc>
                  <a:txBody>
                    <a:bodyPr/>
                    <a:lstStyle/>
                    <a:p>
                      <a:pPr indent="0" lvl="0" marL="0" marR="0" rtl="0" algn="l">
                        <a:spcBef>
                          <a:spcPts val="0"/>
                        </a:spcBef>
                        <a:spcAft>
                          <a:spcPts val="0"/>
                        </a:spcAft>
                        <a:buNone/>
                      </a:pPr>
                      <a:r>
                        <a:rPr lang="en-US" sz="1800"/>
                        <a:t>12%</a:t>
                      </a:r>
                      <a:endParaRPr/>
                    </a:p>
                  </a:txBody>
                  <a:tcPr marT="0" marB="0" marR="0" marL="0" anchor="ctr"/>
                </a:tc>
                <a:tc>
                  <a:txBody>
                    <a:bodyPr/>
                    <a:lstStyle/>
                    <a:p>
                      <a:pPr indent="0" lvl="0" marL="0" marR="0" rtl="0" algn="l">
                        <a:spcBef>
                          <a:spcPts val="0"/>
                        </a:spcBef>
                        <a:spcAft>
                          <a:spcPts val="0"/>
                        </a:spcAft>
                        <a:buNone/>
                      </a:pPr>
                      <a:r>
                        <a:rPr lang="en-US" sz="1800"/>
                        <a:t>12%</a:t>
                      </a:r>
                      <a:endParaRPr/>
                    </a:p>
                  </a:txBody>
                  <a:tcPr marT="0" marB="0" marR="0" marL="0" anchor="ctr"/>
                </a:tc>
                <a:tc>
                  <a:txBody>
                    <a:bodyPr/>
                    <a:lstStyle/>
                    <a:p>
                      <a:pPr indent="0" lvl="0" marL="0" marR="0" rtl="0" algn="l">
                        <a:spcBef>
                          <a:spcPts val="0"/>
                        </a:spcBef>
                        <a:spcAft>
                          <a:spcPts val="0"/>
                        </a:spcAft>
                        <a:buNone/>
                      </a:pPr>
                      <a:r>
                        <a:rPr lang="en-US" sz="1800"/>
                        <a:t>12%</a:t>
                      </a:r>
                      <a:endParaRPr/>
                    </a:p>
                  </a:txBody>
                  <a:tcPr marT="0" marB="0" marR="0" marL="0" anchor="ctr"/>
                </a:tc>
                <a:tc>
                  <a:txBody>
                    <a:bodyPr/>
                    <a:lstStyle/>
                    <a:p>
                      <a:pPr indent="0" lvl="0" marL="0" marR="0" rtl="0" algn="l">
                        <a:spcBef>
                          <a:spcPts val="0"/>
                        </a:spcBef>
                        <a:spcAft>
                          <a:spcPts val="0"/>
                        </a:spcAft>
                        <a:buNone/>
                      </a:pPr>
                      <a:r>
                        <a:rPr lang="en-US" sz="1800"/>
                        <a:t>12%</a:t>
                      </a:r>
                      <a:endParaRPr/>
                    </a:p>
                  </a:txBody>
                  <a:tcPr marT="0" marB="0" marR="0" marL="0" anchor="ctr"/>
                </a:tc>
              </a:tr>
              <a:tr h="190500">
                <a:tc>
                  <a:txBody>
                    <a:bodyPr/>
                    <a:lstStyle/>
                    <a:p>
                      <a:pPr indent="0" lvl="0" marL="0" marR="0" rtl="0" algn="l">
                        <a:spcBef>
                          <a:spcPts val="0"/>
                        </a:spcBef>
                        <a:spcAft>
                          <a:spcPts val="0"/>
                        </a:spcAft>
                        <a:buNone/>
                      </a:pPr>
                      <a:r>
                        <a:rPr b="1" lang="en-US" sz="1800">
                          <a:solidFill>
                            <a:srgbClr val="C00000"/>
                          </a:solidFill>
                        </a:rPr>
                        <a:t>RetTotal</a:t>
                      </a:r>
                      <a:endParaRPr/>
                    </a:p>
                  </a:txBody>
                  <a:tcPr marT="0" marB="0" marR="0" marL="0" anchor="ctr">
                    <a:solidFill>
                      <a:schemeClr val="lt1"/>
                    </a:solidFill>
                  </a:tcPr>
                </a:tc>
                <a:tc>
                  <a:txBody>
                    <a:bodyPr/>
                    <a:lstStyle/>
                    <a:p>
                      <a:pPr indent="0" lvl="0" marL="0" marR="0" rtl="0" algn="r">
                        <a:spcBef>
                          <a:spcPts val="0"/>
                        </a:spcBef>
                        <a:spcAft>
                          <a:spcPts val="0"/>
                        </a:spcAft>
                        <a:buNone/>
                      </a:pPr>
                      <a:r>
                        <a:rPr b="1" lang="en-US" sz="1800">
                          <a:solidFill>
                            <a:srgbClr val="548135"/>
                          </a:solidFill>
                        </a:rPr>
                        <a:t>0.151</a:t>
                      </a:r>
                      <a:endParaRPr/>
                    </a:p>
                  </a:txBody>
                  <a:tcPr marT="0" marB="0" marR="0" marL="0" anchor="ctr">
                    <a:solidFill>
                      <a:schemeClr val="lt1"/>
                    </a:solidFill>
                  </a:tcPr>
                </a:tc>
                <a:tc>
                  <a:txBody>
                    <a:bodyPr/>
                    <a:lstStyle/>
                    <a:p>
                      <a:pPr indent="0" lvl="0" marL="0" marR="0" rtl="0" algn="r">
                        <a:spcBef>
                          <a:spcPts val="0"/>
                        </a:spcBef>
                        <a:spcAft>
                          <a:spcPts val="0"/>
                        </a:spcAft>
                        <a:buNone/>
                      </a:pPr>
                      <a:r>
                        <a:rPr b="1" lang="en-US" sz="1800">
                          <a:solidFill>
                            <a:srgbClr val="548135"/>
                          </a:solidFill>
                        </a:rPr>
                        <a:t>0.155</a:t>
                      </a:r>
                      <a:endParaRPr/>
                    </a:p>
                  </a:txBody>
                  <a:tcPr marT="0" marB="0" marR="0" marL="0" anchor="ctr">
                    <a:solidFill>
                      <a:schemeClr val="lt1"/>
                    </a:solidFill>
                  </a:tcPr>
                </a:tc>
                <a:tc>
                  <a:txBody>
                    <a:bodyPr/>
                    <a:lstStyle/>
                    <a:p>
                      <a:pPr indent="0" lvl="0" marL="0" marR="0" rtl="0" algn="r">
                        <a:spcBef>
                          <a:spcPts val="0"/>
                        </a:spcBef>
                        <a:spcAft>
                          <a:spcPts val="0"/>
                        </a:spcAft>
                        <a:buNone/>
                      </a:pPr>
                      <a:r>
                        <a:rPr b="1" lang="en-US" sz="1800">
                          <a:solidFill>
                            <a:srgbClr val="548135"/>
                          </a:solidFill>
                        </a:rPr>
                        <a:t>0.155</a:t>
                      </a:r>
                      <a:endParaRPr/>
                    </a:p>
                  </a:txBody>
                  <a:tcPr marT="0" marB="0" marR="0" marL="0" anchor="ctr">
                    <a:solidFill>
                      <a:schemeClr val="lt1"/>
                    </a:solidFill>
                  </a:tcPr>
                </a:tc>
                <a:tc>
                  <a:txBody>
                    <a:bodyPr/>
                    <a:lstStyle/>
                    <a:p>
                      <a:pPr indent="0" lvl="0" marL="0" marR="0" rtl="0" algn="r">
                        <a:spcBef>
                          <a:spcPts val="0"/>
                        </a:spcBef>
                        <a:spcAft>
                          <a:spcPts val="0"/>
                        </a:spcAft>
                        <a:buNone/>
                      </a:pPr>
                      <a:r>
                        <a:rPr b="1" lang="en-US" sz="1800">
                          <a:solidFill>
                            <a:srgbClr val="548135"/>
                          </a:solidFill>
                        </a:rPr>
                        <a:t>0.16</a:t>
                      </a:r>
                      <a:endParaRPr/>
                    </a:p>
                  </a:txBody>
                  <a:tcPr marT="0" marB="0" marR="0" marL="0" anchor="ctr">
                    <a:solidFill>
                      <a:schemeClr val="lt1"/>
                    </a:solidFill>
                  </a:tcPr>
                </a:tc>
                <a:tc>
                  <a:txBody>
                    <a:bodyPr/>
                    <a:lstStyle/>
                    <a:p>
                      <a:pPr indent="0" lvl="0" marL="0" marR="0" rtl="0" algn="r">
                        <a:spcBef>
                          <a:spcPts val="0"/>
                        </a:spcBef>
                        <a:spcAft>
                          <a:spcPts val="0"/>
                        </a:spcAft>
                        <a:buNone/>
                      </a:pPr>
                      <a:r>
                        <a:rPr b="1" lang="en-US" sz="1800">
                          <a:solidFill>
                            <a:srgbClr val="548135"/>
                          </a:solidFill>
                        </a:rPr>
                        <a:t>0.16</a:t>
                      </a:r>
                      <a:endParaRPr/>
                    </a:p>
                  </a:txBody>
                  <a:tcPr marT="0" marB="0" marR="0" marL="0" anchor="ctr">
                    <a:solidFill>
                      <a:schemeClr val="lt1"/>
                    </a:solidFill>
                  </a:tcPr>
                </a:tc>
                <a:tc>
                  <a:txBody>
                    <a:bodyPr/>
                    <a:lstStyle/>
                    <a:p>
                      <a:pPr indent="0" lvl="0" marL="0" marR="0" rtl="0" algn="r">
                        <a:spcBef>
                          <a:spcPts val="0"/>
                        </a:spcBef>
                        <a:spcAft>
                          <a:spcPts val="0"/>
                        </a:spcAft>
                        <a:buNone/>
                      </a:pPr>
                      <a:r>
                        <a:rPr b="1" lang="en-US" sz="1800">
                          <a:solidFill>
                            <a:srgbClr val="548135"/>
                          </a:solidFill>
                        </a:rPr>
                        <a:t>0.16</a:t>
                      </a:r>
                      <a:endParaRPr/>
                    </a:p>
                  </a:txBody>
                  <a:tcPr marT="0" marB="0" marR="0" marL="0" anchor="ctr">
                    <a:solidFill>
                      <a:schemeClr val="lt1"/>
                    </a:solidFill>
                  </a:tcPr>
                </a:tc>
                <a:tc>
                  <a:txBody>
                    <a:bodyPr/>
                    <a:lstStyle/>
                    <a:p>
                      <a:pPr indent="0" lvl="0" marL="0" marR="0" rtl="0" algn="r">
                        <a:spcBef>
                          <a:spcPts val="0"/>
                        </a:spcBef>
                        <a:spcAft>
                          <a:spcPts val="0"/>
                        </a:spcAft>
                        <a:buNone/>
                      </a:pPr>
                      <a:r>
                        <a:rPr b="1" lang="en-US" sz="1800">
                          <a:solidFill>
                            <a:srgbClr val="548135"/>
                          </a:solidFill>
                        </a:rPr>
                        <a:t>0.16</a:t>
                      </a:r>
                      <a:endParaRPr/>
                    </a:p>
                  </a:txBody>
                  <a:tcPr marT="0" marB="0" marR="0" marL="0" anchor="ctr">
                    <a:solidFill>
                      <a:schemeClr val="lt1"/>
                    </a:solidFill>
                  </a:tcPr>
                </a:tc>
                <a:tc>
                  <a:txBody>
                    <a:bodyPr/>
                    <a:lstStyle/>
                    <a:p>
                      <a:pPr indent="0" lvl="0" marL="0" marR="0" rtl="0" algn="r">
                        <a:spcBef>
                          <a:spcPts val="0"/>
                        </a:spcBef>
                        <a:spcAft>
                          <a:spcPts val="0"/>
                        </a:spcAft>
                        <a:buNone/>
                      </a:pPr>
                      <a:r>
                        <a:rPr b="1" lang="en-US" sz="1800">
                          <a:solidFill>
                            <a:srgbClr val="548135"/>
                          </a:solidFill>
                        </a:rPr>
                        <a:t>0.16</a:t>
                      </a:r>
                      <a:endParaRPr/>
                    </a:p>
                  </a:txBody>
                  <a:tcPr marT="0" marB="0" marR="0" marL="0" anchor="ctr">
                    <a:solidFill>
                      <a:schemeClr val="lt1"/>
                    </a:solidFill>
                  </a:tcPr>
                </a:tc>
                <a:tc>
                  <a:txBody>
                    <a:bodyPr/>
                    <a:lstStyle/>
                    <a:p>
                      <a:pPr indent="0" lvl="0" marL="0" marR="0" rtl="0" algn="r">
                        <a:spcBef>
                          <a:spcPts val="0"/>
                        </a:spcBef>
                        <a:spcAft>
                          <a:spcPts val="0"/>
                        </a:spcAft>
                        <a:buNone/>
                      </a:pPr>
                      <a:r>
                        <a:rPr b="1" lang="en-US" sz="1800">
                          <a:solidFill>
                            <a:srgbClr val="548135"/>
                          </a:solidFill>
                        </a:rPr>
                        <a:t>0.16</a:t>
                      </a:r>
                      <a:endParaRPr/>
                    </a:p>
                  </a:txBody>
                  <a:tcPr marT="0" marB="0" marR="0" marL="0" anchor="ctr">
                    <a:solidFill>
                      <a:schemeClr val="lt1"/>
                    </a:solidFill>
                  </a:tcPr>
                </a:tc>
                <a:tc>
                  <a:txBody>
                    <a:bodyPr/>
                    <a:lstStyle/>
                    <a:p>
                      <a:pPr indent="0" lvl="0" marL="0" marR="0" rtl="0" algn="r">
                        <a:spcBef>
                          <a:spcPts val="0"/>
                        </a:spcBef>
                        <a:spcAft>
                          <a:spcPts val="0"/>
                        </a:spcAft>
                        <a:buNone/>
                      </a:pPr>
                      <a:r>
                        <a:rPr b="1" lang="en-US" sz="1800">
                          <a:solidFill>
                            <a:srgbClr val="548135"/>
                          </a:solidFill>
                        </a:rPr>
                        <a:t>0.16</a:t>
                      </a:r>
                      <a:endParaRPr/>
                    </a:p>
                  </a:txBody>
                  <a:tcPr marT="0" marB="0" marR="0" marL="0" anchor="ctr">
                    <a:solidFill>
                      <a:schemeClr val="lt1"/>
                    </a:solidFill>
                  </a:tcPr>
                </a:tc>
                <a:tc>
                  <a:txBody>
                    <a:bodyPr/>
                    <a:lstStyle/>
                    <a:p>
                      <a:pPr indent="0" lvl="0" marL="0" marR="0" rtl="0" algn="r">
                        <a:spcBef>
                          <a:spcPts val="0"/>
                        </a:spcBef>
                        <a:spcAft>
                          <a:spcPts val="0"/>
                        </a:spcAft>
                        <a:buNone/>
                      </a:pPr>
                      <a:r>
                        <a:rPr b="1" lang="en-US" sz="1800">
                          <a:solidFill>
                            <a:srgbClr val="548135"/>
                          </a:solidFill>
                        </a:rPr>
                        <a:t>0.16</a:t>
                      </a:r>
                      <a:endParaRPr/>
                    </a:p>
                  </a:txBody>
                  <a:tcPr marT="0" marB="0" marR="0" marL="0" anchor="ctr">
                    <a:solidFill>
                      <a:schemeClr val="lt1"/>
                    </a:solidFill>
                  </a:tcPr>
                </a:tc>
                <a:tc>
                  <a:txBody>
                    <a:bodyPr/>
                    <a:lstStyle/>
                    <a:p>
                      <a:pPr indent="0" lvl="0" marL="0" marR="0" rtl="0" algn="r">
                        <a:spcBef>
                          <a:spcPts val="0"/>
                        </a:spcBef>
                        <a:spcAft>
                          <a:spcPts val="0"/>
                        </a:spcAft>
                        <a:buNone/>
                      </a:pPr>
                      <a:r>
                        <a:rPr b="1" lang="en-US" sz="1800">
                          <a:solidFill>
                            <a:srgbClr val="548135"/>
                          </a:solidFill>
                        </a:rPr>
                        <a:t>0.16</a:t>
                      </a:r>
                      <a:endParaRPr/>
                    </a:p>
                  </a:txBody>
                  <a:tcPr marT="0" marB="0" marR="0" marL="0" anchor="ctr">
                    <a:solidFill>
                      <a:schemeClr val="lt1"/>
                    </a:solidFill>
                  </a:tcPr>
                </a:tc>
              </a:tr>
            </a:tbl>
          </a:graphicData>
        </a:graphic>
      </p:graphicFrame>
      <p:sp>
        <p:nvSpPr>
          <p:cNvPr id="147" name="Google Shape;147;p22"/>
          <p:cNvSpPr txBox="1"/>
          <p:nvPr/>
        </p:nvSpPr>
        <p:spPr>
          <a:xfrm>
            <a:off x="419100" y="5734050"/>
            <a:ext cx="1122986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548135"/>
                </a:solidFill>
                <a:latin typeface="Calibri"/>
                <a:ea typeface="Calibri"/>
                <a:cs typeface="Calibri"/>
                <a:sym typeface="Calibri"/>
              </a:rPr>
              <a:t>VALOR UTILIZADO  PARA EL CALCULO DE LA RETENCIÓN : </a:t>
            </a:r>
            <a:r>
              <a:rPr b="1" lang="en-US" sz="2400">
                <a:solidFill>
                  <a:srgbClr val="C00000"/>
                </a:solidFill>
                <a:latin typeface="Calibri"/>
                <a:ea typeface="Calibri"/>
                <a:cs typeface="Calibri"/>
                <a:sym typeface="Calibri"/>
              </a:rPr>
              <a:t>VALORES DE LA FILA  </a:t>
            </a:r>
            <a:r>
              <a:rPr b="1" lang="en-US" sz="2400" u="sng">
                <a:solidFill>
                  <a:srgbClr val="C00000"/>
                </a:solidFill>
                <a:latin typeface="Calibri"/>
                <a:ea typeface="Calibri"/>
                <a:cs typeface="Calibri"/>
                <a:sym typeface="Calibri"/>
              </a:rPr>
              <a:t>RetTotal</a:t>
            </a:r>
            <a:endParaRPr b="1" sz="2400" u="sng">
              <a:solidFill>
                <a:srgbClr val="C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E75B5"/>
              </a:buClr>
              <a:buSzPts val="4400"/>
              <a:buFont typeface="Calibri"/>
              <a:buNone/>
            </a:pPr>
            <a:r>
              <a:rPr b="1" lang="en-US">
                <a:solidFill>
                  <a:srgbClr val="2E75B5"/>
                </a:solidFill>
              </a:rPr>
              <a:t>TABLA DE RENDIMIENTOS MINIMOS</a:t>
            </a:r>
            <a:endParaRPr/>
          </a:p>
        </p:txBody>
      </p:sp>
      <p:sp>
        <p:nvSpPr>
          <p:cNvPr id="153" name="Google Shape;153;p23"/>
          <p:cNvSpPr txBox="1"/>
          <p:nvPr>
            <p:ph idx="1" type="body"/>
          </p:nvPr>
        </p:nvSpPr>
        <p:spPr>
          <a:xfrm>
            <a:off x="838200" y="1825625"/>
            <a:ext cx="10515600" cy="141835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Tabla de Rendimientos Minimos exigidos por l aLey y PRESENTADA por el </a:t>
            </a:r>
            <a:r>
              <a:rPr b="1" lang="en-US">
                <a:solidFill>
                  <a:schemeClr val="accent6"/>
                </a:solidFill>
              </a:rPr>
              <a:t>BANCO DE LA RPUBLICA</a:t>
            </a:r>
            <a:r>
              <a:rPr lang="en-US"/>
              <a:t>, e Implementada por la </a:t>
            </a:r>
            <a:r>
              <a:rPr b="1" lang="en-US">
                <a:solidFill>
                  <a:srgbClr val="2F5496"/>
                </a:solidFill>
              </a:rPr>
              <a:t>SUPERINTENDENCIAFINANCIERA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graphicFrame>
        <p:nvGraphicFramePr>
          <p:cNvPr id="158" name="Google Shape;158;p24"/>
          <p:cNvGraphicFramePr/>
          <p:nvPr/>
        </p:nvGraphicFramePr>
        <p:xfrm>
          <a:off x="971552" y="1238251"/>
          <a:ext cx="3000000" cy="3000000"/>
        </p:xfrm>
        <a:graphic>
          <a:graphicData uri="http://schemas.openxmlformats.org/drawingml/2006/table">
            <a:tbl>
              <a:tblPr>
                <a:noFill/>
                <a:tableStyleId>{F82B59DD-7E9F-422C-AC02-814BCFB44AF0}</a:tableStyleId>
              </a:tblPr>
              <a:tblGrid>
                <a:gridCol w="1231100"/>
                <a:gridCol w="1231100"/>
                <a:gridCol w="1231100"/>
                <a:gridCol w="1231100"/>
                <a:gridCol w="1231100"/>
                <a:gridCol w="1231100"/>
                <a:gridCol w="1231100"/>
                <a:gridCol w="1231100"/>
              </a:tblGrid>
              <a:tr h="432950">
                <a:tc>
                  <a:txBody>
                    <a:bodyPr/>
                    <a:lstStyle/>
                    <a:p>
                      <a:pPr indent="0" lvl="0" marL="0" marR="0" rtl="0" algn="r">
                        <a:spcBef>
                          <a:spcPts val="0"/>
                        </a:spcBef>
                        <a:spcAft>
                          <a:spcPts val="0"/>
                        </a:spcAft>
                        <a:buNone/>
                      </a:pPr>
                      <a:r>
                        <a:rPr b="1" i="0" lang="en-US" sz="1400">
                          <a:solidFill>
                            <a:srgbClr val="FFFFFF"/>
                          </a:solidFill>
                          <a:latin typeface="Calibri"/>
                          <a:ea typeface="Calibri"/>
                          <a:cs typeface="Calibri"/>
                          <a:sym typeface="Calibri"/>
                        </a:rPr>
                        <a:t>04/11/2019​</a:t>
                      </a:r>
                      <a:endParaRPr b="1" i="0" sz="1400">
                        <a:solidFill>
                          <a:srgbClr val="FFFFFF"/>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22375">
                      <a:solidFill>
                        <a:srgbClr val="FFFFFF"/>
                      </a:solidFill>
                      <a:prstDash val="solid"/>
                      <a:round/>
                      <a:headEnd len="sm" w="sm" type="none"/>
                      <a:tailEnd len="sm" w="sm" type="none"/>
                    </a:lnB>
                    <a:solidFill>
                      <a:srgbClr val="4472C4"/>
                    </a:solidFill>
                  </a:tcPr>
                </a:tc>
                <a:tc>
                  <a:txBody>
                    <a:bodyPr/>
                    <a:lstStyle/>
                    <a:p>
                      <a:pPr indent="0" lvl="0" marL="0" marR="0" rtl="0" algn="l">
                        <a:spcBef>
                          <a:spcPts val="0"/>
                        </a:spcBef>
                        <a:spcAft>
                          <a:spcPts val="0"/>
                        </a:spcAft>
                        <a:buNone/>
                      </a:pPr>
                      <a:r>
                        <a:rPr b="1" i="0" lang="en-US" sz="1400">
                          <a:solidFill>
                            <a:srgbClr val="FFFFFF"/>
                          </a:solidFill>
                          <a:latin typeface="Calibri"/>
                          <a:ea typeface="Calibri"/>
                          <a:cs typeface="Calibri"/>
                          <a:sym typeface="Calibri"/>
                        </a:rPr>
                        <a:t>5.28%​</a:t>
                      </a:r>
                      <a:endParaRPr b="1" i="0" sz="1400">
                        <a:solidFill>
                          <a:srgbClr val="FFFFFF"/>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22375">
                      <a:solidFill>
                        <a:srgbClr val="FFFFFF"/>
                      </a:solidFill>
                      <a:prstDash val="solid"/>
                      <a:round/>
                      <a:headEnd len="sm" w="sm" type="none"/>
                      <a:tailEnd len="sm" w="sm" type="none"/>
                    </a:lnB>
                    <a:solidFill>
                      <a:srgbClr val="4472C4"/>
                    </a:solidFill>
                  </a:tcPr>
                </a:tc>
                <a:tc>
                  <a:txBody>
                    <a:bodyPr/>
                    <a:lstStyle/>
                    <a:p>
                      <a:pPr indent="0" lvl="0" marL="0" marR="0" rtl="0" algn="r">
                        <a:spcBef>
                          <a:spcPts val="0"/>
                        </a:spcBef>
                        <a:spcAft>
                          <a:spcPts val="0"/>
                        </a:spcAft>
                        <a:buNone/>
                      </a:pPr>
                      <a:r>
                        <a:rPr b="1" i="0" lang="en-US" sz="1400">
                          <a:solidFill>
                            <a:srgbClr val="FFFFFF"/>
                          </a:solidFill>
                          <a:latin typeface="Calibri"/>
                          <a:ea typeface="Calibri"/>
                          <a:cs typeface="Calibri"/>
                          <a:sym typeface="Calibri"/>
                        </a:rPr>
                        <a:t>19/08/2019​</a:t>
                      </a:r>
                      <a:endParaRPr b="1" i="0" sz="1400">
                        <a:solidFill>
                          <a:srgbClr val="FFFFFF"/>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22375">
                      <a:solidFill>
                        <a:srgbClr val="FFFFFF"/>
                      </a:solidFill>
                      <a:prstDash val="solid"/>
                      <a:round/>
                      <a:headEnd len="sm" w="sm" type="none"/>
                      <a:tailEnd len="sm" w="sm" type="none"/>
                    </a:lnB>
                    <a:solidFill>
                      <a:srgbClr val="4472C4"/>
                    </a:solidFill>
                  </a:tcPr>
                </a:tc>
                <a:tc>
                  <a:txBody>
                    <a:bodyPr/>
                    <a:lstStyle/>
                    <a:p>
                      <a:pPr indent="0" lvl="0" marL="0" marR="0" rtl="0" algn="l">
                        <a:spcBef>
                          <a:spcPts val="0"/>
                        </a:spcBef>
                        <a:spcAft>
                          <a:spcPts val="0"/>
                        </a:spcAft>
                        <a:buNone/>
                      </a:pPr>
                      <a:r>
                        <a:rPr b="1" i="0" lang="en-US" sz="1400">
                          <a:solidFill>
                            <a:srgbClr val="FFFFFF"/>
                          </a:solidFill>
                          <a:latin typeface="Calibri"/>
                          <a:ea typeface="Calibri"/>
                          <a:cs typeface="Calibri"/>
                          <a:sym typeface="Calibri"/>
                        </a:rPr>
                        <a:t>5.26%​</a:t>
                      </a:r>
                      <a:endParaRPr b="1" i="0" sz="1400">
                        <a:solidFill>
                          <a:srgbClr val="FFFFFF"/>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22375">
                      <a:solidFill>
                        <a:srgbClr val="FFFFFF"/>
                      </a:solidFill>
                      <a:prstDash val="solid"/>
                      <a:round/>
                      <a:headEnd len="sm" w="sm" type="none"/>
                      <a:tailEnd len="sm" w="sm" type="none"/>
                    </a:lnB>
                    <a:solidFill>
                      <a:srgbClr val="4472C4"/>
                    </a:solidFill>
                  </a:tcPr>
                </a:tc>
                <a:tc>
                  <a:txBody>
                    <a:bodyPr/>
                    <a:lstStyle/>
                    <a:p>
                      <a:pPr indent="0" lvl="0" marL="0" marR="0" rtl="0" algn="r">
                        <a:spcBef>
                          <a:spcPts val="0"/>
                        </a:spcBef>
                        <a:spcAft>
                          <a:spcPts val="0"/>
                        </a:spcAft>
                        <a:buNone/>
                      </a:pPr>
                      <a:r>
                        <a:rPr b="1" i="0" lang="en-US" sz="1400">
                          <a:solidFill>
                            <a:srgbClr val="FFFFFF"/>
                          </a:solidFill>
                          <a:latin typeface="Calibri"/>
                          <a:ea typeface="Calibri"/>
                          <a:cs typeface="Calibri"/>
                          <a:sym typeface="Calibri"/>
                        </a:rPr>
                        <a:t>10/06/2019​</a:t>
                      </a:r>
                      <a:endParaRPr b="1" i="0" sz="1400">
                        <a:solidFill>
                          <a:srgbClr val="FFFFFF"/>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22375">
                      <a:solidFill>
                        <a:srgbClr val="FFFFFF"/>
                      </a:solidFill>
                      <a:prstDash val="solid"/>
                      <a:round/>
                      <a:headEnd len="sm" w="sm" type="none"/>
                      <a:tailEnd len="sm" w="sm" type="none"/>
                    </a:lnB>
                    <a:solidFill>
                      <a:srgbClr val="4472C4"/>
                    </a:solidFill>
                  </a:tcPr>
                </a:tc>
                <a:tc>
                  <a:txBody>
                    <a:bodyPr/>
                    <a:lstStyle/>
                    <a:p>
                      <a:pPr indent="0" lvl="0" marL="0" marR="0" rtl="0" algn="l">
                        <a:spcBef>
                          <a:spcPts val="0"/>
                        </a:spcBef>
                        <a:spcAft>
                          <a:spcPts val="0"/>
                        </a:spcAft>
                        <a:buNone/>
                      </a:pPr>
                      <a:r>
                        <a:rPr b="1" i="0" lang="en-US" sz="1400">
                          <a:solidFill>
                            <a:srgbClr val="FFFFFF"/>
                          </a:solidFill>
                          <a:latin typeface="Calibri"/>
                          <a:ea typeface="Calibri"/>
                          <a:cs typeface="Calibri"/>
                          <a:sym typeface="Calibri"/>
                        </a:rPr>
                        <a:t>5.39%​</a:t>
                      </a:r>
                      <a:endParaRPr b="1" i="0" sz="1400">
                        <a:solidFill>
                          <a:srgbClr val="FFFFFF"/>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22375">
                      <a:solidFill>
                        <a:srgbClr val="FFFFFF"/>
                      </a:solidFill>
                      <a:prstDash val="solid"/>
                      <a:round/>
                      <a:headEnd len="sm" w="sm" type="none"/>
                      <a:tailEnd len="sm" w="sm" type="none"/>
                    </a:lnB>
                    <a:solidFill>
                      <a:srgbClr val="4472C4"/>
                    </a:solidFill>
                  </a:tcPr>
                </a:tc>
                <a:tc>
                  <a:txBody>
                    <a:bodyPr/>
                    <a:lstStyle/>
                    <a:p>
                      <a:pPr indent="0" lvl="0" marL="0" marR="0" rtl="0" algn="r">
                        <a:spcBef>
                          <a:spcPts val="0"/>
                        </a:spcBef>
                        <a:spcAft>
                          <a:spcPts val="0"/>
                        </a:spcAft>
                        <a:buNone/>
                      </a:pPr>
                      <a:r>
                        <a:rPr b="1" i="0" lang="en-US" sz="1400">
                          <a:solidFill>
                            <a:srgbClr val="FFFFFF"/>
                          </a:solidFill>
                          <a:latin typeface="Calibri"/>
                          <a:ea typeface="Calibri"/>
                          <a:cs typeface="Calibri"/>
                          <a:sym typeface="Calibri"/>
                        </a:rPr>
                        <a:t>18/03/2019​</a:t>
                      </a:r>
                      <a:endParaRPr b="1" i="0" sz="1400">
                        <a:solidFill>
                          <a:srgbClr val="FFFFFF"/>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22375">
                      <a:solidFill>
                        <a:srgbClr val="FFFFFF"/>
                      </a:solidFill>
                      <a:prstDash val="solid"/>
                      <a:round/>
                      <a:headEnd len="sm" w="sm" type="none"/>
                      <a:tailEnd len="sm" w="sm" type="none"/>
                    </a:lnB>
                    <a:solidFill>
                      <a:srgbClr val="4472C4"/>
                    </a:solidFill>
                  </a:tcPr>
                </a:tc>
                <a:tc>
                  <a:txBody>
                    <a:bodyPr/>
                    <a:lstStyle/>
                    <a:p>
                      <a:pPr indent="0" lvl="0" marL="0" marR="0" rtl="0" algn="l">
                        <a:spcBef>
                          <a:spcPts val="0"/>
                        </a:spcBef>
                        <a:spcAft>
                          <a:spcPts val="0"/>
                        </a:spcAft>
                        <a:buNone/>
                      </a:pPr>
                      <a:r>
                        <a:rPr b="1" i="0" lang="en-US" sz="1400">
                          <a:solidFill>
                            <a:srgbClr val="FFFFFF"/>
                          </a:solidFill>
                          <a:latin typeface="Calibri"/>
                          <a:ea typeface="Calibri"/>
                          <a:cs typeface="Calibri"/>
                          <a:sym typeface="Calibri"/>
                        </a:rPr>
                        <a:t>5.57%​</a:t>
                      </a:r>
                      <a:endParaRPr b="1" i="0" sz="1400">
                        <a:solidFill>
                          <a:srgbClr val="FFFFFF"/>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22375">
                      <a:solidFill>
                        <a:srgbClr val="FFFFFF"/>
                      </a:solidFill>
                      <a:prstDash val="solid"/>
                      <a:round/>
                      <a:headEnd len="sm" w="sm" type="none"/>
                      <a:tailEnd len="sm" w="sm" type="none"/>
                    </a:lnB>
                    <a:solidFill>
                      <a:srgbClr val="4472C4"/>
                    </a:solidFill>
                  </a:tcPr>
                </a:tc>
              </a:tr>
              <a:tr h="432950">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28/10/2019​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223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5.26%​</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223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12/08/2019​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223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5.24%​</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223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03/06/2019​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223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5.37%​</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223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11/03/2019​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223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5.57%​</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223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r>
              <a:tr h="432950">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21/10/2019​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5.18%​</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05/08/2019​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5.23%​</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27/05/2019​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5.42%​</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04/03/2019​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5.62%​</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r>
              <a:tr h="432950">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14/10/2019​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5.27%​</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29/07/2019​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5.26%​</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20/05/2019​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5.46%​</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25/02/2019​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5.64%​</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r>
              <a:tr h="432950">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07/10/2019​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5.21%​</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22/07/2019​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5.25%​</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13/05/2019​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5.41%​</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18/02/2019​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5.61%​</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r>
              <a:tr h="432950">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30/09/2019​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15/07/2019​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5.25%​</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06/05/2019​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5.46%​</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11/02/2019​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5.57%​</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r>
              <a:tr h="432950">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23/09/2019​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5.22%​</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08/07/2019​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5.28%​</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29/04/2019​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5.44%​</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04/02/2019​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5.59%​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r>
              <a:tr h="432950">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16/09/2019​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5.31%​</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01/07/2019​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5.30%​</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22/04/2019​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5.41%​</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28/01/2019​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3.85%​</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r>
              <a:tr h="432950">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09/09/2019​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5.31%​</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24/06/2019​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5.35%​</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15/04/2019​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5.46%​</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21/01/2019​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3.85%​</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r>
              <a:tr h="432950">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02/09/2019​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5.33%​</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17/06/2019​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5.42%​</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08/04/2019​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5.45%​</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14/01/2019​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4.13%​</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r>
              <a:tr h="432950">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26/08/2019​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5.25%​</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25/03/2019​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5.53%​</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r">
                        <a:spcBef>
                          <a:spcPts val="0"/>
                        </a:spcBef>
                        <a:spcAft>
                          <a:spcPts val="0"/>
                        </a:spcAft>
                        <a:buNone/>
                      </a:pPr>
                      <a:r>
                        <a:rPr b="0" i="0" lang="en-US" sz="1400">
                          <a:solidFill>
                            <a:srgbClr val="000000"/>
                          </a:solidFill>
                          <a:latin typeface="Calibri"/>
                          <a:ea typeface="Calibri"/>
                          <a:cs typeface="Calibri"/>
                          <a:sym typeface="Calibri"/>
                        </a:rPr>
                        <a:t>01/04/2019​</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5.52%​</a:t>
                      </a:r>
                      <a:endParaRPr b="0" i="0" sz="1400">
                        <a:solidFill>
                          <a:srgbClr val="000000"/>
                        </a:solidFill>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a:t>
                      </a:r>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c>
                  <a:txBody>
                    <a:bodyPr/>
                    <a:lstStyle/>
                    <a:p>
                      <a:pPr indent="0" lvl="0" marL="0" marR="0" rtl="0" algn="l">
                        <a:spcBef>
                          <a:spcPts val="0"/>
                        </a:spcBef>
                        <a:spcAft>
                          <a:spcPts val="0"/>
                        </a:spcAft>
                        <a:buNone/>
                      </a:pPr>
                      <a:r>
                        <a:rPr b="0" i="0" lang="en-US" sz="1400">
                          <a:solidFill>
                            <a:srgbClr val="000000"/>
                          </a:solidFill>
                          <a:latin typeface="Calibri"/>
                          <a:ea typeface="Calibri"/>
                          <a:cs typeface="Calibri"/>
                          <a:sym typeface="Calibri"/>
                        </a:rPr>
                        <a:t>​</a:t>
                      </a:r>
                      <a:endParaRPr/>
                    </a:p>
                  </a:txBody>
                  <a:tcPr marT="35175" marB="35175" marR="70375" marL="70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r>
            </a:tbl>
          </a:graphicData>
        </a:graphic>
      </p:graphicFrame>
      <p:sp>
        <p:nvSpPr>
          <p:cNvPr id="159" name="Google Shape;159;p24"/>
          <p:cNvSpPr/>
          <p:nvPr/>
        </p:nvSpPr>
        <p:spPr>
          <a:xfrm>
            <a:off x="0" y="0"/>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Times New Roman"/>
              <a:buNone/>
            </a:pPr>
            <a:r>
              <a:rPr b="0" i="0" lang="en-US" sz="1800" u="none" cap="none" strike="noStrike">
                <a:solidFill>
                  <a:srgbClr val="000000"/>
                </a:solidFill>
                <a:latin typeface="Times New Roman"/>
                <a:ea typeface="Times New Roman"/>
                <a:cs typeface="Times New Roman"/>
                <a:sym typeface="Times New Roman"/>
              </a:rPr>
              <a:t>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60" name="Google Shape;160;p24"/>
          <p:cNvSpPr txBox="1"/>
          <p:nvPr/>
        </p:nvSpPr>
        <p:spPr>
          <a:xfrm>
            <a:off x="971550" y="438150"/>
            <a:ext cx="984885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2F5496"/>
                </a:solidFill>
                <a:latin typeface="Calibri"/>
                <a:ea typeface="Calibri"/>
                <a:cs typeface="Calibri"/>
                <a:sym typeface="Calibri"/>
              </a:rPr>
              <a:t>RENDIMIENTOS PARA EL AÑO 2019</a:t>
            </a:r>
            <a:endParaRPr b="1" sz="4400">
              <a:solidFill>
                <a:srgbClr val="2F5496"/>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2F5496"/>
              </a:buClr>
              <a:buSzPts val="6000"/>
              <a:buFont typeface="Calibri"/>
              <a:buNone/>
            </a:pPr>
            <a:r>
              <a:rPr b="1" lang="en-US">
                <a:solidFill>
                  <a:srgbClr val="2F5496"/>
                </a:solidFill>
              </a:rPr>
              <a:t>TABLA APORTES</a:t>
            </a:r>
            <a:endParaRPr b="1">
              <a:solidFill>
                <a:srgbClr val="2F5496"/>
              </a:solidFill>
            </a:endParaRPr>
          </a:p>
          <a:p>
            <a:pPr indent="0" lvl="0" marL="0" rtl="0" algn="ctr">
              <a:lnSpc>
                <a:spcPct val="90000"/>
              </a:lnSpc>
              <a:spcBef>
                <a:spcPts val="0"/>
              </a:spcBef>
              <a:spcAft>
                <a:spcPts val="0"/>
              </a:spcAft>
              <a:buClr>
                <a:srgbClr val="2F5496"/>
              </a:buClr>
              <a:buSzPts val="6000"/>
              <a:buFont typeface="Calibri"/>
              <a:buNone/>
            </a:pPr>
            <a:r>
              <a:rPr b="1" lang="en-US">
                <a:solidFill>
                  <a:srgbClr val="2F5496"/>
                </a:solidFill>
              </a:rPr>
              <a:t>Historial Laboral</a:t>
            </a:r>
            <a:endParaRPr b="1">
              <a:solidFill>
                <a:srgbClr val="2F5496"/>
              </a:solidFill>
            </a:endParaRPr>
          </a:p>
        </p:txBody>
      </p:sp>
      <p:sp>
        <p:nvSpPr>
          <p:cNvPr id="166" name="Google Shape;166;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548135"/>
              </a:buClr>
              <a:buSzPts val="4400"/>
              <a:buNone/>
            </a:pPr>
            <a:r>
              <a:rPr b="1" lang="en-US" sz="4400">
                <a:solidFill>
                  <a:srgbClr val="548135"/>
                </a:solidFill>
              </a:rPr>
              <a:t>MOVIMIENTOS DE EXTRACTOS TRIMESTRALES</a:t>
            </a:r>
            <a:endParaRPr b="1" sz="4400">
              <a:solidFill>
                <a:srgbClr val="54813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6"/>
          <p:cNvPicPr preferRelativeResize="0"/>
          <p:nvPr/>
        </p:nvPicPr>
        <p:blipFill>
          <a:blip r:embed="rId3">
            <a:alphaModFix/>
          </a:blip>
          <a:stretch>
            <a:fillRect/>
          </a:stretch>
        </p:blipFill>
        <p:spPr>
          <a:xfrm>
            <a:off x="152400" y="152400"/>
            <a:ext cx="11842227" cy="6553201"/>
          </a:xfrm>
          <a:prstGeom prst="rect">
            <a:avLst/>
          </a:prstGeom>
          <a:noFill/>
          <a:ln>
            <a:noFill/>
          </a:ln>
        </p:spPr>
      </p:pic>
      <p:sp>
        <p:nvSpPr>
          <p:cNvPr id="173" name="Google Shape;173;p26"/>
          <p:cNvSpPr txBox="1"/>
          <p:nvPr/>
        </p:nvSpPr>
        <p:spPr>
          <a:xfrm>
            <a:off x="6161175" y="3847625"/>
            <a:ext cx="1894800" cy="554100"/>
          </a:xfrm>
          <a:prstGeom prst="rect">
            <a:avLst/>
          </a:prstGeom>
          <a:solidFill>
            <a:srgbClr val="2E75B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400">
                <a:solidFill>
                  <a:srgbClr val="FFFFFF"/>
                </a:solidFill>
                <a:latin typeface="Calibri"/>
                <a:ea typeface="Calibri"/>
                <a:cs typeface="Calibri"/>
                <a:sym typeface="Calibri"/>
              </a:rPr>
              <a:t>TU SALDO</a:t>
            </a:r>
            <a:endParaRPr b="1" sz="2400">
              <a:solidFill>
                <a:srgbClr val="FFFFFF"/>
              </a:solidFill>
              <a:latin typeface="Calibri"/>
              <a:ea typeface="Calibri"/>
              <a:cs typeface="Calibri"/>
              <a:sym typeface="Calibri"/>
            </a:endParaRPr>
          </a:p>
        </p:txBody>
      </p:sp>
      <p:sp>
        <p:nvSpPr>
          <p:cNvPr id="174" name="Google Shape;174;p26"/>
          <p:cNvSpPr txBox="1"/>
          <p:nvPr/>
        </p:nvSpPr>
        <p:spPr>
          <a:xfrm>
            <a:off x="5941775" y="4329625"/>
            <a:ext cx="2423700" cy="400200"/>
          </a:xfrm>
          <a:prstGeom prst="rect">
            <a:avLst/>
          </a:prstGeom>
          <a:solidFill>
            <a:srgbClr val="FFFFFF"/>
          </a:solidFill>
          <a:ln>
            <a:noFill/>
          </a:ln>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US" sz="2200">
                <a:latin typeface="Calibri"/>
                <a:ea typeface="Calibri"/>
                <a:cs typeface="Calibri"/>
                <a:sym typeface="Calibri"/>
              </a:rPr>
              <a:t>$</a:t>
            </a:r>
            <a:endParaRPr b="1" sz="22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7"/>
          <p:cNvPicPr preferRelativeResize="0"/>
          <p:nvPr/>
        </p:nvPicPr>
        <p:blipFill>
          <a:blip r:embed="rId3">
            <a:alphaModFix/>
          </a:blip>
          <a:stretch>
            <a:fillRect/>
          </a:stretch>
        </p:blipFill>
        <p:spPr>
          <a:xfrm>
            <a:off x="152400" y="152400"/>
            <a:ext cx="11911076" cy="6553200"/>
          </a:xfrm>
          <a:prstGeom prst="rect">
            <a:avLst/>
          </a:prstGeom>
          <a:noFill/>
          <a:ln>
            <a:noFill/>
          </a:ln>
        </p:spPr>
      </p:pic>
      <p:sp>
        <p:nvSpPr>
          <p:cNvPr id="181" name="Google Shape;181;p27"/>
          <p:cNvSpPr txBox="1"/>
          <p:nvPr/>
        </p:nvSpPr>
        <p:spPr>
          <a:xfrm>
            <a:off x="2946100" y="2251125"/>
            <a:ext cx="1860000" cy="400200"/>
          </a:xfrm>
          <a:prstGeom prst="rect">
            <a:avLst/>
          </a:prstGeom>
          <a:solidFill>
            <a:srgbClr val="2E75B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EMPLEADOR</a:t>
            </a:r>
            <a:endParaRPr b="1">
              <a:solidFill>
                <a:schemeClr val="lt1"/>
              </a:solidFill>
              <a:latin typeface="Calibri"/>
              <a:ea typeface="Calibri"/>
              <a:cs typeface="Calibri"/>
              <a:sym typeface="Calibri"/>
            </a:endParaRPr>
          </a:p>
        </p:txBody>
      </p:sp>
      <p:sp>
        <p:nvSpPr>
          <p:cNvPr id="182" name="Google Shape;182;p27"/>
          <p:cNvSpPr txBox="1"/>
          <p:nvPr/>
        </p:nvSpPr>
        <p:spPr>
          <a:xfrm>
            <a:off x="10355850" y="2003225"/>
            <a:ext cx="1129200" cy="615600"/>
          </a:xfrm>
          <a:prstGeom prst="rect">
            <a:avLst/>
          </a:prstGeom>
          <a:solidFill>
            <a:srgbClr val="2E75B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Ingreso Base </a:t>
            </a:r>
            <a:r>
              <a:rPr b="1" lang="en-US">
                <a:solidFill>
                  <a:schemeClr val="lt1"/>
                </a:solidFill>
                <a:latin typeface="Calibri"/>
                <a:ea typeface="Calibri"/>
                <a:cs typeface="Calibri"/>
                <a:sym typeface="Calibri"/>
              </a:rPr>
              <a:t>Cotización</a:t>
            </a:r>
            <a:endParaRPr b="1">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28"/>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28"/>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aphicFrame>
        <p:nvGraphicFramePr>
          <p:cNvPr id="189" name="Google Shape;189;p28"/>
          <p:cNvGraphicFramePr/>
          <p:nvPr/>
        </p:nvGraphicFramePr>
        <p:xfrm>
          <a:off x="747622" y="646981"/>
          <a:ext cx="3000000" cy="3000000"/>
        </p:xfrm>
        <a:graphic>
          <a:graphicData uri="http://schemas.openxmlformats.org/drawingml/2006/table">
            <a:tbl>
              <a:tblPr bandRow="1" firstRow="1">
                <a:noFill/>
                <a:tableStyleId>{B4A77D49-342E-4A51-AF02-630F9B7F98FC}</a:tableStyleId>
              </a:tblPr>
              <a:tblGrid>
                <a:gridCol w="2739300"/>
                <a:gridCol w="859950"/>
                <a:gridCol w="859950"/>
                <a:gridCol w="859950"/>
                <a:gridCol w="958275"/>
                <a:gridCol w="720150"/>
                <a:gridCol w="988050"/>
                <a:gridCol w="1024125"/>
                <a:gridCol w="692725"/>
                <a:gridCol w="1053875"/>
              </a:tblGrid>
              <a:tr h="361625">
                <a:tc>
                  <a:txBody>
                    <a:bodyPr/>
                    <a:lstStyle/>
                    <a:p>
                      <a:pPr indent="0" lvl="0" marL="0" marR="0" rtl="0" algn="l">
                        <a:spcBef>
                          <a:spcPts val="0"/>
                        </a:spcBef>
                        <a:spcAft>
                          <a:spcPts val="0"/>
                        </a:spcAft>
                        <a:buNone/>
                      </a:pPr>
                      <a:r>
                        <a:rPr lang="en-US" sz="1000"/>
                        <a:t>MOVIMIENTO DE APORTES Y EXTRACTOS TRIMESTRALES</a:t>
                      </a:r>
                      <a:endParaRPr/>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r>
              <a:tr h="244350">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r>
              <a:tr h="215025">
                <a:tc>
                  <a:txBody>
                    <a:bodyPr/>
                    <a:lstStyle/>
                    <a:p>
                      <a:pPr indent="0" lvl="0" marL="0" marR="0" rtl="0" algn="l">
                        <a:spcBef>
                          <a:spcPts val="0"/>
                        </a:spcBef>
                        <a:spcAft>
                          <a:spcPts val="0"/>
                        </a:spcAft>
                        <a:buNone/>
                      </a:pPr>
                      <a:r>
                        <a:rPr lang="en-US" sz="1000"/>
                        <a:t>TABLA DE APORTES</a:t>
                      </a:r>
                      <a:endParaRPr/>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r>
              <a:tr h="215025">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rPr lang="en-US" sz="1000"/>
                        <a:t>AÑO-1994</a:t>
                      </a:r>
                      <a:endParaRPr/>
                    </a:p>
                  </a:txBody>
                  <a:tcPr marT="24425" marB="24425" marR="48875" marL="48875" anchor="ctr"/>
                </a:tc>
                <a:tc>
                  <a:txBody>
                    <a:bodyPr/>
                    <a:lstStyle/>
                    <a:p>
                      <a:pPr indent="0" lvl="0" marL="0" marR="0" rtl="0" algn="l">
                        <a:spcBef>
                          <a:spcPts val="0"/>
                        </a:spcBef>
                        <a:spcAft>
                          <a:spcPts val="0"/>
                        </a:spcAft>
                        <a:buNone/>
                      </a:pPr>
                      <a:r>
                        <a:rPr lang="en-US" sz="1000"/>
                        <a:t>AÑO-1995</a:t>
                      </a:r>
                      <a:endParaRPr/>
                    </a:p>
                  </a:txBody>
                  <a:tcPr marT="24425" marB="24425" marR="48875" marL="48875" anchor="ctr"/>
                </a:tc>
                <a:tc>
                  <a:txBody>
                    <a:bodyPr/>
                    <a:lstStyle/>
                    <a:p>
                      <a:pPr indent="0" lvl="0" marL="0" marR="0" rtl="0" algn="l">
                        <a:spcBef>
                          <a:spcPts val="0"/>
                        </a:spcBef>
                        <a:spcAft>
                          <a:spcPts val="0"/>
                        </a:spcAft>
                        <a:buNone/>
                      </a:pPr>
                      <a:r>
                        <a:rPr lang="en-US" sz="1000"/>
                        <a:t>AÑO-1996</a:t>
                      </a:r>
                      <a:endParaRPr/>
                    </a:p>
                  </a:txBody>
                  <a:tcPr marT="24425" marB="24425" marR="48875" marL="48875" anchor="ctr"/>
                </a:tc>
                <a:tc>
                  <a:txBody>
                    <a:bodyPr/>
                    <a:lstStyle/>
                    <a:p>
                      <a:pPr indent="0" lvl="0" marL="0" marR="0" rtl="0" algn="l">
                        <a:spcBef>
                          <a:spcPts val="0"/>
                        </a:spcBef>
                        <a:spcAft>
                          <a:spcPts val="0"/>
                        </a:spcAft>
                        <a:buNone/>
                      </a:pPr>
                      <a:r>
                        <a:rPr lang="en-US" sz="1000"/>
                        <a:t>AÑO-1997</a:t>
                      </a:r>
                      <a:endParaRPr/>
                    </a:p>
                  </a:txBody>
                  <a:tcPr marT="24425" marB="24425" marR="48875" marL="48875" anchor="ctr"/>
                </a:tc>
                <a:tc>
                  <a:txBody>
                    <a:bodyPr/>
                    <a:lstStyle/>
                    <a:p>
                      <a:pPr indent="0" lvl="0" marL="0" marR="0" rtl="0" algn="l">
                        <a:spcBef>
                          <a:spcPts val="0"/>
                        </a:spcBef>
                        <a:spcAft>
                          <a:spcPts val="0"/>
                        </a:spcAft>
                        <a:buNone/>
                      </a:pPr>
                      <a:r>
                        <a:rPr lang="en-US" sz="1000"/>
                        <a:t>AÑO-1998</a:t>
                      </a:r>
                      <a:endParaRPr/>
                    </a:p>
                  </a:txBody>
                  <a:tcPr marT="24425" marB="24425" marR="48875" marL="48875" anchor="ctr"/>
                </a:tc>
                <a:tc>
                  <a:txBody>
                    <a:bodyPr/>
                    <a:lstStyle/>
                    <a:p>
                      <a:pPr indent="0" lvl="0" marL="0" marR="0" rtl="0" algn="l">
                        <a:spcBef>
                          <a:spcPts val="0"/>
                        </a:spcBef>
                        <a:spcAft>
                          <a:spcPts val="0"/>
                        </a:spcAft>
                        <a:buNone/>
                      </a:pPr>
                      <a:r>
                        <a:rPr lang="en-US" sz="1000"/>
                        <a:t>AÑO-1999</a:t>
                      </a:r>
                      <a:endParaRPr/>
                    </a:p>
                  </a:txBody>
                  <a:tcPr marT="24425" marB="24425" marR="48875" marL="48875" anchor="ctr"/>
                </a:tc>
                <a:tc>
                  <a:txBody>
                    <a:bodyPr/>
                    <a:lstStyle/>
                    <a:p>
                      <a:pPr indent="0" lvl="0" marL="0" marR="0" rtl="0" algn="l">
                        <a:spcBef>
                          <a:spcPts val="0"/>
                        </a:spcBef>
                        <a:spcAft>
                          <a:spcPts val="0"/>
                        </a:spcAft>
                        <a:buNone/>
                      </a:pPr>
                      <a:r>
                        <a:rPr lang="en-US" sz="1000"/>
                        <a:t>AÑO-2000</a:t>
                      </a:r>
                      <a:endParaRPr/>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r>
              <a:tr h="215025">
                <a:tc>
                  <a:txBody>
                    <a:bodyPr/>
                    <a:lstStyle/>
                    <a:p>
                      <a:pPr indent="0" lvl="0" marL="0" marR="0" rtl="0" algn="l">
                        <a:spcBef>
                          <a:spcPts val="0"/>
                        </a:spcBef>
                        <a:spcAft>
                          <a:spcPts val="0"/>
                        </a:spcAft>
                        <a:buNone/>
                      </a:pPr>
                      <a:r>
                        <a:rPr lang="en-US" sz="1000"/>
                        <a:t>TRIMESTRE</a:t>
                      </a:r>
                      <a:endParaRPr/>
                    </a:p>
                  </a:txBody>
                  <a:tcPr marT="24425" marB="24425" marR="48875" marL="48875" anchor="ctr"/>
                </a:tc>
                <a:tc>
                  <a:txBody>
                    <a:bodyPr/>
                    <a:lstStyle/>
                    <a:p>
                      <a:pPr indent="0" lvl="0" marL="0" marR="0" rtl="0" algn="l">
                        <a:spcBef>
                          <a:spcPts val="0"/>
                        </a:spcBef>
                        <a:spcAft>
                          <a:spcPts val="0"/>
                        </a:spcAft>
                        <a:buNone/>
                      </a:pPr>
                      <a:r>
                        <a:rPr lang="en-US" sz="1000"/>
                        <a:t>Aportes</a:t>
                      </a:r>
                      <a:endParaRPr/>
                    </a:p>
                  </a:txBody>
                  <a:tcPr marT="24425" marB="24425" marR="48875" marL="48875" anchor="ctr"/>
                </a:tc>
                <a:tc>
                  <a:txBody>
                    <a:bodyPr/>
                    <a:lstStyle/>
                    <a:p>
                      <a:pPr indent="0" lvl="0" marL="0" marR="0" rtl="0" algn="l">
                        <a:spcBef>
                          <a:spcPts val="0"/>
                        </a:spcBef>
                        <a:spcAft>
                          <a:spcPts val="0"/>
                        </a:spcAft>
                        <a:buNone/>
                      </a:pPr>
                      <a:r>
                        <a:rPr lang="en-US" sz="1000"/>
                        <a:t>Aportes</a:t>
                      </a:r>
                      <a:endParaRPr/>
                    </a:p>
                  </a:txBody>
                  <a:tcPr marT="24425" marB="24425" marR="48875" marL="48875" anchor="ctr"/>
                </a:tc>
                <a:tc>
                  <a:txBody>
                    <a:bodyPr/>
                    <a:lstStyle/>
                    <a:p>
                      <a:pPr indent="0" lvl="0" marL="0" marR="0" rtl="0" algn="l">
                        <a:spcBef>
                          <a:spcPts val="0"/>
                        </a:spcBef>
                        <a:spcAft>
                          <a:spcPts val="0"/>
                        </a:spcAft>
                        <a:buNone/>
                      </a:pPr>
                      <a:r>
                        <a:rPr lang="en-US" sz="1000"/>
                        <a:t>Aportes</a:t>
                      </a:r>
                      <a:endParaRPr/>
                    </a:p>
                  </a:txBody>
                  <a:tcPr marT="24425" marB="24425" marR="48875" marL="48875" anchor="ctr"/>
                </a:tc>
                <a:tc>
                  <a:txBody>
                    <a:bodyPr/>
                    <a:lstStyle/>
                    <a:p>
                      <a:pPr indent="0" lvl="0" marL="0" marR="0" rtl="0" algn="l">
                        <a:spcBef>
                          <a:spcPts val="0"/>
                        </a:spcBef>
                        <a:spcAft>
                          <a:spcPts val="0"/>
                        </a:spcAft>
                        <a:buNone/>
                      </a:pPr>
                      <a:r>
                        <a:rPr lang="en-US" sz="1000"/>
                        <a:t>Aportes</a:t>
                      </a:r>
                      <a:endParaRPr/>
                    </a:p>
                  </a:txBody>
                  <a:tcPr marT="24425" marB="24425" marR="48875" marL="48875" anchor="ctr"/>
                </a:tc>
                <a:tc>
                  <a:txBody>
                    <a:bodyPr/>
                    <a:lstStyle/>
                    <a:p>
                      <a:pPr indent="0" lvl="0" marL="0" marR="0" rtl="0" algn="l">
                        <a:spcBef>
                          <a:spcPts val="0"/>
                        </a:spcBef>
                        <a:spcAft>
                          <a:spcPts val="0"/>
                        </a:spcAft>
                        <a:buNone/>
                      </a:pPr>
                      <a:r>
                        <a:rPr lang="en-US" sz="1000"/>
                        <a:t>Aportes</a:t>
                      </a:r>
                      <a:endParaRPr/>
                    </a:p>
                  </a:txBody>
                  <a:tcPr marT="24425" marB="24425" marR="48875" marL="48875" anchor="ctr"/>
                </a:tc>
                <a:tc>
                  <a:txBody>
                    <a:bodyPr/>
                    <a:lstStyle/>
                    <a:p>
                      <a:pPr indent="0" lvl="0" marL="0" marR="0" rtl="0" algn="l">
                        <a:spcBef>
                          <a:spcPts val="0"/>
                        </a:spcBef>
                        <a:spcAft>
                          <a:spcPts val="0"/>
                        </a:spcAft>
                        <a:buNone/>
                      </a:pPr>
                      <a:r>
                        <a:rPr lang="en-US" sz="1000"/>
                        <a:t>Aportes</a:t>
                      </a:r>
                      <a:endParaRPr/>
                    </a:p>
                  </a:txBody>
                  <a:tcPr marT="24425" marB="24425" marR="48875" marL="48875" anchor="ctr"/>
                </a:tc>
                <a:tc>
                  <a:txBody>
                    <a:bodyPr/>
                    <a:lstStyle/>
                    <a:p>
                      <a:pPr indent="0" lvl="0" marL="0" marR="0" rtl="0" algn="l">
                        <a:spcBef>
                          <a:spcPts val="0"/>
                        </a:spcBef>
                        <a:spcAft>
                          <a:spcPts val="0"/>
                        </a:spcAft>
                        <a:buNone/>
                      </a:pPr>
                      <a:r>
                        <a:rPr lang="en-US" sz="1000"/>
                        <a:t>Aportes</a:t>
                      </a:r>
                      <a:endParaRPr/>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r>
              <a:tr h="361625">
                <a:tc>
                  <a:txBody>
                    <a:bodyPr/>
                    <a:lstStyle/>
                    <a:p>
                      <a:pPr indent="0" lvl="0" marL="0" marR="0" rtl="0" algn="l">
                        <a:spcBef>
                          <a:spcPts val="0"/>
                        </a:spcBef>
                        <a:spcAft>
                          <a:spcPts val="0"/>
                        </a:spcAft>
                        <a:buNone/>
                      </a:pPr>
                      <a:r>
                        <a:rPr lang="en-US" sz="1000"/>
                        <a:t>1</a:t>
                      </a:r>
                      <a:endParaRPr/>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rPr lang="en-US" sz="1000"/>
                        <a:t>$ 240.898,50</a:t>
                      </a:r>
                      <a:endParaRPr/>
                    </a:p>
                  </a:txBody>
                  <a:tcPr marT="24425" marB="24425" marR="48875" marL="48875" anchor="ctr"/>
                </a:tc>
                <a:tc>
                  <a:txBody>
                    <a:bodyPr/>
                    <a:lstStyle/>
                    <a:p>
                      <a:pPr indent="0" lvl="0" marL="0" marR="0" rtl="0" algn="l">
                        <a:spcBef>
                          <a:spcPts val="0"/>
                        </a:spcBef>
                        <a:spcAft>
                          <a:spcPts val="0"/>
                        </a:spcAft>
                        <a:buNone/>
                      </a:pPr>
                      <a:r>
                        <a:rPr lang="en-US" sz="1000"/>
                        <a:t>$ 281.598</a:t>
                      </a:r>
                      <a:endParaRPr/>
                    </a:p>
                  </a:txBody>
                  <a:tcPr marT="24425" marB="24425" marR="48875" marL="48875" anchor="ctr"/>
                </a:tc>
                <a:tc>
                  <a:txBody>
                    <a:bodyPr/>
                    <a:lstStyle/>
                    <a:p>
                      <a:pPr indent="0" lvl="0" marL="0" marR="0" rtl="0" algn="l">
                        <a:spcBef>
                          <a:spcPts val="0"/>
                        </a:spcBef>
                        <a:spcAft>
                          <a:spcPts val="0"/>
                        </a:spcAft>
                        <a:buNone/>
                      </a:pPr>
                      <a:r>
                        <a:rPr lang="en-US" sz="1000"/>
                        <a:t>42366937,50%</a:t>
                      </a:r>
                      <a:endParaRPr/>
                    </a:p>
                  </a:txBody>
                  <a:tcPr marT="24425" marB="24425" marR="48875" marL="48875" anchor="ctr"/>
                </a:tc>
                <a:tc>
                  <a:txBody>
                    <a:bodyPr/>
                    <a:lstStyle/>
                    <a:p>
                      <a:pPr indent="0" lvl="0" marL="0" marR="0" rtl="0" algn="l">
                        <a:spcBef>
                          <a:spcPts val="0"/>
                        </a:spcBef>
                        <a:spcAft>
                          <a:spcPts val="0"/>
                        </a:spcAft>
                        <a:buNone/>
                      </a:pPr>
                      <a:r>
                        <a:rPr lang="en-US" sz="1000"/>
                        <a:t>480795,8</a:t>
                      </a:r>
                      <a:endParaRPr/>
                    </a:p>
                  </a:txBody>
                  <a:tcPr marT="24425" marB="24425" marR="48875" marL="48875" anchor="ctr"/>
                </a:tc>
                <a:tc>
                  <a:txBody>
                    <a:bodyPr/>
                    <a:lstStyle/>
                    <a:p>
                      <a:pPr indent="0" lvl="0" marL="0" marR="0" rtl="0" algn="l">
                        <a:spcBef>
                          <a:spcPts val="0"/>
                        </a:spcBef>
                        <a:spcAft>
                          <a:spcPts val="0"/>
                        </a:spcAft>
                        <a:buNone/>
                      </a:pPr>
                      <a:r>
                        <a:rPr lang="en-US" sz="1000"/>
                        <a:t>$ 586.031,63 </a:t>
                      </a:r>
                      <a:endParaRPr/>
                    </a:p>
                  </a:txBody>
                  <a:tcPr marT="24425" marB="24425" marR="48875" marL="48875" anchor="ctr"/>
                </a:tc>
                <a:tc>
                  <a:txBody>
                    <a:bodyPr/>
                    <a:lstStyle/>
                    <a:p>
                      <a:pPr indent="0" lvl="0" marL="0" marR="0" rtl="0" algn="l">
                        <a:spcBef>
                          <a:spcPts val="0"/>
                        </a:spcBef>
                        <a:spcAft>
                          <a:spcPts val="0"/>
                        </a:spcAft>
                        <a:buNone/>
                      </a:pPr>
                      <a:r>
                        <a:rPr lang="en-US" sz="1000"/>
                        <a:t>$ 559.707,00 </a:t>
                      </a:r>
                      <a:endParaRPr/>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r>
              <a:tr h="361625">
                <a:tc>
                  <a:txBody>
                    <a:bodyPr/>
                    <a:lstStyle/>
                    <a:p>
                      <a:pPr indent="0" lvl="0" marL="0" marR="0" rtl="0" algn="l">
                        <a:spcBef>
                          <a:spcPts val="0"/>
                        </a:spcBef>
                        <a:spcAft>
                          <a:spcPts val="0"/>
                        </a:spcAft>
                        <a:buNone/>
                      </a:pPr>
                      <a:r>
                        <a:rPr lang="en-US" sz="1000"/>
                        <a:t>2</a:t>
                      </a:r>
                      <a:endParaRPr/>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rPr lang="en-US" sz="1000"/>
                        <a:t>$ 240.898,50</a:t>
                      </a:r>
                      <a:endParaRPr/>
                    </a:p>
                  </a:txBody>
                  <a:tcPr marT="24425" marB="24425" marR="48875" marL="48875" anchor="ctr"/>
                </a:tc>
                <a:tc>
                  <a:txBody>
                    <a:bodyPr/>
                    <a:lstStyle/>
                    <a:p>
                      <a:pPr indent="0" lvl="0" marL="0" marR="0" rtl="0" algn="l">
                        <a:spcBef>
                          <a:spcPts val="0"/>
                        </a:spcBef>
                        <a:spcAft>
                          <a:spcPts val="0"/>
                        </a:spcAft>
                        <a:buNone/>
                      </a:pPr>
                      <a:r>
                        <a:rPr lang="en-US" sz="1000"/>
                        <a:t>$ 289.927</a:t>
                      </a:r>
                      <a:endParaRPr/>
                    </a:p>
                  </a:txBody>
                  <a:tcPr marT="24425" marB="24425" marR="48875" marL="48875" anchor="ctr"/>
                </a:tc>
                <a:tc>
                  <a:txBody>
                    <a:bodyPr/>
                    <a:lstStyle/>
                    <a:p>
                      <a:pPr indent="0" lvl="0" marL="0" marR="0" rtl="0" algn="l">
                        <a:spcBef>
                          <a:spcPts val="0"/>
                        </a:spcBef>
                        <a:spcAft>
                          <a:spcPts val="0"/>
                        </a:spcAft>
                        <a:buNone/>
                      </a:pPr>
                      <a:r>
                        <a:rPr lang="en-US" sz="1000"/>
                        <a:t>42289837,50%</a:t>
                      </a:r>
                      <a:endParaRPr/>
                    </a:p>
                  </a:txBody>
                  <a:tcPr marT="24425" marB="24425" marR="48875" marL="48875" anchor="ctr"/>
                </a:tc>
                <a:tc>
                  <a:txBody>
                    <a:bodyPr/>
                    <a:lstStyle/>
                    <a:p>
                      <a:pPr indent="0" lvl="0" marL="0" marR="0" rtl="0" algn="l">
                        <a:spcBef>
                          <a:spcPts val="0"/>
                        </a:spcBef>
                        <a:spcAft>
                          <a:spcPts val="0"/>
                        </a:spcAft>
                        <a:buNone/>
                      </a:pPr>
                      <a:r>
                        <a:rPr lang="en-US" sz="1000"/>
                        <a:t>509592,8</a:t>
                      </a:r>
                      <a:endParaRPr/>
                    </a:p>
                  </a:txBody>
                  <a:tcPr marT="24425" marB="24425" marR="48875" marL="48875" anchor="ctr"/>
                </a:tc>
                <a:tc>
                  <a:txBody>
                    <a:bodyPr/>
                    <a:lstStyle/>
                    <a:p>
                      <a:pPr indent="0" lvl="0" marL="0" marR="0" rtl="0" algn="l">
                        <a:spcBef>
                          <a:spcPts val="0"/>
                        </a:spcBef>
                        <a:spcAft>
                          <a:spcPts val="0"/>
                        </a:spcAft>
                        <a:buNone/>
                      </a:pPr>
                      <a:r>
                        <a:rPr lang="en-US" sz="1000"/>
                        <a:t>$ 586.047,38 </a:t>
                      </a:r>
                      <a:endParaRPr/>
                    </a:p>
                  </a:txBody>
                  <a:tcPr marT="24425" marB="24425" marR="48875" marL="48875" anchor="ctr"/>
                </a:tc>
                <a:tc>
                  <a:txBody>
                    <a:bodyPr/>
                    <a:lstStyle/>
                    <a:p>
                      <a:pPr indent="0" lvl="0" marL="0" marR="0" rtl="0" algn="l">
                        <a:spcBef>
                          <a:spcPts val="0"/>
                        </a:spcBef>
                        <a:spcAft>
                          <a:spcPts val="0"/>
                        </a:spcAft>
                        <a:buNone/>
                      </a:pPr>
                      <a:r>
                        <a:rPr lang="en-US" sz="1000"/>
                        <a:t>$ 564.498,07 </a:t>
                      </a:r>
                      <a:endParaRPr/>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r>
              <a:tr h="361625">
                <a:tc>
                  <a:txBody>
                    <a:bodyPr/>
                    <a:lstStyle/>
                    <a:p>
                      <a:pPr indent="0" lvl="0" marL="0" marR="0" rtl="0" algn="l">
                        <a:spcBef>
                          <a:spcPts val="0"/>
                        </a:spcBef>
                        <a:spcAft>
                          <a:spcPts val="0"/>
                        </a:spcAft>
                        <a:buNone/>
                      </a:pPr>
                      <a:r>
                        <a:rPr lang="en-US" sz="1000"/>
                        <a:t>3</a:t>
                      </a:r>
                      <a:endParaRPr/>
                    </a:p>
                  </a:txBody>
                  <a:tcPr marT="24425" marB="24425" marR="48875" marL="48875" anchor="ctr"/>
                </a:tc>
                <a:tc>
                  <a:txBody>
                    <a:bodyPr/>
                    <a:lstStyle/>
                    <a:p>
                      <a:pPr indent="0" lvl="0" marL="0" marR="0" rtl="0" algn="l">
                        <a:spcBef>
                          <a:spcPts val="0"/>
                        </a:spcBef>
                        <a:spcAft>
                          <a:spcPts val="0"/>
                        </a:spcAft>
                        <a:buNone/>
                      </a:pPr>
                      <a:r>
                        <a:rPr lang="en-US" sz="1000"/>
                        <a:t>$ 82.500,00</a:t>
                      </a:r>
                      <a:endParaRPr/>
                    </a:p>
                  </a:txBody>
                  <a:tcPr marT="24425" marB="24425" marR="48875" marL="48875" anchor="ctr"/>
                </a:tc>
                <a:tc>
                  <a:txBody>
                    <a:bodyPr/>
                    <a:lstStyle/>
                    <a:p>
                      <a:pPr indent="0" lvl="0" marL="0" marR="0" rtl="0" algn="l">
                        <a:spcBef>
                          <a:spcPts val="0"/>
                        </a:spcBef>
                        <a:spcAft>
                          <a:spcPts val="0"/>
                        </a:spcAft>
                        <a:buNone/>
                      </a:pPr>
                      <a:r>
                        <a:rPr lang="en-US" sz="1000"/>
                        <a:t>$ 240.899,25</a:t>
                      </a:r>
                      <a:endParaRPr/>
                    </a:p>
                  </a:txBody>
                  <a:tcPr marT="24425" marB="24425" marR="48875" marL="48875" anchor="ctr"/>
                </a:tc>
                <a:tc>
                  <a:txBody>
                    <a:bodyPr/>
                    <a:lstStyle/>
                    <a:p>
                      <a:pPr indent="0" lvl="0" marL="0" marR="0" rtl="0" algn="l">
                        <a:spcBef>
                          <a:spcPts val="0"/>
                        </a:spcBef>
                        <a:spcAft>
                          <a:spcPts val="0"/>
                        </a:spcAft>
                        <a:buNone/>
                      </a:pPr>
                      <a:r>
                        <a:rPr lang="en-US" sz="1000"/>
                        <a:t>$ 289.927</a:t>
                      </a:r>
                      <a:endParaRPr/>
                    </a:p>
                  </a:txBody>
                  <a:tcPr marT="24425" marB="24425" marR="48875" marL="48875" anchor="ctr"/>
                </a:tc>
                <a:tc>
                  <a:txBody>
                    <a:bodyPr/>
                    <a:lstStyle/>
                    <a:p>
                      <a:pPr indent="0" lvl="0" marL="0" marR="0" rtl="0" algn="l">
                        <a:spcBef>
                          <a:spcPts val="0"/>
                        </a:spcBef>
                        <a:spcAft>
                          <a:spcPts val="0"/>
                        </a:spcAft>
                        <a:buNone/>
                      </a:pPr>
                      <a:r>
                        <a:rPr lang="en-US" sz="1000"/>
                        <a:t>42289837,50%</a:t>
                      </a:r>
                      <a:endParaRPr/>
                    </a:p>
                  </a:txBody>
                  <a:tcPr marT="24425" marB="24425" marR="48875" marL="48875" anchor="ctr"/>
                </a:tc>
                <a:tc>
                  <a:txBody>
                    <a:bodyPr/>
                    <a:lstStyle/>
                    <a:p>
                      <a:pPr indent="0" lvl="0" marL="0" marR="0" rtl="0" algn="l">
                        <a:spcBef>
                          <a:spcPts val="0"/>
                        </a:spcBef>
                        <a:spcAft>
                          <a:spcPts val="0"/>
                        </a:spcAft>
                        <a:buNone/>
                      </a:pPr>
                      <a:r>
                        <a:rPr lang="en-US" sz="1000"/>
                        <a:t>697096,5</a:t>
                      </a:r>
                      <a:endParaRPr/>
                    </a:p>
                  </a:txBody>
                  <a:tcPr marT="24425" marB="24425" marR="48875" marL="48875" anchor="ctr"/>
                </a:tc>
                <a:tc>
                  <a:txBody>
                    <a:bodyPr/>
                    <a:lstStyle/>
                    <a:p>
                      <a:pPr indent="0" lvl="0" marL="0" marR="0" rtl="0" algn="l">
                        <a:spcBef>
                          <a:spcPts val="0"/>
                        </a:spcBef>
                        <a:spcAft>
                          <a:spcPts val="0"/>
                        </a:spcAft>
                        <a:buNone/>
                      </a:pPr>
                      <a:r>
                        <a:rPr lang="en-US" sz="1000"/>
                        <a:t>$ 586.031,63 </a:t>
                      </a:r>
                      <a:endParaRPr/>
                    </a:p>
                  </a:txBody>
                  <a:tcPr marT="24425" marB="24425" marR="48875" marL="48875" anchor="ctr"/>
                </a:tc>
                <a:tc>
                  <a:txBody>
                    <a:bodyPr/>
                    <a:lstStyle/>
                    <a:p>
                      <a:pPr indent="0" lvl="0" marL="0" marR="0" rtl="0" algn="l">
                        <a:spcBef>
                          <a:spcPts val="0"/>
                        </a:spcBef>
                        <a:spcAft>
                          <a:spcPts val="0"/>
                        </a:spcAft>
                        <a:buNone/>
                      </a:pPr>
                      <a:r>
                        <a:rPr lang="en-US" sz="1000"/>
                        <a:t>$ 533.191,79 </a:t>
                      </a:r>
                      <a:endParaRPr/>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r>
              <a:tr h="361625">
                <a:tc>
                  <a:txBody>
                    <a:bodyPr/>
                    <a:lstStyle/>
                    <a:p>
                      <a:pPr indent="0" lvl="0" marL="0" marR="0" rtl="0" algn="l">
                        <a:spcBef>
                          <a:spcPts val="0"/>
                        </a:spcBef>
                        <a:spcAft>
                          <a:spcPts val="0"/>
                        </a:spcAft>
                        <a:buNone/>
                      </a:pPr>
                      <a:r>
                        <a:rPr lang="en-US" sz="1000"/>
                        <a:t>4</a:t>
                      </a:r>
                      <a:endParaRPr/>
                    </a:p>
                  </a:txBody>
                  <a:tcPr marT="24425" marB="24425" marR="48875" marL="48875" anchor="ctr"/>
                </a:tc>
                <a:tc>
                  <a:txBody>
                    <a:bodyPr/>
                    <a:lstStyle/>
                    <a:p>
                      <a:pPr indent="0" lvl="0" marL="0" marR="0" rtl="0" algn="l">
                        <a:spcBef>
                          <a:spcPts val="0"/>
                        </a:spcBef>
                        <a:spcAft>
                          <a:spcPts val="0"/>
                        </a:spcAft>
                        <a:buNone/>
                      </a:pPr>
                      <a:r>
                        <a:rPr lang="en-US" sz="1000"/>
                        <a:t>$ 247.500</a:t>
                      </a:r>
                      <a:endParaRPr/>
                    </a:p>
                  </a:txBody>
                  <a:tcPr marT="24425" marB="24425" marR="48875" marL="48875" anchor="ctr"/>
                </a:tc>
                <a:tc>
                  <a:txBody>
                    <a:bodyPr/>
                    <a:lstStyle/>
                    <a:p>
                      <a:pPr indent="0" lvl="0" marL="0" marR="0" rtl="0" algn="l">
                        <a:spcBef>
                          <a:spcPts val="0"/>
                        </a:spcBef>
                        <a:spcAft>
                          <a:spcPts val="0"/>
                        </a:spcAft>
                        <a:buNone/>
                      </a:pPr>
                      <a:r>
                        <a:rPr lang="en-US" sz="1000"/>
                        <a:t>$ 233.725,13</a:t>
                      </a:r>
                      <a:endParaRPr/>
                    </a:p>
                  </a:txBody>
                  <a:tcPr marT="24425" marB="24425" marR="48875" marL="48875" anchor="ctr"/>
                </a:tc>
                <a:tc>
                  <a:txBody>
                    <a:bodyPr/>
                    <a:lstStyle/>
                    <a:p>
                      <a:pPr indent="0" lvl="0" marL="0" marR="0" rtl="0" algn="l">
                        <a:spcBef>
                          <a:spcPts val="0"/>
                        </a:spcBef>
                        <a:spcAft>
                          <a:spcPts val="0"/>
                        </a:spcAft>
                        <a:buNone/>
                      </a:pPr>
                      <a:r>
                        <a:rPr lang="en-US" sz="1000"/>
                        <a:t>$ 343.649</a:t>
                      </a:r>
                      <a:endParaRPr/>
                    </a:p>
                  </a:txBody>
                  <a:tcPr marT="24425" marB="24425" marR="48875" marL="48875" anchor="ctr"/>
                </a:tc>
                <a:tc>
                  <a:txBody>
                    <a:bodyPr/>
                    <a:lstStyle/>
                    <a:p>
                      <a:pPr indent="0" lvl="0" marL="0" marR="0" rtl="0" algn="l">
                        <a:spcBef>
                          <a:spcPts val="0"/>
                        </a:spcBef>
                        <a:spcAft>
                          <a:spcPts val="0"/>
                        </a:spcAft>
                        <a:buNone/>
                      </a:pPr>
                      <a:r>
                        <a:rPr lang="en-US" sz="1000"/>
                        <a:t>42289837,50%</a:t>
                      </a:r>
                      <a:endParaRPr/>
                    </a:p>
                  </a:txBody>
                  <a:tcPr marT="24425" marB="24425" marR="48875" marL="48875" anchor="ctr"/>
                </a:tc>
                <a:tc>
                  <a:txBody>
                    <a:bodyPr/>
                    <a:lstStyle/>
                    <a:p>
                      <a:pPr indent="0" lvl="0" marL="0" marR="0" rtl="0" algn="l">
                        <a:spcBef>
                          <a:spcPts val="0"/>
                        </a:spcBef>
                        <a:spcAft>
                          <a:spcPts val="0"/>
                        </a:spcAft>
                        <a:buNone/>
                      </a:pPr>
                      <a:r>
                        <a:rPr lang="en-US" sz="1000"/>
                        <a:t>635458,6</a:t>
                      </a:r>
                      <a:endParaRPr/>
                    </a:p>
                  </a:txBody>
                  <a:tcPr marT="24425" marB="24425" marR="48875" marL="48875" anchor="ctr"/>
                </a:tc>
                <a:tc>
                  <a:txBody>
                    <a:bodyPr/>
                    <a:lstStyle/>
                    <a:p>
                      <a:pPr indent="0" lvl="0" marL="0" marR="0" rtl="0" algn="l">
                        <a:spcBef>
                          <a:spcPts val="0"/>
                        </a:spcBef>
                        <a:spcAft>
                          <a:spcPts val="0"/>
                        </a:spcAft>
                        <a:buNone/>
                      </a:pPr>
                      <a:r>
                        <a:rPr lang="en-US" sz="1000"/>
                        <a:t>$ 594.628,25 </a:t>
                      </a:r>
                      <a:endParaRPr/>
                    </a:p>
                  </a:txBody>
                  <a:tcPr marT="24425" marB="24425" marR="48875" marL="48875" anchor="ctr"/>
                </a:tc>
                <a:tc>
                  <a:txBody>
                    <a:bodyPr/>
                    <a:lstStyle/>
                    <a:p>
                      <a:pPr indent="0" lvl="0" marL="0" marR="0" rtl="0" algn="l">
                        <a:spcBef>
                          <a:spcPts val="0"/>
                        </a:spcBef>
                        <a:spcAft>
                          <a:spcPts val="0"/>
                        </a:spcAft>
                        <a:buNone/>
                      </a:pPr>
                      <a:r>
                        <a:rPr lang="en-US" sz="1000"/>
                        <a:t>$ 401.508,42 </a:t>
                      </a:r>
                      <a:endParaRPr/>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r>
              <a:tr h="244350">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r>
              <a:tr h="654850">
                <a:tc>
                  <a:txBody>
                    <a:bodyPr/>
                    <a:lstStyle/>
                    <a:p>
                      <a:pPr indent="0" lvl="0" marL="0" marR="0" rtl="0" algn="l">
                        <a:spcBef>
                          <a:spcPts val="0"/>
                        </a:spcBef>
                        <a:spcAft>
                          <a:spcPts val="0"/>
                        </a:spcAft>
                        <a:buNone/>
                      </a:pPr>
                      <a:r>
                        <a:rPr lang="en-US" sz="1000"/>
                        <a:t>MOVIMIENTO EXTRACTOS TRIMESTRALES DESDE FECHA DE AFILIACION (01/12/2000) Nota: Completar Tabla Hasta la Vigencia Actual …Ok.!</a:t>
                      </a:r>
                      <a:endParaRPr/>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r>
              <a:tr h="244350">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r>
              <a:tr h="215025">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rPr lang="en-US" sz="1000"/>
                        <a:t>AÑO-1994</a:t>
                      </a:r>
                      <a:endParaRPr/>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rPr lang="en-US" sz="1000"/>
                        <a:t>AÑO-1995</a:t>
                      </a:r>
                      <a:endParaRPr/>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rPr lang="en-US" sz="1000"/>
                        <a:t>AÑO-1996</a:t>
                      </a:r>
                      <a:endParaRPr/>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r>
              <a:tr h="215025">
                <a:tc>
                  <a:txBody>
                    <a:bodyPr/>
                    <a:lstStyle/>
                    <a:p>
                      <a:pPr indent="0" lvl="0" marL="0" marR="0" rtl="0" algn="l">
                        <a:spcBef>
                          <a:spcPts val="0"/>
                        </a:spcBef>
                        <a:spcAft>
                          <a:spcPts val="0"/>
                        </a:spcAft>
                        <a:buNone/>
                      </a:pPr>
                      <a:r>
                        <a:rPr lang="en-US" sz="1000"/>
                        <a:t>TRIMESTRE</a:t>
                      </a:r>
                      <a:endParaRPr/>
                    </a:p>
                  </a:txBody>
                  <a:tcPr marT="24425" marB="24425" marR="48875" marL="48875" anchor="ctr"/>
                </a:tc>
                <a:tc>
                  <a:txBody>
                    <a:bodyPr/>
                    <a:lstStyle/>
                    <a:p>
                      <a:pPr indent="0" lvl="0" marL="0" marR="0" rtl="0" algn="l">
                        <a:spcBef>
                          <a:spcPts val="0"/>
                        </a:spcBef>
                        <a:spcAft>
                          <a:spcPts val="0"/>
                        </a:spcAft>
                        <a:buNone/>
                      </a:pPr>
                      <a:r>
                        <a:rPr lang="en-US" sz="1000"/>
                        <a:t>SALDO</a:t>
                      </a:r>
                      <a:endParaRPr/>
                    </a:p>
                  </a:txBody>
                  <a:tcPr marT="24425" marB="24425" marR="48875" marL="48875" anchor="ctr"/>
                </a:tc>
                <a:tc>
                  <a:txBody>
                    <a:bodyPr/>
                    <a:lstStyle/>
                    <a:p>
                      <a:pPr indent="0" lvl="0" marL="0" marR="0" rtl="0" algn="l">
                        <a:spcBef>
                          <a:spcPts val="0"/>
                        </a:spcBef>
                        <a:spcAft>
                          <a:spcPts val="0"/>
                        </a:spcAft>
                        <a:buNone/>
                      </a:pPr>
                      <a:r>
                        <a:rPr lang="en-US" sz="1000"/>
                        <a:t>TASA-R</a:t>
                      </a:r>
                      <a:endParaRPr/>
                    </a:p>
                  </a:txBody>
                  <a:tcPr marT="24425" marB="24425" marR="48875" marL="48875" anchor="ctr"/>
                </a:tc>
                <a:tc>
                  <a:txBody>
                    <a:bodyPr/>
                    <a:lstStyle/>
                    <a:p>
                      <a:pPr indent="0" lvl="0" marL="0" marR="0" rtl="0" algn="l">
                        <a:spcBef>
                          <a:spcPts val="0"/>
                        </a:spcBef>
                        <a:spcAft>
                          <a:spcPts val="0"/>
                        </a:spcAft>
                        <a:buNone/>
                      </a:pPr>
                      <a:r>
                        <a:rPr lang="en-US" sz="1000"/>
                        <a:t>CAPITAL</a:t>
                      </a:r>
                      <a:endParaRPr/>
                    </a:p>
                  </a:txBody>
                  <a:tcPr marT="24425" marB="24425" marR="48875" marL="48875" anchor="ctr"/>
                </a:tc>
                <a:tc>
                  <a:txBody>
                    <a:bodyPr/>
                    <a:lstStyle/>
                    <a:p>
                      <a:pPr indent="0" lvl="0" marL="0" marR="0" rtl="0" algn="l">
                        <a:spcBef>
                          <a:spcPts val="0"/>
                        </a:spcBef>
                        <a:spcAft>
                          <a:spcPts val="0"/>
                        </a:spcAft>
                        <a:buNone/>
                      </a:pPr>
                      <a:r>
                        <a:rPr lang="en-US" sz="1000"/>
                        <a:t>SALDO</a:t>
                      </a:r>
                      <a:endParaRPr/>
                    </a:p>
                  </a:txBody>
                  <a:tcPr marT="24425" marB="24425" marR="48875" marL="48875" anchor="ctr"/>
                </a:tc>
                <a:tc>
                  <a:txBody>
                    <a:bodyPr/>
                    <a:lstStyle/>
                    <a:p>
                      <a:pPr indent="0" lvl="0" marL="0" marR="0" rtl="0" algn="l">
                        <a:spcBef>
                          <a:spcPts val="0"/>
                        </a:spcBef>
                        <a:spcAft>
                          <a:spcPts val="0"/>
                        </a:spcAft>
                        <a:buNone/>
                      </a:pPr>
                      <a:r>
                        <a:rPr lang="en-US" sz="1000"/>
                        <a:t>TASA-R</a:t>
                      </a:r>
                      <a:endParaRPr/>
                    </a:p>
                  </a:txBody>
                  <a:tcPr marT="24425" marB="24425" marR="48875" marL="48875" anchor="ctr"/>
                </a:tc>
                <a:tc>
                  <a:txBody>
                    <a:bodyPr/>
                    <a:lstStyle/>
                    <a:p>
                      <a:pPr indent="0" lvl="0" marL="0" marR="0" rtl="0" algn="l">
                        <a:spcBef>
                          <a:spcPts val="0"/>
                        </a:spcBef>
                        <a:spcAft>
                          <a:spcPts val="0"/>
                        </a:spcAft>
                        <a:buNone/>
                      </a:pPr>
                      <a:r>
                        <a:rPr lang="en-US" sz="1000"/>
                        <a:t>CAPITAL</a:t>
                      </a:r>
                      <a:endParaRPr/>
                    </a:p>
                  </a:txBody>
                  <a:tcPr marT="24425" marB="24425" marR="48875" marL="48875" anchor="ctr"/>
                </a:tc>
                <a:tc>
                  <a:txBody>
                    <a:bodyPr/>
                    <a:lstStyle/>
                    <a:p>
                      <a:pPr indent="0" lvl="0" marL="0" marR="0" rtl="0" algn="l">
                        <a:spcBef>
                          <a:spcPts val="0"/>
                        </a:spcBef>
                        <a:spcAft>
                          <a:spcPts val="0"/>
                        </a:spcAft>
                        <a:buNone/>
                      </a:pPr>
                      <a:r>
                        <a:rPr lang="en-US" sz="1000"/>
                        <a:t>SALDO</a:t>
                      </a:r>
                      <a:endParaRPr/>
                    </a:p>
                  </a:txBody>
                  <a:tcPr marT="24425" marB="24425" marR="48875" marL="48875" anchor="ctr"/>
                </a:tc>
                <a:tc>
                  <a:txBody>
                    <a:bodyPr/>
                    <a:lstStyle/>
                    <a:p>
                      <a:pPr indent="0" lvl="0" marL="0" marR="0" rtl="0" algn="l">
                        <a:spcBef>
                          <a:spcPts val="0"/>
                        </a:spcBef>
                        <a:spcAft>
                          <a:spcPts val="0"/>
                        </a:spcAft>
                        <a:buNone/>
                      </a:pPr>
                      <a:r>
                        <a:rPr lang="en-US" sz="1000"/>
                        <a:t>TASA-R</a:t>
                      </a:r>
                      <a:endParaRPr/>
                    </a:p>
                  </a:txBody>
                  <a:tcPr marT="24425" marB="24425" marR="48875" marL="48875" anchor="ctr"/>
                </a:tc>
                <a:tc>
                  <a:txBody>
                    <a:bodyPr/>
                    <a:lstStyle/>
                    <a:p>
                      <a:pPr indent="0" lvl="0" marL="0" marR="0" rtl="0" algn="l">
                        <a:spcBef>
                          <a:spcPts val="0"/>
                        </a:spcBef>
                        <a:spcAft>
                          <a:spcPts val="0"/>
                        </a:spcAft>
                        <a:buNone/>
                      </a:pPr>
                      <a:r>
                        <a:rPr lang="en-US" sz="1000"/>
                        <a:t>CAPITAL</a:t>
                      </a:r>
                      <a:endParaRPr/>
                    </a:p>
                  </a:txBody>
                  <a:tcPr marT="24425" marB="24425" marR="48875" marL="48875" anchor="ctr"/>
                </a:tc>
              </a:tr>
              <a:tr h="215025">
                <a:tc>
                  <a:txBody>
                    <a:bodyPr/>
                    <a:lstStyle/>
                    <a:p>
                      <a:pPr indent="0" lvl="0" marL="0" marR="0" rtl="0" algn="l">
                        <a:spcBef>
                          <a:spcPts val="0"/>
                        </a:spcBef>
                        <a:spcAft>
                          <a:spcPts val="0"/>
                        </a:spcAft>
                        <a:buNone/>
                      </a:pPr>
                      <a:r>
                        <a:rPr lang="en-US" sz="1000"/>
                        <a:t>1</a:t>
                      </a:r>
                      <a:endParaRPr/>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rPr lang="en-US" sz="1000"/>
                        <a:t>$ 674.914,50</a:t>
                      </a:r>
                      <a:endParaRPr/>
                    </a:p>
                  </a:txBody>
                  <a:tcPr marT="24425" marB="24425" marR="48875" marL="48875" anchor="ctr"/>
                </a:tc>
                <a:tc>
                  <a:txBody>
                    <a:bodyPr/>
                    <a:lstStyle/>
                    <a:p>
                      <a:pPr indent="0" lvl="0" marL="0" marR="0" rtl="0" algn="l">
                        <a:spcBef>
                          <a:spcPts val="0"/>
                        </a:spcBef>
                        <a:spcAft>
                          <a:spcPts val="0"/>
                        </a:spcAft>
                        <a:buNone/>
                      </a:pPr>
                      <a:r>
                        <a:rPr lang="en-US" sz="1000"/>
                        <a:t>35,78%</a:t>
                      </a:r>
                      <a:endParaRPr/>
                    </a:p>
                  </a:txBody>
                  <a:tcPr marT="24425" marB="24425" marR="48875" marL="48875" anchor="ctr"/>
                </a:tc>
                <a:tc>
                  <a:txBody>
                    <a:bodyPr/>
                    <a:lstStyle/>
                    <a:p>
                      <a:pPr indent="0" lvl="0" marL="0" marR="0" rtl="0" algn="l">
                        <a:spcBef>
                          <a:spcPts val="0"/>
                        </a:spcBef>
                        <a:spcAft>
                          <a:spcPts val="0"/>
                        </a:spcAft>
                        <a:buNone/>
                      </a:pPr>
                      <a:r>
                        <a:rPr lang="en-US" sz="1000"/>
                        <a:t>$ 916.398,91 </a:t>
                      </a:r>
                      <a:endParaRPr/>
                    </a:p>
                  </a:txBody>
                  <a:tcPr marT="24425" marB="24425" marR="48875" marL="48875" anchor="ctr"/>
                </a:tc>
                <a:tc>
                  <a:txBody>
                    <a:bodyPr/>
                    <a:lstStyle/>
                    <a:p>
                      <a:pPr indent="0" lvl="0" marL="0" marR="0" rtl="0" algn="l">
                        <a:spcBef>
                          <a:spcPts val="0"/>
                        </a:spcBef>
                        <a:spcAft>
                          <a:spcPts val="0"/>
                        </a:spcAft>
                        <a:buNone/>
                      </a:pPr>
                      <a:r>
                        <a:rPr lang="en-US" sz="1000"/>
                        <a:t>$ 3.764.025,08</a:t>
                      </a:r>
                      <a:endParaRPr/>
                    </a:p>
                  </a:txBody>
                  <a:tcPr marT="24425" marB="24425" marR="48875" marL="48875" anchor="ctr"/>
                </a:tc>
                <a:tc>
                  <a:txBody>
                    <a:bodyPr/>
                    <a:lstStyle/>
                    <a:p>
                      <a:pPr indent="0" lvl="0" marL="0" marR="0" rtl="0" algn="l">
                        <a:spcBef>
                          <a:spcPts val="0"/>
                        </a:spcBef>
                        <a:spcAft>
                          <a:spcPts val="0"/>
                        </a:spcAft>
                        <a:buNone/>
                      </a:pPr>
                      <a:r>
                        <a:rPr lang="en-US" sz="1000"/>
                        <a:t>33,11%</a:t>
                      </a:r>
                      <a:endParaRPr/>
                    </a:p>
                  </a:txBody>
                  <a:tcPr marT="24425" marB="24425" marR="48875" marL="48875" anchor="ctr"/>
                </a:tc>
                <a:tc>
                  <a:txBody>
                    <a:bodyPr/>
                    <a:lstStyle/>
                    <a:p>
                      <a:pPr indent="0" lvl="0" marL="0" marR="0" rtl="0" algn="l">
                        <a:spcBef>
                          <a:spcPts val="0"/>
                        </a:spcBef>
                        <a:spcAft>
                          <a:spcPts val="0"/>
                        </a:spcAft>
                        <a:buNone/>
                      </a:pPr>
                      <a:r>
                        <a:rPr lang="en-US" sz="1000"/>
                        <a:t>$ 5.010.293,78 </a:t>
                      </a:r>
                      <a:endParaRPr/>
                    </a:p>
                  </a:txBody>
                  <a:tcPr marT="24425" marB="24425" marR="48875" marL="48875" anchor="ctr"/>
                </a:tc>
              </a:tr>
              <a:tr h="361625">
                <a:tc>
                  <a:txBody>
                    <a:bodyPr/>
                    <a:lstStyle/>
                    <a:p>
                      <a:pPr indent="0" lvl="0" marL="0" marR="0" rtl="0" algn="l">
                        <a:spcBef>
                          <a:spcPts val="0"/>
                        </a:spcBef>
                        <a:spcAft>
                          <a:spcPts val="0"/>
                        </a:spcAft>
                        <a:buNone/>
                      </a:pPr>
                      <a:r>
                        <a:rPr lang="en-US" sz="1000"/>
                        <a:t>2</a:t>
                      </a:r>
                      <a:endParaRPr/>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rPr lang="en-US" sz="1000"/>
                        <a:t>$ 1.157.297,41</a:t>
                      </a:r>
                      <a:endParaRPr/>
                    </a:p>
                  </a:txBody>
                  <a:tcPr marT="24425" marB="24425" marR="48875" marL="48875" anchor="ctr"/>
                </a:tc>
                <a:tc>
                  <a:txBody>
                    <a:bodyPr/>
                    <a:lstStyle/>
                    <a:p>
                      <a:pPr indent="0" lvl="0" marL="0" marR="0" rtl="0" algn="l">
                        <a:spcBef>
                          <a:spcPts val="0"/>
                        </a:spcBef>
                        <a:spcAft>
                          <a:spcPts val="0"/>
                        </a:spcAft>
                        <a:buNone/>
                      </a:pPr>
                      <a:r>
                        <a:rPr lang="en-US" sz="1000"/>
                        <a:t>34,93%</a:t>
                      </a:r>
                      <a:endParaRPr/>
                    </a:p>
                  </a:txBody>
                  <a:tcPr marT="24425" marB="24425" marR="48875" marL="48875" anchor="ctr"/>
                </a:tc>
                <a:tc>
                  <a:txBody>
                    <a:bodyPr/>
                    <a:lstStyle/>
                    <a:p>
                      <a:pPr indent="0" lvl="0" marL="0" marR="0" rtl="0" algn="l">
                        <a:spcBef>
                          <a:spcPts val="0"/>
                        </a:spcBef>
                        <a:spcAft>
                          <a:spcPts val="0"/>
                        </a:spcAft>
                        <a:buNone/>
                      </a:pPr>
                      <a:r>
                        <a:rPr lang="en-US" sz="1000"/>
                        <a:t>$ 1.561.541,39 </a:t>
                      </a:r>
                      <a:endParaRPr/>
                    </a:p>
                  </a:txBody>
                  <a:tcPr marT="24425" marB="24425" marR="48875" marL="48875" anchor="ctr"/>
                </a:tc>
                <a:tc>
                  <a:txBody>
                    <a:bodyPr/>
                    <a:lstStyle/>
                    <a:p>
                      <a:pPr indent="0" lvl="0" marL="0" marR="0" rtl="0" algn="l">
                        <a:spcBef>
                          <a:spcPts val="0"/>
                        </a:spcBef>
                        <a:spcAft>
                          <a:spcPts val="0"/>
                        </a:spcAft>
                        <a:buNone/>
                      </a:pPr>
                      <a:r>
                        <a:rPr lang="en-US" sz="1000"/>
                        <a:t>$ 5.300.220,78</a:t>
                      </a:r>
                      <a:endParaRPr/>
                    </a:p>
                  </a:txBody>
                  <a:tcPr marT="24425" marB="24425" marR="48875" marL="48875" anchor="ctr"/>
                </a:tc>
                <a:tc>
                  <a:txBody>
                    <a:bodyPr/>
                    <a:lstStyle/>
                    <a:p>
                      <a:pPr indent="0" lvl="0" marL="0" marR="0" rtl="0" algn="l">
                        <a:spcBef>
                          <a:spcPts val="0"/>
                        </a:spcBef>
                        <a:spcAft>
                          <a:spcPts val="0"/>
                        </a:spcAft>
                        <a:buNone/>
                      </a:pPr>
                      <a:r>
                        <a:rPr lang="en-US" sz="1000"/>
                        <a:t>33,19%</a:t>
                      </a:r>
                      <a:endParaRPr/>
                    </a:p>
                  </a:txBody>
                  <a:tcPr marT="24425" marB="24425" marR="48875" marL="48875" anchor="ctr"/>
                </a:tc>
                <a:tc>
                  <a:txBody>
                    <a:bodyPr/>
                    <a:lstStyle/>
                    <a:p>
                      <a:pPr indent="0" lvl="0" marL="0" marR="0" rtl="0" algn="l">
                        <a:spcBef>
                          <a:spcPts val="0"/>
                        </a:spcBef>
                        <a:spcAft>
                          <a:spcPts val="0"/>
                        </a:spcAft>
                        <a:buNone/>
                      </a:pPr>
                      <a:r>
                        <a:rPr lang="en-US" sz="1000"/>
                        <a:t>$ 7.059.364,06 </a:t>
                      </a:r>
                      <a:endParaRPr/>
                    </a:p>
                  </a:txBody>
                  <a:tcPr marT="24425" marB="24425" marR="48875" marL="48875" anchor="ctr"/>
                </a:tc>
              </a:tr>
              <a:tr h="361625">
                <a:tc>
                  <a:txBody>
                    <a:bodyPr/>
                    <a:lstStyle/>
                    <a:p>
                      <a:pPr indent="0" lvl="0" marL="0" marR="0" rtl="0" algn="l">
                        <a:spcBef>
                          <a:spcPts val="0"/>
                        </a:spcBef>
                        <a:spcAft>
                          <a:spcPts val="0"/>
                        </a:spcAft>
                        <a:buNone/>
                      </a:pPr>
                      <a:r>
                        <a:rPr lang="en-US" sz="1000"/>
                        <a:t>3</a:t>
                      </a:r>
                      <a:endParaRPr/>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t/>
                      </a:r>
                      <a:endParaRPr sz="1000"/>
                    </a:p>
                  </a:txBody>
                  <a:tcPr marT="24425" marB="24425" marR="48875" marL="48875" anchor="ctr"/>
                </a:tc>
                <a:tc>
                  <a:txBody>
                    <a:bodyPr/>
                    <a:lstStyle/>
                    <a:p>
                      <a:pPr indent="0" lvl="0" marL="0" marR="0" rtl="0" algn="l">
                        <a:spcBef>
                          <a:spcPts val="0"/>
                        </a:spcBef>
                        <a:spcAft>
                          <a:spcPts val="0"/>
                        </a:spcAft>
                        <a:buNone/>
                      </a:pPr>
                      <a:r>
                        <a:rPr lang="en-US" sz="1000"/>
                        <a:t>$ 1.802.440,64</a:t>
                      </a:r>
                      <a:endParaRPr/>
                    </a:p>
                  </a:txBody>
                  <a:tcPr marT="24425" marB="24425" marR="48875" marL="48875" anchor="ctr"/>
                </a:tc>
                <a:tc>
                  <a:txBody>
                    <a:bodyPr/>
                    <a:lstStyle/>
                    <a:p>
                      <a:pPr indent="0" lvl="0" marL="0" marR="0" rtl="0" algn="l">
                        <a:spcBef>
                          <a:spcPts val="0"/>
                        </a:spcBef>
                        <a:spcAft>
                          <a:spcPts val="0"/>
                        </a:spcAft>
                        <a:buNone/>
                      </a:pPr>
                      <a:r>
                        <a:rPr lang="en-US" sz="1000"/>
                        <a:t>32,41%</a:t>
                      </a:r>
                      <a:endParaRPr/>
                    </a:p>
                  </a:txBody>
                  <a:tcPr marT="24425" marB="24425" marR="48875" marL="48875" anchor="ctr"/>
                </a:tc>
                <a:tc>
                  <a:txBody>
                    <a:bodyPr/>
                    <a:lstStyle/>
                    <a:p>
                      <a:pPr indent="0" lvl="0" marL="0" marR="0" rtl="0" algn="l">
                        <a:spcBef>
                          <a:spcPts val="0"/>
                        </a:spcBef>
                        <a:spcAft>
                          <a:spcPts val="0"/>
                        </a:spcAft>
                        <a:buNone/>
                      </a:pPr>
                      <a:r>
                        <a:rPr lang="en-US" sz="1000"/>
                        <a:t>$ 2.386.611,66 </a:t>
                      </a:r>
                      <a:endParaRPr/>
                    </a:p>
                  </a:txBody>
                  <a:tcPr marT="24425" marB="24425" marR="48875" marL="48875" anchor="ctr"/>
                </a:tc>
                <a:tc>
                  <a:txBody>
                    <a:bodyPr/>
                    <a:lstStyle/>
                    <a:p>
                      <a:pPr indent="0" lvl="0" marL="0" marR="0" rtl="0" algn="l">
                        <a:spcBef>
                          <a:spcPts val="0"/>
                        </a:spcBef>
                        <a:spcAft>
                          <a:spcPts val="0"/>
                        </a:spcAft>
                        <a:buNone/>
                      </a:pPr>
                      <a:r>
                        <a:rPr lang="en-US" sz="1000"/>
                        <a:t>$ 7.349.291,19</a:t>
                      </a:r>
                      <a:endParaRPr/>
                    </a:p>
                  </a:txBody>
                  <a:tcPr marT="24425" marB="24425" marR="48875" marL="48875" anchor="ctr"/>
                </a:tc>
                <a:tc>
                  <a:txBody>
                    <a:bodyPr/>
                    <a:lstStyle/>
                    <a:p>
                      <a:pPr indent="0" lvl="0" marL="0" marR="0" rtl="0" algn="l">
                        <a:spcBef>
                          <a:spcPts val="0"/>
                        </a:spcBef>
                        <a:spcAft>
                          <a:spcPts val="0"/>
                        </a:spcAft>
                        <a:buNone/>
                      </a:pPr>
                      <a:r>
                        <a:rPr lang="en-US" sz="1000"/>
                        <a:t>33,09%</a:t>
                      </a:r>
                      <a:endParaRPr/>
                    </a:p>
                  </a:txBody>
                  <a:tcPr marT="24425" marB="24425" marR="48875" marL="48875" anchor="ctr"/>
                </a:tc>
                <a:tc>
                  <a:txBody>
                    <a:bodyPr/>
                    <a:lstStyle/>
                    <a:p>
                      <a:pPr indent="0" lvl="0" marL="0" marR="0" rtl="0" algn="l">
                        <a:spcBef>
                          <a:spcPts val="0"/>
                        </a:spcBef>
                        <a:spcAft>
                          <a:spcPts val="0"/>
                        </a:spcAft>
                        <a:buNone/>
                      </a:pPr>
                      <a:r>
                        <a:rPr lang="en-US" sz="1000"/>
                        <a:t>$ 9.781.171,64 </a:t>
                      </a:r>
                      <a:endParaRPr/>
                    </a:p>
                  </a:txBody>
                  <a:tcPr marT="24425" marB="24425" marR="48875" marL="48875" anchor="ctr"/>
                </a:tc>
              </a:tr>
              <a:tr h="361625">
                <a:tc>
                  <a:txBody>
                    <a:bodyPr/>
                    <a:lstStyle/>
                    <a:p>
                      <a:pPr indent="0" lvl="0" marL="0" marR="0" rtl="0" algn="l">
                        <a:spcBef>
                          <a:spcPts val="0"/>
                        </a:spcBef>
                        <a:spcAft>
                          <a:spcPts val="0"/>
                        </a:spcAft>
                        <a:buNone/>
                      </a:pPr>
                      <a:r>
                        <a:rPr lang="en-US" sz="1000"/>
                        <a:t>4</a:t>
                      </a:r>
                      <a:endParaRPr/>
                    </a:p>
                  </a:txBody>
                  <a:tcPr marT="24425" marB="24425" marR="48875" marL="48875" anchor="ctr"/>
                </a:tc>
                <a:tc>
                  <a:txBody>
                    <a:bodyPr/>
                    <a:lstStyle/>
                    <a:p>
                      <a:pPr indent="0" lvl="0" marL="0" marR="0" rtl="0" algn="l">
                        <a:spcBef>
                          <a:spcPts val="0"/>
                        </a:spcBef>
                        <a:spcAft>
                          <a:spcPts val="0"/>
                        </a:spcAft>
                        <a:buNone/>
                      </a:pPr>
                      <a:r>
                        <a:rPr lang="en-US" sz="1000"/>
                        <a:t>$ 330.000,00</a:t>
                      </a:r>
                      <a:endParaRPr/>
                    </a:p>
                  </a:txBody>
                  <a:tcPr marT="24425" marB="24425" marR="48875" marL="48875" anchor="ctr"/>
                </a:tc>
                <a:tc>
                  <a:txBody>
                    <a:bodyPr/>
                    <a:lstStyle/>
                    <a:p>
                      <a:pPr indent="0" lvl="0" marL="0" marR="0" rtl="0" algn="l">
                        <a:spcBef>
                          <a:spcPts val="0"/>
                        </a:spcBef>
                        <a:spcAft>
                          <a:spcPts val="0"/>
                        </a:spcAft>
                        <a:buNone/>
                      </a:pPr>
                      <a:r>
                        <a:rPr lang="en-US" sz="1000"/>
                        <a:t>31,52%</a:t>
                      </a:r>
                      <a:endParaRPr/>
                    </a:p>
                  </a:txBody>
                  <a:tcPr marT="24425" marB="24425" marR="48875" marL="48875" anchor="ctr"/>
                </a:tc>
                <a:tc>
                  <a:txBody>
                    <a:bodyPr/>
                    <a:lstStyle/>
                    <a:p>
                      <a:pPr indent="0" lvl="0" marL="0" marR="0" rtl="0" algn="l">
                        <a:spcBef>
                          <a:spcPts val="0"/>
                        </a:spcBef>
                        <a:spcAft>
                          <a:spcPts val="0"/>
                        </a:spcAft>
                        <a:buNone/>
                      </a:pPr>
                      <a:r>
                        <a:rPr lang="en-US" sz="1000"/>
                        <a:t>$ 434.016,00</a:t>
                      </a:r>
                      <a:endParaRPr/>
                    </a:p>
                  </a:txBody>
                  <a:tcPr marT="24425" marB="24425" marR="48875" marL="48875" anchor="ctr"/>
                </a:tc>
                <a:tc>
                  <a:txBody>
                    <a:bodyPr/>
                    <a:lstStyle/>
                    <a:p>
                      <a:pPr indent="0" lvl="0" marL="0" marR="0" rtl="0" algn="l">
                        <a:spcBef>
                          <a:spcPts val="0"/>
                        </a:spcBef>
                        <a:spcAft>
                          <a:spcPts val="0"/>
                        </a:spcAft>
                        <a:buNone/>
                      </a:pPr>
                      <a:r>
                        <a:rPr lang="en-US" sz="1000"/>
                        <a:t>$ 2.620.336,78</a:t>
                      </a:r>
                      <a:endParaRPr/>
                    </a:p>
                  </a:txBody>
                  <a:tcPr marT="24425" marB="24425" marR="48875" marL="48875" anchor="ctr"/>
                </a:tc>
                <a:tc>
                  <a:txBody>
                    <a:bodyPr/>
                    <a:lstStyle/>
                    <a:p>
                      <a:pPr indent="0" lvl="0" marL="0" marR="0" rtl="0" algn="l">
                        <a:spcBef>
                          <a:spcPts val="0"/>
                        </a:spcBef>
                        <a:spcAft>
                          <a:spcPts val="0"/>
                        </a:spcAft>
                        <a:buNone/>
                      </a:pPr>
                      <a:r>
                        <a:rPr lang="en-US" sz="1000"/>
                        <a:t>32,90%</a:t>
                      </a:r>
                      <a:endParaRPr/>
                    </a:p>
                  </a:txBody>
                  <a:tcPr marT="24425" marB="24425" marR="48875" marL="48875" anchor="ctr"/>
                </a:tc>
                <a:tc>
                  <a:txBody>
                    <a:bodyPr/>
                    <a:lstStyle/>
                    <a:p>
                      <a:pPr indent="0" lvl="0" marL="0" marR="0" rtl="0" algn="l">
                        <a:spcBef>
                          <a:spcPts val="0"/>
                        </a:spcBef>
                        <a:spcAft>
                          <a:spcPts val="0"/>
                        </a:spcAft>
                        <a:buNone/>
                      </a:pPr>
                      <a:r>
                        <a:rPr lang="en-US" sz="1000"/>
                        <a:t>$ 3.482.427,58 </a:t>
                      </a:r>
                      <a:endParaRPr/>
                    </a:p>
                  </a:txBody>
                  <a:tcPr marT="24425" marB="24425" marR="48875" marL="48875" anchor="ctr"/>
                </a:tc>
                <a:tc>
                  <a:txBody>
                    <a:bodyPr/>
                    <a:lstStyle/>
                    <a:p>
                      <a:pPr indent="0" lvl="0" marL="0" marR="0" rtl="0" algn="l">
                        <a:spcBef>
                          <a:spcPts val="0"/>
                        </a:spcBef>
                        <a:spcAft>
                          <a:spcPts val="0"/>
                        </a:spcAft>
                        <a:buNone/>
                      </a:pPr>
                      <a:r>
                        <a:rPr lang="en-US" sz="1000"/>
                        <a:t>$ 10.124.820,89</a:t>
                      </a:r>
                      <a:endParaRPr/>
                    </a:p>
                  </a:txBody>
                  <a:tcPr marT="24425" marB="24425" marR="48875" marL="48875" anchor="ctr"/>
                </a:tc>
                <a:tc>
                  <a:txBody>
                    <a:bodyPr/>
                    <a:lstStyle/>
                    <a:p>
                      <a:pPr indent="0" lvl="0" marL="0" marR="0" rtl="0" algn="l">
                        <a:spcBef>
                          <a:spcPts val="0"/>
                        </a:spcBef>
                        <a:spcAft>
                          <a:spcPts val="0"/>
                        </a:spcAft>
                        <a:buNone/>
                      </a:pPr>
                      <a:r>
                        <a:rPr lang="en-US" sz="1000"/>
                        <a:t>30,60%</a:t>
                      </a:r>
                      <a:endParaRPr/>
                    </a:p>
                  </a:txBody>
                  <a:tcPr marT="24425" marB="24425" marR="48875" marL="48875" anchor="ctr"/>
                </a:tc>
                <a:tc>
                  <a:txBody>
                    <a:bodyPr/>
                    <a:lstStyle/>
                    <a:p>
                      <a:pPr indent="0" lvl="0" marL="0" marR="0" rtl="0" algn="l">
                        <a:spcBef>
                          <a:spcPts val="0"/>
                        </a:spcBef>
                        <a:spcAft>
                          <a:spcPts val="0"/>
                        </a:spcAft>
                        <a:buNone/>
                      </a:pPr>
                      <a:r>
                        <a:rPr lang="en-US" sz="1000"/>
                        <a:t>$ 13.223.016,09 </a:t>
                      </a:r>
                      <a:endParaRPr/>
                    </a:p>
                  </a:txBody>
                  <a:tcPr marT="24425" marB="24425" marR="48875" marL="48875"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2F5496"/>
              </a:buClr>
              <a:buSzPts val="6000"/>
              <a:buFont typeface="Calibri"/>
              <a:buNone/>
            </a:pPr>
            <a:r>
              <a:rPr b="1" lang="en-US">
                <a:solidFill>
                  <a:srgbClr val="2F5496"/>
                </a:solidFill>
              </a:rPr>
              <a:t>Que es Pensionarse .?</a:t>
            </a:r>
            <a:endParaRPr/>
          </a:p>
        </p:txBody>
      </p:sp>
      <p:sp>
        <p:nvSpPr>
          <p:cNvPr id="195" name="Google Shape;195;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548135"/>
              </a:buClr>
              <a:buSzPts val="4400"/>
              <a:buNone/>
            </a:pPr>
            <a:r>
              <a:rPr b="1" lang="en-US" sz="4400">
                <a:solidFill>
                  <a:srgbClr val="548135"/>
                </a:solidFill>
              </a:rPr>
              <a:t>VISION REAL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F5496"/>
              </a:buClr>
              <a:buSzPts val="4400"/>
              <a:buFont typeface="Calibri"/>
              <a:buNone/>
            </a:pPr>
            <a:r>
              <a:rPr b="1" lang="en-US">
                <a:solidFill>
                  <a:srgbClr val="2F5496"/>
                </a:solidFill>
              </a:rPr>
              <a:t>COMENSEMOS</a:t>
            </a:r>
            <a:br>
              <a:rPr b="1" lang="en-US">
                <a:solidFill>
                  <a:srgbClr val="2F5496"/>
                </a:solidFill>
              </a:rPr>
            </a:br>
            <a:r>
              <a:rPr b="1" lang="en-US">
                <a:solidFill>
                  <a:srgbClr val="548135"/>
                </a:solidFill>
              </a:rPr>
              <a:t>La pensión Como:</a:t>
            </a:r>
            <a:endParaRPr/>
          </a:p>
        </p:txBody>
      </p:sp>
      <p:sp>
        <p:nvSpPr>
          <p:cNvPr id="201" name="Google Shape;201;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en-US"/>
              <a:t>Una Administración de Tu Capital</a:t>
            </a:r>
            <a:endParaRPr/>
          </a:p>
          <a:p>
            <a:pPr indent="0" lvl="0" marL="0" rtl="0" algn="just">
              <a:lnSpc>
                <a:spcPct val="90000"/>
              </a:lnSpc>
              <a:spcBef>
                <a:spcPts val="1000"/>
              </a:spcBef>
              <a:spcAft>
                <a:spcPts val="0"/>
              </a:spcAft>
              <a:buClr>
                <a:schemeClr val="dk1"/>
              </a:buClr>
              <a:buSzPct val="100000"/>
              <a:buNone/>
            </a:pPr>
            <a:r>
              <a:rPr lang="en-US"/>
              <a:t>No tienes conocimiento (o no te lo Suministran Que es lo mismo), Sobre el CAPITAL REAL DE QUE DISPONES PARA SER ADMINISTRADO</a:t>
            </a:r>
            <a:endParaRPr/>
          </a:p>
          <a:p>
            <a:pPr indent="0" lvl="0" marL="0" rtl="0" algn="l">
              <a:lnSpc>
                <a:spcPct val="90000"/>
              </a:lnSpc>
              <a:spcBef>
                <a:spcPts val="1000"/>
              </a:spcBef>
              <a:spcAft>
                <a:spcPts val="0"/>
              </a:spcAft>
              <a:buClr>
                <a:schemeClr val="dk1"/>
              </a:buClr>
              <a:buSzPct val="100000"/>
              <a:buNone/>
            </a:pPr>
            <a:r>
              <a:rPr lang="en-US"/>
              <a:t>Otorgándote una MISERA CUOTA Que no Corresponde Al Manejo de Tu CAPITAL, Ni al RENDIMIENTO DE ESTE.</a:t>
            </a:r>
            <a:endParaRPr/>
          </a:p>
          <a:p>
            <a:pPr indent="0" lvl="0" marL="0" rtl="0" algn="l">
              <a:lnSpc>
                <a:spcPct val="90000"/>
              </a:lnSpc>
              <a:spcBef>
                <a:spcPts val="1000"/>
              </a:spcBef>
              <a:spcAft>
                <a:spcPts val="0"/>
              </a:spcAft>
              <a:buClr>
                <a:schemeClr val="dk1"/>
              </a:buClr>
              <a:buSzPct val="100000"/>
              <a:buNone/>
            </a:pPr>
            <a:r>
              <a:rPr lang="en-US"/>
              <a:t>Además, No Tienes Conocimiento En que está siendo Invertido Este  tu CAPITAL. Y, al </a:t>
            </a:r>
            <a:r>
              <a:rPr b="1" lang="en-US">
                <a:solidFill>
                  <a:srgbClr val="548135"/>
                </a:solidFill>
              </a:rPr>
              <a:t>ceder</a:t>
            </a:r>
            <a:r>
              <a:rPr lang="en-US"/>
              <a:t> la ADMINISTRACION DE ESTE NO TIENES CONTROL DE SU COMPORTAMIENTO, EN CUANTO A SU CRESIMIENTO Y VALOR.</a:t>
            </a:r>
            <a:endParaRPr/>
          </a:p>
          <a:p>
            <a:pPr indent="0" lvl="0" marL="0" rtl="0" algn="l">
              <a:lnSpc>
                <a:spcPct val="90000"/>
              </a:lnSpc>
              <a:spcBef>
                <a:spcPts val="1000"/>
              </a:spcBef>
              <a:spcAft>
                <a:spcPts val="0"/>
              </a:spcAft>
              <a:buClr>
                <a:schemeClr val="dk1"/>
              </a:buClr>
              <a:buSzPct val="100000"/>
              <a:buNone/>
            </a:pPr>
            <a:r>
              <a:rPr lang="en-US"/>
              <a:t>Por lo que estas Sometido a vivir Como si te estuviesen haciendo un Favor. </a:t>
            </a:r>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Una realidad de tus APORTES PENSIONALES</a:t>
            </a:r>
            <a:endParaRPr/>
          </a:p>
          <a:p>
            <a:pPr indent="0" lvl="0" marL="0" rtl="0" algn="l">
              <a:lnSpc>
                <a:spcPct val="90000"/>
              </a:lnSpc>
              <a:spcBef>
                <a:spcPts val="1000"/>
              </a:spcBef>
              <a:spcAft>
                <a:spcPts val="0"/>
              </a:spcAft>
              <a:buClr>
                <a:schemeClr val="dk1"/>
              </a:buClr>
              <a:buSzPts val="2800"/>
              <a:buNone/>
            </a:pPr>
            <a:r>
              <a:rPr lang="en-US"/>
              <a:t>Según los artículos Citados en el Video Anterior; 81,85,89 de la Ley 100/93.</a:t>
            </a:r>
            <a:endParaRPr/>
          </a:p>
          <a:p>
            <a:pPr indent="0" lvl="0" marL="0" rtl="0" algn="just">
              <a:lnSpc>
                <a:spcPct val="90000"/>
              </a:lnSpc>
              <a:spcBef>
                <a:spcPts val="1000"/>
              </a:spcBef>
              <a:spcAft>
                <a:spcPts val="0"/>
              </a:spcAft>
              <a:buClr>
                <a:schemeClr val="dk1"/>
              </a:buClr>
              <a:buSzPts val="2800"/>
              <a:buNone/>
            </a:pPr>
            <a:r>
              <a:rPr lang="en-US"/>
              <a:t>Tu Pensión la puedes Realizar en EL MISMO MOMENTO En que por Tu CAPITAL HABIDO en tu CUENTA INDIVIDUAL DE AHORRO Te lo ACREDITE. Esto, si deseas que la AFP. Siga Administrando tu DINEO.</a:t>
            </a:r>
            <a:endParaRPr/>
          </a:p>
          <a:p>
            <a:pPr indent="0" lvl="0" marL="0" rtl="0" algn="l">
              <a:lnSpc>
                <a:spcPct val="90000"/>
              </a:lnSpc>
              <a:spcBef>
                <a:spcPts val="1000"/>
              </a:spcBef>
              <a:spcAft>
                <a:spcPts val="0"/>
              </a:spcAft>
              <a:buClr>
                <a:schemeClr val="dk1"/>
              </a:buClr>
              <a:buSzPts val="2800"/>
              <a:buNone/>
            </a:pPr>
            <a:r>
              <a:rPr lang="en-US"/>
              <a:t>De otro lado, y como DUEÑO UNICO DE TU CAPITAL, Puedes Retirarlo y darle PERSONALMENTE TU MANEJO (Administración), o Cedérsela a quien tú Quieras TENIENDO TU EL CONTROL TOTAL DE ELLO.</a:t>
            </a:r>
            <a:endParaRPr/>
          </a:p>
          <a:p>
            <a:pPr indent="0" lvl="0" marL="0" rtl="0" algn="l">
              <a:lnSpc>
                <a:spcPct val="90000"/>
              </a:lnSpc>
              <a:spcBef>
                <a:spcPts val="1000"/>
              </a:spcBef>
              <a:spcAft>
                <a:spcPts val="0"/>
              </a:spcAft>
              <a:buClr>
                <a:schemeClr val="dk1"/>
              </a:buClr>
              <a:buSzPts val="2800"/>
              <a:buNone/>
            </a:pPr>
            <a:r>
              <a:t/>
            </a:r>
            <a:endParaRPr/>
          </a:p>
        </p:txBody>
      </p:sp>
      <p:sp>
        <p:nvSpPr>
          <p:cNvPr id="207" name="Google Shape;207;p31"/>
          <p:cNvSpPr txBox="1"/>
          <p:nvPr/>
        </p:nvSpPr>
        <p:spPr>
          <a:xfrm>
            <a:off x="840698" y="180247"/>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2F5496"/>
              </a:buClr>
              <a:buSzPts val="4400"/>
              <a:buFont typeface="Calibri"/>
              <a:buNone/>
            </a:pPr>
            <a:r>
              <a:rPr b="1" lang="en-US" sz="4400">
                <a:solidFill>
                  <a:srgbClr val="2F5496"/>
                </a:solidFill>
                <a:latin typeface="Calibri"/>
                <a:ea typeface="Calibri"/>
                <a:cs typeface="Calibri"/>
                <a:sym typeface="Calibri"/>
              </a:rPr>
              <a:t>COMENSEMOS</a:t>
            </a:r>
            <a:br>
              <a:rPr b="1" lang="en-US" sz="4400">
                <a:solidFill>
                  <a:srgbClr val="2F5496"/>
                </a:solidFill>
                <a:latin typeface="Calibri"/>
                <a:ea typeface="Calibri"/>
                <a:cs typeface="Calibri"/>
                <a:sym typeface="Calibri"/>
              </a:rPr>
            </a:br>
            <a:r>
              <a:rPr b="1" lang="en-US" sz="4400">
                <a:solidFill>
                  <a:srgbClr val="548135"/>
                </a:solidFill>
                <a:latin typeface="Calibri"/>
                <a:ea typeface="Calibri"/>
                <a:cs typeface="Calibri"/>
                <a:sym typeface="Calibri"/>
              </a:rPr>
              <a:t>La pensión Como: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title"/>
          </p:nvPr>
        </p:nvSpPr>
        <p:spPr>
          <a:xfrm>
            <a:off x="838200" y="365125"/>
            <a:ext cx="10515600" cy="1325563"/>
          </a:xfrm>
          <a:prstGeom prst="rect">
            <a:avLst/>
          </a:prstGeom>
          <a:noFill/>
          <a:ln cap="flat" cmpd="sng" w="9525">
            <a:solidFill>
              <a:srgbClr val="4472C4"/>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E75B5"/>
              </a:buClr>
              <a:buSzPts val="4400"/>
              <a:buFont typeface="Calibri"/>
              <a:buNone/>
            </a:pPr>
            <a:r>
              <a:rPr b="1" lang="en-US">
                <a:solidFill>
                  <a:srgbClr val="2E75B5"/>
                </a:solidFill>
              </a:rPr>
              <a:t>DISPOSICIONES LEY 100 DE 1993</a:t>
            </a:r>
            <a:endParaRPr/>
          </a:p>
        </p:txBody>
      </p:sp>
      <p:sp>
        <p:nvSpPr>
          <p:cNvPr id="95" name="Google Shape;95;p14"/>
          <p:cNvSpPr txBox="1"/>
          <p:nvPr/>
        </p:nvSpPr>
        <p:spPr>
          <a:xfrm>
            <a:off x="857250" y="1719533"/>
            <a:ext cx="10515600" cy="563231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TITULO III </a:t>
            </a:r>
            <a:endParaRPr b="0" i="0" sz="18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REGIMEN DE AHORRO INDIVIDUAL CON SOLIDARIDAD</a:t>
            </a:r>
            <a:endParaRPr b="0" i="0" sz="18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CAPITULO I</a:t>
            </a:r>
            <a:endParaRPr b="0" i="0" sz="18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NORMAS GENERALES</a:t>
            </a:r>
            <a:endParaRPr b="0" i="0" sz="18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rPr b="0" i="0" lang="en-US" sz="1800" u="none" cap="none" strike="noStrike">
                <a:solidFill>
                  <a:schemeClr val="dk1"/>
                </a:solidFill>
                <a:latin typeface="Arial"/>
                <a:ea typeface="Arial"/>
                <a:cs typeface="Arial"/>
                <a:sym typeface="Arial"/>
              </a:rPr>
              <a:t>ARTICULO 59. Concepto. El Régimen de Ahorro Individual con Solidaridad es el conjunto de entidades, normas y procedimientos, mediante los cuales se administran los recursos privados y públicos destinados a pagar las pensiones y prestaciones que deban reconocerse a sus afiliados, de acuerdo con lo previsto en este Título.</a:t>
            </a:r>
            <a:endParaRPr b="0" i="0" sz="18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rPr b="0" i="0" lang="en-US" sz="1800" u="none" cap="none" strike="noStrike">
                <a:solidFill>
                  <a:schemeClr val="dk1"/>
                </a:solidFill>
                <a:latin typeface="Calibri"/>
                <a:ea typeface="Calibri"/>
                <a:cs typeface="Calibri"/>
                <a:sym typeface="Calibri"/>
              </a:rPr>
              <a:t>Este régimen está basado en el ahorro proveniente de las cotizaciones y sus respectivos rendimientos financieros, la solidaridad a través de garantías de pensión mínima y aportes al Fondo de Solidaridad, y propende por la competencia entre las diferentes entidades administradoras del sector privado, sector público y sector social solidario, que libremente escoja.</a:t>
            </a:r>
            <a:endParaRPr b="0" i="0"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F5496"/>
              </a:buClr>
              <a:buSzPts val="4400"/>
              <a:buFont typeface="Calibri"/>
              <a:buNone/>
            </a:pPr>
            <a:r>
              <a:rPr b="1" lang="en-US">
                <a:solidFill>
                  <a:srgbClr val="2F5496"/>
                </a:solidFill>
              </a:rPr>
              <a:t>OPINIONES Y COMENTARIOS</a:t>
            </a:r>
            <a:endParaRPr/>
          </a:p>
        </p:txBody>
      </p:sp>
      <p:sp>
        <p:nvSpPr>
          <p:cNvPr id="213" name="Google Shape;213;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US"/>
              <a:t>Como bien pueden apreciar en esta Sencilla pero Clara Presentación de la REALIDAD PENSIONAL. La Comunidad de AFILIADOS a los Distintos Regímenes Pensionales Han estado siendo </a:t>
            </a:r>
            <a:r>
              <a:rPr b="1" lang="en-US">
                <a:solidFill>
                  <a:srgbClr val="548135"/>
                </a:solidFill>
              </a:rPr>
              <a:t>Atropellados</a:t>
            </a:r>
            <a:r>
              <a:rPr lang="en-US"/>
              <a:t> y </a:t>
            </a:r>
            <a:r>
              <a:rPr b="1" lang="en-US">
                <a:solidFill>
                  <a:srgbClr val="548135"/>
                </a:solidFill>
              </a:rPr>
              <a:t>Estafados</a:t>
            </a:r>
            <a:r>
              <a:rPr lang="en-US"/>
              <a:t> por ESTAS ENTIDADES.</a:t>
            </a:r>
            <a:endParaRPr/>
          </a:p>
          <a:p>
            <a:pPr indent="-228600" lvl="0" marL="228600" rtl="0" algn="just">
              <a:lnSpc>
                <a:spcPct val="90000"/>
              </a:lnSpc>
              <a:spcBef>
                <a:spcPts val="1000"/>
              </a:spcBef>
              <a:spcAft>
                <a:spcPts val="0"/>
              </a:spcAft>
              <a:buClr>
                <a:schemeClr val="dk1"/>
              </a:buClr>
              <a:buSzPts val="2800"/>
              <a:buChar char="•"/>
            </a:pPr>
            <a:r>
              <a:rPr lang="en-US"/>
              <a:t>El estado desde Los tiempo A..., Se ha venido haciendo el de la vista GORDA, Con la Desinformación Publicitaria, causal de </a:t>
            </a:r>
            <a:r>
              <a:rPr b="1" lang="en-US">
                <a:solidFill>
                  <a:srgbClr val="548135"/>
                </a:solidFill>
              </a:rPr>
              <a:t>ENVAUCAMIENTOS</a:t>
            </a:r>
            <a:r>
              <a:rPr lang="en-US"/>
              <a:t> que facilita lo Citado Anteriormente</a:t>
            </a:r>
            <a:endParaRPr/>
          </a:p>
          <a:p>
            <a:pPr indent="-228600" lvl="0" marL="228600" rtl="0" algn="just">
              <a:lnSpc>
                <a:spcPct val="90000"/>
              </a:lnSpc>
              <a:spcBef>
                <a:spcPts val="1000"/>
              </a:spcBef>
              <a:spcAft>
                <a:spcPts val="0"/>
              </a:spcAft>
              <a:buClr>
                <a:schemeClr val="dk1"/>
              </a:buClr>
              <a:buSzPts val="2800"/>
              <a:buChar char="•"/>
            </a:pPr>
            <a:r>
              <a:rPr lang="en-US"/>
              <a:t>Como pude Apreciarse, Existen Gran Cantidad de personas y Entidades Presentadas en Gestores y Oficinas de Abogados, Que TIENEN que ser Objeto de INVESTIGACION Y ENJUICIAMIENTO.</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3"/>
          <p:cNvSpPr txBox="1"/>
          <p:nvPr>
            <p:ph idx="1" type="body"/>
          </p:nvPr>
        </p:nvSpPr>
        <p:spPr>
          <a:xfrm>
            <a:off x="438463" y="1825625"/>
            <a:ext cx="11202648"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rgbClr val="548135"/>
              </a:buClr>
              <a:buSzPts val="2800"/>
              <a:buNone/>
            </a:pPr>
            <a:r>
              <a:rPr b="1" lang="en-US">
                <a:solidFill>
                  <a:srgbClr val="548135"/>
                </a:solidFill>
              </a:rPr>
              <a:t>HAGAN SUS APORTES CONCEPTUALES, Y LO IMPORTANTE, A MOVERSE</a:t>
            </a:r>
            <a:endParaRPr/>
          </a:p>
          <a:p>
            <a:pPr indent="0" lvl="0" marL="0" rtl="0" algn="l">
              <a:lnSpc>
                <a:spcPct val="90000"/>
              </a:lnSpc>
              <a:spcBef>
                <a:spcPts val="1000"/>
              </a:spcBef>
              <a:spcAft>
                <a:spcPts val="0"/>
              </a:spcAft>
              <a:buClr>
                <a:schemeClr val="dk1"/>
              </a:buClr>
              <a:buSzPts val="2800"/>
              <a:buNone/>
            </a:pPr>
            <a:r>
              <a:t/>
            </a:r>
            <a:endParaRPr b="1">
              <a:solidFill>
                <a:srgbClr val="548135"/>
              </a:solidFill>
            </a:endParaRPr>
          </a:p>
          <a:p>
            <a:pPr indent="0" lvl="0" marL="0" rtl="0" algn="l">
              <a:lnSpc>
                <a:spcPct val="90000"/>
              </a:lnSpc>
              <a:spcBef>
                <a:spcPts val="1000"/>
              </a:spcBef>
              <a:spcAft>
                <a:spcPts val="0"/>
              </a:spcAft>
              <a:buClr>
                <a:schemeClr val="dk1"/>
              </a:buClr>
              <a:buSzPts val="2800"/>
              <a:buNone/>
            </a:pPr>
            <a:r>
              <a:t/>
            </a:r>
            <a:endParaRPr/>
          </a:p>
        </p:txBody>
      </p:sp>
      <p:sp>
        <p:nvSpPr>
          <p:cNvPr id="219" name="Google Shape;219;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F5496"/>
              </a:buClr>
              <a:buSzPts val="4400"/>
              <a:buFont typeface="Calibri"/>
              <a:buNone/>
            </a:pPr>
            <a:r>
              <a:rPr b="1" lang="en-US">
                <a:solidFill>
                  <a:srgbClr val="2F5496"/>
                </a:solidFill>
              </a:rPr>
              <a:t>OPINIONES Y COMENTARIOS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4"/>
          <p:cNvSpPr txBox="1"/>
          <p:nvPr>
            <p:ph type="ctrTitle"/>
          </p:nvPr>
        </p:nvSpPr>
        <p:spPr>
          <a:xfrm>
            <a:off x="527381" y="2130426"/>
            <a:ext cx="11041227" cy="147002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70C0"/>
              </a:buClr>
              <a:buSzPts val="4800"/>
              <a:buFont typeface="Calibri"/>
              <a:buNone/>
            </a:pPr>
            <a:r>
              <a:rPr b="1" lang="en-US" sz="4800">
                <a:solidFill>
                  <a:srgbClr val="0070C0"/>
                </a:solidFill>
              </a:rPr>
              <a:t>APORTES, CAPITAL PENSIONAL</a:t>
            </a:r>
            <a:endParaRPr b="1" sz="4800">
              <a:solidFill>
                <a:srgbClr val="0070C0"/>
              </a:solidFill>
            </a:endParaRPr>
          </a:p>
        </p:txBody>
      </p:sp>
      <p:sp>
        <p:nvSpPr>
          <p:cNvPr id="225" name="Google Shape;225;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548135"/>
              </a:buClr>
              <a:buSzPts val="4400"/>
              <a:buNone/>
            </a:pPr>
            <a:r>
              <a:rPr b="1" lang="en-US" sz="4400">
                <a:solidFill>
                  <a:srgbClr val="548135"/>
                </a:solidFill>
              </a:rPr>
              <a:t>ASPECTOS RELEVANTES </a:t>
            </a:r>
            <a:endParaRPr b="1" sz="4400">
              <a:solidFill>
                <a:srgbClr val="548135"/>
              </a:solidFill>
            </a:endParaRPr>
          </a:p>
        </p:txBody>
      </p:sp>
      <p:sp>
        <p:nvSpPr>
          <p:cNvPr id="226" name="Google Shape;226;p34"/>
          <p:cNvSpPr/>
          <p:nvPr/>
        </p:nvSpPr>
        <p:spPr>
          <a:xfrm>
            <a:off x="0" y="44624"/>
            <a:ext cx="12192000" cy="1446550"/>
          </a:xfrm>
          <a:prstGeom prst="rect">
            <a:avLst/>
          </a:prstGeom>
          <a:solidFill>
            <a:srgbClr val="BF90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400" cap="none">
                <a:solidFill>
                  <a:schemeClr val="dk1"/>
                </a:solidFill>
                <a:latin typeface="Calibri"/>
                <a:ea typeface="Calibri"/>
                <a:cs typeface="Calibri"/>
                <a:sym typeface="Calibri"/>
              </a:rPr>
              <a:t>VISION REAL DE TUS APORTES </a:t>
            </a:r>
            <a:endParaRPr/>
          </a:p>
          <a:p>
            <a:pPr indent="0" lvl="0" marL="0" marR="0" rtl="0" algn="ctr">
              <a:spcBef>
                <a:spcPts val="0"/>
              </a:spcBef>
              <a:spcAft>
                <a:spcPts val="0"/>
              </a:spcAft>
              <a:buNone/>
            </a:pPr>
            <a:r>
              <a:rPr b="1" lang="en-US" sz="4400" cap="none">
                <a:solidFill>
                  <a:schemeClr val="dk1"/>
                </a:solidFill>
                <a:latin typeface="Calibri"/>
                <a:ea typeface="Calibri"/>
                <a:cs typeface="Calibri"/>
                <a:sym typeface="Calibri"/>
              </a:rPr>
              <a:t>PENSIONALES</a:t>
            </a:r>
            <a:endParaRPr b="1" sz="4400"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5"/>
          <p:cNvSpPr/>
          <p:nvPr/>
        </p:nvSpPr>
        <p:spPr>
          <a:xfrm>
            <a:off x="623392" y="1556792"/>
            <a:ext cx="11137237" cy="48320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TEN PRESENTE QUE EL APORTE PENSIONAL ES UNA PRESTASION, Y LA CUBRE EL EMPLEADOR , CON UN % RETINIDO AL TRABAJADOR. Esto quiere decir, que el </a:t>
            </a:r>
            <a:r>
              <a:rPr b="1" lang="en-US" sz="1400">
                <a:solidFill>
                  <a:srgbClr val="FF0000"/>
                </a:solidFill>
                <a:latin typeface="Calibri"/>
                <a:ea typeface="Calibri"/>
                <a:cs typeface="Calibri"/>
                <a:sym typeface="Calibri"/>
              </a:rPr>
              <a:t>ESTADO No tiene Nada Que Ver con Estos Dineros.</a:t>
            </a:r>
            <a:endParaRPr/>
          </a:p>
          <a:p>
            <a:pPr indent="0" lvl="0" marL="0" marR="0" rtl="0" algn="l">
              <a:spcBef>
                <a:spcPts val="0"/>
              </a:spcBef>
              <a:spcAft>
                <a:spcPts val="0"/>
              </a:spcAft>
              <a:buNone/>
            </a:pPr>
            <a:r>
              <a:t/>
            </a:r>
            <a:endParaRPr b="1" sz="1400">
              <a:solidFill>
                <a:srgbClr val="FF0000"/>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Por demás, SI NOS HAS HECHO USO DE LOS ARTICULOS YA MENSIONADOS 81,85,89. Cuando Cumplas la Edad de Pensionarte. Y No Tienes Cotizadas Las “TALES SEMANAS”. PUES Simplemente NADIE LAS NECESITA , PUES LA ENTIDAD  QUE ADMINISTRE TUS APORTES (CAPITAL PENSIONAL).</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Te tiene que LIQUIDAR LO QUE TENGAS EN TU CUENTA INDIVIDUAL DE AHORRO, Mas los Beneficios Establecidos por la LEY, Como LOS BONOS PENSIONALES A QUE TIENES DERECHO Etc.</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CUENTA INDIVIDUAL DE AHORRO QUE ESTA CONFORMADA POR EL CAPITAL ACUMULADO SEGÚN TABLA  (EXTRACTOS TRIMESTRALES), DEL PRIMER VIDEO.  (O En Este Video RECOPILACION DE TODOS).</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ALGO AUN MAS IMPORTANTE; TU PENSION NO SON SEMANAS... ES DINERO, DINERO QUE ES DE TU PROPIEDAD</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POR LO TANTO, NO TIENES QUE HACER NINGUN TIPO DE NEGOCIACION, NI TAMPOCO ESPERAR NINGUN OTRO TIPO DE LIQUIDACION, EXCEPTO EL ANTES MENSIONADO, ESTABLECIDO POR LA LEY.</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COMO VEMOL, VEMOS, COMO EL ESTADO PERMITE TODO TIPO DE DISTRACTORES Y DESINFORMACION A LA COMUNIDAD DE AFILIADOS, POR MEDIO DE OFICINAS DE ABOGADOS, PERSONAS Y ENTIDADES QUE CITAN A PRESENTACIONE ENGAÑOSAS.</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LA UNICA REALIDAD ES QUE TU PRESTACION (APORTES PENSIONALES) SON UN AHORRO QUE SE CAPITALIZA CON EL TIEMPO, COMO SE MUESTRA EN LA TABLA DE ( APORTES Y MOVIMIENTO DE EXTRACTOS...)</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A LA CARGA.....Ok.!</a:t>
            </a:r>
            <a:endParaRPr/>
          </a:p>
        </p:txBody>
      </p:sp>
      <p:sp>
        <p:nvSpPr>
          <p:cNvPr id="232" name="Google Shape;232;p35"/>
          <p:cNvSpPr txBox="1"/>
          <p:nvPr>
            <p:ph type="title"/>
          </p:nvPr>
        </p:nvSpPr>
        <p:spPr>
          <a:xfrm>
            <a:off x="838200" y="174625"/>
            <a:ext cx="10515600" cy="1325563"/>
          </a:xfrm>
          <a:prstGeom prst="rect">
            <a:avLst/>
          </a:prstGeom>
          <a:solidFill>
            <a:srgbClr val="BF9000"/>
          </a:soli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FFC000"/>
              </a:buClr>
              <a:buSzPct val="100000"/>
              <a:buFont typeface="Calibri"/>
              <a:buNone/>
            </a:pPr>
            <a:br>
              <a:rPr b="1" lang="en-US">
                <a:solidFill>
                  <a:srgbClr val="FFC000"/>
                </a:solidFill>
              </a:rPr>
            </a:br>
            <a:r>
              <a:rPr b="1" lang="en-US" sz="4900"/>
              <a:t>VISION REAL DE TUS APORTES PENSIONALES</a:t>
            </a:r>
            <a:br>
              <a:rPr lang="en-US"/>
            </a:b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6"/>
          <p:cNvSpPr txBox="1"/>
          <p:nvPr>
            <p:ph idx="1" type="body"/>
          </p:nvPr>
        </p:nvSpPr>
        <p:spPr>
          <a:xfrm>
            <a:off x="0" y="1916833"/>
            <a:ext cx="12192000" cy="56166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TEN PRESENTE QUE EL APORTE PENSIONAL ES UNA PRESTASION, Y LA CUBRE EL EMPLEADOR , CON UN % RETINIDO AL TRABAJADOR.</a:t>
            </a:r>
            <a:endParaRPr/>
          </a:p>
          <a:p>
            <a:pPr indent="-228600" lvl="0" marL="228600" rtl="0" algn="l">
              <a:lnSpc>
                <a:spcPct val="90000"/>
              </a:lnSpc>
              <a:spcBef>
                <a:spcPts val="1000"/>
              </a:spcBef>
              <a:spcAft>
                <a:spcPts val="0"/>
              </a:spcAft>
              <a:buClr>
                <a:schemeClr val="dk1"/>
              </a:buClr>
              <a:buSzPts val="2400"/>
              <a:buChar char="•"/>
            </a:pPr>
            <a:r>
              <a:rPr lang="en-US" sz="2400"/>
              <a:t>SALARIO BASE DE COTIZACION</a:t>
            </a:r>
            <a:endParaRPr/>
          </a:p>
          <a:p>
            <a:pPr indent="-228600" lvl="0" marL="228600" rtl="0" algn="l">
              <a:lnSpc>
                <a:spcPct val="90000"/>
              </a:lnSpc>
              <a:spcBef>
                <a:spcPts val="1000"/>
              </a:spcBef>
              <a:spcAft>
                <a:spcPts val="0"/>
              </a:spcAft>
              <a:buClr>
                <a:schemeClr val="dk1"/>
              </a:buClr>
              <a:buSzPts val="2400"/>
              <a:buChar char="•"/>
            </a:pPr>
            <a:r>
              <a:rPr lang="en-US" sz="2400"/>
              <a:t>TABLA DE RETENCION APORTES PENSIONALES</a:t>
            </a:r>
            <a:endParaRPr/>
          </a:p>
          <a:p>
            <a:pPr indent="-228600" lvl="0" marL="228600" rtl="0" algn="l">
              <a:lnSpc>
                <a:spcPct val="90000"/>
              </a:lnSpc>
              <a:spcBef>
                <a:spcPts val="1000"/>
              </a:spcBef>
              <a:spcAft>
                <a:spcPts val="0"/>
              </a:spcAft>
              <a:buClr>
                <a:schemeClr val="dk1"/>
              </a:buClr>
              <a:buSzPts val="2400"/>
              <a:buChar char="•"/>
            </a:pPr>
            <a:r>
              <a:rPr lang="en-US" sz="2400"/>
              <a:t>TABLA DE RENDIMIENTOS BANCO DE LA REPUBLICA (RENDIMIENTO MINIMO EXIGIDO POR LA LEY)</a:t>
            </a:r>
            <a:endParaRPr/>
          </a:p>
          <a:p>
            <a:pPr indent="-228600" lvl="0" marL="228600" rtl="0" algn="l">
              <a:lnSpc>
                <a:spcPct val="90000"/>
              </a:lnSpc>
              <a:spcBef>
                <a:spcPts val="1000"/>
              </a:spcBef>
              <a:spcAft>
                <a:spcPts val="0"/>
              </a:spcAft>
              <a:buClr>
                <a:schemeClr val="dk1"/>
              </a:buClr>
              <a:buSzPts val="2400"/>
              <a:buChar char="•"/>
            </a:pPr>
            <a:r>
              <a:rPr lang="en-US" sz="2400"/>
              <a:t>HOJA DE VIDA LABORAL (En la AFP, ) Con La Información de Todas las Entidades donde Has Laborado</a:t>
            </a:r>
            <a:endParaRPr/>
          </a:p>
          <a:p>
            <a:pPr indent="-228600" lvl="0" marL="228600" rtl="0" algn="l">
              <a:lnSpc>
                <a:spcPct val="90000"/>
              </a:lnSpc>
              <a:spcBef>
                <a:spcPts val="1000"/>
              </a:spcBef>
              <a:spcAft>
                <a:spcPts val="0"/>
              </a:spcAft>
              <a:buClr>
                <a:schemeClr val="dk1"/>
              </a:buClr>
              <a:buSzPts val="2400"/>
              <a:buChar char="•"/>
            </a:pPr>
            <a:r>
              <a:rPr lang="en-US" sz="2400"/>
              <a:t>REDIMIENTO OFRECIDO POR LA ADMINISTRADORADE FONDOS PENSIONALES (AFP)</a:t>
            </a:r>
            <a:endParaRPr/>
          </a:p>
          <a:p>
            <a:pPr indent="-228600" lvl="0" marL="228600" rtl="0" algn="l">
              <a:lnSpc>
                <a:spcPct val="90000"/>
              </a:lnSpc>
              <a:spcBef>
                <a:spcPts val="1000"/>
              </a:spcBef>
              <a:spcAft>
                <a:spcPts val="0"/>
              </a:spcAft>
              <a:buClr>
                <a:schemeClr val="dk1"/>
              </a:buClr>
              <a:buSzPts val="2400"/>
              <a:buChar char="•"/>
            </a:pPr>
            <a:r>
              <a:rPr lang="en-US" sz="2400"/>
              <a:t>EXTRACTOS TRIMESTRALES</a:t>
            </a:r>
            <a:endParaRPr/>
          </a:p>
          <a:p>
            <a:pPr indent="-50800" lvl="0" marL="228600" rtl="0" algn="l">
              <a:lnSpc>
                <a:spcPct val="90000"/>
              </a:lnSpc>
              <a:spcBef>
                <a:spcPts val="1000"/>
              </a:spcBef>
              <a:spcAft>
                <a:spcPts val="0"/>
              </a:spcAft>
              <a:buClr>
                <a:schemeClr val="dk1"/>
              </a:buClr>
              <a:buSzPts val="2800"/>
              <a:buNone/>
            </a:pPr>
            <a:r>
              <a:t/>
            </a:r>
            <a:endParaRPr sz="2800"/>
          </a:p>
        </p:txBody>
      </p:sp>
      <p:sp>
        <p:nvSpPr>
          <p:cNvPr id="238" name="Google Shape;238;p36"/>
          <p:cNvSpPr/>
          <p:nvPr/>
        </p:nvSpPr>
        <p:spPr>
          <a:xfrm>
            <a:off x="0" y="44624"/>
            <a:ext cx="12192000" cy="1754326"/>
          </a:xfrm>
          <a:prstGeom prst="rect">
            <a:avLst/>
          </a:prstGeom>
          <a:solidFill>
            <a:srgbClr val="BF90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600" cap="none">
                <a:solidFill>
                  <a:schemeClr val="dk1"/>
                </a:solidFill>
                <a:latin typeface="Calibri"/>
                <a:ea typeface="Calibri"/>
                <a:cs typeface="Calibri"/>
                <a:sym typeface="Calibri"/>
              </a:rPr>
              <a:t>VISION REAL DE TUS APORTES </a:t>
            </a:r>
            <a:endParaRPr/>
          </a:p>
          <a:p>
            <a:pPr indent="0" lvl="0" marL="0" marR="0" rtl="0" algn="ctr">
              <a:spcBef>
                <a:spcPts val="0"/>
              </a:spcBef>
              <a:spcAft>
                <a:spcPts val="0"/>
              </a:spcAft>
              <a:buNone/>
            </a:pPr>
            <a:r>
              <a:rPr b="1" lang="en-US" sz="3600" cap="none">
                <a:solidFill>
                  <a:schemeClr val="dk1"/>
                </a:solidFill>
                <a:latin typeface="Calibri"/>
                <a:ea typeface="Calibri"/>
                <a:cs typeface="Calibri"/>
                <a:sym typeface="Calibri"/>
              </a:rPr>
              <a:t>PENSIONALES</a:t>
            </a:r>
            <a:endParaRPr/>
          </a:p>
          <a:p>
            <a:pPr indent="0" lvl="0" marL="0" marR="0" rtl="0" algn="l">
              <a:spcBef>
                <a:spcPts val="0"/>
              </a:spcBef>
              <a:spcAft>
                <a:spcPts val="0"/>
              </a:spcAft>
              <a:buNone/>
            </a:pPr>
            <a:r>
              <a:rPr b="1" lang="en-US" sz="3600">
                <a:solidFill>
                  <a:schemeClr val="dk1"/>
                </a:solidFill>
                <a:latin typeface="Calibri"/>
                <a:ea typeface="Calibri"/>
                <a:cs typeface="Calibri"/>
                <a:sym typeface="Calibri"/>
              </a:rPr>
              <a:t>Aspectos Relevantes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7"/>
          <p:cNvSpPr txBox="1"/>
          <p:nvPr>
            <p:ph idx="1" type="body"/>
          </p:nvPr>
        </p:nvSpPr>
        <p:spPr>
          <a:xfrm>
            <a:off x="239349" y="2215406"/>
            <a:ext cx="11617291" cy="4525963"/>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US" sz="2800"/>
              <a:t>Al momento de Afiliarte Ten Presente los Aspectos Anteriores</a:t>
            </a:r>
            <a:endParaRPr/>
          </a:p>
          <a:p>
            <a:pPr indent="-228600" lvl="0" marL="228600" rtl="0" algn="just">
              <a:lnSpc>
                <a:spcPct val="90000"/>
              </a:lnSpc>
              <a:spcBef>
                <a:spcPts val="1000"/>
              </a:spcBef>
              <a:spcAft>
                <a:spcPts val="0"/>
              </a:spcAft>
              <a:buClr>
                <a:schemeClr val="dk1"/>
              </a:buClr>
              <a:buSzPts val="2800"/>
              <a:buChar char="•"/>
            </a:pPr>
            <a:r>
              <a:rPr lang="en-US" sz="2800"/>
              <a:t>Al Momento de cambiarte de AFP, Ten Presente Tu Saldo o CAPITAL En tu Cuenta individual de Ahorro, y El Bono Pensional Al que tienes derecho Según lo Establecido en la Ley</a:t>
            </a:r>
            <a:endParaRPr/>
          </a:p>
          <a:p>
            <a:pPr indent="-228600" lvl="0" marL="228600" rtl="0" algn="just">
              <a:lnSpc>
                <a:spcPct val="90000"/>
              </a:lnSpc>
              <a:spcBef>
                <a:spcPts val="1000"/>
              </a:spcBef>
              <a:spcAft>
                <a:spcPts val="0"/>
              </a:spcAft>
              <a:buClr>
                <a:schemeClr val="dk1"/>
              </a:buClr>
              <a:buSzPts val="2800"/>
              <a:buChar char="•"/>
            </a:pPr>
            <a:r>
              <a:rPr lang="en-US" sz="2800"/>
              <a:t>Lo Anterior lo Confrontas Con los datos obtenidos en la Tabla del PRIMER VIDEO</a:t>
            </a:r>
            <a:endParaRPr/>
          </a:p>
          <a:p>
            <a:pPr indent="-228600" lvl="0" marL="228600" rtl="0" algn="just">
              <a:lnSpc>
                <a:spcPct val="90000"/>
              </a:lnSpc>
              <a:spcBef>
                <a:spcPts val="1000"/>
              </a:spcBef>
              <a:spcAft>
                <a:spcPts val="0"/>
              </a:spcAft>
              <a:buClr>
                <a:schemeClr val="dk1"/>
              </a:buClr>
              <a:buSzPts val="2800"/>
              <a:buChar char="•"/>
            </a:pPr>
            <a:r>
              <a:rPr lang="en-US" sz="2800"/>
              <a:t>Recuerda Que tu CAPITAL ES PROPIO, Y puedes Acceder a el según los Artículos 81,85,89. Sin Ningún tipo de Negociación</a:t>
            </a:r>
            <a:endParaRPr sz="2800"/>
          </a:p>
        </p:txBody>
      </p:sp>
      <p:sp>
        <p:nvSpPr>
          <p:cNvPr id="244" name="Google Shape;244;p37"/>
          <p:cNvSpPr/>
          <p:nvPr/>
        </p:nvSpPr>
        <p:spPr>
          <a:xfrm>
            <a:off x="0" y="44624"/>
            <a:ext cx="12192000" cy="1754326"/>
          </a:xfrm>
          <a:prstGeom prst="rect">
            <a:avLst/>
          </a:prstGeom>
          <a:solidFill>
            <a:srgbClr val="BF90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600" cap="none">
                <a:solidFill>
                  <a:schemeClr val="dk1"/>
                </a:solidFill>
                <a:latin typeface="Calibri"/>
                <a:ea typeface="Calibri"/>
                <a:cs typeface="Calibri"/>
                <a:sym typeface="Calibri"/>
              </a:rPr>
              <a:t>VISION REAL DE TUS APORTES </a:t>
            </a:r>
            <a:endParaRPr/>
          </a:p>
          <a:p>
            <a:pPr indent="0" lvl="0" marL="0" marR="0" rtl="0" algn="ctr">
              <a:spcBef>
                <a:spcPts val="0"/>
              </a:spcBef>
              <a:spcAft>
                <a:spcPts val="0"/>
              </a:spcAft>
              <a:buNone/>
            </a:pPr>
            <a:r>
              <a:rPr b="1" lang="en-US" sz="3600" cap="none">
                <a:solidFill>
                  <a:schemeClr val="dk1"/>
                </a:solidFill>
                <a:latin typeface="Calibri"/>
                <a:ea typeface="Calibri"/>
                <a:cs typeface="Calibri"/>
                <a:sym typeface="Calibri"/>
              </a:rPr>
              <a:t>PENSIONALES</a:t>
            </a:r>
            <a:endParaRPr/>
          </a:p>
          <a:p>
            <a:pPr indent="0" lvl="0" marL="0" marR="0" rtl="0" algn="l">
              <a:spcBef>
                <a:spcPts val="0"/>
              </a:spcBef>
              <a:spcAft>
                <a:spcPts val="0"/>
              </a:spcAft>
              <a:buNone/>
            </a:pPr>
            <a:r>
              <a:rPr b="1" lang="en-US" sz="3600">
                <a:solidFill>
                  <a:schemeClr val="dk1"/>
                </a:solidFill>
                <a:latin typeface="Calibri"/>
                <a:ea typeface="Calibri"/>
                <a:cs typeface="Calibri"/>
                <a:sym typeface="Calibri"/>
              </a:rPr>
              <a:t>Recomendaciones</a:t>
            </a:r>
            <a:endParaRPr b="1" sz="3600"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nvSpPr>
        <p:spPr>
          <a:xfrm>
            <a:off x="400050" y="1115682"/>
            <a:ext cx="11487149" cy="56323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ARTICULO 60. Características. El Régimen de Ahorro Individual con Solidaridad tendrá las siguientes características: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n-US" sz="1800">
                <a:solidFill>
                  <a:schemeClr val="dk1"/>
                </a:solidFill>
                <a:latin typeface="Arial"/>
                <a:ea typeface="Arial"/>
                <a:cs typeface="Arial"/>
                <a:sym typeface="Arial"/>
              </a:rPr>
              <a:t>d) </a:t>
            </a:r>
            <a:r>
              <a:rPr b="1" lang="en-US" sz="1800">
                <a:solidFill>
                  <a:schemeClr val="dk1"/>
                </a:solidFill>
                <a:latin typeface="Arial"/>
                <a:ea typeface="Arial"/>
                <a:cs typeface="Arial"/>
                <a:sym typeface="Arial"/>
              </a:rPr>
              <a:t>El conjunto de las cuentas individuales de ahorro pensional constituye un patrimonio autónomo propiedad de los afiliados</a:t>
            </a:r>
            <a:r>
              <a:rPr lang="en-US" sz="1800">
                <a:solidFill>
                  <a:schemeClr val="dk1"/>
                </a:solidFill>
                <a:latin typeface="Arial"/>
                <a:ea typeface="Arial"/>
                <a:cs typeface="Arial"/>
                <a:sym typeface="Arial"/>
              </a:rPr>
              <a:t>, denominado Fondo de Pensiones, el cual es independiente del patrimonio de la entidad administradora;</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n-US" sz="1800">
                <a:solidFill>
                  <a:schemeClr val="dk1"/>
                </a:solidFill>
                <a:latin typeface="Arial"/>
                <a:ea typeface="Arial"/>
                <a:cs typeface="Arial"/>
                <a:sym typeface="Arial"/>
              </a:rPr>
              <a:t>e) </a:t>
            </a:r>
            <a:r>
              <a:rPr b="1" lang="en-US" sz="1800">
                <a:solidFill>
                  <a:srgbClr val="2E75B5"/>
                </a:solidFill>
                <a:latin typeface="Arial"/>
                <a:ea typeface="Arial"/>
                <a:cs typeface="Arial"/>
                <a:sym typeface="Arial"/>
              </a:rPr>
              <a:t>Las entidades administradoras deberán garantizar una rentabilidad mínima del fondo de pensiones que administran;</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n-US" sz="1800">
                <a:solidFill>
                  <a:schemeClr val="dk1"/>
                </a:solidFill>
                <a:latin typeface="Arial"/>
                <a:ea typeface="Arial"/>
                <a:cs typeface="Arial"/>
                <a:sym typeface="Arial"/>
              </a:rPr>
              <a:t>f) </a:t>
            </a:r>
            <a:r>
              <a:rPr b="1" lang="en-US" sz="1800">
                <a:solidFill>
                  <a:srgbClr val="385623"/>
                </a:solidFill>
                <a:latin typeface="Arial"/>
                <a:ea typeface="Arial"/>
                <a:cs typeface="Arial"/>
                <a:sym typeface="Arial"/>
              </a:rPr>
              <a:t>El patrimonio de las entidades administradoras </a:t>
            </a:r>
            <a:r>
              <a:rPr b="1" lang="en-US" sz="1800">
                <a:solidFill>
                  <a:srgbClr val="C00000"/>
                </a:solidFill>
                <a:latin typeface="Arial"/>
                <a:ea typeface="Arial"/>
                <a:cs typeface="Arial"/>
                <a:sym typeface="Arial"/>
              </a:rPr>
              <a:t>garantiza el pago de la rentabilidad mínima </a:t>
            </a:r>
            <a:r>
              <a:rPr b="1" lang="en-US" sz="1800">
                <a:solidFill>
                  <a:srgbClr val="385623"/>
                </a:solidFill>
                <a:latin typeface="Arial"/>
                <a:ea typeface="Arial"/>
                <a:cs typeface="Arial"/>
                <a:sym typeface="Arial"/>
              </a:rPr>
              <a:t>de que trata el literal anterior y el desarrollo del negocio de administración del fondo de pensiones;</a:t>
            </a:r>
            <a:endParaRPr/>
          </a:p>
          <a:p>
            <a:pPr indent="0" lvl="0" marL="0" marR="0" rtl="0" algn="just">
              <a:spcBef>
                <a:spcPts val="0"/>
              </a:spcBef>
              <a:spcAft>
                <a:spcPts val="0"/>
              </a:spcAft>
              <a:buNone/>
            </a:pPr>
            <a:r>
              <a:t/>
            </a:r>
            <a:endParaRPr sz="1800">
              <a:solidFill>
                <a:srgbClr val="385623"/>
              </a:solidFill>
              <a:latin typeface="Arial"/>
              <a:ea typeface="Arial"/>
              <a:cs typeface="Arial"/>
              <a:sym typeface="Arial"/>
            </a:endParaRPr>
          </a:p>
          <a:p>
            <a:pPr indent="0" lvl="0" marL="0" marR="0" rtl="0" algn="just">
              <a:spcBef>
                <a:spcPts val="0"/>
              </a:spcBef>
              <a:spcAft>
                <a:spcPts val="0"/>
              </a:spcAft>
              <a:buNone/>
            </a:pPr>
            <a:r>
              <a:rPr lang="en-US" sz="1800">
                <a:solidFill>
                  <a:schemeClr val="dk1"/>
                </a:solidFill>
                <a:latin typeface="Arial"/>
                <a:ea typeface="Arial"/>
                <a:cs typeface="Arial"/>
                <a:sym typeface="Arial"/>
              </a:rPr>
              <a:t>g)</a:t>
            </a:r>
            <a:r>
              <a:rPr b="1" lang="en-US" sz="1800">
                <a:solidFill>
                  <a:srgbClr val="2F5496"/>
                </a:solidFill>
                <a:latin typeface="Arial"/>
                <a:ea typeface="Arial"/>
                <a:cs typeface="Arial"/>
                <a:sym typeface="Arial"/>
              </a:rPr>
              <a:t> El Estado garantiza los ahorros del afiliado y el pago de las pensiones a que éste tenga derecho, cuando las entidades administradoras o aseguradoras incumplan sus obligaciones</a:t>
            </a:r>
            <a:r>
              <a:rPr b="1" lang="en-US" sz="1800">
                <a:solidFill>
                  <a:schemeClr val="dk1"/>
                </a:solidFill>
                <a:latin typeface="Arial"/>
                <a:ea typeface="Arial"/>
                <a:cs typeface="Arial"/>
                <a:sym typeface="Arial"/>
              </a:rPr>
              <a:t>,</a:t>
            </a:r>
            <a:r>
              <a:rPr lang="en-US" sz="1800">
                <a:solidFill>
                  <a:schemeClr val="dk1"/>
                </a:solidFill>
                <a:latin typeface="Arial"/>
                <a:ea typeface="Arial"/>
                <a:cs typeface="Arial"/>
                <a:sym typeface="Arial"/>
              </a:rPr>
              <a:t> en los términos de la presente Ley, revirtiendo contra el patrimonio de las entidades administradoras y aplicando las sanciones pertinentes por incumplimiento, de acuerdo con la reglamentación que expida el Gobierno Nacional;</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n-US" sz="1800">
                <a:solidFill>
                  <a:schemeClr val="dk1"/>
                </a:solidFill>
                <a:latin typeface="Arial"/>
                <a:ea typeface="Arial"/>
                <a:cs typeface="Arial"/>
                <a:sym typeface="Arial"/>
              </a:rPr>
              <a:t>j) El control y vigilancia de las entidades administradoras de los fondos de pensiones corresponde a la Superintendencia Bancaria</a:t>
            </a:r>
            <a:endParaRPr/>
          </a:p>
        </p:txBody>
      </p:sp>
      <p:sp>
        <p:nvSpPr>
          <p:cNvPr id="101" name="Google Shape;101;p15"/>
          <p:cNvSpPr txBox="1"/>
          <p:nvPr/>
        </p:nvSpPr>
        <p:spPr>
          <a:xfrm>
            <a:off x="933451" y="51758"/>
            <a:ext cx="10210800" cy="10464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2E75B5"/>
                </a:solidFill>
                <a:latin typeface="Calibri"/>
                <a:ea typeface="Calibri"/>
                <a:cs typeface="Calibri"/>
                <a:sym typeface="Calibri"/>
              </a:rPr>
              <a:t>DISPOSICIONES LEY 100 DE 1993</a:t>
            </a:r>
            <a:endParaRPr sz="4400">
              <a:solidFill>
                <a:srgbClr val="2E75B5"/>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nvSpPr>
        <p:spPr>
          <a:xfrm>
            <a:off x="342900" y="1144438"/>
            <a:ext cx="11468100" cy="258532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Arial"/>
                <a:ea typeface="Arial"/>
                <a:cs typeface="Arial"/>
                <a:sym typeface="Arial"/>
              </a:rPr>
              <a:t>ARTICULO 63. Cuentas Individuales de Ahorro Pensional. Las cotizaciones obligatorias y voluntarias se abonarán a la cuenta individual de ahorro Pensional del afiliado Cada afiliado sólo podrá tener una cuenta.</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n-US" sz="1800">
                <a:solidFill>
                  <a:schemeClr val="dk1"/>
                </a:solidFill>
                <a:latin typeface="Arial"/>
                <a:ea typeface="Arial"/>
                <a:cs typeface="Arial"/>
                <a:sym typeface="Arial"/>
              </a:rPr>
              <a:t>Las administradoras deberán enviar a sus afiliados, por lo menos trimestralmente, un extracto que registre las sumas depositadas, sus rendimientos y saldos,</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Las sumas existentes en las cuentas individuales de ahorro pensional, "podrán ser utilizadas para acceder a las pensiones ...asi como lo dispuesto en los artículos 85 y 89 de la presente Ley.</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107" name="Google Shape;107;p16"/>
          <p:cNvSpPr txBox="1"/>
          <p:nvPr/>
        </p:nvSpPr>
        <p:spPr>
          <a:xfrm>
            <a:off x="51759" y="51759"/>
            <a:ext cx="12088482" cy="10464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2E75B5"/>
                </a:solidFill>
                <a:latin typeface="Calibri"/>
                <a:ea typeface="Calibri"/>
                <a:cs typeface="Calibri"/>
                <a:sym typeface="Calibri"/>
              </a:rPr>
              <a:t>DISPOSICIONES LEY 100 DE 1993</a:t>
            </a:r>
            <a:endParaRPr sz="4400">
              <a:solidFill>
                <a:srgbClr val="2E75B5"/>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p:nvPr/>
        </p:nvSpPr>
        <p:spPr>
          <a:xfrm>
            <a:off x="285750" y="1972598"/>
            <a:ext cx="11506200" cy="480131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CAPITULO VII </a:t>
            </a:r>
            <a:endParaRPr/>
          </a:p>
          <a:p>
            <a:pPr indent="0" lvl="0" marL="0" marR="0" rtl="0" algn="ctr">
              <a:spcBef>
                <a:spcPts val="0"/>
              </a:spcBef>
              <a:spcAft>
                <a:spcPts val="0"/>
              </a:spcAft>
              <a:buNone/>
            </a:pPr>
            <a:r>
              <a:rPr b="1" lang="en-US" sz="1800">
                <a:solidFill>
                  <a:schemeClr val="dk1"/>
                </a:solidFill>
                <a:latin typeface="Calibri"/>
                <a:ea typeface="Calibri"/>
                <a:cs typeface="Calibri"/>
                <a:sym typeface="Calibri"/>
              </a:rPr>
              <a:t>PRESTACIONES Y BENEFICIOS ADICIONALES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ARTÍCULO 81. RETIRO PROGRAMADO.</a:t>
            </a:r>
            <a:r>
              <a:rPr lang="en-US" sz="1800">
                <a:solidFill>
                  <a:schemeClr val="dk1"/>
                </a:solidFill>
                <a:latin typeface="Calibri"/>
                <a:ea typeface="Calibri"/>
                <a:cs typeface="Calibri"/>
                <a:sym typeface="Calibri"/>
              </a:rPr>
              <a:t> El retiro programado es la modalidad de pensión en la cual el afiliado o los beneficiarios obtienen su pensión de la sociedad administradora, con cargo a su cuenta individual de ahorro pensional y al bono pensional a que hubiera lugar.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Para estos efectos, se calcula cada año una anualidad en unidades de valor constante, igual al resultado de dividir el saldo de su cuenta de ahorro y bono pensional, por el capital necesario para financiar una unidad de renta vitalicia para el afiliado y sus beneficiarios. La pensión mensual corresponderá a la doceava parte de dicha anualidad.</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El saldo de la cuenta de ahorro pensional, mientras el afiliado disfruta de una pensión por retiro programado, no podrá ser inferior al capital requerido para financiar al afiliado y sus beneficiarios una renta vitalicia de un salario mínimo legal mensual vigente.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Lo dispuesto en el inciso anterior, no será aplicable cuando el capital ahorrado más el bono pensional si hubiere lugar a él, conduzcan a una pensión inferior a la mínima, y el afiliado no tenga acceso a la garantía estatal de pensión mínima.</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Cuando no hubiere beneficiarios, los saldos que queden en la cuenta de ahorro al fallecer un afiliado que esté disfrutando una pensión por retiro programado, acrecentarán la masa sucesoral. Si no hubiere causahabientes, dichas sumas se destinarán al financiamiento de la garantía estatal de pensión mínima.</a:t>
            </a:r>
            <a:endParaRPr sz="1800">
              <a:solidFill>
                <a:schemeClr val="dk1"/>
              </a:solidFill>
              <a:latin typeface="Calibri"/>
              <a:ea typeface="Calibri"/>
              <a:cs typeface="Calibri"/>
              <a:sym typeface="Calibri"/>
            </a:endParaRPr>
          </a:p>
        </p:txBody>
      </p:sp>
      <p:sp>
        <p:nvSpPr>
          <p:cNvPr id="113" name="Google Shape;113;p17"/>
          <p:cNvSpPr txBox="1"/>
          <p:nvPr/>
        </p:nvSpPr>
        <p:spPr>
          <a:xfrm>
            <a:off x="51759" y="51759"/>
            <a:ext cx="12088482" cy="10464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2E75B5"/>
                </a:solidFill>
                <a:latin typeface="Calibri"/>
                <a:ea typeface="Calibri"/>
                <a:cs typeface="Calibri"/>
                <a:sym typeface="Calibri"/>
              </a:rPr>
              <a:t>DISPOSICIONES LEY 100 DE 1993</a:t>
            </a:r>
            <a:endParaRPr sz="4400">
              <a:solidFill>
                <a:srgbClr val="2E75B5"/>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p:nvPr/>
        </p:nvSpPr>
        <p:spPr>
          <a:xfrm>
            <a:off x="381000" y="2204294"/>
            <a:ext cx="11391900" cy="369331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CAPITULO VII </a:t>
            </a:r>
            <a:endParaRPr/>
          </a:p>
          <a:p>
            <a:pPr indent="0" lvl="0" marL="0" marR="0" rtl="0" algn="ctr">
              <a:spcBef>
                <a:spcPts val="0"/>
              </a:spcBef>
              <a:spcAft>
                <a:spcPts val="0"/>
              </a:spcAft>
              <a:buNone/>
            </a:pPr>
            <a:r>
              <a:rPr b="1" lang="en-US" sz="1800">
                <a:solidFill>
                  <a:schemeClr val="dk1"/>
                </a:solidFill>
                <a:latin typeface="Calibri"/>
                <a:ea typeface="Calibri"/>
                <a:cs typeface="Calibri"/>
                <a:sym typeface="Calibri"/>
              </a:rPr>
              <a:t>PRESTACIONES Y BENEFICIOS ADICIONALES </a:t>
            </a:r>
            <a:endParaRPr/>
          </a:p>
          <a:p>
            <a:pPr indent="0" lvl="0" marL="0" marR="0" rtl="0" algn="ctr">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ARTICULO 85. Excedentes de Libre Disponibilidad. Será de libre disponibilidad, desde el momento en que el afiliado opte por contratar una pensión, el saldo de la cuenta individual de ahorro pensional, mas el bono pensional, si a ello hubiere lugar, que exceda del capital requerido para que el afiliado convenga una pensión que cumpla con los siguientes requisitos: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a) Que la renta vitalicia inmediata o diferida contratada, o el monto del retiro programado, sea mayor o igual al 70 % del ingreso base de liquidación, y no podrá exceder de quince (15) veces la pensión mínima vigente en la fecha respectiva;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b) Que la renta vitalicia inmediata, o el monto del retiro programado, sea mayor o igual al ciento diez por ciento (110 %) de la pensión mínima legal vigente.</a:t>
            </a:r>
            <a:endParaRPr sz="1800">
              <a:solidFill>
                <a:schemeClr val="dk1"/>
              </a:solidFill>
              <a:latin typeface="Calibri"/>
              <a:ea typeface="Calibri"/>
              <a:cs typeface="Calibri"/>
              <a:sym typeface="Calibri"/>
            </a:endParaRPr>
          </a:p>
        </p:txBody>
      </p:sp>
      <p:sp>
        <p:nvSpPr>
          <p:cNvPr id="119" name="Google Shape;119;p18"/>
          <p:cNvSpPr txBox="1"/>
          <p:nvPr/>
        </p:nvSpPr>
        <p:spPr>
          <a:xfrm>
            <a:off x="51759" y="51759"/>
            <a:ext cx="12088482" cy="10464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2E75B5"/>
                </a:solidFill>
                <a:latin typeface="Calibri"/>
                <a:ea typeface="Calibri"/>
                <a:cs typeface="Calibri"/>
                <a:sym typeface="Calibri"/>
              </a:rPr>
              <a:t>DISPOSICIONES LEY 100 DE 1993</a:t>
            </a:r>
            <a:endParaRPr sz="4400">
              <a:solidFill>
                <a:srgbClr val="2E75B5"/>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nvSpPr>
        <p:spPr>
          <a:xfrm>
            <a:off x="382438" y="1777041"/>
            <a:ext cx="11427125"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Arial"/>
                <a:ea typeface="Arial"/>
                <a:cs typeface="Arial"/>
                <a:sym typeface="Arial"/>
              </a:rPr>
              <a:t>ARTICULO 89. Garantía de Crédito y Adquisición de Vivienda. El afiliado que haya acumulado en su cuenta individual de ahorro pensional el capital requerido para financiar una pensión superior al 110 % de la pensión mínima de vejez, podrá emplear el exceso de dicho capital ahorrado, como garantía de créditos de vivienda y educación, de acuerdo con la reglamentación que para tal efecto se expida.</a:t>
            </a:r>
            <a:endParaRPr/>
          </a:p>
        </p:txBody>
      </p:sp>
      <p:sp>
        <p:nvSpPr>
          <p:cNvPr id="125" name="Google Shape;125;p19"/>
          <p:cNvSpPr txBox="1"/>
          <p:nvPr/>
        </p:nvSpPr>
        <p:spPr>
          <a:xfrm>
            <a:off x="80514" y="181155"/>
            <a:ext cx="1198784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2E75B6"/>
                </a:solidFill>
                <a:latin typeface="Calibri"/>
                <a:ea typeface="Calibri"/>
                <a:cs typeface="Calibri"/>
                <a:sym typeface="Calibri"/>
              </a:rPr>
              <a:t>DISPOSICIONES LEY 100 DE 1993</a:t>
            </a:r>
            <a:r>
              <a:rPr lang="en-US" sz="4400">
                <a:solidFill>
                  <a:schemeClr val="dk1"/>
                </a:solidFill>
                <a:latin typeface="Calibri"/>
                <a:ea typeface="Calibri"/>
                <a:cs typeface="Calibri"/>
                <a:sym typeface="Calibri"/>
              </a:rPr>
              <a:t>​</a:t>
            </a:r>
            <a:endParaRPr sz="4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E75B5"/>
              </a:buClr>
              <a:buSzPts val="4400"/>
              <a:buFont typeface="Calibri"/>
              <a:buNone/>
            </a:pPr>
            <a:r>
              <a:rPr b="1" lang="en-US">
                <a:solidFill>
                  <a:srgbClr val="2E75B5"/>
                </a:solidFill>
              </a:rPr>
              <a:t>TUS APORTES SEGÚN LA LEY</a:t>
            </a:r>
            <a:endParaRPr>
              <a:solidFill>
                <a:srgbClr val="2E75B5"/>
              </a:solidFill>
            </a:endParaRPr>
          </a:p>
        </p:txBody>
      </p:sp>
      <p:sp>
        <p:nvSpPr>
          <p:cNvPr id="131" name="Google Shape;13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Salario Base de Liquidación</a:t>
            </a:r>
            <a:endParaRPr/>
          </a:p>
          <a:p>
            <a:pPr indent="-228600" lvl="0" marL="228600" rtl="0" algn="l">
              <a:lnSpc>
                <a:spcPct val="90000"/>
              </a:lnSpc>
              <a:spcBef>
                <a:spcPts val="1000"/>
              </a:spcBef>
              <a:spcAft>
                <a:spcPts val="0"/>
              </a:spcAft>
              <a:buClr>
                <a:schemeClr val="dk1"/>
              </a:buClr>
              <a:buSzPts val="2800"/>
              <a:buChar char="•"/>
            </a:pPr>
            <a:r>
              <a:rPr lang="en-US"/>
              <a:t>Tabla de Deducciones</a:t>
            </a:r>
            <a:endParaRPr/>
          </a:p>
          <a:p>
            <a:pPr indent="-228600" lvl="0" marL="228600" rtl="0" algn="l">
              <a:lnSpc>
                <a:spcPct val="90000"/>
              </a:lnSpc>
              <a:spcBef>
                <a:spcPts val="1000"/>
              </a:spcBef>
              <a:spcAft>
                <a:spcPts val="0"/>
              </a:spcAft>
              <a:buClr>
                <a:schemeClr val="dk1"/>
              </a:buClr>
              <a:buSzPts val="2800"/>
              <a:buChar char="•"/>
            </a:pPr>
            <a:r>
              <a:rPr lang="en-US"/>
              <a:t>Cotización de Aporte Pensional</a:t>
            </a:r>
            <a:endParaRPr/>
          </a:p>
          <a:p>
            <a:pPr indent="-228600" lvl="0" marL="228600" rtl="0" algn="l">
              <a:lnSpc>
                <a:spcPct val="90000"/>
              </a:lnSpc>
              <a:spcBef>
                <a:spcPts val="1000"/>
              </a:spcBef>
              <a:spcAft>
                <a:spcPts val="0"/>
              </a:spcAft>
              <a:buClr>
                <a:schemeClr val="dk1"/>
              </a:buClr>
              <a:buSzPts val="2800"/>
              <a:buChar char="•"/>
            </a:pPr>
            <a:r>
              <a:rPr lang="en-US"/>
              <a:t>Tabla de Rendimientos Mínimos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E75B5"/>
              </a:buClr>
              <a:buSzPts val="4400"/>
              <a:buFont typeface="Calibri"/>
              <a:buNone/>
            </a:pPr>
            <a:r>
              <a:rPr b="1" lang="en-US">
                <a:solidFill>
                  <a:srgbClr val="2E75B5"/>
                </a:solidFill>
              </a:rPr>
              <a:t>TABLA DE DEDUCCIONES</a:t>
            </a:r>
            <a:endParaRPr/>
          </a:p>
        </p:txBody>
      </p:sp>
      <p:sp>
        <p:nvSpPr>
          <p:cNvPr id="137" name="Google Shape;137;p21"/>
          <p:cNvSpPr txBox="1"/>
          <p:nvPr>
            <p:ph idx="1" type="body"/>
          </p:nvPr>
        </p:nvSpPr>
        <p:spPr>
          <a:xfrm>
            <a:off x="838200" y="1825625"/>
            <a:ext cx="10515600" cy="67073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Porcentajes de deducción Establecidos por el Estado</a:t>
            </a:r>
            <a:endParaRPr/>
          </a:p>
        </p:txBody>
      </p:sp>
      <p:graphicFrame>
        <p:nvGraphicFramePr>
          <p:cNvPr id="138" name="Google Shape;138;p21"/>
          <p:cNvGraphicFramePr/>
          <p:nvPr/>
        </p:nvGraphicFramePr>
        <p:xfrm>
          <a:off x="304805" y="2517475"/>
          <a:ext cx="3000000" cy="3000000"/>
        </p:xfrm>
        <a:graphic>
          <a:graphicData uri="http://schemas.openxmlformats.org/drawingml/2006/table">
            <a:tbl>
              <a:tblPr bandRow="1" firstRow="1">
                <a:noFill/>
                <a:tableStyleId>{B4A77D49-342E-4A51-AF02-630F9B7F98FC}</a:tableStyleId>
              </a:tblPr>
              <a:tblGrid>
                <a:gridCol w="1133025"/>
                <a:gridCol w="787850"/>
                <a:gridCol w="960425"/>
                <a:gridCol w="960425"/>
                <a:gridCol w="960425"/>
                <a:gridCol w="960425"/>
                <a:gridCol w="960425"/>
                <a:gridCol w="960425"/>
                <a:gridCol w="960425"/>
                <a:gridCol w="960425"/>
                <a:gridCol w="960425"/>
                <a:gridCol w="960425"/>
              </a:tblGrid>
              <a:tr h="228600">
                <a:tc>
                  <a:txBody>
                    <a:bodyPr/>
                    <a:lstStyle/>
                    <a:p>
                      <a:pPr indent="0" lvl="0" marL="0" marR="0" rtl="0" algn="l">
                        <a:spcBef>
                          <a:spcPts val="0"/>
                        </a:spcBef>
                        <a:spcAft>
                          <a:spcPts val="0"/>
                        </a:spcAft>
                        <a:buNone/>
                      </a:pPr>
                      <a:r>
                        <a:rPr lang="en-US" sz="1800" u="none" cap="none" strike="noStrike"/>
                        <a:t>Descripción</a:t>
                      </a:r>
                      <a:endParaRPr/>
                    </a:p>
                  </a:txBody>
                  <a:tcPr marT="0" marB="0" marR="0" marL="0" anchor="ctr"/>
                </a:tc>
                <a:tc>
                  <a:txBody>
                    <a:bodyPr/>
                    <a:lstStyle/>
                    <a:p>
                      <a:pPr indent="0" lvl="0" marL="0" marR="0" rtl="0" algn="l">
                        <a:spcBef>
                          <a:spcPts val="0"/>
                        </a:spcBef>
                        <a:spcAft>
                          <a:spcPts val="0"/>
                        </a:spcAft>
                        <a:buNone/>
                      </a:pPr>
                      <a:r>
                        <a:rPr lang="en-US" sz="1800"/>
                        <a:t> Año 1994 %</a:t>
                      </a:r>
                      <a:endParaRPr/>
                    </a:p>
                  </a:txBody>
                  <a:tcPr marT="0" marB="0" marR="0" marL="0" anchor="ctr"/>
                </a:tc>
                <a:tc>
                  <a:txBody>
                    <a:bodyPr/>
                    <a:lstStyle/>
                    <a:p>
                      <a:pPr indent="0" lvl="0" marL="0" marR="0" rtl="0" algn="l">
                        <a:spcBef>
                          <a:spcPts val="0"/>
                        </a:spcBef>
                        <a:spcAft>
                          <a:spcPts val="0"/>
                        </a:spcAft>
                        <a:buNone/>
                      </a:pPr>
                      <a:r>
                        <a:rPr lang="en-US" sz="1800"/>
                        <a:t> Año 1995 %</a:t>
                      </a:r>
                      <a:endParaRPr/>
                    </a:p>
                  </a:txBody>
                  <a:tcPr marT="0" marB="0" marR="0" marL="0" anchor="ctr"/>
                </a:tc>
                <a:tc>
                  <a:txBody>
                    <a:bodyPr/>
                    <a:lstStyle/>
                    <a:p>
                      <a:pPr indent="0" lvl="0" marL="0" marR="0" rtl="0" algn="l">
                        <a:spcBef>
                          <a:spcPts val="0"/>
                        </a:spcBef>
                        <a:spcAft>
                          <a:spcPts val="0"/>
                        </a:spcAft>
                        <a:buNone/>
                      </a:pPr>
                      <a:r>
                        <a:rPr lang="en-US" sz="1800"/>
                        <a:t> Año 1996 %</a:t>
                      </a:r>
                      <a:endParaRPr/>
                    </a:p>
                  </a:txBody>
                  <a:tcPr marT="0" marB="0" marR="0" marL="0" anchor="ctr"/>
                </a:tc>
                <a:tc>
                  <a:txBody>
                    <a:bodyPr/>
                    <a:lstStyle/>
                    <a:p>
                      <a:pPr indent="0" lvl="0" marL="0" marR="0" rtl="0" algn="l">
                        <a:spcBef>
                          <a:spcPts val="0"/>
                        </a:spcBef>
                        <a:spcAft>
                          <a:spcPts val="0"/>
                        </a:spcAft>
                        <a:buNone/>
                      </a:pPr>
                      <a:r>
                        <a:rPr lang="en-US" sz="1800"/>
                        <a:t> Año 1997 %</a:t>
                      </a:r>
                      <a:endParaRPr/>
                    </a:p>
                  </a:txBody>
                  <a:tcPr marT="0" marB="0" marR="0" marL="0" anchor="ctr"/>
                </a:tc>
                <a:tc>
                  <a:txBody>
                    <a:bodyPr/>
                    <a:lstStyle/>
                    <a:p>
                      <a:pPr indent="0" lvl="0" marL="0" marR="0" rtl="0" algn="l">
                        <a:spcBef>
                          <a:spcPts val="0"/>
                        </a:spcBef>
                        <a:spcAft>
                          <a:spcPts val="0"/>
                        </a:spcAft>
                        <a:buNone/>
                      </a:pPr>
                      <a:r>
                        <a:rPr lang="en-US" sz="1800"/>
                        <a:t> Año 1998 %</a:t>
                      </a:r>
                      <a:endParaRPr/>
                    </a:p>
                  </a:txBody>
                  <a:tcPr marT="0" marB="0" marR="0" marL="0" anchor="ctr"/>
                </a:tc>
                <a:tc>
                  <a:txBody>
                    <a:bodyPr/>
                    <a:lstStyle/>
                    <a:p>
                      <a:pPr indent="0" lvl="0" marL="0" marR="0" rtl="0" algn="l">
                        <a:spcBef>
                          <a:spcPts val="0"/>
                        </a:spcBef>
                        <a:spcAft>
                          <a:spcPts val="0"/>
                        </a:spcAft>
                        <a:buNone/>
                      </a:pPr>
                      <a:r>
                        <a:rPr lang="en-US" sz="1800"/>
                        <a:t> Año 1999 %</a:t>
                      </a:r>
                      <a:endParaRPr/>
                    </a:p>
                  </a:txBody>
                  <a:tcPr marT="0" marB="0" marR="0" marL="0" anchor="ctr"/>
                </a:tc>
                <a:tc>
                  <a:txBody>
                    <a:bodyPr/>
                    <a:lstStyle/>
                    <a:p>
                      <a:pPr indent="0" lvl="0" marL="0" marR="0" rtl="0" algn="l">
                        <a:spcBef>
                          <a:spcPts val="0"/>
                        </a:spcBef>
                        <a:spcAft>
                          <a:spcPts val="0"/>
                        </a:spcAft>
                        <a:buNone/>
                      </a:pPr>
                      <a:r>
                        <a:rPr lang="en-US" sz="1800"/>
                        <a:t> Año 2000 %</a:t>
                      </a:r>
                      <a:endParaRPr/>
                    </a:p>
                  </a:txBody>
                  <a:tcPr marT="0" marB="0" marR="0" marL="0" anchor="ctr"/>
                </a:tc>
                <a:tc>
                  <a:txBody>
                    <a:bodyPr/>
                    <a:lstStyle/>
                    <a:p>
                      <a:pPr indent="0" lvl="0" marL="0" marR="0" rtl="0" algn="l">
                        <a:spcBef>
                          <a:spcPts val="0"/>
                        </a:spcBef>
                        <a:spcAft>
                          <a:spcPts val="0"/>
                        </a:spcAft>
                        <a:buNone/>
                      </a:pPr>
                      <a:r>
                        <a:rPr lang="en-US" sz="1800"/>
                        <a:t> Año 2001 %</a:t>
                      </a:r>
                      <a:endParaRPr/>
                    </a:p>
                  </a:txBody>
                  <a:tcPr marT="0" marB="0" marR="0" marL="0" anchor="ctr"/>
                </a:tc>
                <a:tc>
                  <a:txBody>
                    <a:bodyPr/>
                    <a:lstStyle/>
                    <a:p>
                      <a:pPr indent="0" lvl="0" marL="0" marR="0" rtl="0" algn="l">
                        <a:spcBef>
                          <a:spcPts val="0"/>
                        </a:spcBef>
                        <a:spcAft>
                          <a:spcPts val="0"/>
                        </a:spcAft>
                        <a:buNone/>
                      </a:pPr>
                      <a:r>
                        <a:rPr lang="en-US" sz="1800"/>
                        <a:t> Año 2002 %</a:t>
                      </a:r>
                      <a:endParaRPr/>
                    </a:p>
                  </a:txBody>
                  <a:tcPr marT="0" marB="0" marR="0" marL="0" anchor="ctr"/>
                </a:tc>
                <a:tc>
                  <a:txBody>
                    <a:bodyPr/>
                    <a:lstStyle/>
                    <a:p>
                      <a:pPr indent="0" lvl="0" marL="0" marR="0" rtl="0" algn="l">
                        <a:spcBef>
                          <a:spcPts val="0"/>
                        </a:spcBef>
                        <a:spcAft>
                          <a:spcPts val="0"/>
                        </a:spcAft>
                        <a:buNone/>
                      </a:pPr>
                      <a:r>
                        <a:rPr lang="en-US" sz="1800"/>
                        <a:t> Año 2003 %</a:t>
                      </a:r>
                      <a:endParaRPr/>
                    </a:p>
                  </a:txBody>
                  <a:tcPr marT="0" marB="0" marR="0" marL="0" anchor="ctr"/>
                </a:tc>
                <a:tc>
                  <a:txBody>
                    <a:bodyPr/>
                    <a:lstStyle/>
                    <a:p>
                      <a:pPr indent="0" lvl="0" marL="0" marR="0" rtl="0" algn="l">
                        <a:spcBef>
                          <a:spcPts val="0"/>
                        </a:spcBef>
                        <a:spcAft>
                          <a:spcPts val="0"/>
                        </a:spcAft>
                        <a:buNone/>
                      </a:pPr>
                      <a:r>
                        <a:rPr lang="en-US" sz="1800"/>
                        <a:t> Año 2004 %</a:t>
                      </a:r>
                      <a:endParaRPr/>
                    </a:p>
                  </a:txBody>
                  <a:tcPr marT="0" marB="0" marR="0" marL="0" anchor="ctr"/>
                </a:tc>
              </a:tr>
              <a:tr h="485775">
                <a:tc>
                  <a:txBody>
                    <a:bodyPr/>
                    <a:lstStyle/>
                    <a:p>
                      <a:pPr indent="0" lvl="0" marL="0" marR="0" rtl="0" algn="l">
                        <a:spcBef>
                          <a:spcPts val="0"/>
                        </a:spcBef>
                        <a:spcAft>
                          <a:spcPts val="0"/>
                        </a:spcAft>
                        <a:buNone/>
                      </a:pPr>
                      <a:r>
                        <a:rPr lang="en-US" sz="1800"/>
                        <a:t>Tarifa Pension Afiliado</a:t>
                      </a:r>
                      <a:endParaRPr/>
                    </a:p>
                  </a:txBody>
                  <a:tcPr marT="0" marB="0" marR="0" marL="0" anchor="ctr"/>
                </a:tc>
                <a:tc>
                  <a:txBody>
                    <a:bodyPr/>
                    <a:lstStyle/>
                    <a:p>
                      <a:pPr indent="0" lvl="0" marL="0" marR="0" rtl="0" algn="l">
                        <a:spcBef>
                          <a:spcPts val="0"/>
                        </a:spcBef>
                        <a:spcAft>
                          <a:spcPts val="0"/>
                        </a:spcAft>
                        <a:buNone/>
                      </a:pPr>
                      <a:r>
                        <a:rPr lang="en-US" sz="1800"/>
                        <a:t>2.90%</a:t>
                      </a:r>
                      <a:endParaRPr/>
                    </a:p>
                  </a:txBody>
                  <a:tcPr marT="0" marB="0" marR="0" marL="0" anchor="ctr"/>
                </a:tc>
                <a:tc>
                  <a:txBody>
                    <a:bodyPr/>
                    <a:lstStyle/>
                    <a:p>
                      <a:pPr indent="0" lvl="0" marL="0" marR="0" rtl="0" algn="l">
                        <a:spcBef>
                          <a:spcPts val="0"/>
                        </a:spcBef>
                        <a:spcAft>
                          <a:spcPts val="0"/>
                        </a:spcAft>
                        <a:buNone/>
                      </a:pPr>
                      <a:r>
                        <a:rPr lang="en-US" sz="1800"/>
                        <a:t>3.10%</a:t>
                      </a:r>
                      <a:endParaRPr/>
                    </a:p>
                  </a:txBody>
                  <a:tcPr marT="0" marB="0" marR="0" marL="0" anchor="ctr"/>
                </a:tc>
                <a:tc>
                  <a:txBody>
                    <a:bodyPr/>
                    <a:lstStyle/>
                    <a:p>
                      <a:pPr indent="0" lvl="0" marL="0" marR="0" rtl="0" algn="l">
                        <a:spcBef>
                          <a:spcPts val="0"/>
                        </a:spcBef>
                        <a:spcAft>
                          <a:spcPts val="0"/>
                        </a:spcAft>
                        <a:buNone/>
                      </a:pPr>
                      <a:r>
                        <a:rPr lang="en-US" sz="1800"/>
                        <a:t>3.40%</a:t>
                      </a:r>
                      <a:endParaRPr/>
                    </a:p>
                  </a:txBody>
                  <a:tcPr marT="0" marB="0" marR="0" marL="0" anchor="ctr"/>
                </a:tc>
                <a:tc>
                  <a:txBody>
                    <a:bodyPr/>
                    <a:lstStyle/>
                    <a:p>
                      <a:pPr indent="0" lvl="0" marL="0" marR="0" rtl="0" algn="l">
                        <a:spcBef>
                          <a:spcPts val="0"/>
                        </a:spcBef>
                        <a:spcAft>
                          <a:spcPts val="0"/>
                        </a:spcAft>
                        <a:buNone/>
                      </a:pPr>
                      <a:r>
                        <a:rPr lang="en-US" sz="1800"/>
                        <a:t>3.40%</a:t>
                      </a:r>
                      <a:endParaRPr/>
                    </a:p>
                  </a:txBody>
                  <a:tcPr marT="0" marB="0" marR="0" marL="0" anchor="ctr"/>
                </a:tc>
                <a:tc>
                  <a:txBody>
                    <a:bodyPr/>
                    <a:lstStyle/>
                    <a:p>
                      <a:pPr indent="0" lvl="0" marL="0" marR="0" rtl="0" algn="l">
                        <a:spcBef>
                          <a:spcPts val="0"/>
                        </a:spcBef>
                        <a:spcAft>
                          <a:spcPts val="0"/>
                        </a:spcAft>
                        <a:buNone/>
                      </a:pPr>
                      <a:r>
                        <a:rPr lang="en-US" sz="1800"/>
                        <a:t>3.40%</a:t>
                      </a:r>
                      <a:endParaRPr/>
                    </a:p>
                  </a:txBody>
                  <a:tcPr marT="0" marB="0" marR="0" marL="0" anchor="ctr"/>
                </a:tc>
                <a:tc>
                  <a:txBody>
                    <a:bodyPr/>
                    <a:lstStyle/>
                    <a:p>
                      <a:pPr indent="0" lvl="0" marL="0" marR="0" rtl="0" algn="l">
                        <a:spcBef>
                          <a:spcPts val="0"/>
                        </a:spcBef>
                        <a:spcAft>
                          <a:spcPts val="0"/>
                        </a:spcAft>
                        <a:buNone/>
                      </a:pPr>
                      <a:r>
                        <a:rPr lang="en-US" sz="1800"/>
                        <a:t>3.40%</a:t>
                      </a:r>
                      <a:endParaRPr/>
                    </a:p>
                  </a:txBody>
                  <a:tcPr marT="0" marB="0" marR="0" marL="0" anchor="ctr"/>
                </a:tc>
                <a:tc>
                  <a:txBody>
                    <a:bodyPr/>
                    <a:lstStyle/>
                    <a:p>
                      <a:pPr indent="0" lvl="0" marL="0" marR="0" rtl="0" algn="l">
                        <a:spcBef>
                          <a:spcPts val="0"/>
                        </a:spcBef>
                        <a:spcAft>
                          <a:spcPts val="0"/>
                        </a:spcAft>
                        <a:buNone/>
                      </a:pPr>
                      <a:r>
                        <a:rPr lang="en-US" sz="1800"/>
                        <a:t>3.40%</a:t>
                      </a:r>
                      <a:endParaRPr/>
                    </a:p>
                  </a:txBody>
                  <a:tcPr marT="0" marB="0" marR="0" marL="0" anchor="ctr"/>
                </a:tc>
                <a:tc>
                  <a:txBody>
                    <a:bodyPr/>
                    <a:lstStyle/>
                    <a:p>
                      <a:pPr indent="0" lvl="0" marL="0" marR="0" rtl="0" algn="l">
                        <a:spcBef>
                          <a:spcPts val="0"/>
                        </a:spcBef>
                        <a:spcAft>
                          <a:spcPts val="0"/>
                        </a:spcAft>
                        <a:buNone/>
                      </a:pPr>
                      <a:r>
                        <a:rPr lang="en-US" sz="1800"/>
                        <a:t>3.40%</a:t>
                      </a:r>
                      <a:endParaRPr/>
                    </a:p>
                  </a:txBody>
                  <a:tcPr marT="0" marB="0" marR="0" marL="0" anchor="ctr"/>
                </a:tc>
                <a:tc>
                  <a:txBody>
                    <a:bodyPr/>
                    <a:lstStyle/>
                    <a:p>
                      <a:pPr indent="0" lvl="0" marL="0" marR="0" rtl="0" algn="l">
                        <a:spcBef>
                          <a:spcPts val="0"/>
                        </a:spcBef>
                        <a:spcAft>
                          <a:spcPts val="0"/>
                        </a:spcAft>
                        <a:buNone/>
                      </a:pPr>
                      <a:r>
                        <a:rPr lang="en-US" sz="1800"/>
                        <a:t>3.40%</a:t>
                      </a:r>
                      <a:endParaRPr/>
                    </a:p>
                  </a:txBody>
                  <a:tcPr marT="0" marB="0" marR="0" marL="0" anchor="ctr"/>
                </a:tc>
                <a:tc>
                  <a:txBody>
                    <a:bodyPr/>
                    <a:lstStyle/>
                    <a:p>
                      <a:pPr indent="0" lvl="0" marL="0" marR="0" rtl="0" algn="l">
                        <a:spcBef>
                          <a:spcPts val="0"/>
                        </a:spcBef>
                        <a:spcAft>
                          <a:spcPts val="0"/>
                        </a:spcAft>
                        <a:buNone/>
                      </a:pPr>
                      <a:r>
                        <a:rPr lang="en-US" sz="1800"/>
                        <a:t>3.40%</a:t>
                      </a:r>
                      <a:endParaRPr/>
                    </a:p>
                  </a:txBody>
                  <a:tcPr marT="0" marB="0" marR="0" marL="0" anchor="ctr"/>
                </a:tc>
                <a:tc>
                  <a:txBody>
                    <a:bodyPr/>
                    <a:lstStyle/>
                    <a:p>
                      <a:pPr indent="0" lvl="0" marL="0" marR="0" rtl="0" algn="l">
                        <a:spcBef>
                          <a:spcPts val="0"/>
                        </a:spcBef>
                        <a:spcAft>
                          <a:spcPts val="0"/>
                        </a:spcAft>
                        <a:buNone/>
                      </a:pPr>
                      <a:r>
                        <a:rPr lang="en-US" sz="1800"/>
                        <a:t>3.60%</a:t>
                      </a:r>
                      <a:endParaRPr/>
                    </a:p>
                  </a:txBody>
                  <a:tcPr marT="0" marB="0" marR="0" marL="0" anchor="ctr"/>
                </a:tc>
              </a:tr>
              <a:tr h="485775">
                <a:tc>
                  <a:txBody>
                    <a:bodyPr/>
                    <a:lstStyle/>
                    <a:p>
                      <a:pPr indent="0" lvl="0" marL="0" marR="0" rtl="0" algn="l">
                        <a:spcBef>
                          <a:spcPts val="0"/>
                        </a:spcBef>
                        <a:spcAft>
                          <a:spcPts val="0"/>
                        </a:spcAft>
                        <a:buNone/>
                      </a:pPr>
                      <a:r>
                        <a:rPr lang="en-US" sz="1800"/>
                        <a:t>Tarifa Pension Empleador</a:t>
                      </a:r>
                      <a:endParaRPr/>
                    </a:p>
                  </a:txBody>
                  <a:tcPr marT="0" marB="0" marR="0" marL="0" anchor="ctr"/>
                </a:tc>
                <a:tc>
                  <a:txBody>
                    <a:bodyPr/>
                    <a:lstStyle/>
                    <a:p>
                      <a:pPr indent="0" lvl="0" marL="0" marR="0" rtl="0" algn="l">
                        <a:spcBef>
                          <a:spcPts val="0"/>
                        </a:spcBef>
                        <a:spcAft>
                          <a:spcPts val="0"/>
                        </a:spcAft>
                        <a:buNone/>
                      </a:pPr>
                      <a:r>
                        <a:rPr lang="en-US" sz="1800"/>
                        <a:t>8.60%</a:t>
                      </a:r>
                      <a:endParaRPr/>
                    </a:p>
                  </a:txBody>
                  <a:tcPr marT="0" marB="0" marR="0" marL="0" anchor="ctr"/>
                </a:tc>
                <a:tc>
                  <a:txBody>
                    <a:bodyPr/>
                    <a:lstStyle/>
                    <a:p>
                      <a:pPr indent="0" lvl="0" marL="0" marR="0" rtl="0" algn="l">
                        <a:spcBef>
                          <a:spcPts val="0"/>
                        </a:spcBef>
                        <a:spcAft>
                          <a:spcPts val="0"/>
                        </a:spcAft>
                        <a:buNone/>
                      </a:pPr>
                      <a:r>
                        <a:rPr lang="en-US" sz="1800"/>
                        <a:t>9.40%</a:t>
                      </a:r>
                      <a:endParaRPr/>
                    </a:p>
                  </a:txBody>
                  <a:tcPr marT="0" marB="0" marR="0" marL="0" anchor="ctr"/>
                </a:tc>
                <a:tc>
                  <a:txBody>
                    <a:bodyPr/>
                    <a:lstStyle/>
                    <a:p>
                      <a:pPr indent="0" lvl="0" marL="0" marR="0" rtl="0" algn="l">
                        <a:spcBef>
                          <a:spcPts val="0"/>
                        </a:spcBef>
                        <a:spcAft>
                          <a:spcPts val="0"/>
                        </a:spcAft>
                        <a:buNone/>
                      </a:pPr>
                      <a:r>
                        <a:rPr lang="en-US" sz="1800"/>
                        <a:t>10.10%</a:t>
                      </a:r>
                      <a:endParaRPr/>
                    </a:p>
                  </a:txBody>
                  <a:tcPr marT="0" marB="0" marR="0" marL="0" anchor="ctr"/>
                </a:tc>
                <a:tc>
                  <a:txBody>
                    <a:bodyPr/>
                    <a:lstStyle/>
                    <a:p>
                      <a:pPr indent="0" lvl="0" marL="0" marR="0" rtl="0" algn="l">
                        <a:spcBef>
                          <a:spcPts val="0"/>
                        </a:spcBef>
                        <a:spcAft>
                          <a:spcPts val="0"/>
                        </a:spcAft>
                        <a:buNone/>
                      </a:pPr>
                      <a:r>
                        <a:rPr lang="en-US" sz="1800"/>
                        <a:t>10.10%</a:t>
                      </a:r>
                      <a:endParaRPr/>
                    </a:p>
                  </a:txBody>
                  <a:tcPr marT="0" marB="0" marR="0" marL="0" anchor="ctr"/>
                </a:tc>
                <a:tc>
                  <a:txBody>
                    <a:bodyPr/>
                    <a:lstStyle/>
                    <a:p>
                      <a:pPr indent="0" lvl="0" marL="0" marR="0" rtl="0" algn="l">
                        <a:spcBef>
                          <a:spcPts val="0"/>
                        </a:spcBef>
                        <a:spcAft>
                          <a:spcPts val="0"/>
                        </a:spcAft>
                        <a:buNone/>
                      </a:pPr>
                      <a:r>
                        <a:rPr lang="en-US" sz="1800"/>
                        <a:t>10.10%</a:t>
                      </a:r>
                      <a:endParaRPr/>
                    </a:p>
                  </a:txBody>
                  <a:tcPr marT="0" marB="0" marR="0" marL="0" anchor="ctr"/>
                </a:tc>
                <a:tc>
                  <a:txBody>
                    <a:bodyPr/>
                    <a:lstStyle/>
                    <a:p>
                      <a:pPr indent="0" lvl="0" marL="0" marR="0" rtl="0" algn="l">
                        <a:spcBef>
                          <a:spcPts val="0"/>
                        </a:spcBef>
                        <a:spcAft>
                          <a:spcPts val="0"/>
                        </a:spcAft>
                        <a:buNone/>
                      </a:pPr>
                      <a:r>
                        <a:rPr lang="en-US" sz="1800"/>
                        <a:t>10.10%</a:t>
                      </a:r>
                      <a:endParaRPr/>
                    </a:p>
                  </a:txBody>
                  <a:tcPr marT="0" marB="0" marR="0" marL="0" anchor="ctr"/>
                </a:tc>
                <a:tc>
                  <a:txBody>
                    <a:bodyPr/>
                    <a:lstStyle/>
                    <a:p>
                      <a:pPr indent="0" lvl="0" marL="0" marR="0" rtl="0" algn="l">
                        <a:spcBef>
                          <a:spcPts val="0"/>
                        </a:spcBef>
                        <a:spcAft>
                          <a:spcPts val="0"/>
                        </a:spcAft>
                        <a:buNone/>
                      </a:pPr>
                      <a:r>
                        <a:rPr lang="en-US" sz="1800"/>
                        <a:t>10.10%</a:t>
                      </a:r>
                      <a:endParaRPr/>
                    </a:p>
                  </a:txBody>
                  <a:tcPr marT="0" marB="0" marR="0" marL="0" anchor="ctr"/>
                </a:tc>
                <a:tc>
                  <a:txBody>
                    <a:bodyPr/>
                    <a:lstStyle/>
                    <a:p>
                      <a:pPr indent="0" lvl="0" marL="0" marR="0" rtl="0" algn="l">
                        <a:spcBef>
                          <a:spcPts val="0"/>
                        </a:spcBef>
                        <a:spcAft>
                          <a:spcPts val="0"/>
                        </a:spcAft>
                        <a:buNone/>
                      </a:pPr>
                      <a:r>
                        <a:rPr lang="en-US" sz="1800"/>
                        <a:t>10.10%</a:t>
                      </a:r>
                      <a:endParaRPr/>
                    </a:p>
                  </a:txBody>
                  <a:tcPr marT="0" marB="0" marR="0" marL="0" anchor="ctr"/>
                </a:tc>
                <a:tc>
                  <a:txBody>
                    <a:bodyPr/>
                    <a:lstStyle/>
                    <a:p>
                      <a:pPr indent="0" lvl="0" marL="0" marR="0" rtl="0" algn="l">
                        <a:spcBef>
                          <a:spcPts val="0"/>
                        </a:spcBef>
                        <a:spcAft>
                          <a:spcPts val="0"/>
                        </a:spcAft>
                        <a:buNone/>
                      </a:pPr>
                      <a:r>
                        <a:rPr lang="en-US" sz="1800"/>
                        <a:t>10.10%</a:t>
                      </a:r>
                      <a:endParaRPr/>
                    </a:p>
                  </a:txBody>
                  <a:tcPr marT="0" marB="0" marR="0" marL="0" anchor="ctr"/>
                </a:tc>
                <a:tc>
                  <a:txBody>
                    <a:bodyPr/>
                    <a:lstStyle/>
                    <a:p>
                      <a:pPr indent="0" lvl="0" marL="0" marR="0" rtl="0" algn="l">
                        <a:spcBef>
                          <a:spcPts val="0"/>
                        </a:spcBef>
                        <a:spcAft>
                          <a:spcPts val="0"/>
                        </a:spcAft>
                        <a:buNone/>
                      </a:pPr>
                      <a:r>
                        <a:rPr lang="en-US" sz="1800"/>
                        <a:t>10.10%</a:t>
                      </a:r>
                      <a:endParaRPr/>
                    </a:p>
                  </a:txBody>
                  <a:tcPr marT="0" marB="0" marR="0" marL="0" anchor="ctr"/>
                </a:tc>
                <a:tc>
                  <a:txBody>
                    <a:bodyPr/>
                    <a:lstStyle/>
                    <a:p>
                      <a:pPr indent="0" lvl="0" marL="0" marR="0" rtl="0" algn="l">
                        <a:spcBef>
                          <a:spcPts val="0"/>
                        </a:spcBef>
                        <a:spcAft>
                          <a:spcPts val="0"/>
                        </a:spcAft>
                        <a:buNone/>
                      </a:pPr>
                      <a:r>
                        <a:rPr lang="en-US" sz="1800"/>
                        <a:t>10.90%</a:t>
                      </a:r>
                      <a:endParaRPr/>
                    </a:p>
                  </a:txBody>
                  <a:tcPr marT="0" marB="0" marR="0" marL="0" anchor="ctr"/>
                </a:tc>
              </a:tr>
              <a:tr h="190500">
                <a:tc>
                  <a:txBody>
                    <a:bodyPr/>
                    <a:lstStyle/>
                    <a:p>
                      <a:pPr indent="0" lvl="0" marL="0" marR="0" rtl="0" algn="l">
                        <a:spcBef>
                          <a:spcPts val="0"/>
                        </a:spcBef>
                        <a:spcAft>
                          <a:spcPts val="0"/>
                        </a:spcAft>
                        <a:buNone/>
                      </a:pPr>
                      <a:r>
                        <a:rPr b="1" lang="en-US" sz="1800">
                          <a:solidFill>
                            <a:srgbClr val="C00000"/>
                          </a:solidFill>
                        </a:rPr>
                        <a:t>RetTotal</a:t>
                      </a:r>
                      <a:endParaRPr b="1" sz="1800">
                        <a:solidFill>
                          <a:srgbClr val="C00000"/>
                        </a:solidFill>
                      </a:endParaRPr>
                    </a:p>
                  </a:txBody>
                  <a:tcPr marT="0" marB="0" marR="0" marL="0" anchor="ctr">
                    <a:solidFill>
                      <a:schemeClr val="lt1"/>
                    </a:solidFill>
                  </a:tcPr>
                </a:tc>
                <a:tc>
                  <a:txBody>
                    <a:bodyPr/>
                    <a:lstStyle/>
                    <a:p>
                      <a:pPr indent="0" lvl="0" marL="0" marR="0" rtl="0" algn="r">
                        <a:spcBef>
                          <a:spcPts val="0"/>
                        </a:spcBef>
                        <a:spcAft>
                          <a:spcPts val="0"/>
                        </a:spcAft>
                        <a:buNone/>
                      </a:pPr>
                      <a:r>
                        <a:rPr b="1" lang="en-US" sz="1800">
                          <a:solidFill>
                            <a:srgbClr val="548135"/>
                          </a:solidFill>
                        </a:rPr>
                        <a:t>0.115</a:t>
                      </a:r>
                      <a:endParaRPr/>
                    </a:p>
                  </a:txBody>
                  <a:tcPr marT="0" marB="0" marR="0" marL="0" anchor="ctr">
                    <a:solidFill>
                      <a:schemeClr val="lt1"/>
                    </a:solidFill>
                  </a:tcPr>
                </a:tc>
                <a:tc>
                  <a:txBody>
                    <a:bodyPr/>
                    <a:lstStyle/>
                    <a:p>
                      <a:pPr indent="0" lvl="0" marL="0" marR="0" rtl="0" algn="r">
                        <a:spcBef>
                          <a:spcPts val="0"/>
                        </a:spcBef>
                        <a:spcAft>
                          <a:spcPts val="0"/>
                        </a:spcAft>
                        <a:buNone/>
                      </a:pPr>
                      <a:r>
                        <a:rPr b="1" lang="en-US" sz="1800">
                          <a:solidFill>
                            <a:srgbClr val="548135"/>
                          </a:solidFill>
                        </a:rPr>
                        <a:t>0.125</a:t>
                      </a:r>
                      <a:endParaRPr/>
                    </a:p>
                  </a:txBody>
                  <a:tcPr marT="0" marB="0" marR="0" marL="0" anchor="ctr">
                    <a:solidFill>
                      <a:schemeClr val="lt1"/>
                    </a:solidFill>
                  </a:tcPr>
                </a:tc>
                <a:tc>
                  <a:txBody>
                    <a:bodyPr/>
                    <a:lstStyle/>
                    <a:p>
                      <a:pPr indent="0" lvl="0" marL="0" marR="0" rtl="0" algn="r">
                        <a:spcBef>
                          <a:spcPts val="0"/>
                        </a:spcBef>
                        <a:spcAft>
                          <a:spcPts val="0"/>
                        </a:spcAft>
                        <a:buNone/>
                      </a:pPr>
                      <a:r>
                        <a:rPr b="1" lang="en-US" sz="1800">
                          <a:solidFill>
                            <a:srgbClr val="548135"/>
                          </a:solidFill>
                        </a:rPr>
                        <a:t>0.135</a:t>
                      </a:r>
                      <a:endParaRPr/>
                    </a:p>
                  </a:txBody>
                  <a:tcPr marT="0" marB="0" marR="0" marL="0" anchor="ctr">
                    <a:solidFill>
                      <a:schemeClr val="lt1"/>
                    </a:solidFill>
                  </a:tcPr>
                </a:tc>
                <a:tc>
                  <a:txBody>
                    <a:bodyPr/>
                    <a:lstStyle/>
                    <a:p>
                      <a:pPr indent="0" lvl="0" marL="0" marR="0" rtl="0" algn="r">
                        <a:spcBef>
                          <a:spcPts val="0"/>
                        </a:spcBef>
                        <a:spcAft>
                          <a:spcPts val="0"/>
                        </a:spcAft>
                        <a:buNone/>
                      </a:pPr>
                      <a:r>
                        <a:rPr b="1" lang="en-US" sz="1800">
                          <a:solidFill>
                            <a:srgbClr val="548135"/>
                          </a:solidFill>
                        </a:rPr>
                        <a:t>0.135</a:t>
                      </a:r>
                      <a:endParaRPr/>
                    </a:p>
                  </a:txBody>
                  <a:tcPr marT="0" marB="0" marR="0" marL="0" anchor="ctr">
                    <a:solidFill>
                      <a:schemeClr val="lt1"/>
                    </a:solidFill>
                  </a:tcPr>
                </a:tc>
                <a:tc>
                  <a:txBody>
                    <a:bodyPr/>
                    <a:lstStyle/>
                    <a:p>
                      <a:pPr indent="0" lvl="0" marL="0" marR="0" rtl="0" algn="r">
                        <a:spcBef>
                          <a:spcPts val="0"/>
                        </a:spcBef>
                        <a:spcAft>
                          <a:spcPts val="0"/>
                        </a:spcAft>
                        <a:buNone/>
                      </a:pPr>
                      <a:r>
                        <a:rPr b="1" lang="en-US" sz="1800">
                          <a:solidFill>
                            <a:srgbClr val="548135"/>
                          </a:solidFill>
                        </a:rPr>
                        <a:t>0.135</a:t>
                      </a:r>
                      <a:endParaRPr/>
                    </a:p>
                  </a:txBody>
                  <a:tcPr marT="0" marB="0" marR="0" marL="0" anchor="ctr">
                    <a:solidFill>
                      <a:schemeClr val="lt1"/>
                    </a:solidFill>
                  </a:tcPr>
                </a:tc>
                <a:tc>
                  <a:txBody>
                    <a:bodyPr/>
                    <a:lstStyle/>
                    <a:p>
                      <a:pPr indent="0" lvl="0" marL="0" marR="0" rtl="0" algn="r">
                        <a:spcBef>
                          <a:spcPts val="0"/>
                        </a:spcBef>
                        <a:spcAft>
                          <a:spcPts val="0"/>
                        </a:spcAft>
                        <a:buNone/>
                      </a:pPr>
                      <a:r>
                        <a:rPr b="1" lang="en-US" sz="1800">
                          <a:solidFill>
                            <a:srgbClr val="548135"/>
                          </a:solidFill>
                        </a:rPr>
                        <a:t>0.135</a:t>
                      </a:r>
                      <a:endParaRPr/>
                    </a:p>
                  </a:txBody>
                  <a:tcPr marT="0" marB="0" marR="0" marL="0" anchor="ctr">
                    <a:solidFill>
                      <a:schemeClr val="lt1"/>
                    </a:solidFill>
                  </a:tcPr>
                </a:tc>
                <a:tc>
                  <a:txBody>
                    <a:bodyPr/>
                    <a:lstStyle/>
                    <a:p>
                      <a:pPr indent="0" lvl="0" marL="0" marR="0" rtl="0" algn="r">
                        <a:spcBef>
                          <a:spcPts val="0"/>
                        </a:spcBef>
                        <a:spcAft>
                          <a:spcPts val="0"/>
                        </a:spcAft>
                        <a:buNone/>
                      </a:pPr>
                      <a:r>
                        <a:rPr b="1" lang="en-US" sz="1800">
                          <a:solidFill>
                            <a:srgbClr val="548135"/>
                          </a:solidFill>
                        </a:rPr>
                        <a:t>0.135</a:t>
                      </a:r>
                      <a:endParaRPr/>
                    </a:p>
                  </a:txBody>
                  <a:tcPr marT="0" marB="0" marR="0" marL="0" anchor="ctr">
                    <a:solidFill>
                      <a:schemeClr val="lt1"/>
                    </a:solidFill>
                  </a:tcPr>
                </a:tc>
                <a:tc>
                  <a:txBody>
                    <a:bodyPr/>
                    <a:lstStyle/>
                    <a:p>
                      <a:pPr indent="0" lvl="0" marL="0" marR="0" rtl="0" algn="r">
                        <a:spcBef>
                          <a:spcPts val="0"/>
                        </a:spcBef>
                        <a:spcAft>
                          <a:spcPts val="0"/>
                        </a:spcAft>
                        <a:buNone/>
                      </a:pPr>
                      <a:r>
                        <a:rPr b="1" lang="en-US" sz="1800">
                          <a:solidFill>
                            <a:srgbClr val="548135"/>
                          </a:solidFill>
                        </a:rPr>
                        <a:t>0.135</a:t>
                      </a:r>
                      <a:endParaRPr/>
                    </a:p>
                  </a:txBody>
                  <a:tcPr marT="0" marB="0" marR="0" marL="0" anchor="ctr">
                    <a:solidFill>
                      <a:schemeClr val="lt1"/>
                    </a:solidFill>
                  </a:tcPr>
                </a:tc>
                <a:tc>
                  <a:txBody>
                    <a:bodyPr/>
                    <a:lstStyle/>
                    <a:p>
                      <a:pPr indent="0" lvl="0" marL="0" marR="0" rtl="0" algn="r">
                        <a:spcBef>
                          <a:spcPts val="0"/>
                        </a:spcBef>
                        <a:spcAft>
                          <a:spcPts val="0"/>
                        </a:spcAft>
                        <a:buNone/>
                      </a:pPr>
                      <a:r>
                        <a:rPr b="1" lang="en-US" sz="1800">
                          <a:solidFill>
                            <a:srgbClr val="548135"/>
                          </a:solidFill>
                        </a:rPr>
                        <a:t>0.135</a:t>
                      </a:r>
                      <a:endParaRPr/>
                    </a:p>
                  </a:txBody>
                  <a:tcPr marT="0" marB="0" marR="0" marL="0" anchor="ctr">
                    <a:solidFill>
                      <a:schemeClr val="lt1"/>
                    </a:solidFill>
                  </a:tcPr>
                </a:tc>
                <a:tc>
                  <a:txBody>
                    <a:bodyPr/>
                    <a:lstStyle/>
                    <a:p>
                      <a:pPr indent="0" lvl="0" marL="0" marR="0" rtl="0" algn="r">
                        <a:spcBef>
                          <a:spcPts val="0"/>
                        </a:spcBef>
                        <a:spcAft>
                          <a:spcPts val="0"/>
                        </a:spcAft>
                        <a:buNone/>
                      </a:pPr>
                      <a:r>
                        <a:rPr b="1" lang="en-US" sz="1800">
                          <a:solidFill>
                            <a:srgbClr val="548135"/>
                          </a:solidFill>
                        </a:rPr>
                        <a:t>0.135</a:t>
                      </a:r>
                      <a:endParaRPr/>
                    </a:p>
                  </a:txBody>
                  <a:tcPr marT="0" marB="0" marR="0" marL="0" anchor="ctr">
                    <a:solidFill>
                      <a:schemeClr val="lt1"/>
                    </a:solidFill>
                  </a:tcPr>
                </a:tc>
                <a:tc>
                  <a:txBody>
                    <a:bodyPr/>
                    <a:lstStyle/>
                    <a:p>
                      <a:pPr indent="0" lvl="0" marL="0" marR="0" rtl="0" algn="r">
                        <a:spcBef>
                          <a:spcPts val="0"/>
                        </a:spcBef>
                        <a:spcAft>
                          <a:spcPts val="0"/>
                        </a:spcAft>
                        <a:buNone/>
                      </a:pPr>
                      <a:r>
                        <a:rPr b="1" lang="en-US" sz="1800">
                          <a:solidFill>
                            <a:srgbClr val="548135"/>
                          </a:solidFill>
                        </a:rPr>
                        <a:t>0.145</a:t>
                      </a:r>
                      <a:endParaRPr/>
                    </a:p>
                  </a:txBody>
                  <a:tcPr marT="0" marB="0" marR="0" marL="0" anchor="ctr">
                    <a:solidFill>
                      <a:schemeClr val="lt1"/>
                    </a:solidFill>
                  </a:tcPr>
                </a:tc>
              </a:tr>
            </a:tbl>
          </a:graphicData>
        </a:graphic>
      </p:graphicFrame>
      <p:sp>
        <p:nvSpPr>
          <p:cNvPr id="139" name="Google Shape;139;p21"/>
          <p:cNvSpPr txBox="1"/>
          <p:nvPr/>
        </p:nvSpPr>
        <p:spPr>
          <a:xfrm>
            <a:off x="438150" y="5734050"/>
            <a:ext cx="1122986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548135"/>
                </a:solidFill>
                <a:latin typeface="Calibri"/>
                <a:ea typeface="Calibri"/>
                <a:cs typeface="Calibri"/>
                <a:sym typeface="Calibri"/>
              </a:rPr>
              <a:t>VALOR UTILIZADO  PARA EL CALCULO DE LA RETENCIÓN : </a:t>
            </a:r>
            <a:r>
              <a:rPr b="1" lang="en-US" sz="2400">
                <a:solidFill>
                  <a:srgbClr val="C00000"/>
                </a:solidFill>
                <a:latin typeface="Calibri"/>
                <a:ea typeface="Calibri"/>
                <a:cs typeface="Calibri"/>
                <a:sym typeface="Calibri"/>
              </a:rPr>
              <a:t>VALORES DE LA FILA  </a:t>
            </a:r>
            <a:r>
              <a:rPr b="1" lang="en-US" sz="2400" u="sng">
                <a:solidFill>
                  <a:srgbClr val="C00000"/>
                </a:solidFill>
                <a:latin typeface="Calibri"/>
                <a:ea typeface="Calibri"/>
                <a:cs typeface="Calibri"/>
                <a:sym typeface="Calibri"/>
              </a:rPr>
              <a:t>RetTotal</a:t>
            </a:r>
            <a:endParaRPr b="1" sz="2400" u="sng">
              <a:solidFill>
                <a:srgbClr val="C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