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22"/>
  </p:notesMasterIdLst>
  <p:handoutMasterIdLst>
    <p:handoutMasterId r:id="rId123"/>
  </p:handoutMasterIdLst>
  <p:sldIdLst>
    <p:sldId id="256" r:id="rId2"/>
    <p:sldId id="257" r:id="rId3"/>
    <p:sldId id="320" r:id="rId4"/>
    <p:sldId id="259" r:id="rId5"/>
    <p:sldId id="262" r:id="rId6"/>
    <p:sldId id="270" r:id="rId7"/>
    <p:sldId id="276" r:id="rId8"/>
    <p:sldId id="417" r:id="rId9"/>
    <p:sldId id="287" r:id="rId10"/>
    <p:sldId id="269" r:id="rId11"/>
    <p:sldId id="278" r:id="rId12"/>
    <p:sldId id="279" r:id="rId13"/>
    <p:sldId id="280" r:id="rId14"/>
    <p:sldId id="281" r:id="rId15"/>
    <p:sldId id="282" r:id="rId16"/>
    <p:sldId id="283" r:id="rId17"/>
    <p:sldId id="284" r:id="rId18"/>
    <p:sldId id="285" r:id="rId19"/>
    <p:sldId id="286" r:id="rId20"/>
    <p:sldId id="288" r:id="rId21"/>
    <p:sldId id="289" r:id="rId22"/>
    <p:sldId id="294" r:id="rId23"/>
    <p:sldId id="318" r:id="rId24"/>
    <p:sldId id="296" r:id="rId25"/>
    <p:sldId id="291" r:id="rId26"/>
    <p:sldId id="292" r:id="rId27"/>
    <p:sldId id="293" r:id="rId28"/>
    <p:sldId id="302" r:id="rId29"/>
    <p:sldId id="303" r:id="rId30"/>
    <p:sldId id="301" r:id="rId31"/>
    <p:sldId id="298" r:id="rId32"/>
    <p:sldId id="299" r:id="rId33"/>
    <p:sldId id="300" r:id="rId34"/>
    <p:sldId id="305" r:id="rId35"/>
    <p:sldId id="304" r:id="rId36"/>
    <p:sldId id="306" r:id="rId37"/>
    <p:sldId id="307" r:id="rId38"/>
    <p:sldId id="317" r:id="rId39"/>
    <p:sldId id="308" r:id="rId40"/>
    <p:sldId id="309" r:id="rId41"/>
    <p:sldId id="310" r:id="rId42"/>
    <p:sldId id="311" r:id="rId43"/>
    <p:sldId id="312" r:id="rId44"/>
    <p:sldId id="313" r:id="rId45"/>
    <p:sldId id="314" r:id="rId46"/>
    <p:sldId id="315" r:id="rId47"/>
    <p:sldId id="316" r:id="rId48"/>
    <p:sldId id="319" r:id="rId49"/>
    <p:sldId id="332" r:id="rId50"/>
    <p:sldId id="416" r:id="rId51"/>
    <p:sldId id="415" r:id="rId52"/>
    <p:sldId id="333" r:id="rId53"/>
    <p:sldId id="354" r:id="rId54"/>
    <p:sldId id="321" r:id="rId55"/>
    <p:sldId id="322" r:id="rId56"/>
    <p:sldId id="323" r:id="rId57"/>
    <p:sldId id="324" r:id="rId58"/>
    <p:sldId id="325" r:id="rId59"/>
    <p:sldId id="326" r:id="rId60"/>
    <p:sldId id="327" r:id="rId61"/>
    <p:sldId id="328" r:id="rId62"/>
    <p:sldId id="329" r:id="rId63"/>
    <p:sldId id="330" r:id="rId64"/>
    <p:sldId id="331" r:id="rId65"/>
    <p:sldId id="334" r:id="rId66"/>
    <p:sldId id="335" r:id="rId67"/>
    <p:sldId id="336" r:id="rId68"/>
    <p:sldId id="337" r:id="rId69"/>
    <p:sldId id="339" r:id="rId70"/>
    <p:sldId id="400" r:id="rId71"/>
    <p:sldId id="403" r:id="rId72"/>
    <p:sldId id="404" r:id="rId73"/>
    <p:sldId id="405" r:id="rId74"/>
    <p:sldId id="406" r:id="rId75"/>
    <p:sldId id="407" r:id="rId76"/>
    <p:sldId id="408" r:id="rId77"/>
    <p:sldId id="409" r:id="rId78"/>
    <p:sldId id="410" r:id="rId79"/>
    <p:sldId id="411" r:id="rId80"/>
    <p:sldId id="412" r:id="rId81"/>
    <p:sldId id="413" r:id="rId82"/>
    <p:sldId id="338" r:id="rId83"/>
    <p:sldId id="414" r:id="rId84"/>
    <p:sldId id="340" r:id="rId85"/>
    <p:sldId id="341" r:id="rId86"/>
    <p:sldId id="342" r:id="rId87"/>
    <p:sldId id="343" r:id="rId88"/>
    <p:sldId id="344" r:id="rId89"/>
    <p:sldId id="345" r:id="rId90"/>
    <p:sldId id="346" r:id="rId91"/>
    <p:sldId id="347" r:id="rId92"/>
    <p:sldId id="369" r:id="rId93"/>
    <p:sldId id="370" r:id="rId94"/>
    <p:sldId id="371" r:id="rId95"/>
    <p:sldId id="372" r:id="rId96"/>
    <p:sldId id="373" r:id="rId97"/>
    <p:sldId id="374" r:id="rId98"/>
    <p:sldId id="375" r:id="rId99"/>
    <p:sldId id="376" r:id="rId100"/>
    <p:sldId id="377" r:id="rId101"/>
    <p:sldId id="378" r:id="rId102"/>
    <p:sldId id="379" r:id="rId103"/>
    <p:sldId id="380" r:id="rId104"/>
    <p:sldId id="381" r:id="rId105"/>
    <p:sldId id="382" r:id="rId106"/>
    <p:sldId id="383" r:id="rId107"/>
    <p:sldId id="384" r:id="rId108"/>
    <p:sldId id="385" r:id="rId109"/>
    <p:sldId id="386" r:id="rId110"/>
    <p:sldId id="388" r:id="rId111"/>
    <p:sldId id="389" r:id="rId112"/>
    <p:sldId id="390" r:id="rId113"/>
    <p:sldId id="391" r:id="rId114"/>
    <p:sldId id="392" r:id="rId115"/>
    <p:sldId id="393" r:id="rId116"/>
    <p:sldId id="394" r:id="rId117"/>
    <p:sldId id="395" r:id="rId118"/>
    <p:sldId id="396" r:id="rId119"/>
    <p:sldId id="397" r:id="rId120"/>
    <p:sldId id="268" r:id="rId12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4"/>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ABE7D-4FA1-4E70-B8C4-561A6622E67C}" v="202" dt="2025-07-08T01:51:15.552"/>
    <p1510:client id="{B1368479-A0D7-9C8E-AD3B-59447ED713BA}" v="2" dt="2025-07-08T12:46:53.78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98" autoAdjust="0"/>
    <p:restoredTop sz="94660"/>
  </p:normalViewPr>
  <p:slideViewPr>
    <p:cSldViewPr snapToGrid="0">
      <p:cViewPr varScale="1">
        <p:scale>
          <a:sx n="126" d="100"/>
          <a:sy n="126" d="100"/>
        </p:scale>
        <p:origin x="330" y="114"/>
      </p:cViewPr>
      <p:guideLst/>
    </p:cSldViewPr>
  </p:slideViewPr>
  <p:notesTextViewPr>
    <p:cViewPr>
      <p:scale>
        <a:sx n="3" d="2"/>
        <a:sy n="3" d="2"/>
      </p:scale>
      <p:origin x="0" y="0"/>
    </p:cViewPr>
  </p:notesTextViewPr>
  <p:notesViewPr>
    <p:cSldViewPr snapToGrid="0">
      <p:cViewPr varScale="1">
        <p:scale>
          <a:sx n="86" d="100"/>
          <a:sy n="86" d="100"/>
        </p:scale>
        <p:origin x="3008"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A004EF-4F59-4C97-9633-3DACD465483F}" type="datetimeFigureOut">
              <a:rPr lang="es-CO" smtClean="0"/>
              <a:t>24/09/2025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F8AEC-6806-4058-8FC0-BF69B54B540A}" type="slidenum">
              <a:rPr lang="es-CO" smtClean="0"/>
              <a:t>‹Nº›</a:t>
            </a:fld>
            <a:endParaRPr lang="es-CO"/>
          </a:p>
        </p:txBody>
      </p:sp>
    </p:spTree>
    <p:extLst>
      <p:ext uri="{BB962C8B-B14F-4D97-AF65-F5344CB8AC3E}">
        <p14:creationId xmlns:p14="http://schemas.microsoft.com/office/powerpoint/2010/main" val="257781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5AE25-5B5F-47EA-8BBC-6F528ACBF40B}" type="datetimeFigureOut">
              <a:rPr lang="es-CO" smtClean="0"/>
              <a:t>24/09/2025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ED264-198C-491C-9D52-0254DC869C7D}" type="slidenum">
              <a:rPr lang="es-CO" smtClean="0"/>
              <a:t>‹Nº›</a:t>
            </a:fld>
            <a:endParaRPr lang="es-CO"/>
          </a:p>
        </p:txBody>
      </p:sp>
    </p:spTree>
    <p:extLst>
      <p:ext uri="{BB962C8B-B14F-4D97-AF65-F5344CB8AC3E}">
        <p14:creationId xmlns:p14="http://schemas.microsoft.com/office/powerpoint/2010/main" val="96700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6</a:t>
            </a:r>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E3D58-E3DF-48B8-80A2-0932CE88BD7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11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6</a:t>
            </a:r>
            <a:endParaRPr lang="es-CO"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E3D58-E3DF-48B8-80A2-0932CE88BD7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16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343887C7-B18D-40EE-975B-5836DC739652}" type="datetimeFigureOut">
              <a:rPr lang="es-CO" smtClean="0"/>
              <a:t>24/09/2025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1125715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43887C7-B18D-40EE-975B-5836DC739652}" type="datetimeFigureOut">
              <a:rPr lang="es-CO" smtClean="0"/>
              <a:t>24/09/2025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3719375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43887C7-B18D-40EE-975B-5836DC739652}" type="datetimeFigureOut">
              <a:rPr lang="es-CO" smtClean="0"/>
              <a:t>24/09/2025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2449867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37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2463801" y="233719"/>
            <a:ext cx="7429527" cy="524168"/>
          </a:xfrm>
          <a:prstGeom prst="rect">
            <a:avLst/>
          </a:prstGeom>
        </p:spPr>
        <p:txBody>
          <a:bodyPr vert="horz"/>
          <a:lstStyle>
            <a:lvl1pPr algn="l">
              <a:defRPr sz="2400" b="1">
                <a:solidFill>
                  <a:srgbClr val="4D4D4D"/>
                </a:solidFill>
                <a:latin typeface="Helvetica"/>
                <a:cs typeface="Helvetica"/>
              </a:defRPr>
            </a:lvl1pPr>
          </a:lstStyle>
          <a:p>
            <a:r>
              <a:rPr lang="es-ES_tradnl" dirty="0"/>
              <a:t>Clic para editar título</a:t>
            </a:r>
            <a:endParaRPr lang="es-ES" dirty="0"/>
          </a:p>
        </p:txBody>
      </p:sp>
      <p:sp>
        <p:nvSpPr>
          <p:cNvPr id="3" name="Marcador de fecha 2"/>
          <p:cNvSpPr>
            <a:spLocks noGrp="1"/>
          </p:cNvSpPr>
          <p:nvPr>
            <p:ph type="dt" sz="half" idx="10"/>
          </p:nvPr>
        </p:nvSpPr>
        <p:spPr/>
        <p:txBody>
          <a:bodyPr/>
          <a:lstStyle/>
          <a:p>
            <a:fld id="{3F0784CB-8CC4-EC4F-AEBD-74AC7F28F255}" type="datetimeFigureOut">
              <a:rPr lang="es-ES" smtClean="0"/>
              <a:pPr/>
              <a:t>24/09/2025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5975CB7-5D67-5A4B-A2D4-58727A2D6AA7}" type="slidenum">
              <a:rPr lang="es-ES" smtClean="0"/>
              <a:pPr/>
              <a:t>‹Nº›</a:t>
            </a:fld>
            <a:endParaRPr lang="es-ES"/>
          </a:p>
        </p:txBody>
      </p:sp>
      <p:cxnSp>
        <p:nvCxnSpPr>
          <p:cNvPr id="7" name="Conector recto 6"/>
          <p:cNvCxnSpPr/>
          <p:nvPr userDrawn="1"/>
        </p:nvCxnSpPr>
        <p:spPr>
          <a:xfrm>
            <a:off x="1924195" y="757887"/>
            <a:ext cx="796913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Marcador de contenido 3"/>
          <p:cNvSpPr>
            <a:spLocks noGrp="1"/>
          </p:cNvSpPr>
          <p:nvPr>
            <p:ph sz="half" idx="2" hasCustomPrompt="1"/>
          </p:nvPr>
        </p:nvSpPr>
        <p:spPr>
          <a:xfrm>
            <a:off x="1907261" y="225252"/>
            <a:ext cx="618067" cy="525992"/>
          </a:xfrm>
          <a:prstGeom prst="rect">
            <a:avLst/>
          </a:prstGeom>
        </p:spPr>
        <p:txBody>
          <a:bodyPr/>
          <a:lstStyle>
            <a:lvl1pPr marL="0" indent="0" algn="ctr">
              <a:buNone/>
              <a:defRPr sz="2400">
                <a:solidFill>
                  <a:srgbClr val="888888"/>
                </a:solidFill>
                <a:latin typeface="Helvetica"/>
                <a:cs typeface="Helvetica"/>
              </a:defRPr>
            </a:lvl1pPr>
            <a:lvl2pPr>
              <a:defRPr sz="2667">
                <a:latin typeface="Helvetica"/>
                <a:cs typeface="Helvetica"/>
              </a:defRPr>
            </a:lvl2pPr>
            <a:lvl3pPr>
              <a:defRPr sz="2400">
                <a:latin typeface="Helvetica"/>
                <a:cs typeface="Helvetica"/>
              </a:defRPr>
            </a:lvl3pPr>
            <a:lvl4pPr>
              <a:defRPr sz="2133">
                <a:latin typeface="Helvetica"/>
                <a:cs typeface="Helvetica"/>
              </a:defRPr>
            </a:lvl4pPr>
            <a:lvl5pPr marL="2438339" indent="0">
              <a:buNone/>
              <a:defRPr sz="2133">
                <a:latin typeface="Helvetica"/>
                <a:cs typeface="Helvetica"/>
              </a:defRPr>
            </a:lvl5pPr>
            <a:lvl6pPr>
              <a:defRPr sz="2133"/>
            </a:lvl6pPr>
            <a:lvl7pPr>
              <a:defRPr sz="2133"/>
            </a:lvl7pPr>
            <a:lvl8pPr>
              <a:defRPr sz="2133"/>
            </a:lvl8pPr>
            <a:lvl9pPr>
              <a:defRPr sz="2133"/>
            </a:lvl9pPr>
          </a:lstStyle>
          <a:p>
            <a:pPr lvl="0"/>
            <a:r>
              <a:rPr lang="es-ES_tradnl" dirty="0"/>
              <a:t>2</a:t>
            </a:r>
            <a:endParaRPr lang="es-ES" dirty="0"/>
          </a:p>
        </p:txBody>
      </p:sp>
    </p:spTree>
    <p:extLst>
      <p:ext uri="{BB962C8B-B14F-4D97-AF65-F5344CB8AC3E}">
        <p14:creationId xmlns:p14="http://schemas.microsoft.com/office/powerpoint/2010/main" val="3802257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6" name="Marcador de contenido 2"/>
          <p:cNvSpPr>
            <a:spLocks noGrp="1"/>
          </p:cNvSpPr>
          <p:nvPr>
            <p:ph idx="1"/>
          </p:nvPr>
        </p:nvSpPr>
        <p:spPr>
          <a:xfrm>
            <a:off x="4270587" y="1625613"/>
            <a:ext cx="7565813" cy="526620"/>
          </a:xfrm>
          <a:prstGeom prst="rect">
            <a:avLst/>
          </a:prstGeom>
        </p:spPr>
        <p:txBody>
          <a:bodyPr/>
          <a:lstStyle>
            <a:lvl1pPr marL="0" indent="0">
              <a:buNone/>
              <a:defRPr sz="2133">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Haga clic para modificar el estilo de texto del patrón</a:t>
            </a:r>
          </a:p>
        </p:txBody>
      </p:sp>
      <p:sp>
        <p:nvSpPr>
          <p:cNvPr id="10" name="Marcador de contenido 2"/>
          <p:cNvSpPr>
            <a:spLocks noGrp="1"/>
          </p:cNvSpPr>
          <p:nvPr>
            <p:ph idx="13" hasCustomPrompt="1"/>
          </p:nvPr>
        </p:nvSpPr>
        <p:spPr>
          <a:xfrm>
            <a:off x="623147" y="2900707"/>
            <a:ext cx="2235200" cy="675639"/>
          </a:xfrm>
          <a:prstGeom prst="rect">
            <a:avLst/>
          </a:prstGeom>
        </p:spPr>
        <p:txBody>
          <a:bodyPr/>
          <a:lstStyle>
            <a:lvl1pPr marL="0" indent="0">
              <a:buNone/>
              <a:defRPr sz="2667" b="1">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Contenido</a:t>
            </a:r>
          </a:p>
        </p:txBody>
      </p:sp>
      <p:sp>
        <p:nvSpPr>
          <p:cNvPr id="11" name="Marcador de contenido 2"/>
          <p:cNvSpPr>
            <a:spLocks noGrp="1"/>
          </p:cNvSpPr>
          <p:nvPr>
            <p:ph idx="14" hasCustomPrompt="1"/>
          </p:nvPr>
        </p:nvSpPr>
        <p:spPr>
          <a:xfrm>
            <a:off x="3457787" y="1386003"/>
            <a:ext cx="657013" cy="665485"/>
          </a:xfrm>
          <a:prstGeom prst="rect">
            <a:avLst/>
          </a:prstGeom>
        </p:spPr>
        <p:txBody>
          <a:bodyPr/>
          <a:lstStyle>
            <a:lvl1pPr marL="0" indent="0" algn="ctr">
              <a:buNone/>
              <a:defRPr sz="5333" b="1">
                <a:solidFill>
                  <a:srgbClr val="FFCD00"/>
                </a:solidFill>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1</a:t>
            </a:r>
          </a:p>
        </p:txBody>
      </p:sp>
      <p:sp>
        <p:nvSpPr>
          <p:cNvPr id="14" name="Rectángulo 13"/>
          <p:cNvSpPr/>
          <p:nvPr userDrawn="1"/>
        </p:nvSpPr>
        <p:spPr>
          <a:xfrm>
            <a:off x="2943014" y="1115069"/>
            <a:ext cx="88053" cy="4980931"/>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a:p>
        </p:txBody>
      </p:sp>
      <p:sp>
        <p:nvSpPr>
          <p:cNvPr id="15" name="Marcador de contenido 2"/>
          <p:cNvSpPr>
            <a:spLocks noGrp="1"/>
          </p:cNvSpPr>
          <p:nvPr>
            <p:ph idx="15"/>
          </p:nvPr>
        </p:nvSpPr>
        <p:spPr>
          <a:xfrm>
            <a:off x="4270587" y="2523079"/>
            <a:ext cx="7565813" cy="526620"/>
          </a:xfrm>
          <a:prstGeom prst="rect">
            <a:avLst/>
          </a:prstGeom>
        </p:spPr>
        <p:txBody>
          <a:bodyPr/>
          <a:lstStyle>
            <a:lvl1pPr marL="0" indent="0">
              <a:buNone/>
              <a:defRPr sz="2133">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Haga clic para modificar el estilo de texto del patrón</a:t>
            </a:r>
          </a:p>
        </p:txBody>
      </p:sp>
      <p:sp>
        <p:nvSpPr>
          <p:cNvPr id="16" name="Marcador de contenido 2"/>
          <p:cNvSpPr>
            <a:spLocks noGrp="1"/>
          </p:cNvSpPr>
          <p:nvPr>
            <p:ph idx="16" hasCustomPrompt="1"/>
          </p:nvPr>
        </p:nvSpPr>
        <p:spPr>
          <a:xfrm>
            <a:off x="3457787" y="2283470"/>
            <a:ext cx="657013" cy="665485"/>
          </a:xfrm>
          <a:prstGeom prst="rect">
            <a:avLst/>
          </a:prstGeom>
        </p:spPr>
        <p:txBody>
          <a:bodyPr/>
          <a:lstStyle>
            <a:lvl1pPr marL="0" indent="0" algn="ctr">
              <a:buNone/>
              <a:defRPr sz="5333" b="1">
                <a:solidFill>
                  <a:srgbClr val="FFCD00"/>
                </a:solidFill>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2</a:t>
            </a:r>
          </a:p>
        </p:txBody>
      </p:sp>
      <p:sp>
        <p:nvSpPr>
          <p:cNvPr id="17" name="Marcador de contenido 2"/>
          <p:cNvSpPr>
            <a:spLocks noGrp="1"/>
          </p:cNvSpPr>
          <p:nvPr>
            <p:ph idx="17"/>
          </p:nvPr>
        </p:nvSpPr>
        <p:spPr>
          <a:xfrm>
            <a:off x="4270587" y="3412079"/>
            <a:ext cx="7565813" cy="526620"/>
          </a:xfrm>
          <a:prstGeom prst="rect">
            <a:avLst/>
          </a:prstGeom>
        </p:spPr>
        <p:txBody>
          <a:bodyPr/>
          <a:lstStyle>
            <a:lvl1pPr marL="0" indent="0">
              <a:buNone/>
              <a:defRPr sz="2133">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Haga clic para modificar el estilo de texto del patrón</a:t>
            </a:r>
          </a:p>
        </p:txBody>
      </p:sp>
      <p:sp>
        <p:nvSpPr>
          <p:cNvPr id="18" name="Marcador de contenido 2"/>
          <p:cNvSpPr>
            <a:spLocks noGrp="1"/>
          </p:cNvSpPr>
          <p:nvPr>
            <p:ph idx="18" hasCustomPrompt="1"/>
          </p:nvPr>
        </p:nvSpPr>
        <p:spPr>
          <a:xfrm>
            <a:off x="3457787" y="3172470"/>
            <a:ext cx="657013" cy="665485"/>
          </a:xfrm>
          <a:prstGeom prst="rect">
            <a:avLst/>
          </a:prstGeom>
        </p:spPr>
        <p:txBody>
          <a:bodyPr/>
          <a:lstStyle>
            <a:lvl1pPr marL="0" indent="0" algn="ctr">
              <a:buNone/>
              <a:defRPr sz="5333" b="1">
                <a:solidFill>
                  <a:srgbClr val="FFCD00"/>
                </a:solidFill>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3</a:t>
            </a:r>
          </a:p>
        </p:txBody>
      </p:sp>
      <p:sp>
        <p:nvSpPr>
          <p:cNvPr id="19" name="Marcador de contenido 2"/>
          <p:cNvSpPr>
            <a:spLocks noGrp="1"/>
          </p:cNvSpPr>
          <p:nvPr>
            <p:ph idx="19"/>
          </p:nvPr>
        </p:nvSpPr>
        <p:spPr>
          <a:xfrm>
            <a:off x="4270587" y="4334946"/>
            <a:ext cx="7565813" cy="526620"/>
          </a:xfrm>
          <a:prstGeom prst="rect">
            <a:avLst/>
          </a:prstGeom>
        </p:spPr>
        <p:txBody>
          <a:bodyPr/>
          <a:lstStyle>
            <a:lvl1pPr marL="0" indent="0">
              <a:buNone/>
              <a:defRPr sz="2133">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Haga clic para modificar el estilo de texto del patrón</a:t>
            </a:r>
          </a:p>
        </p:txBody>
      </p:sp>
      <p:sp>
        <p:nvSpPr>
          <p:cNvPr id="20" name="Marcador de contenido 2"/>
          <p:cNvSpPr>
            <a:spLocks noGrp="1"/>
          </p:cNvSpPr>
          <p:nvPr>
            <p:ph idx="20" hasCustomPrompt="1"/>
          </p:nvPr>
        </p:nvSpPr>
        <p:spPr>
          <a:xfrm>
            <a:off x="3457787" y="4095336"/>
            <a:ext cx="657013" cy="665485"/>
          </a:xfrm>
          <a:prstGeom prst="rect">
            <a:avLst/>
          </a:prstGeom>
        </p:spPr>
        <p:txBody>
          <a:bodyPr/>
          <a:lstStyle>
            <a:lvl1pPr marL="0" indent="0" algn="ctr">
              <a:buNone/>
              <a:defRPr sz="5333" b="1">
                <a:solidFill>
                  <a:srgbClr val="FFCD00"/>
                </a:solidFill>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4</a:t>
            </a:r>
          </a:p>
        </p:txBody>
      </p:sp>
      <p:sp>
        <p:nvSpPr>
          <p:cNvPr id="21" name="Marcador de contenido 2"/>
          <p:cNvSpPr>
            <a:spLocks noGrp="1"/>
          </p:cNvSpPr>
          <p:nvPr>
            <p:ph idx="21"/>
          </p:nvPr>
        </p:nvSpPr>
        <p:spPr>
          <a:xfrm>
            <a:off x="4270587" y="5308613"/>
            <a:ext cx="7565813" cy="526620"/>
          </a:xfrm>
          <a:prstGeom prst="rect">
            <a:avLst/>
          </a:prstGeom>
        </p:spPr>
        <p:txBody>
          <a:bodyPr/>
          <a:lstStyle>
            <a:lvl1pPr marL="0" indent="0">
              <a:buNone/>
              <a:defRPr sz="2133">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Haga clic para modificar el estilo de texto del patrón</a:t>
            </a:r>
          </a:p>
        </p:txBody>
      </p:sp>
      <p:sp>
        <p:nvSpPr>
          <p:cNvPr id="22" name="Marcador de contenido 2"/>
          <p:cNvSpPr>
            <a:spLocks noGrp="1"/>
          </p:cNvSpPr>
          <p:nvPr>
            <p:ph idx="22" hasCustomPrompt="1"/>
          </p:nvPr>
        </p:nvSpPr>
        <p:spPr>
          <a:xfrm>
            <a:off x="3457787" y="5069003"/>
            <a:ext cx="657013" cy="665485"/>
          </a:xfrm>
          <a:prstGeom prst="rect">
            <a:avLst/>
          </a:prstGeom>
        </p:spPr>
        <p:txBody>
          <a:bodyPr/>
          <a:lstStyle>
            <a:lvl1pPr marL="0" indent="0" algn="ctr">
              <a:buNone/>
              <a:defRPr sz="5333" b="1">
                <a:solidFill>
                  <a:srgbClr val="FFCD00"/>
                </a:solidFill>
                <a:latin typeface="Helvetica"/>
                <a:cs typeface="Helvetica"/>
              </a:defRPr>
            </a:lvl1pPr>
            <a:lvl2pPr marL="609585" indent="0">
              <a:buNone/>
              <a:defRPr sz="2400">
                <a:latin typeface="Helvetica"/>
                <a:cs typeface="Helvetica"/>
              </a:defRPr>
            </a:lvl2pPr>
            <a:lvl3pPr marL="1219170" indent="0">
              <a:buNone/>
              <a:defRPr sz="2133">
                <a:latin typeface="Helvetica"/>
                <a:cs typeface="Helvetica"/>
              </a:defRPr>
            </a:lvl3pPr>
            <a:lvl4pPr marL="1828754" indent="0">
              <a:buNone/>
              <a:defRPr sz="1867">
                <a:latin typeface="Helvetica"/>
                <a:cs typeface="Helvetica"/>
              </a:defRPr>
            </a:lvl4pPr>
            <a:lvl5pPr marL="2438339" indent="0">
              <a:buNone/>
              <a:defRPr sz="1600">
                <a:latin typeface="Helvetica"/>
                <a:cs typeface="Helvetica"/>
              </a:defRPr>
            </a:lvl5pPr>
          </a:lstStyle>
          <a:p>
            <a:pPr lvl="0"/>
            <a:r>
              <a:rPr lang="es-ES_tradnl" dirty="0"/>
              <a:t>5</a:t>
            </a:r>
          </a:p>
        </p:txBody>
      </p:sp>
    </p:spTree>
    <p:extLst>
      <p:ext uri="{BB962C8B-B14F-4D97-AF65-F5344CB8AC3E}">
        <p14:creationId xmlns:p14="http://schemas.microsoft.com/office/powerpoint/2010/main" val="4257609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049957" y="2508419"/>
            <a:ext cx="5924513" cy="1821991"/>
          </a:xfrm>
          <a:prstGeom prst="rect">
            <a:avLst/>
          </a:prstGeom>
        </p:spPr>
        <p:txBody>
          <a:bodyPr anchor="t"/>
          <a:lstStyle>
            <a:lvl1pPr algn="l">
              <a:defRPr sz="5333" b="1" cap="none">
                <a:solidFill>
                  <a:srgbClr val="4D4D4D"/>
                </a:solidFill>
                <a:latin typeface="Helvetica"/>
                <a:cs typeface="Helvetica"/>
              </a:defRPr>
            </a:lvl1pPr>
          </a:lstStyle>
          <a:p>
            <a:r>
              <a:rPr lang="es-ES_tradnl" dirty="0"/>
              <a:t>Clic para editar titulo </a:t>
            </a:r>
            <a:endParaRPr lang="es-ES" dirty="0"/>
          </a:p>
        </p:txBody>
      </p:sp>
      <p:sp>
        <p:nvSpPr>
          <p:cNvPr id="3" name="Marcador de texto 2"/>
          <p:cNvSpPr>
            <a:spLocks noGrp="1"/>
          </p:cNvSpPr>
          <p:nvPr>
            <p:ph type="body" idx="1"/>
          </p:nvPr>
        </p:nvSpPr>
        <p:spPr>
          <a:xfrm>
            <a:off x="1049956" y="4253436"/>
            <a:ext cx="6546176" cy="935517"/>
          </a:xfrm>
          <a:prstGeom prst="rect">
            <a:avLst/>
          </a:prstGeom>
        </p:spPr>
        <p:txBody>
          <a:bodyPr anchor="b"/>
          <a:lstStyle>
            <a:lvl1pPr marL="0" indent="0">
              <a:buNone/>
              <a:defRPr sz="2667" b="0">
                <a:solidFill>
                  <a:srgbClr val="4D4D4D"/>
                </a:solidFill>
                <a:latin typeface="Helvetica"/>
                <a:cs typeface="Helvetic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_tradnl" dirty="0"/>
              <a:t>Haga clic para modificar el estilo de texto del patrón</a:t>
            </a:r>
          </a:p>
        </p:txBody>
      </p:sp>
      <p:sp>
        <p:nvSpPr>
          <p:cNvPr id="8" name="Marcador de contenido 3"/>
          <p:cNvSpPr>
            <a:spLocks noGrp="1"/>
          </p:cNvSpPr>
          <p:nvPr>
            <p:ph sz="half" idx="2" hasCustomPrompt="1"/>
          </p:nvPr>
        </p:nvSpPr>
        <p:spPr>
          <a:xfrm>
            <a:off x="1104545" y="1089455"/>
            <a:ext cx="1656716" cy="1418964"/>
          </a:xfrm>
          <a:prstGeom prst="rect">
            <a:avLst/>
          </a:prstGeom>
        </p:spPr>
        <p:txBody>
          <a:bodyPr/>
          <a:lstStyle>
            <a:lvl1pPr marL="0" indent="0">
              <a:buNone/>
              <a:defRPr sz="8000" b="1">
                <a:solidFill>
                  <a:schemeClr val="bg1"/>
                </a:solidFill>
                <a:latin typeface="Helvetica"/>
                <a:cs typeface="Helvetica"/>
              </a:defRPr>
            </a:lvl1pPr>
            <a:lvl2pPr>
              <a:defRPr sz="2667">
                <a:latin typeface="Helvetica"/>
                <a:cs typeface="Helvetica"/>
              </a:defRPr>
            </a:lvl2pPr>
            <a:lvl3pPr>
              <a:defRPr sz="2400">
                <a:latin typeface="Helvetica"/>
                <a:cs typeface="Helvetica"/>
              </a:defRPr>
            </a:lvl3pPr>
            <a:lvl4pPr>
              <a:defRPr sz="2133">
                <a:latin typeface="Helvetica"/>
                <a:cs typeface="Helvetica"/>
              </a:defRPr>
            </a:lvl4pPr>
            <a:lvl5pPr>
              <a:defRPr sz="2133">
                <a:latin typeface="Helvetica"/>
                <a:cs typeface="Helvetica"/>
              </a:defRPr>
            </a:lvl5pPr>
            <a:lvl6pPr>
              <a:defRPr sz="2133"/>
            </a:lvl6pPr>
            <a:lvl7pPr>
              <a:defRPr sz="2133"/>
            </a:lvl7pPr>
            <a:lvl8pPr>
              <a:defRPr sz="2133"/>
            </a:lvl8pPr>
            <a:lvl9pPr>
              <a:defRPr sz="2133"/>
            </a:lvl9pPr>
          </a:lstStyle>
          <a:p>
            <a:pPr lvl="0"/>
            <a:r>
              <a:rPr lang="es-ES" dirty="0"/>
              <a:t>1</a:t>
            </a:r>
          </a:p>
        </p:txBody>
      </p:sp>
    </p:spTree>
    <p:extLst>
      <p:ext uri="{BB962C8B-B14F-4D97-AF65-F5344CB8AC3E}">
        <p14:creationId xmlns:p14="http://schemas.microsoft.com/office/powerpoint/2010/main" val="64457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43887C7-B18D-40EE-975B-5836DC739652}" type="datetimeFigureOut">
              <a:rPr lang="es-CO" smtClean="0"/>
              <a:t>24/09/2025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30930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43887C7-B18D-40EE-975B-5836DC739652}" type="datetimeFigureOut">
              <a:rPr lang="es-CO" smtClean="0"/>
              <a:t>24/09/2025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2676681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343887C7-B18D-40EE-975B-5836DC739652}" type="datetimeFigureOut">
              <a:rPr lang="es-CO" smtClean="0"/>
              <a:t>24/09/2025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1316714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343887C7-B18D-40EE-975B-5836DC739652}" type="datetimeFigureOut">
              <a:rPr lang="es-CO" smtClean="0"/>
              <a:t>24/09/2025</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1487239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343887C7-B18D-40EE-975B-5836DC739652}" type="datetimeFigureOut">
              <a:rPr lang="es-CO" smtClean="0"/>
              <a:t>24/09/2025</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20677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43887C7-B18D-40EE-975B-5836DC739652}" type="datetimeFigureOut">
              <a:rPr lang="es-CO" smtClean="0"/>
              <a:t>24/09/2025</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60797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43887C7-B18D-40EE-975B-5836DC739652}" type="datetimeFigureOut">
              <a:rPr lang="es-CO" smtClean="0"/>
              <a:t>24/09/2025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104847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43887C7-B18D-40EE-975B-5836DC739652}" type="datetimeFigureOut">
              <a:rPr lang="es-CO" smtClean="0"/>
              <a:t>24/09/2025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DE30079-9604-49DB-A4FE-A2E7DED970C8}" type="slidenum">
              <a:rPr lang="es-CO" smtClean="0"/>
              <a:t>‹Nº›</a:t>
            </a:fld>
            <a:endParaRPr lang="es-CO"/>
          </a:p>
        </p:txBody>
      </p:sp>
    </p:spTree>
    <p:extLst>
      <p:ext uri="{BB962C8B-B14F-4D97-AF65-F5344CB8AC3E}">
        <p14:creationId xmlns:p14="http://schemas.microsoft.com/office/powerpoint/2010/main" val="212357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887C7-B18D-40EE-975B-5836DC739652}" type="datetimeFigureOut">
              <a:rPr lang="es-CO" smtClean="0"/>
              <a:t>24/09/2025</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30079-9604-49DB-A4FE-A2E7DED970C8}" type="slidenum">
              <a:rPr lang="es-CO" smtClean="0"/>
              <a:t>‹Nº›</a:t>
            </a:fld>
            <a:endParaRPr lang="es-CO"/>
          </a:p>
        </p:txBody>
      </p:sp>
    </p:spTree>
    <p:extLst>
      <p:ext uri="{BB962C8B-B14F-4D97-AF65-F5344CB8AC3E}">
        <p14:creationId xmlns:p14="http://schemas.microsoft.com/office/powerpoint/2010/main" val="25579827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83" r:id="rId12"/>
    <p:sldLayoutId id="2147483684" r:id="rId13"/>
    <p:sldLayoutId id="2147483685" r:id="rId14"/>
    <p:sldLayoutId id="21474836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image" Target="../media/image8.pn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0.pn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4.png"/><Relationship Id="rId1" Type="http://schemas.openxmlformats.org/officeDocument/2006/relationships/slideLayout" Target="../slideLayouts/slideLayout13.xml"/><Relationship Id="rId5" Type="http://schemas.openxmlformats.org/officeDocument/2006/relationships/image" Target="../media/image146.png"/><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0.png"/><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11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11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file:///\\yaksa\10020OAP\2025\TRD\INFORMES" TargetMode="External"/><Relationship Id="rId2" Type="http://schemas.openxmlformats.org/officeDocument/2006/relationships/hyperlink" Target="file:///\\yaksa\10020OAP\2025\TRD\ACTA" TargetMode="Externa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13.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6.png"/><Relationship Id="rId4" Type="http://schemas.microsoft.com/office/2007/relationships/hdphoto" Target="../media/hdphoto1.wdp"/><Relationship Id="rId9" Type="http://schemas.microsoft.com/office/2007/relationships/hdphoto" Target="../media/hdphoto4.wdp"/></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hdphoto" Target="../media/hdphoto1.wdp"/><Relationship Id="rId7" Type="http://schemas.openxmlformats.org/officeDocument/2006/relationships/image" Target="../media/image78.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0.png"/><Relationship Id="rId1" Type="http://schemas.openxmlformats.org/officeDocument/2006/relationships/slideLayout" Target="../slideLayouts/slideLayout13.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1.png"/><Relationship Id="rId1" Type="http://schemas.openxmlformats.org/officeDocument/2006/relationships/slideLayout" Target="../slideLayouts/slideLayout13.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png"/><Relationship Id="rId7"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01.png"/><Relationship Id="rId5" Type="http://schemas.microsoft.com/office/2007/relationships/hdphoto" Target="../media/hdphoto1.wdp"/><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6.png"/><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7.png"/><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068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5426-FE06-BBA1-9012-2336409B3C8D}"/>
            </a:ext>
          </a:extLst>
        </p:cNvPr>
        <p:cNvGrpSpPr/>
        <p:nvPr/>
      </p:nvGrpSpPr>
      <p:grpSpPr>
        <a:xfrm>
          <a:off x="0" y="0"/>
          <a:ext cx="0" cy="0"/>
          <a:chOff x="0" y="0"/>
          <a:chExt cx="0" cy="0"/>
        </a:xfrm>
      </p:grpSpPr>
      <p:sp>
        <p:nvSpPr>
          <p:cNvPr id="24" name="Rectángulo: esquinas diagonales cortadas 10">
            <a:extLst>
              <a:ext uri="{FF2B5EF4-FFF2-40B4-BE49-F238E27FC236}">
                <a16:creationId xmlns:a16="http://schemas.microsoft.com/office/drawing/2014/main" id="{99BAFA92-EEB8-460A-A45D-9CED56003DC6}"/>
              </a:ext>
            </a:extLst>
          </p:cNvPr>
          <p:cNvSpPr/>
          <p:nvPr/>
        </p:nvSpPr>
        <p:spPr>
          <a:xfrm>
            <a:off x="651692" y="3251966"/>
            <a:ext cx="11053743" cy="518309"/>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1" name="Rectángulo: esquinas diagonales cortadas 10">
            <a:extLst>
              <a:ext uri="{FF2B5EF4-FFF2-40B4-BE49-F238E27FC236}">
                <a16:creationId xmlns:a16="http://schemas.microsoft.com/office/drawing/2014/main" id="{99BAFA92-EEB8-460A-A45D-9CED56003DC6}"/>
              </a:ext>
            </a:extLst>
          </p:cNvPr>
          <p:cNvSpPr/>
          <p:nvPr/>
        </p:nvSpPr>
        <p:spPr>
          <a:xfrm>
            <a:off x="785685" y="895796"/>
            <a:ext cx="11053743" cy="68854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127D16E6-7CC7-FD66-AB6D-CC9089A0215A}"/>
              </a:ext>
            </a:extLst>
          </p:cNvPr>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ES"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a:extLst>
              <a:ext uri="{FF2B5EF4-FFF2-40B4-BE49-F238E27FC236}">
                <a16:creationId xmlns:a16="http://schemas.microsoft.com/office/drawing/2014/main" id="{ECAB5879-298D-AA45-95B6-3A24AFD69BB7}"/>
              </a:ext>
            </a:extLst>
          </p:cNvPr>
          <p:cNvSpPr>
            <a:spLocks noGrp="1"/>
          </p:cNvSpPr>
          <p:nvPr>
            <p:ph sz="half" idx="2"/>
          </p:nvPr>
        </p:nvSpPr>
        <p:spPr>
          <a:xfrm>
            <a:off x="1680605" y="290573"/>
            <a:ext cx="618067" cy="525992"/>
          </a:xfrm>
        </p:spPr>
        <p:txBody>
          <a:bodyPr/>
          <a:lstStyle/>
          <a:p>
            <a:r>
              <a:rPr lang="es-ES" dirty="0">
                <a:latin typeface="Helvetica" panose="020B0604020202020204" pitchFamily="34" charset="0"/>
                <a:cs typeface="Helvetica" panose="020B0604020202020204" pitchFamily="34" charset="0"/>
              </a:rPr>
              <a:t>3</a:t>
            </a:r>
          </a:p>
        </p:txBody>
      </p:sp>
      <p:pic>
        <p:nvPicPr>
          <p:cNvPr id="2049" name="Imagen 7">
            <a:extLst>
              <a:ext uri="{FF2B5EF4-FFF2-40B4-BE49-F238E27FC236}">
                <a16:creationId xmlns:a16="http://schemas.microsoft.com/office/drawing/2014/main" id="{73AA8950-D05A-4884-7475-F09C867C4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22"/>
          <a:stretch>
            <a:fillRect/>
          </a:stretch>
        </p:blipFill>
        <p:spPr bwMode="auto">
          <a:xfrm>
            <a:off x="1871932" y="1652948"/>
            <a:ext cx="7848152" cy="14933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9AA725BD-2A90-4479-95DC-1EAF22A64A43}"/>
              </a:ext>
            </a:extLst>
          </p:cNvPr>
          <p:cNvSpPr/>
          <p:nvPr/>
        </p:nvSpPr>
        <p:spPr>
          <a:xfrm>
            <a:off x="3524343" y="2472655"/>
            <a:ext cx="6195741" cy="297210"/>
          </a:xfrm>
          <a:prstGeom prst="rect">
            <a:avLst/>
          </a:prstGeom>
          <a:noFill/>
          <a:ln w="28575">
            <a:solidFill>
              <a:srgbClr val="E8B12C"/>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s-ES"/>
          </a:p>
        </p:txBody>
      </p:sp>
      <p:sp>
        <p:nvSpPr>
          <p:cNvPr id="15" name="Rectángulo 14">
            <a:extLst>
              <a:ext uri="{FF2B5EF4-FFF2-40B4-BE49-F238E27FC236}">
                <a16:creationId xmlns:a16="http://schemas.microsoft.com/office/drawing/2014/main" id="{9AA725BD-2A90-4479-95DC-1EAF22A64A43}"/>
              </a:ext>
            </a:extLst>
          </p:cNvPr>
          <p:cNvSpPr/>
          <p:nvPr/>
        </p:nvSpPr>
        <p:spPr>
          <a:xfrm>
            <a:off x="2099730" y="2769865"/>
            <a:ext cx="985520" cy="182245"/>
          </a:xfrm>
          <a:prstGeom prst="rect">
            <a:avLst/>
          </a:prstGeom>
          <a:noFill/>
          <a:ln w="28575">
            <a:solidFill>
              <a:srgbClr val="E8B12C"/>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s-ES"/>
          </a:p>
        </p:txBody>
      </p:sp>
      <p:sp>
        <p:nvSpPr>
          <p:cNvPr id="16" name="Rectángulo 15">
            <a:extLst>
              <a:ext uri="{FF2B5EF4-FFF2-40B4-BE49-F238E27FC236}">
                <a16:creationId xmlns:a16="http://schemas.microsoft.com/office/drawing/2014/main" id="{9AA725BD-2A90-4479-95DC-1EAF22A64A43}"/>
              </a:ext>
            </a:extLst>
          </p:cNvPr>
          <p:cNvSpPr/>
          <p:nvPr/>
        </p:nvSpPr>
        <p:spPr>
          <a:xfrm>
            <a:off x="1943101" y="2469834"/>
            <a:ext cx="1041400" cy="158115"/>
          </a:xfrm>
          <a:prstGeom prst="rect">
            <a:avLst/>
          </a:prstGeom>
          <a:noFill/>
          <a:ln w="28575">
            <a:solidFill>
              <a:srgbClr val="E8B12C"/>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s-ES"/>
          </a:p>
        </p:txBody>
      </p:sp>
      <p:sp>
        <p:nvSpPr>
          <p:cNvPr id="17" name="Rectángulo 16">
            <a:extLst>
              <a:ext uri="{FF2B5EF4-FFF2-40B4-BE49-F238E27FC236}">
                <a16:creationId xmlns:a16="http://schemas.microsoft.com/office/drawing/2014/main" id="{9AA725BD-2A90-4479-95DC-1EAF22A64A43}"/>
              </a:ext>
            </a:extLst>
          </p:cNvPr>
          <p:cNvSpPr/>
          <p:nvPr/>
        </p:nvSpPr>
        <p:spPr>
          <a:xfrm>
            <a:off x="3524343" y="2094073"/>
            <a:ext cx="516255" cy="166370"/>
          </a:xfrm>
          <a:prstGeom prst="rect">
            <a:avLst/>
          </a:prstGeom>
          <a:noFill/>
          <a:ln w="28575">
            <a:solidFill>
              <a:srgbClr val="E8B12C"/>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s-ES"/>
          </a:p>
        </p:txBody>
      </p:sp>
      <p:pic>
        <p:nvPicPr>
          <p:cNvPr id="2054" name="Imagen 23">
            <a:extLst>
              <a:ext uri="{FF2B5EF4-FFF2-40B4-BE49-F238E27FC236}">
                <a16:creationId xmlns:a16="http://schemas.microsoft.com/office/drawing/2014/main" id="{61258A39-9F52-811F-F922-256A070055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31864">
            <a:off x="4724422" y="2937386"/>
            <a:ext cx="339725" cy="279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7">
            <a:extLst>
              <a:ext uri="{FF2B5EF4-FFF2-40B4-BE49-F238E27FC236}">
                <a16:creationId xmlns:a16="http://schemas.microsoft.com/office/drawing/2014/main" id="{4ABE6773-30F2-E77B-B94B-3C6B3E92221D}"/>
              </a:ext>
            </a:extLst>
          </p:cNvPr>
          <p:cNvSpPr>
            <a:spLocks noChangeArrowheads="1"/>
          </p:cNvSpPr>
          <p:nvPr/>
        </p:nvSpPr>
        <p:spPr bwMode="auto">
          <a:xfrm>
            <a:off x="2211860" y="14828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20" name="Rectangle 8">
            <a:extLst>
              <a:ext uri="{FF2B5EF4-FFF2-40B4-BE49-F238E27FC236}">
                <a16:creationId xmlns:a16="http://schemas.microsoft.com/office/drawing/2014/main" id="{58037235-3558-2BE7-0238-27B72CBD5C9D}"/>
              </a:ext>
            </a:extLst>
          </p:cNvPr>
          <p:cNvSpPr>
            <a:spLocks noChangeArrowheads="1"/>
          </p:cNvSpPr>
          <p:nvPr/>
        </p:nvSpPr>
        <p:spPr bwMode="auto">
          <a:xfrm>
            <a:off x="2211860" y="19400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2" name="Rectangle 9">
            <a:extLst>
              <a:ext uri="{FF2B5EF4-FFF2-40B4-BE49-F238E27FC236}">
                <a16:creationId xmlns:a16="http://schemas.microsoft.com/office/drawing/2014/main" id="{26F65B5B-F37A-34E6-F184-258C6AAF2674}"/>
              </a:ext>
            </a:extLst>
          </p:cNvPr>
          <p:cNvSpPr>
            <a:spLocks noChangeArrowheads="1"/>
          </p:cNvSpPr>
          <p:nvPr/>
        </p:nvSpPr>
        <p:spPr bwMode="auto">
          <a:xfrm>
            <a:off x="2211860" y="35211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5" name="CuadroTexto 24">
            <a:extLst>
              <a:ext uri="{FF2B5EF4-FFF2-40B4-BE49-F238E27FC236}">
                <a16:creationId xmlns:a16="http://schemas.microsoft.com/office/drawing/2014/main" id="{078F9E87-7145-EC0D-C699-839C6BBCD2E0}"/>
              </a:ext>
            </a:extLst>
          </p:cNvPr>
          <p:cNvSpPr txBox="1"/>
          <p:nvPr/>
        </p:nvSpPr>
        <p:spPr>
          <a:xfrm>
            <a:off x="1497328" y="830154"/>
            <a:ext cx="8629649" cy="1015663"/>
          </a:xfrm>
          <a:prstGeom prst="rect">
            <a:avLst/>
          </a:prstGeom>
          <a:noFill/>
        </p:spPr>
        <p:txBody>
          <a:bodyPr wrap="square">
            <a:spAutoFit/>
          </a:bodyPr>
          <a:lstStyle/>
          <a:p>
            <a:pPr marL="171450" indent="-171450">
              <a:buFont typeface="Arial" panose="020B0604020202020204" pitchFamily="34" charset="0"/>
              <a:buChar char="•"/>
            </a:pPr>
            <a:r>
              <a:rPr lang="es-ES_tradnl" sz="12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Los roles de aprobación y </a:t>
            </a:r>
            <a:r>
              <a:rPr lang="es-ES_tradnl" sz="1200" dirty="0">
                <a:solidFill>
                  <a:schemeClr val="bg1"/>
                </a:solidFill>
                <a:latin typeface="Helvetica" panose="020B0604020202020204" pitchFamily="34" charset="0"/>
                <a:ea typeface="Times" panose="02020603050405020304" pitchFamily="18" charset="0"/>
                <a:cs typeface="Times New Roman" panose="02020603050405020304" pitchFamily="18" charset="0"/>
              </a:rPr>
              <a:t>enlace</a:t>
            </a:r>
            <a:r>
              <a:rPr lang="es-ES_tradnl" sz="12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 tienen la posibilidad de realizar la formulación de la planeación, la cual se realiza como se observa a continuación, menú formulación, formular entregables, y agregar. Así mismo se podrá realizar toda la formulación desde la OAP, en ese caso los entregables quedarán en modo formulación para revisar por el jefe, coordinador o director del área. </a:t>
            </a:r>
          </a:p>
          <a:p>
            <a:endParaRPr lang="es-ES" sz="1200" dirty="0"/>
          </a:p>
        </p:txBody>
      </p:sp>
      <p:pic>
        <p:nvPicPr>
          <p:cNvPr id="26" name="Imagen 25">
            <a:extLst>
              <a:ext uri="{FF2B5EF4-FFF2-40B4-BE49-F238E27FC236}">
                <a16:creationId xmlns:a16="http://schemas.microsoft.com/office/drawing/2014/main" id="{1163A0A8-23BB-F005-763E-E083FF68C5A9}"/>
              </a:ext>
            </a:extLst>
          </p:cNvPr>
          <p:cNvPicPr>
            <a:picLocks noChangeAspect="1"/>
          </p:cNvPicPr>
          <p:nvPr/>
        </p:nvPicPr>
        <p:blipFill>
          <a:blip r:embed="rId4"/>
          <a:stretch>
            <a:fillRect/>
          </a:stretch>
        </p:blipFill>
        <p:spPr>
          <a:xfrm>
            <a:off x="3381555" y="3830870"/>
            <a:ext cx="4921746" cy="2821824"/>
          </a:xfrm>
          <a:prstGeom prst="rect">
            <a:avLst/>
          </a:prstGeom>
        </p:spPr>
      </p:pic>
      <p:sp>
        <p:nvSpPr>
          <p:cNvPr id="27" name="CuadroTexto 26">
            <a:extLst>
              <a:ext uri="{FF2B5EF4-FFF2-40B4-BE49-F238E27FC236}">
                <a16:creationId xmlns:a16="http://schemas.microsoft.com/office/drawing/2014/main" id="{F78D2F5B-B14E-2898-6BA9-5DDE5A784035}"/>
              </a:ext>
            </a:extLst>
          </p:cNvPr>
          <p:cNvSpPr txBox="1"/>
          <p:nvPr/>
        </p:nvSpPr>
        <p:spPr>
          <a:xfrm>
            <a:off x="1497328" y="3308610"/>
            <a:ext cx="8629649" cy="461665"/>
          </a:xfrm>
          <a:prstGeom prst="rect">
            <a:avLst/>
          </a:prstGeom>
          <a:noFill/>
        </p:spPr>
        <p:txBody>
          <a:bodyPr wrap="square">
            <a:spAutoFit/>
          </a:bodyPr>
          <a:lstStyle/>
          <a:p>
            <a:pPr marL="171450" indent="-171450">
              <a:buFont typeface="Arial" panose="020B0604020202020204" pitchFamily="34" charset="0"/>
              <a:buChar char="•"/>
            </a:pPr>
            <a:r>
              <a:rPr lang="es-ES_tradnl" sz="12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Al dar clic en editar, se despliega el menú que se observa a continuación y se diligencia la información relacionada con el entregable </a:t>
            </a:r>
            <a:endParaRPr lang="es-ES" sz="1200" dirty="0">
              <a:solidFill>
                <a:schemeClr val="bg1"/>
              </a:solidFill>
            </a:endParaRPr>
          </a:p>
        </p:txBody>
      </p:sp>
    </p:spTree>
    <p:extLst>
      <p:ext uri="{BB962C8B-B14F-4D97-AF65-F5344CB8AC3E}">
        <p14:creationId xmlns:p14="http://schemas.microsoft.com/office/powerpoint/2010/main" val="523551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7" y="2508419"/>
            <a:ext cx="9237043" cy="1821991"/>
          </a:xfrm>
        </p:spPr>
        <p:txBody>
          <a:bodyPr>
            <a:normAutofit/>
          </a:bodyPr>
          <a:lstStyle/>
          <a:p>
            <a:r>
              <a:rPr lang="es-ES" dirty="0">
                <a:solidFill>
                  <a:schemeClr val="bg1"/>
                </a:solidFill>
                <a:sym typeface="Work Sans Light"/>
              </a:rPr>
              <a:t>17. Formulación del plan de mejoramiento</a:t>
            </a:r>
            <a:endParaRPr lang="es-ES" dirty="0">
              <a:solidFill>
                <a:schemeClr val="bg1"/>
              </a:solidFill>
            </a:endParaRPr>
          </a:p>
        </p:txBody>
      </p:sp>
    </p:spTree>
    <p:extLst>
      <p:ext uri="{BB962C8B-B14F-4D97-AF65-F5344CB8AC3E}">
        <p14:creationId xmlns:p14="http://schemas.microsoft.com/office/powerpoint/2010/main" val="31936977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79566" y="241918"/>
            <a:ext cx="7429527" cy="524168"/>
          </a:xfrm>
        </p:spPr>
        <p:txBody>
          <a:bodyPr/>
          <a:lstStyle/>
          <a:p>
            <a:r>
              <a:rPr lang="es-MX" dirty="0"/>
              <a:t>Formulación plan de mejoramiento</a:t>
            </a:r>
            <a:endParaRPr lang="es-CO" dirty="0"/>
          </a:p>
        </p:txBody>
      </p:sp>
      <p:sp>
        <p:nvSpPr>
          <p:cNvPr id="10" name="CuadroTexto 9"/>
          <p:cNvSpPr txBox="1"/>
          <p:nvPr/>
        </p:nvSpPr>
        <p:spPr>
          <a:xfrm>
            <a:off x="930566" y="1304632"/>
            <a:ext cx="414455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5"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1</a:t>
            </a:r>
            <a:r>
              <a:rPr kumimoji="0" lang="es-MX"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 Identificar el problema: a partir de una lluvia de ideas el equipo va a anotar todas las posibles respuestas a la pregunta ¿qué pasó? ¿cual es la situación que ha generado una afectación en la gestión institucional? La situación se debe identificar de manera objetiva, evitando en este punto calificarla o responsabilizar a alguien. </a:t>
            </a:r>
          </a:p>
        </p:txBody>
      </p:sp>
      <p:sp>
        <p:nvSpPr>
          <p:cNvPr id="11" name="CuadroTexto 10"/>
          <p:cNvSpPr txBox="1"/>
          <p:nvPr/>
        </p:nvSpPr>
        <p:spPr>
          <a:xfrm>
            <a:off x="6334491" y="4296418"/>
            <a:ext cx="500406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5"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3</a:t>
            </a:r>
            <a:r>
              <a:rPr kumimoji="0" lang="es-MX"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 Identificar la relación que tenga la situación con procesos, activos de información y riesgos.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5"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4</a:t>
            </a:r>
            <a:r>
              <a:rPr kumimoji="0" lang="es-MX"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 Identificar las acciones a adelantar, a partir del punto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1" i="1"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Nota: en el caso de planes de mejoramiento que involucran a diferentes áreas, es importante involucrarlos en la identificación de la causa raíz y nombre un líder articulador. </a:t>
            </a:r>
          </a:p>
        </p:txBody>
      </p:sp>
      <p:sp>
        <p:nvSpPr>
          <p:cNvPr id="41" name="Rectángulo redondeado 40"/>
          <p:cNvSpPr/>
          <p:nvPr/>
        </p:nvSpPr>
        <p:spPr>
          <a:xfrm>
            <a:off x="6191959" y="925013"/>
            <a:ext cx="5362222" cy="5626393"/>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ángulo redondeado 41"/>
          <p:cNvSpPr/>
          <p:nvPr/>
        </p:nvSpPr>
        <p:spPr>
          <a:xfrm>
            <a:off x="321733" y="925013"/>
            <a:ext cx="5362222" cy="5626393"/>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7"/>
          <p:cNvSpPr txBox="1"/>
          <p:nvPr/>
        </p:nvSpPr>
        <p:spPr>
          <a:xfrm>
            <a:off x="930566" y="5033222"/>
            <a:ext cx="4316917"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5"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2. </a:t>
            </a:r>
            <a:r>
              <a:rPr kumimoji="0" lang="es-MX"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Identificar las causas: el equipo se deberá preguntar ahora por qué ocurrió la situación que se identificó en el punto anterior, para ello puede tomar cada uno de los ámbitos identificados. Es decir, el equipo se debe preguntar sí la situación se presentó por una falta de información, recursos técnicos, método, recurso humano, administración, ambiente. </a:t>
            </a:r>
          </a:p>
        </p:txBody>
      </p:sp>
      <p:pic>
        <p:nvPicPr>
          <p:cNvPr id="9" name="Imagen 8"/>
          <p:cNvPicPr>
            <a:picLocks noChangeAspect="1"/>
          </p:cNvPicPr>
          <p:nvPr/>
        </p:nvPicPr>
        <p:blipFill rotWithShape="1">
          <a:blip r:embed="rId2"/>
          <a:srcRect l="16450" t="23122" r="12545" b="13366"/>
          <a:stretch/>
        </p:blipFill>
        <p:spPr>
          <a:xfrm>
            <a:off x="1025840" y="2761050"/>
            <a:ext cx="3954008" cy="1954318"/>
          </a:xfrm>
          <a:prstGeom prst="rect">
            <a:avLst/>
          </a:prstGeom>
        </p:spPr>
      </p:pic>
      <p:pic>
        <p:nvPicPr>
          <p:cNvPr id="3" name="Imagen 2"/>
          <p:cNvPicPr>
            <a:picLocks noChangeAspect="1"/>
          </p:cNvPicPr>
          <p:nvPr/>
        </p:nvPicPr>
        <p:blipFill>
          <a:blip r:embed="rId3"/>
          <a:stretch>
            <a:fillRect/>
          </a:stretch>
        </p:blipFill>
        <p:spPr>
          <a:xfrm>
            <a:off x="6603694" y="1304632"/>
            <a:ext cx="4538752" cy="2643424"/>
          </a:xfrm>
          <a:prstGeom prst="rect">
            <a:avLst/>
          </a:prstGeom>
        </p:spPr>
      </p:pic>
      <p:sp>
        <p:nvSpPr>
          <p:cNvPr id="4" name="Rectángulo 3"/>
          <p:cNvSpPr/>
          <p:nvPr/>
        </p:nvSpPr>
        <p:spPr>
          <a:xfrm>
            <a:off x="1956831" y="372237"/>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17</a:t>
            </a:r>
          </a:p>
        </p:txBody>
      </p:sp>
    </p:spTree>
    <p:extLst>
      <p:ext uri="{BB962C8B-B14F-4D97-AF65-F5344CB8AC3E}">
        <p14:creationId xmlns:p14="http://schemas.microsoft.com/office/powerpoint/2010/main" val="20673291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53211" y="192112"/>
            <a:ext cx="7429527" cy="524168"/>
          </a:xfrm>
        </p:spPr>
        <p:txBody>
          <a:bodyPr/>
          <a:lstStyle/>
          <a:p>
            <a:r>
              <a:rPr lang="es-MX" dirty="0"/>
              <a:t>Formulación plan de mejoramiento</a:t>
            </a:r>
            <a:endParaRPr lang="es-CO" dirty="0"/>
          </a:p>
        </p:txBody>
      </p:sp>
      <p:pic>
        <p:nvPicPr>
          <p:cNvPr id="4" name="Imagen 3"/>
          <p:cNvPicPr>
            <a:picLocks noChangeAspect="1"/>
          </p:cNvPicPr>
          <p:nvPr/>
        </p:nvPicPr>
        <p:blipFill>
          <a:blip r:embed="rId2"/>
          <a:stretch>
            <a:fillRect/>
          </a:stretch>
        </p:blipFill>
        <p:spPr>
          <a:xfrm>
            <a:off x="574063" y="926547"/>
            <a:ext cx="3576722" cy="5065462"/>
          </a:xfrm>
          <a:prstGeom prst="rect">
            <a:avLst/>
          </a:prstGeom>
        </p:spPr>
      </p:pic>
      <p:pic>
        <p:nvPicPr>
          <p:cNvPr id="5" name="Imagen 4"/>
          <p:cNvPicPr>
            <a:picLocks noChangeAspect="1"/>
          </p:cNvPicPr>
          <p:nvPr/>
        </p:nvPicPr>
        <p:blipFill>
          <a:blip r:embed="rId3"/>
          <a:stretch>
            <a:fillRect/>
          </a:stretch>
        </p:blipFill>
        <p:spPr>
          <a:xfrm>
            <a:off x="4260027" y="926546"/>
            <a:ext cx="7852074" cy="2720296"/>
          </a:xfrm>
          <a:prstGeom prst="rect">
            <a:avLst/>
          </a:prstGeom>
        </p:spPr>
      </p:pic>
      <p:pic>
        <p:nvPicPr>
          <p:cNvPr id="15" name="Imagen 14">
            <a:extLst>
              <a:ext uri="{FF2B5EF4-FFF2-40B4-BE49-F238E27FC236}">
                <a16:creationId xmlns:a16="http://schemas.microsoft.com/office/drawing/2014/main" id="{2CBEC9B3-63CC-4DBA-AE9E-99B96D43BA86}"/>
              </a:ext>
            </a:extLst>
          </p:cNvPr>
          <p:cNvPicPr>
            <a:picLocks noChangeAspect="1"/>
          </p:cNvPicPr>
          <p:nvPr/>
        </p:nvPicPr>
        <p:blipFill>
          <a:blip r:embed="rId4">
            <a:extLst/>
          </a:blip>
          <a:stretch>
            <a:fillRect/>
          </a:stretch>
        </p:blipFill>
        <p:spPr>
          <a:xfrm rot="7362033">
            <a:off x="501397" y="3867236"/>
            <a:ext cx="318596" cy="260991"/>
          </a:xfrm>
          <a:prstGeom prst="rect">
            <a:avLst/>
          </a:prstGeom>
        </p:spPr>
      </p:pic>
      <p:pic>
        <p:nvPicPr>
          <p:cNvPr id="16" name="Imagen 15">
            <a:extLst>
              <a:ext uri="{FF2B5EF4-FFF2-40B4-BE49-F238E27FC236}">
                <a16:creationId xmlns:a16="http://schemas.microsoft.com/office/drawing/2014/main" id="{2CBEC9B3-63CC-4DBA-AE9E-99B96D43BA86}"/>
              </a:ext>
            </a:extLst>
          </p:cNvPr>
          <p:cNvPicPr>
            <a:picLocks noChangeAspect="1"/>
          </p:cNvPicPr>
          <p:nvPr/>
        </p:nvPicPr>
        <p:blipFill>
          <a:blip r:embed="rId4">
            <a:extLst/>
          </a:blip>
          <a:stretch>
            <a:fillRect/>
          </a:stretch>
        </p:blipFill>
        <p:spPr>
          <a:xfrm rot="7362033">
            <a:off x="4187360" y="3311797"/>
            <a:ext cx="318596" cy="260991"/>
          </a:xfrm>
          <a:prstGeom prst="rect">
            <a:avLst/>
          </a:prstGeom>
        </p:spPr>
      </p:pic>
      <p:sp>
        <p:nvSpPr>
          <p:cNvPr id="8" name="Rectángulo redondeado 7"/>
          <p:cNvSpPr/>
          <p:nvPr/>
        </p:nvSpPr>
        <p:spPr>
          <a:xfrm>
            <a:off x="433727" y="2817210"/>
            <a:ext cx="3717056" cy="195194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p:cNvPicPr>
            <a:picLocks noChangeAspect="1"/>
          </p:cNvPicPr>
          <p:nvPr/>
        </p:nvPicPr>
        <p:blipFill>
          <a:blip r:embed="rId5"/>
          <a:stretch>
            <a:fillRect/>
          </a:stretch>
        </p:blipFill>
        <p:spPr>
          <a:xfrm>
            <a:off x="4384202" y="3526470"/>
            <a:ext cx="7603723" cy="2127597"/>
          </a:xfrm>
          <a:prstGeom prst="rect">
            <a:avLst/>
          </a:prstGeom>
        </p:spPr>
      </p:pic>
      <p:sp>
        <p:nvSpPr>
          <p:cNvPr id="10" name="Rectángulo 9">
            <a:extLst>
              <a:ext uri="{FF2B5EF4-FFF2-40B4-BE49-F238E27FC236}">
                <a16:creationId xmlns:a16="http://schemas.microsoft.com/office/drawing/2014/main" id="{0C0B4822-D003-4281-A5F1-2FB3F1D11DF4}"/>
              </a:ext>
            </a:extLst>
          </p:cNvPr>
          <p:cNvSpPr/>
          <p:nvPr/>
        </p:nvSpPr>
        <p:spPr>
          <a:xfrm>
            <a:off x="4384202" y="5942795"/>
            <a:ext cx="7727899" cy="60016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Las actividades propuestas deben dar cumplimiento a la meta del plan de mejoramiento y sus entregables deben ser  claros.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100" b="1"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Nota: Las acciones que se carguen en el SGI deben ser mínimo 3  </a:t>
            </a:r>
          </a:p>
        </p:txBody>
      </p:sp>
      <p:sp>
        <p:nvSpPr>
          <p:cNvPr id="3" name="Rectángulo 2"/>
          <p:cNvSpPr/>
          <p:nvPr/>
        </p:nvSpPr>
        <p:spPr>
          <a:xfrm>
            <a:off x="1956831" y="396682"/>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17</a:t>
            </a:r>
          </a:p>
        </p:txBody>
      </p:sp>
    </p:spTree>
    <p:extLst>
      <p:ext uri="{BB962C8B-B14F-4D97-AF65-F5344CB8AC3E}">
        <p14:creationId xmlns:p14="http://schemas.microsoft.com/office/powerpoint/2010/main" val="42727175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37407" y="146632"/>
            <a:ext cx="7429527" cy="524168"/>
          </a:xfrm>
        </p:spPr>
        <p:txBody>
          <a:bodyPr/>
          <a:lstStyle/>
          <a:p>
            <a:r>
              <a:rPr lang="es-MX" dirty="0"/>
              <a:t>Formulación plan de mejoramiento</a:t>
            </a:r>
            <a:endParaRPr lang="es-CO" dirty="0"/>
          </a:p>
        </p:txBody>
      </p:sp>
      <p:sp>
        <p:nvSpPr>
          <p:cNvPr id="23" name="Rectángulo 22">
            <a:extLst>
              <a:ext uri="{FF2B5EF4-FFF2-40B4-BE49-F238E27FC236}">
                <a16:creationId xmlns:a16="http://schemas.microsoft.com/office/drawing/2014/main" id="{0C0B4822-D003-4281-A5F1-2FB3F1D11DF4}"/>
              </a:ext>
            </a:extLst>
          </p:cNvPr>
          <p:cNvSpPr/>
          <p:nvPr/>
        </p:nvSpPr>
        <p:spPr>
          <a:xfrm>
            <a:off x="222661" y="2220234"/>
            <a:ext cx="2005428" cy="249299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El delegado, al aceptar envía una notificación a la Oficina Asesora de Planeación. El profesional designado verificará el plan y determinará si requiere ajuste. La respuesta será notificada al delegado de la dependencia y a los responsables de las actividades, mediante  correo electrónico</a:t>
            </a:r>
          </a:p>
        </p:txBody>
      </p:sp>
      <p:pic>
        <p:nvPicPr>
          <p:cNvPr id="4" name="Imagen 3"/>
          <p:cNvPicPr>
            <a:picLocks noChangeAspect="1"/>
          </p:cNvPicPr>
          <p:nvPr/>
        </p:nvPicPr>
        <p:blipFill>
          <a:blip r:embed="rId2"/>
          <a:stretch>
            <a:fillRect/>
          </a:stretch>
        </p:blipFill>
        <p:spPr>
          <a:xfrm>
            <a:off x="2525328" y="926152"/>
            <a:ext cx="9004844" cy="5582224"/>
          </a:xfrm>
          <a:prstGeom prst="rect">
            <a:avLst/>
          </a:prstGeom>
        </p:spPr>
      </p:pic>
      <p:pic>
        <p:nvPicPr>
          <p:cNvPr id="19" name="Imagen 18">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5589973" y="4213941"/>
            <a:ext cx="318596" cy="260991"/>
          </a:xfrm>
          <a:prstGeom prst="rect">
            <a:avLst/>
          </a:prstGeom>
        </p:spPr>
      </p:pic>
      <p:pic>
        <p:nvPicPr>
          <p:cNvPr id="12" name="Imagen 11">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6868452" y="6173330"/>
            <a:ext cx="318596" cy="260991"/>
          </a:xfrm>
          <a:prstGeom prst="rect">
            <a:avLst/>
          </a:prstGeom>
        </p:spPr>
      </p:pic>
      <p:sp>
        <p:nvSpPr>
          <p:cNvPr id="8" name="Rectángulo redondeado 7"/>
          <p:cNvSpPr/>
          <p:nvPr/>
        </p:nvSpPr>
        <p:spPr>
          <a:xfrm>
            <a:off x="4466297" y="3105013"/>
            <a:ext cx="3717056" cy="17693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p:cNvSpPr/>
          <p:nvPr/>
        </p:nvSpPr>
        <p:spPr>
          <a:xfrm>
            <a:off x="1997619" y="408716"/>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17</a:t>
            </a:r>
          </a:p>
        </p:txBody>
      </p:sp>
    </p:spTree>
    <p:extLst>
      <p:ext uri="{BB962C8B-B14F-4D97-AF65-F5344CB8AC3E}">
        <p14:creationId xmlns:p14="http://schemas.microsoft.com/office/powerpoint/2010/main" val="2661093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7" y="2508419"/>
            <a:ext cx="9237043" cy="1821991"/>
          </a:xfrm>
        </p:spPr>
        <p:txBody>
          <a:bodyPr>
            <a:normAutofit/>
          </a:bodyPr>
          <a:lstStyle/>
          <a:p>
            <a:r>
              <a:rPr lang="es-ES" dirty="0">
                <a:solidFill>
                  <a:schemeClr val="bg1"/>
                </a:solidFill>
              </a:rPr>
              <a:t>18. Reporte de avances al Plan de Acción</a:t>
            </a:r>
          </a:p>
        </p:txBody>
      </p:sp>
    </p:spTree>
    <p:extLst>
      <p:ext uri="{BB962C8B-B14F-4D97-AF65-F5344CB8AC3E}">
        <p14:creationId xmlns:p14="http://schemas.microsoft.com/office/powerpoint/2010/main" val="28186190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4555" y="178982"/>
            <a:ext cx="7429527" cy="524168"/>
          </a:xfrm>
        </p:spPr>
        <p:txBody>
          <a:bodyPr/>
          <a:lstStyle/>
          <a:p>
            <a:r>
              <a:rPr lang="es-MX" dirty="0"/>
              <a:t>Reporte de avances al Plan de Acción</a:t>
            </a:r>
            <a:endParaRPr lang="es-CO" dirty="0"/>
          </a:p>
        </p:txBody>
      </p:sp>
      <p:pic>
        <p:nvPicPr>
          <p:cNvPr id="15" name="Imagen 14">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501398" y="4039359"/>
            <a:ext cx="318596" cy="260991"/>
          </a:xfrm>
          <a:prstGeom prst="rect">
            <a:avLst/>
          </a:prstGeom>
        </p:spPr>
      </p:pic>
      <p:pic>
        <p:nvPicPr>
          <p:cNvPr id="3" name="Imagen 2"/>
          <p:cNvPicPr>
            <a:picLocks noChangeAspect="1"/>
          </p:cNvPicPr>
          <p:nvPr/>
        </p:nvPicPr>
        <p:blipFill>
          <a:blip r:embed="rId3"/>
          <a:stretch>
            <a:fillRect/>
          </a:stretch>
        </p:blipFill>
        <p:spPr>
          <a:xfrm>
            <a:off x="916340" y="773713"/>
            <a:ext cx="3422078" cy="5612931"/>
          </a:xfrm>
          <a:prstGeom prst="rect">
            <a:avLst/>
          </a:prstGeom>
        </p:spPr>
      </p:pic>
      <p:pic>
        <p:nvPicPr>
          <p:cNvPr id="6" name="Imagen 5"/>
          <p:cNvPicPr>
            <a:picLocks noChangeAspect="1"/>
          </p:cNvPicPr>
          <p:nvPr/>
        </p:nvPicPr>
        <p:blipFill rotWithShape="1">
          <a:blip r:embed="rId4"/>
          <a:srcRect r="4685"/>
          <a:stretch/>
        </p:blipFill>
        <p:spPr>
          <a:xfrm>
            <a:off x="4338418" y="982983"/>
            <a:ext cx="7083099" cy="1914155"/>
          </a:xfrm>
          <a:prstGeom prst="rect">
            <a:avLst/>
          </a:prstGeom>
        </p:spPr>
      </p:pic>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10907050" y="1068235"/>
            <a:ext cx="318596" cy="260991"/>
          </a:xfrm>
          <a:prstGeom prst="rect">
            <a:avLst/>
          </a:prstGeom>
        </p:spPr>
      </p:pic>
      <p:pic>
        <p:nvPicPr>
          <p:cNvPr id="11" name="Imagen 10">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3797506" y="2348885"/>
            <a:ext cx="318596" cy="260991"/>
          </a:xfrm>
          <a:prstGeom prst="rect">
            <a:avLst/>
          </a:prstGeom>
        </p:spPr>
      </p:pic>
      <p:pic>
        <p:nvPicPr>
          <p:cNvPr id="8" name="Imagen 7"/>
          <p:cNvPicPr>
            <a:picLocks noChangeAspect="1"/>
          </p:cNvPicPr>
          <p:nvPr/>
        </p:nvPicPr>
        <p:blipFill>
          <a:blip r:embed="rId5"/>
          <a:stretch>
            <a:fillRect/>
          </a:stretch>
        </p:blipFill>
        <p:spPr>
          <a:xfrm>
            <a:off x="5071280" y="5352417"/>
            <a:ext cx="5262802" cy="702626"/>
          </a:xfrm>
          <a:prstGeom prst="rect">
            <a:avLst/>
          </a:prstGeom>
        </p:spPr>
      </p:pic>
      <p:pic>
        <p:nvPicPr>
          <p:cNvPr id="17" name="Imagen 16">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3727603" y="1050315"/>
            <a:ext cx="318596" cy="260991"/>
          </a:xfrm>
          <a:prstGeom prst="rect">
            <a:avLst/>
          </a:prstGeom>
        </p:spPr>
      </p:pic>
      <p:sp>
        <p:nvSpPr>
          <p:cNvPr id="12" name="Rectángulo redondeado 11"/>
          <p:cNvSpPr/>
          <p:nvPr/>
        </p:nvSpPr>
        <p:spPr>
          <a:xfrm>
            <a:off x="348796" y="3531193"/>
            <a:ext cx="3342231" cy="1256277"/>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p:cNvPicPr>
            <a:picLocks noChangeAspect="1"/>
          </p:cNvPicPr>
          <p:nvPr/>
        </p:nvPicPr>
        <p:blipFill>
          <a:blip r:embed="rId6"/>
          <a:stretch>
            <a:fillRect/>
          </a:stretch>
        </p:blipFill>
        <p:spPr>
          <a:xfrm>
            <a:off x="4366953" y="3264429"/>
            <a:ext cx="7026027" cy="1810850"/>
          </a:xfrm>
          <a:prstGeom prst="rect">
            <a:avLst/>
          </a:prstGeom>
        </p:spPr>
      </p:pic>
      <p:sp>
        <p:nvSpPr>
          <p:cNvPr id="16" name="Rectángulo redondeado 15"/>
          <p:cNvSpPr/>
          <p:nvPr/>
        </p:nvSpPr>
        <p:spPr>
          <a:xfrm>
            <a:off x="4268515" y="867682"/>
            <a:ext cx="2141386" cy="544248"/>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redondeado 17"/>
          <p:cNvSpPr/>
          <p:nvPr/>
        </p:nvSpPr>
        <p:spPr>
          <a:xfrm>
            <a:off x="4152678" y="2082725"/>
            <a:ext cx="2160199" cy="544248"/>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redondeado 18"/>
          <p:cNvSpPr/>
          <p:nvPr/>
        </p:nvSpPr>
        <p:spPr>
          <a:xfrm>
            <a:off x="4200387" y="3123279"/>
            <a:ext cx="2160199" cy="544248"/>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Imagen 19">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3845215" y="3319100"/>
            <a:ext cx="318596" cy="260991"/>
          </a:xfrm>
          <a:prstGeom prst="rect">
            <a:avLst/>
          </a:prstGeom>
        </p:spPr>
      </p:pic>
      <p:sp>
        <p:nvSpPr>
          <p:cNvPr id="21" name="Rectángulo redondeado 20"/>
          <p:cNvSpPr/>
          <p:nvPr/>
        </p:nvSpPr>
        <p:spPr>
          <a:xfrm>
            <a:off x="4459119" y="5442570"/>
            <a:ext cx="2160199" cy="544248"/>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Imagen 21">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3873411" y="5719997"/>
            <a:ext cx="318596" cy="260991"/>
          </a:xfrm>
          <a:prstGeom prst="rect">
            <a:avLst/>
          </a:prstGeom>
        </p:spPr>
      </p:pic>
      <p:sp>
        <p:nvSpPr>
          <p:cNvPr id="4" name="Rectángulo 3"/>
          <p:cNvSpPr/>
          <p:nvPr/>
        </p:nvSpPr>
        <p:spPr>
          <a:xfrm>
            <a:off x="1956832" y="392523"/>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18</a:t>
            </a:r>
          </a:p>
        </p:txBody>
      </p:sp>
    </p:spTree>
    <p:extLst>
      <p:ext uri="{BB962C8B-B14F-4D97-AF65-F5344CB8AC3E}">
        <p14:creationId xmlns:p14="http://schemas.microsoft.com/office/powerpoint/2010/main" val="567740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26509" y="126839"/>
            <a:ext cx="7429527" cy="524168"/>
          </a:xfrm>
        </p:spPr>
        <p:txBody>
          <a:bodyPr/>
          <a:lstStyle/>
          <a:p>
            <a:r>
              <a:rPr lang="es-MX" dirty="0"/>
              <a:t>Reporte de avances al Plan de Acción</a:t>
            </a:r>
            <a:endParaRPr lang="es-CO" dirty="0"/>
          </a:p>
        </p:txBody>
      </p:sp>
      <p:pic>
        <p:nvPicPr>
          <p:cNvPr id="3" name="Imagen 2"/>
          <p:cNvPicPr>
            <a:picLocks noChangeAspect="1"/>
          </p:cNvPicPr>
          <p:nvPr/>
        </p:nvPicPr>
        <p:blipFill>
          <a:blip r:embed="rId2"/>
          <a:stretch>
            <a:fillRect/>
          </a:stretch>
        </p:blipFill>
        <p:spPr>
          <a:xfrm>
            <a:off x="348796" y="999995"/>
            <a:ext cx="5163981" cy="5024131"/>
          </a:xfrm>
          <a:prstGeom prst="rect">
            <a:avLst/>
          </a:prstGeom>
        </p:spPr>
      </p:pic>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2366030" y="3685573"/>
            <a:ext cx="318596" cy="260991"/>
          </a:xfrm>
          <a:prstGeom prst="rect">
            <a:avLst/>
          </a:prstGeom>
        </p:spPr>
      </p:pic>
      <p:pic>
        <p:nvPicPr>
          <p:cNvPr id="19" name="Imagen 18">
            <a:extLst>
              <a:ext uri="{FF2B5EF4-FFF2-40B4-BE49-F238E27FC236}">
                <a16:creationId xmlns:a16="http://schemas.microsoft.com/office/drawing/2014/main" id="{C48D5C98-40F8-4DF1-9AA5-3E1E43312195}"/>
              </a:ext>
            </a:extLst>
          </p:cNvPr>
          <p:cNvPicPr/>
          <p:nvPr/>
        </p:nvPicPr>
        <p:blipFill rotWithShape="1">
          <a:blip r:embed="rId4"/>
          <a:srcRect t="6685" b="3692"/>
          <a:stretch/>
        </p:blipFill>
        <p:spPr bwMode="auto">
          <a:xfrm>
            <a:off x="5882055" y="999995"/>
            <a:ext cx="5823138" cy="4960257"/>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2CBEC9B3-63CC-4DBA-AE9E-99B96D43BA86}"/>
              </a:ext>
            </a:extLst>
          </p:cNvPr>
          <p:cNvPicPr>
            <a:picLocks noChangeAspect="1"/>
          </p:cNvPicPr>
          <p:nvPr/>
        </p:nvPicPr>
        <p:blipFill>
          <a:blip r:embed="rId3">
            <a:duotone>
              <a:prstClr val="black"/>
              <a:schemeClr val="accent2">
                <a:tint val="45000"/>
                <a:satMod val="400000"/>
              </a:schemeClr>
            </a:duotone>
            <a:extLst/>
          </a:blip>
          <a:stretch>
            <a:fillRect/>
          </a:stretch>
        </p:blipFill>
        <p:spPr>
          <a:xfrm rot="7362033">
            <a:off x="8168981" y="5555090"/>
            <a:ext cx="318596" cy="260991"/>
          </a:xfrm>
          <a:prstGeom prst="rect">
            <a:avLst/>
          </a:prstGeom>
        </p:spPr>
      </p:pic>
      <p:pic>
        <p:nvPicPr>
          <p:cNvPr id="11" name="Imagen 10">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8106208" y="3685574"/>
            <a:ext cx="318596" cy="260991"/>
          </a:xfrm>
          <a:prstGeom prst="rect">
            <a:avLst/>
          </a:prstGeom>
        </p:spPr>
      </p:pic>
      <p:sp>
        <p:nvSpPr>
          <p:cNvPr id="20" name="Rectángulo redondeado 19"/>
          <p:cNvSpPr/>
          <p:nvPr/>
        </p:nvSpPr>
        <p:spPr>
          <a:xfrm>
            <a:off x="8697556" y="5481035"/>
            <a:ext cx="1671116" cy="479217"/>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redondeado 9"/>
          <p:cNvSpPr/>
          <p:nvPr/>
        </p:nvSpPr>
        <p:spPr>
          <a:xfrm>
            <a:off x="1194236" y="3187929"/>
            <a:ext cx="3342231" cy="1256277"/>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ángulo redondeado 11"/>
          <p:cNvSpPr/>
          <p:nvPr/>
        </p:nvSpPr>
        <p:spPr>
          <a:xfrm>
            <a:off x="7026441" y="2883921"/>
            <a:ext cx="3342231" cy="1256277"/>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p:cNvSpPr/>
          <p:nvPr/>
        </p:nvSpPr>
        <p:spPr>
          <a:xfrm>
            <a:off x="1951388" y="400769"/>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18</a:t>
            </a:r>
          </a:p>
        </p:txBody>
      </p:sp>
    </p:spTree>
    <p:extLst>
      <p:ext uri="{BB962C8B-B14F-4D97-AF65-F5344CB8AC3E}">
        <p14:creationId xmlns:p14="http://schemas.microsoft.com/office/powerpoint/2010/main" val="2928188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7" y="2508419"/>
            <a:ext cx="10696566" cy="1821991"/>
          </a:xfrm>
        </p:spPr>
        <p:txBody>
          <a:bodyPr>
            <a:normAutofit/>
          </a:bodyPr>
          <a:lstStyle/>
          <a:p>
            <a:r>
              <a:rPr lang="es-ES" dirty="0">
                <a:solidFill>
                  <a:schemeClr val="bg1"/>
                </a:solidFill>
              </a:rPr>
              <a:t>19. Generación de Informes</a:t>
            </a:r>
          </a:p>
        </p:txBody>
      </p:sp>
    </p:spTree>
    <p:extLst>
      <p:ext uri="{BB962C8B-B14F-4D97-AF65-F5344CB8AC3E}">
        <p14:creationId xmlns:p14="http://schemas.microsoft.com/office/powerpoint/2010/main" val="16723364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2473" y="227076"/>
            <a:ext cx="7429527" cy="524168"/>
          </a:xfrm>
        </p:spPr>
        <p:txBody>
          <a:bodyPr/>
          <a:lstStyle/>
          <a:p>
            <a:r>
              <a:rPr lang="es-MX" dirty="0"/>
              <a:t>Generación de Informes </a:t>
            </a:r>
            <a:endParaRPr lang="es-CO" dirty="0"/>
          </a:p>
        </p:txBody>
      </p:sp>
      <p:pic>
        <p:nvPicPr>
          <p:cNvPr id="5" name="Imagen 4"/>
          <p:cNvPicPr>
            <a:picLocks noChangeAspect="1"/>
          </p:cNvPicPr>
          <p:nvPr/>
        </p:nvPicPr>
        <p:blipFill>
          <a:blip r:embed="rId2"/>
          <a:stretch>
            <a:fillRect/>
          </a:stretch>
        </p:blipFill>
        <p:spPr>
          <a:xfrm>
            <a:off x="976258" y="5621605"/>
            <a:ext cx="396274" cy="414564"/>
          </a:xfrm>
          <a:prstGeom prst="rect">
            <a:avLst/>
          </a:prstGeom>
        </p:spPr>
      </p:pic>
      <p:pic>
        <p:nvPicPr>
          <p:cNvPr id="6" name="Imagen 5"/>
          <p:cNvPicPr>
            <a:picLocks noChangeAspect="1"/>
          </p:cNvPicPr>
          <p:nvPr/>
        </p:nvPicPr>
        <p:blipFill>
          <a:blip r:embed="rId2"/>
          <a:stretch>
            <a:fillRect/>
          </a:stretch>
        </p:blipFill>
        <p:spPr>
          <a:xfrm>
            <a:off x="927196" y="2749880"/>
            <a:ext cx="396274" cy="414564"/>
          </a:xfrm>
          <a:prstGeom prst="rect">
            <a:avLst/>
          </a:prstGeom>
        </p:spPr>
      </p:pic>
      <p:pic>
        <p:nvPicPr>
          <p:cNvPr id="7" name="Imagen 6"/>
          <p:cNvPicPr>
            <a:picLocks noChangeAspect="1"/>
          </p:cNvPicPr>
          <p:nvPr/>
        </p:nvPicPr>
        <p:blipFill>
          <a:blip r:embed="rId3"/>
          <a:stretch>
            <a:fillRect/>
          </a:stretch>
        </p:blipFill>
        <p:spPr>
          <a:xfrm>
            <a:off x="1819448" y="830375"/>
            <a:ext cx="2777605" cy="5569985"/>
          </a:xfrm>
          <a:prstGeom prst="rect">
            <a:avLst/>
          </a:prstGeom>
        </p:spPr>
      </p:pic>
      <p:sp>
        <p:nvSpPr>
          <p:cNvPr id="8" name="Rectángulo redondeado 7"/>
          <p:cNvSpPr/>
          <p:nvPr/>
        </p:nvSpPr>
        <p:spPr>
          <a:xfrm>
            <a:off x="5659351" y="1842679"/>
            <a:ext cx="4855888" cy="247122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p:cNvSpPr txBox="1"/>
          <p:nvPr/>
        </p:nvSpPr>
        <p:spPr>
          <a:xfrm>
            <a:off x="6238169" y="2339629"/>
            <a:ext cx="369825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Informes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r>
              <a:rPr kumimoji="0" lang="es-MX"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Plan de Mejoramiento</a:t>
            </a:r>
          </a:p>
          <a:p>
            <a:pPr marL="457200" marR="0" lvl="1" indent="0" algn="l" defTabSz="914400" rtl="0" eaLnBrk="1" fontAlgn="auto" latinLnBrk="0" hangingPunct="1">
              <a:lnSpc>
                <a:spcPct val="100000"/>
              </a:lnSpc>
              <a:spcBef>
                <a:spcPts val="0"/>
              </a:spcBef>
              <a:spcAft>
                <a:spcPts val="0"/>
              </a:spcAft>
              <a:buClr>
                <a:srgbClr val="FFC000"/>
              </a:buClr>
              <a:buSzTx/>
              <a:buFontTx/>
              <a:buNone/>
              <a:tabLst/>
              <a:defRPr/>
            </a:pPr>
            <a:endParaRPr kumimoji="0" lang="es-MX"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r>
              <a:rPr kumimoji="0" lang="es-MX"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Avance Plan de Mejoramiento </a:t>
            </a:r>
            <a:endParaRPr kumimoji="0" lang="es-CO"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9" name="Rectángulo redondeado 8"/>
          <p:cNvSpPr/>
          <p:nvPr/>
        </p:nvSpPr>
        <p:spPr>
          <a:xfrm>
            <a:off x="1459523" y="2532904"/>
            <a:ext cx="2108412" cy="848516"/>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ángulo redondeado 10"/>
          <p:cNvSpPr/>
          <p:nvPr/>
        </p:nvSpPr>
        <p:spPr>
          <a:xfrm>
            <a:off x="1532792" y="5305411"/>
            <a:ext cx="2108412" cy="848516"/>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p:cNvSpPr/>
          <p:nvPr/>
        </p:nvSpPr>
        <p:spPr>
          <a:xfrm>
            <a:off x="1986020" y="405643"/>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19</a:t>
            </a:r>
          </a:p>
        </p:txBody>
      </p:sp>
    </p:spTree>
    <p:extLst>
      <p:ext uri="{BB962C8B-B14F-4D97-AF65-F5344CB8AC3E}">
        <p14:creationId xmlns:p14="http://schemas.microsoft.com/office/powerpoint/2010/main" val="36397641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9917" y="165216"/>
            <a:ext cx="7429527" cy="524168"/>
          </a:xfrm>
        </p:spPr>
        <p:txBody>
          <a:bodyPr/>
          <a:lstStyle/>
          <a:p>
            <a:r>
              <a:rPr lang="es-MX" dirty="0"/>
              <a:t>Generación de Informes </a:t>
            </a:r>
            <a:endParaRPr lang="es-CO" dirty="0"/>
          </a:p>
        </p:txBody>
      </p:sp>
      <p:pic>
        <p:nvPicPr>
          <p:cNvPr id="4" name="Imagen 3"/>
          <p:cNvPicPr>
            <a:picLocks noChangeAspect="1"/>
          </p:cNvPicPr>
          <p:nvPr/>
        </p:nvPicPr>
        <p:blipFill rotWithShape="1">
          <a:blip r:embed="rId2"/>
          <a:srcRect t="12096" r="28015" b="39362"/>
          <a:stretch/>
        </p:blipFill>
        <p:spPr>
          <a:xfrm>
            <a:off x="1641930" y="972312"/>
            <a:ext cx="8172654" cy="1984850"/>
          </a:xfrm>
          <a:prstGeom prst="rect">
            <a:avLst/>
          </a:prstGeom>
        </p:spPr>
      </p:pic>
      <p:pic>
        <p:nvPicPr>
          <p:cNvPr id="6" name="Imagen 5"/>
          <p:cNvPicPr>
            <a:picLocks noChangeAspect="1"/>
          </p:cNvPicPr>
          <p:nvPr/>
        </p:nvPicPr>
        <p:blipFill>
          <a:blip r:embed="rId3"/>
          <a:stretch>
            <a:fillRect/>
          </a:stretch>
        </p:blipFill>
        <p:spPr>
          <a:xfrm>
            <a:off x="5331983" y="1911679"/>
            <a:ext cx="396274" cy="414564"/>
          </a:xfrm>
          <a:prstGeom prst="rect">
            <a:avLst/>
          </a:prstGeom>
        </p:spPr>
      </p:pic>
      <p:pic>
        <p:nvPicPr>
          <p:cNvPr id="11" name="Imagen 10"/>
          <p:cNvPicPr>
            <a:picLocks noChangeAspect="1"/>
          </p:cNvPicPr>
          <p:nvPr/>
        </p:nvPicPr>
        <p:blipFill rotWithShape="1">
          <a:blip r:embed="rId4"/>
          <a:srcRect t="9416" b="6331"/>
          <a:stretch/>
        </p:blipFill>
        <p:spPr>
          <a:xfrm>
            <a:off x="386191" y="2848137"/>
            <a:ext cx="5161755" cy="3467100"/>
          </a:xfrm>
          <a:prstGeom prst="rect">
            <a:avLst/>
          </a:prstGeom>
        </p:spPr>
      </p:pic>
      <p:pic>
        <p:nvPicPr>
          <p:cNvPr id="5" name="Imagen 4"/>
          <p:cNvPicPr>
            <a:picLocks noChangeAspect="1"/>
          </p:cNvPicPr>
          <p:nvPr/>
        </p:nvPicPr>
        <p:blipFill>
          <a:blip r:embed="rId3"/>
          <a:stretch>
            <a:fillRect/>
          </a:stretch>
        </p:blipFill>
        <p:spPr>
          <a:xfrm>
            <a:off x="2327191" y="5814058"/>
            <a:ext cx="396274" cy="414564"/>
          </a:xfrm>
          <a:prstGeom prst="rect">
            <a:avLst/>
          </a:prstGeom>
        </p:spPr>
      </p:pic>
      <p:sp>
        <p:nvSpPr>
          <p:cNvPr id="8" name="Rectángulo redondeado 7"/>
          <p:cNvSpPr/>
          <p:nvPr/>
        </p:nvSpPr>
        <p:spPr>
          <a:xfrm>
            <a:off x="4402495" y="1389785"/>
            <a:ext cx="3182186" cy="848516"/>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redondeado 8"/>
          <p:cNvSpPr/>
          <p:nvPr/>
        </p:nvSpPr>
        <p:spPr>
          <a:xfrm>
            <a:off x="1292949" y="5757586"/>
            <a:ext cx="3182186" cy="848516"/>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p:cNvPicPr>
            <a:picLocks noChangeAspect="1"/>
          </p:cNvPicPr>
          <p:nvPr/>
        </p:nvPicPr>
        <p:blipFill rotWithShape="1">
          <a:blip r:embed="rId5"/>
          <a:srcRect b="5811"/>
          <a:stretch/>
        </p:blipFill>
        <p:spPr>
          <a:xfrm>
            <a:off x="6673362" y="2871178"/>
            <a:ext cx="5046785" cy="3444059"/>
          </a:xfrm>
          <a:prstGeom prst="rect">
            <a:avLst/>
          </a:prstGeom>
        </p:spPr>
      </p:pic>
      <p:sp>
        <p:nvSpPr>
          <p:cNvPr id="7" name="Flecha derecha 6"/>
          <p:cNvSpPr/>
          <p:nvPr/>
        </p:nvSpPr>
        <p:spPr>
          <a:xfrm>
            <a:off x="5716699" y="3523018"/>
            <a:ext cx="747347" cy="147710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p:cNvSpPr/>
          <p:nvPr/>
        </p:nvSpPr>
        <p:spPr>
          <a:xfrm>
            <a:off x="1948633" y="406116"/>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19</a:t>
            </a:r>
          </a:p>
        </p:txBody>
      </p:sp>
    </p:spTree>
    <p:extLst>
      <p:ext uri="{BB962C8B-B14F-4D97-AF65-F5344CB8AC3E}">
        <p14:creationId xmlns:p14="http://schemas.microsoft.com/office/powerpoint/2010/main" val="1218331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esquinas diagonales cortadas 10">
            <a:extLst>
              <a:ext uri="{FF2B5EF4-FFF2-40B4-BE49-F238E27FC236}">
                <a16:creationId xmlns:a16="http://schemas.microsoft.com/office/drawing/2014/main" id="{99BAFA92-EEB8-460A-A45D-9CED56003DC6}"/>
              </a:ext>
            </a:extLst>
          </p:cNvPr>
          <p:cNvSpPr/>
          <p:nvPr/>
        </p:nvSpPr>
        <p:spPr>
          <a:xfrm>
            <a:off x="466343" y="1026580"/>
            <a:ext cx="11053743" cy="68854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3</a:t>
            </a:r>
            <a:endParaRPr lang="es-CO" dirty="0"/>
          </a:p>
        </p:txBody>
      </p:sp>
      <p:sp>
        <p:nvSpPr>
          <p:cNvPr id="14" name="Rectangle 3">
            <a:extLst>
              <a:ext uri="{FF2B5EF4-FFF2-40B4-BE49-F238E27FC236}">
                <a16:creationId xmlns:a16="http://schemas.microsoft.com/office/drawing/2014/main" id="{43CBF283-C4EE-48D8-B22F-C0DCB95FC9F0}"/>
              </a:ext>
            </a:extLst>
          </p:cNvPr>
          <p:cNvSpPr>
            <a:spLocks noChangeArrowheads="1"/>
          </p:cNvSpPr>
          <p:nvPr/>
        </p:nvSpPr>
        <p:spPr bwMode="auto">
          <a:xfrm>
            <a:off x="573190" y="1040168"/>
            <a:ext cx="10840048"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Clr>
                <a:srgbClr val="000000"/>
              </a:buClr>
              <a:buFont typeface="Arial"/>
              <a:buNone/>
            </a:pPr>
            <a:r>
              <a:rPr lang="es-CO" sz="1300" kern="0" dirty="0">
                <a:solidFill>
                  <a:schemeClr val="bg1"/>
                </a:solidFill>
                <a:latin typeface="Helvetica" panose="020B0604020202020204" pitchFamily="34" charset="0"/>
                <a:cs typeface="Helvetica" panose="020B0604020202020204" pitchFamily="34" charset="0"/>
                <a:sym typeface="Arial"/>
              </a:rPr>
              <a:t>El director, jefe de oficina o coordinador de grupo, junto con cada integrante de su equipo, debe leer y analizar la documentación de insumo para la formulación de la planeación. Luego de realizar este ejercicio, el director, jefe de oficina o coordinador de grupo debe adelantar el siguiente proceso:</a:t>
            </a:r>
          </a:p>
          <a:p>
            <a:pPr algn="just">
              <a:buClr>
                <a:srgbClr val="000000"/>
              </a:buClr>
              <a:buFont typeface="Arial"/>
              <a:buNone/>
            </a:pPr>
            <a:endParaRPr lang="es-CO" sz="1300" kern="0" dirty="0">
              <a:solidFill>
                <a:schemeClr val="bg1"/>
              </a:solidFill>
              <a:latin typeface="Helvetica" panose="020B0604020202020204" pitchFamily="34" charset="0"/>
              <a:cs typeface="Helvetica" panose="020B0604020202020204" pitchFamily="34" charset="0"/>
              <a:sym typeface="Arial"/>
            </a:endParaRPr>
          </a:p>
          <a:p>
            <a:pPr marL="228600" indent="-228600" algn="just">
              <a:buClr>
                <a:srgbClr val="000000"/>
              </a:buClr>
              <a:buFont typeface="+mj-lt"/>
              <a:buAutoNum type="alphaLcPeriod"/>
            </a:pPr>
            <a:r>
              <a:rPr lang="es-CO" sz="1300" kern="0" dirty="0">
                <a:latin typeface="Helvetica" panose="020B0604020202020204" pitchFamily="34" charset="0"/>
                <a:cs typeface="Helvetica" panose="020B0604020202020204" pitchFamily="34" charset="0"/>
                <a:sym typeface="Arial"/>
              </a:rPr>
              <a:t>Dar clic en la pestaña </a:t>
            </a:r>
            <a:r>
              <a:rPr lang="es-CO" sz="1300" b="1" i="1" kern="0" dirty="0">
                <a:latin typeface="Helvetica" panose="020B0604020202020204" pitchFamily="34" charset="0"/>
                <a:cs typeface="Helvetica" panose="020B0604020202020204" pitchFamily="34" charset="0"/>
                <a:sym typeface="Arial"/>
              </a:rPr>
              <a:t>planeación institucional.</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la pestaña </a:t>
            </a:r>
            <a:r>
              <a:rPr lang="es-CO" sz="1300" b="1" i="1" kern="0" dirty="0">
                <a:solidFill>
                  <a:srgbClr val="000000"/>
                </a:solidFill>
                <a:latin typeface="Helvetica" panose="020B0604020202020204" pitchFamily="34" charset="0"/>
                <a:cs typeface="Helvetica" panose="020B0604020202020204" pitchFamily="34" charset="0"/>
                <a:sym typeface="Arial"/>
              </a:rPr>
              <a:t>Formulación</a:t>
            </a:r>
            <a:r>
              <a:rPr lang="es-CO" sz="1300" kern="0" dirty="0">
                <a:solidFill>
                  <a:srgbClr val="000000"/>
                </a:solidFill>
                <a:latin typeface="Helvetica" panose="020B0604020202020204" pitchFamily="34" charset="0"/>
                <a:cs typeface="Helvetica" panose="020B0604020202020204" pitchFamily="34" charset="0"/>
                <a:sym typeface="Arial"/>
              </a:rPr>
              <a:t> y luego </a:t>
            </a:r>
            <a:r>
              <a:rPr lang="es-CO" sz="1300" b="1" i="1" kern="0" dirty="0">
                <a:solidFill>
                  <a:srgbClr val="000000"/>
                </a:solidFill>
                <a:latin typeface="Helvetica" panose="020B0604020202020204" pitchFamily="34" charset="0"/>
                <a:cs typeface="Helvetica" panose="020B0604020202020204" pitchFamily="34" charset="0"/>
                <a:sym typeface="Arial"/>
              </a:rPr>
              <a:t>Habilitar formulación</a:t>
            </a:r>
            <a:r>
              <a:rPr lang="es-CO" sz="1300" kern="0" dirty="0">
                <a:solidFill>
                  <a:srgbClr val="000000"/>
                </a:solidFill>
                <a:latin typeface="Helvetica" panose="020B0604020202020204" pitchFamily="34" charset="0"/>
                <a:cs typeface="Helvetica" panose="020B0604020202020204" pitchFamily="34" charset="0"/>
                <a:sym typeface="Arial"/>
              </a:rPr>
              <a:t>.</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el recuadro de su dependencia, seguido de un clic en habilitar formulación.</a:t>
            </a:r>
          </a:p>
        </p:txBody>
      </p:sp>
      <p:pic>
        <p:nvPicPr>
          <p:cNvPr id="15" name="Imagen 14">
            <a:extLst>
              <a:ext uri="{FF2B5EF4-FFF2-40B4-BE49-F238E27FC236}">
                <a16:creationId xmlns:a16="http://schemas.microsoft.com/office/drawing/2014/main" id="{57B380E5-7E3E-4842-A8FC-E6303F2B4877}"/>
              </a:ext>
            </a:extLst>
          </p:cNvPr>
          <p:cNvPicPr>
            <a:picLocks noChangeAspect="1"/>
          </p:cNvPicPr>
          <p:nvPr/>
        </p:nvPicPr>
        <p:blipFill>
          <a:blip r:embed="rId2"/>
          <a:stretch>
            <a:fillRect/>
          </a:stretch>
        </p:blipFill>
        <p:spPr>
          <a:xfrm>
            <a:off x="717367" y="2916720"/>
            <a:ext cx="11087453" cy="3326236"/>
          </a:xfrm>
          <a:prstGeom prst="rect">
            <a:avLst/>
          </a:prstGeom>
        </p:spPr>
      </p:pic>
      <p:sp>
        <p:nvSpPr>
          <p:cNvPr id="16" name="Rectángulo 15">
            <a:extLst>
              <a:ext uri="{FF2B5EF4-FFF2-40B4-BE49-F238E27FC236}">
                <a16:creationId xmlns:a16="http://schemas.microsoft.com/office/drawing/2014/main" id="{E44BC3A4-5D26-4E5E-9241-FEECF63F5BF3}"/>
              </a:ext>
            </a:extLst>
          </p:cNvPr>
          <p:cNvSpPr/>
          <p:nvPr/>
        </p:nvSpPr>
        <p:spPr>
          <a:xfrm>
            <a:off x="773490" y="3787624"/>
            <a:ext cx="2252134" cy="3556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7" name="Rectángulo 16">
            <a:extLst>
              <a:ext uri="{FF2B5EF4-FFF2-40B4-BE49-F238E27FC236}">
                <a16:creationId xmlns:a16="http://schemas.microsoft.com/office/drawing/2014/main" id="{DBED180D-05C1-4F28-90B9-8DE0965BBEE5}"/>
              </a:ext>
            </a:extLst>
          </p:cNvPr>
          <p:cNvSpPr/>
          <p:nvPr/>
        </p:nvSpPr>
        <p:spPr>
          <a:xfrm>
            <a:off x="717367" y="4836328"/>
            <a:ext cx="2252134" cy="3556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8" name="Rectángulo 17">
            <a:extLst>
              <a:ext uri="{FF2B5EF4-FFF2-40B4-BE49-F238E27FC236}">
                <a16:creationId xmlns:a16="http://schemas.microsoft.com/office/drawing/2014/main" id="{AF65DACA-31F1-43E5-A064-08384BF1237C}"/>
              </a:ext>
            </a:extLst>
          </p:cNvPr>
          <p:cNvSpPr/>
          <p:nvPr/>
        </p:nvSpPr>
        <p:spPr>
          <a:xfrm>
            <a:off x="717367" y="5502706"/>
            <a:ext cx="3544390" cy="3556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9" name="Rectángulo 18">
            <a:extLst>
              <a:ext uri="{FF2B5EF4-FFF2-40B4-BE49-F238E27FC236}">
                <a16:creationId xmlns:a16="http://schemas.microsoft.com/office/drawing/2014/main" id="{58D9E83E-552D-4359-9485-9CE74D4A7441}"/>
              </a:ext>
            </a:extLst>
          </p:cNvPr>
          <p:cNvSpPr/>
          <p:nvPr/>
        </p:nvSpPr>
        <p:spPr>
          <a:xfrm>
            <a:off x="7660034" y="5865610"/>
            <a:ext cx="1715590" cy="3556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20" name="Imagen 19">
            <a:extLst>
              <a:ext uri="{FF2B5EF4-FFF2-40B4-BE49-F238E27FC236}">
                <a16:creationId xmlns:a16="http://schemas.microsoft.com/office/drawing/2014/main" id="{80FC5119-0AF1-41C6-AB77-77563422BF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68519" y="3844878"/>
            <a:ext cx="595651" cy="487951"/>
          </a:xfrm>
          <a:prstGeom prst="rect">
            <a:avLst/>
          </a:prstGeom>
        </p:spPr>
      </p:pic>
      <p:pic>
        <p:nvPicPr>
          <p:cNvPr id="21" name="Imagen 20">
            <a:extLst>
              <a:ext uri="{FF2B5EF4-FFF2-40B4-BE49-F238E27FC236}">
                <a16:creationId xmlns:a16="http://schemas.microsoft.com/office/drawing/2014/main" id="{3F9A84C0-3F4C-46FA-BA32-72505DB3EC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68519" y="4897052"/>
            <a:ext cx="595651" cy="487951"/>
          </a:xfrm>
          <a:prstGeom prst="rect">
            <a:avLst/>
          </a:prstGeom>
        </p:spPr>
      </p:pic>
      <p:pic>
        <p:nvPicPr>
          <p:cNvPr id="22" name="Imagen 21">
            <a:extLst>
              <a:ext uri="{FF2B5EF4-FFF2-40B4-BE49-F238E27FC236}">
                <a16:creationId xmlns:a16="http://schemas.microsoft.com/office/drawing/2014/main" id="{01383F06-3818-4A3B-8679-727B06D489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68518" y="5565902"/>
            <a:ext cx="595651" cy="487951"/>
          </a:xfrm>
          <a:prstGeom prst="rect">
            <a:avLst/>
          </a:prstGeom>
        </p:spPr>
      </p:pic>
      <p:pic>
        <p:nvPicPr>
          <p:cNvPr id="23" name="Imagen 22">
            <a:extLst>
              <a:ext uri="{FF2B5EF4-FFF2-40B4-BE49-F238E27FC236}">
                <a16:creationId xmlns:a16="http://schemas.microsoft.com/office/drawing/2014/main" id="{A1843934-4A8F-4C15-9AD2-5AC61ADA8C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0062904" y="3881060"/>
            <a:ext cx="595651" cy="487951"/>
          </a:xfrm>
          <a:prstGeom prst="rect">
            <a:avLst/>
          </a:prstGeom>
        </p:spPr>
      </p:pic>
      <p:pic>
        <p:nvPicPr>
          <p:cNvPr id="24" name="Imagen 23">
            <a:extLst>
              <a:ext uri="{FF2B5EF4-FFF2-40B4-BE49-F238E27FC236}">
                <a16:creationId xmlns:a16="http://schemas.microsoft.com/office/drawing/2014/main" id="{E33F89E1-F17D-49BD-BC0A-B149C1A3E7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7111187" y="5894321"/>
            <a:ext cx="595651" cy="487951"/>
          </a:xfrm>
          <a:prstGeom prst="rect">
            <a:avLst/>
          </a:prstGeom>
        </p:spPr>
      </p:pic>
    </p:spTree>
    <p:extLst>
      <p:ext uri="{BB962C8B-B14F-4D97-AF65-F5344CB8AC3E}">
        <p14:creationId xmlns:p14="http://schemas.microsoft.com/office/powerpoint/2010/main" val="10609604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921056" y="3943926"/>
            <a:ext cx="8560904"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FFFFFF"/>
                </a:solidFill>
                <a:effectLst/>
                <a:uLnTx/>
                <a:uFillTx/>
                <a:latin typeface="Work Sans Light"/>
                <a:ea typeface="Work Sans Light"/>
                <a:cs typeface="Work Sans Light"/>
                <a:sym typeface="Work Sans Light"/>
              </a:rPr>
              <a:t>20. Manual del usuario SGI – Módulo riesgos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Versión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Junio 2025</a:t>
            </a:r>
          </a:p>
        </p:txBody>
      </p:sp>
    </p:spTree>
    <p:extLst>
      <p:ext uri="{BB962C8B-B14F-4D97-AF65-F5344CB8AC3E}">
        <p14:creationId xmlns:p14="http://schemas.microsoft.com/office/powerpoint/2010/main" val="36390424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679" y="3032609"/>
            <a:ext cx="4160881" cy="3475021"/>
          </a:xfrm>
          <a:prstGeom prst="rect">
            <a:avLst/>
          </a:prstGeom>
        </p:spPr>
      </p:pic>
      <p:sp>
        <p:nvSpPr>
          <p:cNvPr id="4" name="Título 3">
            <a:extLst>
              <a:ext uri="{FF2B5EF4-FFF2-40B4-BE49-F238E27FC236}">
                <a16:creationId xmlns:a16="http://schemas.microsoft.com/office/drawing/2014/main" id="{50703695-DCC9-2B2B-CE25-CD632F0261C9}"/>
              </a:ext>
            </a:extLst>
          </p:cNvPr>
          <p:cNvSpPr txBox="1">
            <a:spLocks/>
          </p:cNvSpPr>
          <p:nvPr/>
        </p:nvSpPr>
        <p:spPr>
          <a:xfrm>
            <a:off x="813616" y="4482406"/>
            <a:ext cx="4754064"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CO" sz="2000" b="0"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rPr>
              <a:t>La política de riesgos establece lineamientos precisos acerca del tratamiento, manejo y seguimiento a los riesgos. Es aplicable a todos los procesos, proyectos, planes de la entidad  y a las actividades ejecutadas por los servidores durante el ejercicio de sus funciones. </a:t>
            </a:r>
            <a:endParaRPr kumimoji="0" lang="es-ES" sz="2000" b="0" i="0" u="none" strike="noStrike" kern="1200" cap="none" spc="0" normalizeH="0" baseline="0" noProof="0" dirty="0">
              <a:ln>
                <a:noFill/>
              </a:ln>
              <a:solidFill>
                <a:srgbClr val="000000"/>
              </a:solidFill>
              <a:effectLst/>
              <a:uLnTx/>
              <a:uFillTx/>
              <a:latin typeface="Work Sans" panose="020B060402020202020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000" b="1" i="0" u="none" strike="noStrike" kern="1200" cap="none" spc="0" normalizeH="0" baseline="0" noProof="0" dirty="0">
                <a:ln>
                  <a:noFill/>
                </a:ln>
                <a:solidFill>
                  <a:srgbClr val="FFFFFF"/>
                </a:solidFill>
                <a:effectLst/>
                <a:uLnTx/>
                <a:uFillTx/>
                <a:latin typeface="Work Sans Light"/>
                <a:ea typeface="+mj-ea"/>
                <a:cs typeface="+mj-cs"/>
                <a:sym typeface="Work Sans Light"/>
              </a:rPr>
              <a:t>Junio 202</a:t>
            </a: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5</a:t>
            </a:r>
          </a:p>
        </p:txBody>
      </p:sp>
      <p:sp>
        <p:nvSpPr>
          <p:cNvPr id="3" name="Título 1"/>
          <p:cNvSpPr txBox="1">
            <a:spLocks/>
          </p:cNvSpPr>
          <p:nvPr/>
        </p:nvSpPr>
        <p:spPr>
          <a:xfrm>
            <a:off x="4340679" y="357806"/>
            <a:ext cx="7429527" cy="52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4D4D4D"/>
                </a:solidFill>
                <a:latin typeface="Helvetica"/>
                <a:ea typeface="+mj-ea"/>
                <a:cs typeface="Helvetic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D4D4D"/>
                </a:solidFill>
                <a:effectLst/>
                <a:uLnTx/>
                <a:uFillTx/>
                <a:latin typeface="Helvetica"/>
                <a:ea typeface="+mj-ea"/>
                <a:cs typeface="Helvetica"/>
              </a:rPr>
              <a:t>Módulo riesgos</a:t>
            </a:r>
          </a:p>
        </p:txBody>
      </p:sp>
      <p:cxnSp>
        <p:nvCxnSpPr>
          <p:cNvPr id="5" name="Conector recto 4"/>
          <p:cNvCxnSpPr/>
          <p:nvPr/>
        </p:nvCxnSpPr>
        <p:spPr>
          <a:xfrm flipV="1">
            <a:off x="1857870" y="952956"/>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 name="Título 3">
            <a:extLst>
              <a:ext uri="{FF2B5EF4-FFF2-40B4-BE49-F238E27FC236}">
                <a16:creationId xmlns:a16="http://schemas.microsoft.com/office/drawing/2014/main" id="{50703695-DCC9-2B2B-CE25-CD632F0261C9}"/>
              </a:ext>
            </a:extLst>
          </p:cNvPr>
          <p:cNvSpPr txBox="1">
            <a:spLocks/>
          </p:cNvSpPr>
          <p:nvPr/>
        </p:nvSpPr>
        <p:spPr>
          <a:xfrm>
            <a:off x="7824016" y="3736212"/>
            <a:ext cx="3043276"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rPr>
              <a:t>Tipo de riesgos:</a:t>
            </a:r>
          </a:p>
          <a:p>
            <a:pPr marL="0" marR="0" lvl="0" indent="0" algn="just" defTabSz="914400" rtl="0" eaLnBrk="1" fontAlgn="auto" latinLnBrk="0" hangingPunct="1">
              <a:lnSpc>
                <a:spcPct val="90000"/>
              </a:lnSpc>
              <a:spcBef>
                <a:spcPct val="0"/>
              </a:spcBef>
              <a:spcAft>
                <a:spcPts val="0"/>
              </a:spcAft>
              <a:buClrTx/>
              <a:buSzTx/>
              <a:buFontTx/>
              <a:buNone/>
              <a:tabLst/>
              <a:defRPr/>
            </a:pPr>
            <a:endParaRPr kumimoji="0" lang="es-MX" sz="2400" b="1"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endParaRPr>
          </a:p>
          <a:p>
            <a:pPr marL="342900" marR="0" lvl="0" indent="-342900" algn="just"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s-MX" sz="2000" b="1"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sym typeface="Work Sans Light"/>
              </a:rPr>
              <a:t>Gestión</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MX" sz="2000" b="0"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sym typeface="Work Sans Light"/>
              </a:rPr>
              <a:t>     Riesgos SST</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MX" sz="2000" b="0"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sym typeface="Work Sans Light"/>
              </a:rPr>
              <a:t>     Fuga de conocimiento </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s-MX" sz="2000" b="0"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sym typeface="Work Sans Light"/>
              </a:rPr>
              <a:t>     Financieros </a:t>
            </a:r>
          </a:p>
          <a:p>
            <a:pPr marL="342900" marR="0" lvl="0" indent="-342900" algn="just"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s-MX" sz="2000" b="1"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sym typeface="Work Sans Light"/>
              </a:rPr>
              <a:t>Seguridad </a:t>
            </a:r>
          </a:p>
          <a:p>
            <a:pPr marL="342900" marR="0" lvl="0" indent="-342900" algn="just"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s-MX" sz="2000" b="1"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sym typeface="Work Sans Light"/>
              </a:rPr>
              <a:t>Corrupción</a:t>
            </a:r>
          </a:p>
          <a:p>
            <a:pPr marL="342900" marR="0" lvl="0" indent="-342900" algn="just"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s-MX" sz="2000" b="1" i="0" u="none" strike="noStrike" kern="1200" cap="none" spc="0" normalizeH="0" baseline="0" noProof="0" dirty="0">
                <a:ln>
                  <a:noFill/>
                </a:ln>
                <a:solidFill>
                  <a:srgbClr val="000000"/>
                </a:solidFill>
                <a:effectLst/>
                <a:uLnTx/>
                <a:uFillTx/>
                <a:latin typeface="Helvetica" panose="020B0604020202020204" pitchFamily="34" charset="0"/>
                <a:ea typeface="+mj-ea"/>
                <a:cs typeface="Helvetica" panose="020B0604020202020204" pitchFamily="34" charset="0"/>
                <a:sym typeface="Work Sans Light"/>
              </a:rPr>
              <a:t>Fiscales</a:t>
            </a:r>
          </a:p>
        </p:txBody>
      </p:sp>
      <p:sp>
        <p:nvSpPr>
          <p:cNvPr id="7" name="Rectángulo 6"/>
          <p:cNvSpPr/>
          <p:nvPr/>
        </p:nvSpPr>
        <p:spPr>
          <a:xfrm>
            <a:off x="1857870" y="601052"/>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21458366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p:cNvSpPr txBox="1"/>
          <p:nvPr/>
        </p:nvSpPr>
        <p:spPr>
          <a:xfrm>
            <a:off x="5903463" y="362213"/>
            <a:ext cx="4224528" cy="2504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4">
            <a:extLst>
              <a:ext uri="{FF2B5EF4-FFF2-40B4-BE49-F238E27FC236}">
                <a16:creationId xmlns:a16="http://schemas.microsoft.com/office/drawing/2014/main" id="{3AF4F567-793A-4F67-BAE6-00CA0CAF1531}"/>
              </a:ext>
            </a:extLst>
          </p:cNvPr>
          <p:cNvSpPr txBox="1"/>
          <p:nvPr/>
        </p:nvSpPr>
        <p:spPr>
          <a:xfrm>
            <a:off x="2853657" y="831761"/>
            <a:ext cx="358878" cy="460174"/>
          </a:xfrm>
          <a:prstGeom prst="rect">
            <a:avLst/>
          </a:prstGeom>
          <a:noFill/>
        </p:spPr>
        <p:txBody>
          <a:bodyPr wrap="square" lIns="0" tIns="0" rIns="0" bIns="0" rtlCol="0" anchor="ctr">
            <a:no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p>
        </p:txBody>
      </p:sp>
      <p:sp>
        <p:nvSpPr>
          <p:cNvPr id="34" name="Rectángulo 33"/>
          <p:cNvSpPr/>
          <p:nvPr/>
        </p:nvSpPr>
        <p:spPr>
          <a:xfrm>
            <a:off x="3282353" y="1018254"/>
            <a:ext cx="699114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Proceso</a:t>
            </a:r>
            <a:r>
              <a:rPr kumimoji="0" lang="es-CO"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Gestión de Recursos: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Objetivo: </a:t>
            </a:r>
            <a:r>
              <a:rPr kumimoji="0" lang="es-E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Adquirir con oportunidad y calidad técnica los bienes y servicios requeridos por la entidad para su continua operación </a:t>
            </a:r>
            <a:endParaRPr kumimoji="0" lang="es-CO"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grpSp>
        <p:nvGrpSpPr>
          <p:cNvPr id="35" name="Grupo 34"/>
          <p:cNvGrpSpPr/>
          <p:nvPr/>
        </p:nvGrpSpPr>
        <p:grpSpPr>
          <a:xfrm>
            <a:off x="1184682" y="4200030"/>
            <a:ext cx="9437562" cy="2563026"/>
            <a:chOff x="287654" y="3982770"/>
            <a:chExt cx="11428098" cy="2563026"/>
          </a:xfrm>
        </p:grpSpPr>
        <p:sp>
          <p:nvSpPr>
            <p:cNvPr id="36" name="39 Rectángulo"/>
            <p:cNvSpPr/>
            <p:nvPr/>
          </p:nvSpPr>
          <p:spPr>
            <a:xfrm>
              <a:off x="5282511" y="6185956"/>
              <a:ext cx="1859315" cy="3598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ES" sz="2400" b="1"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rPr>
                <a:t>¿Por qué?</a:t>
              </a:r>
              <a:endParaRPr kumimoji="0" lang="es-CO" sz="2400" b="1"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endParaRPr>
            </a:p>
          </p:txBody>
        </p:sp>
        <p:sp>
          <p:nvSpPr>
            <p:cNvPr id="37" name="45 Rectángulo"/>
            <p:cNvSpPr/>
            <p:nvPr/>
          </p:nvSpPr>
          <p:spPr>
            <a:xfrm>
              <a:off x="8429615" y="3984670"/>
              <a:ext cx="1475122" cy="3693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ES" sz="2400" b="1"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rPr>
                <a:t>¿Cómo?</a:t>
              </a:r>
            </a:p>
          </p:txBody>
        </p:sp>
        <p:sp>
          <p:nvSpPr>
            <p:cNvPr id="38" name="41 Rectángulo"/>
            <p:cNvSpPr/>
            <p:nvPr/>
          </p:nvSpPr>
          <p:spPr>
            <a:xfrm>
              <a:off x="287654" y="4776884"/>
              <a:ext cx="11428096" cy="72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r>
                <a:rPr kumimoji="0" lang="es-CO" sz="2800" b="0" i="0" u="none" strike="noStrike" kern="1200" cap="none" spc="0" normalizeH="0" baseline="0" noProof="0" dirty="0">
                  <a:ln>
                    <a:noFill/>
                  </a:ln>
                  <a:solidFill>
                    <a:srgbClr val="FFC000">
                      <a:lumMod val="75000"/>
                    </a:srgbClr>
                  </a:solidFill>
                  <a:effectLst/>
                  <a:uLnTx/>
                  <a:uFillTx/>
                  <a:latin typeface="Arial Narrow" panose="020B0606020202030204" pitchFamily="34" charset="0"/>
                  <a:ea typeface="+mn-ea"/>
                  <a:cs typeface="+mn-cs"/>
                </a:rPr>
                <a:t>Posibilidad de</a:t>
              </a:r>
              <a:r>
                <a:rPr kumimoji="0" lang="es-CO" sz="2800" b="0" i="0" u="none" strike="noStrike" kern="1200" cap="none" spc="0" normalizeH="0" baseline="0" noProof="0" dirty="0">
                  <a:ln>
                    <a:noFill/>
                  </a:ln>
                  <a:solidFill>
                    <a:srgbClr val="C00000"/>
                  </a:solidFill>
                  <a:effectLst/>
                  <a:uLnTx/>
                  <a:uFillTx/>
                  <a:latin typeface="Arial Narrow" panose="020B0606020202030204" pitchFamily="34" charset="0"/>
                  <a:ea typeface="+mn-ea"/>
                  <a:cs typeface="+mn-cs"/>
                </a:rPr>
                <a:t> afectación económica </a:t>
              </a:r>
              <a:r>
                <a:rPr kumimoji="0" lang="es-CO" sz="28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por multa y sanción del ente regulador</a:t>
              </a:r>
              <a:r>
                <a:rPr kumimoji="0" lang="es-CO" sz="2800" b="0" i="0" u="none" strike="noStrike" kern="1200" cap="none" spc="0" normalizeH="0" baseline="0" noProof="0" dirty="0">
                  <a:ln>
                    <a:noFill/>
                  </a:ln>
                  <a:solidFill>
                    <a:srgbClr val="5F5F5F"/>
                  </a:solidFill>
                  <a:effectLst/>
                  <a:uLnTx/>
                  <a:uFillTx/>
                  <a:latin typeface="Arial Narrow" panose="020B0606020202030204" pitchFamily="34" charset="0"/>
                  <a:ea typeface="+mn-ea"/>
                  <a:cs typeface="+mn-cs"/>
                </a:rPr>
                <a:t> </a:t>
              </a:r>
              <a:r>
                <a:rPr kumimoji="0" lang="es-CO" sz="2800" b="0" i="0" u="none" strike="noStrike" kern="1200" cap="none" spc="0" normalizeH="0" baseline="0" noProof="0" dirty="0">
                  <a:ln>
                    <a:noFill/>
                  </a:ln>
                  <a:solidFill>
                    <a:srgbClr val="006666"/>
                  </a:solidFill>
                  <a:effectLst/>
                  <a:uLnTx/>
                  <a:uFillTx/>
                  <a:latin typeface="Arial Narrow" panose="020B0606020202030204" pitchFamily="34" charset="0"/>
                  <a:ea typeface="+mn-ea"/>
                  <a:cs typeface="+mn-cs"/>
                </a:rPr>
                <a:t>debido a adquisición de bienes y servicios fuera de los requerimientos normativos.</a:t>
              </a:r>
            </a:p>
          </p:txBody>
        </p:sp>
        <p:sp>
          <p:nvSpPr>
            <p:cNvPr id="39" name="43 Abrir corchete"/>
            <p:cNvSpPr/>
            <p:nvPr/>
          </p:nvSpPr>
          <p:spPr>
            <a:xfrm rot="5400000">
              <a:off x="1422763" y="3324826"/>
              <a:ext cx="280334" cy="2512940"/>
            </a:xfrm>
            <a:prstGeom prst="leftBracket">
              <a:avLst/>
            </a:prstGeom>
            <a:ln w="28575">
              <a:solidFill>
                <a:srgbClr val="5F5F5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prstClr val="black"/>
                </a:solidFill>
                <a:effectLst/>
                <a:uLnTx/>
                <a:uFillTx/>
                <a:latin typeface="Calibri"/>
                <a:ea typeface="+mn-ea"/>
                <a:cs typeface="+mn-cs"/>
              </a:endParaRPr>
            </a:p>
          </p:txBody>
        </p:sp>
        <p:sp>
          <p:nvSpPr>
            <p:cNvPr id="40" name="46 Abrir corchete"/>
            <p:cNvSpPr/>
            <p:nvPr/>
          </p:nvSpPr>
          <p:spPr>
            <a:xfrm rot="5400000">
              <a:off x="4634902" y="2741959"/>
              <a:ext cx="279800" cy="3661426"/>
            </a:xfrm>
            <a:prstGeom prst="leftBracket">
              <a:avLst/>
            </a:prstGeom>
            <a:ln w="28575">
              <a:solidFill>
                <a:srgbClr val="5F5F5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prstClr val="black"/>
                </a:solidFill>
                <a:effectLst/>
                <a:uLnTx/>
                <a:uFillTx/>
                <a:latin typeface="Calibri"/>
                <a:ea typeface="+mn-ea"/>
                <a:cs typeface="+mn-cs"/>
              </a:endParaRPr>
            </a:p>
          </p:txBody>
        </p:sp>
        <p:sp>
          <p:nvSpPr>
            <p:cNvPr id="41" name="45 Rectángulo"/>
            <p:cNvSpPr/>
            <p:nvPr/>
          </p:nvSpPr>
          <p:spPr>
            <a:xfrm>
              <a:off x="3992854" y="3982770"/>
              <a:ext cx="1475122" cy="3693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7084" tIns="77084" rIns="77084" bIns="7708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s-ES" sz="2400" b="1" i="0" u="none" strike="noStrike" kern="1200" cap="none" spc="0" normalizeH="0" baseline="0" noProof="0" dirty="0">
                  <a:ln>
                    <a:noFill/>
                  </a:ln>
                  <a:solidFill>
                    <a:srgbClr val="ED7D31"/>
                  </a:solidFill>
                  <a:effectLst/>
                  <a:uLnTx/>
                  <a:uFillTx/>
                  <a:latin typeface="Arial Narrow" panose="020B0606020202030204" pitchFamily="34" charset="0"/>
                  <a:ea typeface="+mn-ea"/>
                  <a:cs typeface="+mn-cs"/>
                </a:rPr>
                <a:t>¿Qué?</a:t>
              </a:r>
            </a:p>
          </p:txBody>
        </p:sp>
        <p:sp>
          <p:nvSpPr>
            <p:cNvPr id="42" name="48 Abrir corchete"/>
            <p:cNvSpPr/>
            <p:nvPr/>
          </p:nvSpPr>
          <p:spPr>
            <a:xfrm rot="5400000">
              <a:off x="9080057" y="2076879"/>
              <a:ext cx="259997" cy="5011388"/>
            </a:xfrm>
            <a:prstGeom prst="leftBracket">
              <a:avLst/>
            </a:prstGeom>
            <a:ln w="28575">
              <a:solidFill>
                <a:srgbClr val="5F5F5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prstClr val="black"/>
                </a:solidFill>
                <a:effectLst/>
                <a:uLnTx/>
                <a:uFillTx/>
                <a:latin typeface="Calibri"/>
                <a:ea typeface="+mn-ea"/>
                <a:cs typeface="+mn-cs"/>
              </a:endParaRPr>
            </a:p>
          </p:txBody>
        </p:sp>
        <p:sp>
          <p:nvSpPr>
            <p:cNvPr id="43" name="49 Abrir corchete"/>
            <p:cNvSpPr/>
            <p:nvPr/>
          </p:nvSpPr>
          <p:spPr>
            <a:xfrm rot="16200000">
              <a:off x="5736844" y="139165"/>
              <a:ext cx="548528" cy="11409289"/>
            </a:xfrm>
            <a:prstGeom prst="leftBracket">
              <a:avLst>
                <a:gd name="adj" fmla="val 149875"/>
              </a:avLst>
            </a:prstGeom>
            <a:ln w="28575">
              <a:solidFill>
                <a:srgbClr val="5F5F5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082" rtl="0" eaLnBrk="1" fontAlgn="auto" latinLnBrk="0" hangingPunct="1">
                <a:lnSpc>
                  <a:spcPct val="100000"/>
                </a:lnSpc>
                <a:spcBef>
                  <a:spcPts val="0"/>
                </a:spcBef>
                <a:spcAft>
                  <a:spcPts val="0"/>
                </a:spcAft>
                <a:buClrTx/>
                <a:buSzTx/>
                <a:buFontTx/>
                <a:buNone/>
                <a:tabLst/>
                <a:defRPr/>
              </a:pPr>
              <a:endParaRPr kumimoji="0" lang="es-CO" sz="19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55" t="39474"/>
          <a:stretch/>
        </p:blipFill>
        <p:spPr bwMode="auto">
          <a:xfrm>
            <a:off x="2577128" y="1994240"/>
            <a:ext cx="6867960" cy="206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CuadroTexto 24"/>
          <p:cNvSpPr txBox="1"/>
          <p:nvPr/>
        </p:nvSpPr>
        <p:spPr>
          <a:xfrm>
            <a:off x="772058" y="1241360"/>
            <a:ext cx="2081599" cy="338550"/>
          </a:xfrm>
          <a:prstGeom prst="rect">
            <a:avLst/>
          </a:prstGeom>
          <a:noFill/>
        </p:spPr>
        <p:txBody>
          <a:bodyPr wrap="square" lIns="91428" tIns="45718" rIns="91428" bIns="45718" rtlCol="0">
            <a:spAutoFit/>
          </a:bodyPr>
          <a:lstStyle/>
          <a:p>
            <a:pPr marL="0" marR="0" lvl="0" indent="0" algn="l" defTabSz="914264" rtl="0" eaLnBrk="1" fontAlgn="auto" latinLnBrk="0" hangingPunct="1">
              <a:lnSpc>
                <a:spcPct val="100000"/>
              </a:lnSpc>
              <a:spcBef>
                <a:spcPts val="0"/>
              </a:spcBef>
              <a:spcAft>
                <a:spcPts val="0"/>
              </a:spcAft>
              <a:buClr>
                <a:srgbClr val="000000"/>
              </a:buClr>
              <a:buSzTx/>
              <a:buFontTx/>
              <a:buNone/>
              <a:tabLst/>
              <a:defRPr/>
            </a:pPr>
            <a:r>
              <a:rPr kumimoji="0" lang="es-CO" sz="1600" b="1" i="0" u="none" strike="noStrike" kern="0" cap="none" spc="0" normalizeH="0" baseline="0" noProof="0" dirty="0">
                <a:ln>
                  <a:noFill/>
                </a:ln>
                <a:solidFill>
                  <a:prstClr val="black"/>
                </a:solidFill>
                <a:effectLst/>
                <a:uLnTx/>
                <a:uFillTx/>
                <a:latin typeface="Helvetica" panose="020B0604020202020204" pitchFamily="34" charset="0"/>
                <a:ea typeface="MS UI Gothic" panose="020B0600070205080204" pitchFamily="34" charset="-128"/>
                <a:cs typeface="Helvetica" panose="020B0604020202020204" pitchFamily="34" charset="0"/>
                <a:sym typeface="Arial"/>
              </a:rPr>
              <a:t>Ejemplo aplicado</a:t>
            </a:r>
          </a:p>
        </p:txBody>
      </p:sp>
      <p:sp>
        <p:nvSpPr>
          <p:cNvPr id="46" name="CuadroTexto 45"/>
          <p:cNvSpPr txBox="1"/>
          <p:nvPr/>
        </p:nvSpPr>
        <p:spPr>
          <a:xfrm>
            <a:off x="1295067" y="274197"/>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Arial Black" panose="020B0A04020102020204" pitchFamily="34" charset="0"/>
                <a:ea typeface="MS UI Gothic" panose="020B0600070205080204" pitchFamily="34" charset="-128"/>
                <a:cs typeface="Arial"/>
                <a:sym typeface="Arial"/>
              </a:rPr>
              <a:t>Redacción del riesgo </a:t>
            </a:r>
          </a:p>
        </p:txBody>
      </p:sp>
      <p:sp>
        <p:nvSpPr>
          <p:cNvPr id="2" name="Rectángulo 1"/>
          <p:cNvSpPr/>
          <p:nvPr/>
        </p:nvSpPr>
        <p:spPr>
          <a:xfrm>
            <a:off x="1873396" y="351392"/>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cxnSp>
        <p:nvCxnSpPr>
          <p:cNvPr id="18" name="Conector recto 17"/>
          <p:cNvCxnSpPr/>
          <p:nvPr/>
        </p:nvCxnSpPr>
        <p:spPr>
          <a:xfrm flipV="1">
            <a:off x="1873396" y="725072"/>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910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p:cNvSpPr txBox="1"/>
          <p:nvPr/>
        </p:nvSpPr>
        <p:spPr>
          <a:xfrm>
            <a:off x="5903463" y="362213"/>
            <a:ext cx="4224528" cy="2504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CuadroTexto 45"/>
          <p:cNvSpPr txBox="1"/>
          <p:nvPr/>
        </p:nvSpPr>
        <p:spPr>
          <a:xfrm>
            <a:off x="1752442" y="176263"/>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Arial Black" panose="020B0A04020102020204" pitchFamily="34" charset="0"/>
                <a:ea typeface="MS UI Gothic" panose="020B0600070205080204" pitchFamily="34" charset="-128"/>
                <a:cs typeface="Arial"/>
                <a:sym typeface="Arial"/>
              </a:rPr>
              <a:t>Información de consulta</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31" y="2083775"/>
            <a:ext cx="10821338" cy="4123593"/>
          </a:xfrm>
          <a:prstGeom prst="rect">
            <a:avLst/>
          </a:prstGeom>
        </p:spPr>
      </p:pic>
      <p:grpSp>
        <p:nvGrpSpPr>
          <p:cNvPr id="18" name="Grupo 17">
            <a:extLst>
              <a:ext uri="{FF2B5EF4-FFF2-40B4-BE49-F238E27FC236}">
                <a16:creationId xmlns:a16="http://schemas.microsoft.com/office/drawing/2014/main" id="{B37FB41E-693C-4894-9E10-D80A5DFDC016}"/>
              </a:ext>
            </a:extLst>
          </p:cNvPr>
          <p:cNvGrpSpPr/>
          <p:nvPr/>
        </p:nvGrpSpPr>
        <p:grpSpPr>
          <a:xfrm>
            <a:off x="1218572" y="702446"/>
            <a:ext cx="9935921" cy="1104033"/>
            <a:chOff x="510130" y="1056189"/>
            <a:chExt cx="3228392" cy="449341"/>
          </a:xfrm>
        </p:grpSpPr>
        <p:sp>
          <p:nvSpPr>
            <p:cNvPr id="19" name="Rectángulo: esquinas diagonales cortadas 10">
              <a:extLst>
                <a:ext uri="{FF2B5EF4-FFF2-40B4-BE49-F238E27FC236}">
                  <a16:creationId xmlns:a16="http://schemas.microsoft.com/office/drawing/2014/main" id="{99BAFA92-EEB8-460A-A45D-9CED56003DC6}"/>
                </a:ext>
              </a:extLst>
            </p:cNvPr>
            <p:cNvSpPr/>
            <p:nvPr/>
          </p:nvSpPr>
          <p:spPr>
            <a:xfrm>
              <a:off x="510130" y="1056189"/>
              <a:ext cx="3228392" cy="44934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uadroTexto 19">
              <a:extLst>
                <a:ext uri="{FF2B5EF4-FFF2-40B4-BE49-F238E27FC236}">
                  <a16:creationId xmlns:a16="http://schemas.microsoft.com/office/drawing/2014/main" id="{87699425-F95C-49D1-8DAC-49C5B1CC8278}"/>
                </a:ext>
              </a:extLst>
            </p:cNvPr>
            <p:cNvSpPr txBox="1"/>
            <p:nvPr/>
          </p:nvSpPr>
          <p:spPr>
            <a:xfrm>
              <a:off x="784384" y="1184194"/>
              <a:ext cx="2777293" cy="193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Al inicio del aplicativo SGI- Riesgos todos pueden consultar la </a:t>
              </a:r>
              <a:r>
                <a:rPr kumimoji="0" lang="es-ES" sz="16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metodologia</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de riesgos, la política de riesgos y el contexto </a:t>
              </a:r>
              <a:r>
                <a:rPr kumimoji="0" lang="es-ES" sz="16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estrégico</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de la entidad </a:t>
              </a:r>
            </a:p>
          </p:txBody>
        </p:sp>
      </p:grpSp>
      <p:cxnSp>
        <p:nvCxnSpPr>
          <p:cNvPr id="8" name="Conector recto 7"/>
          <p:cNvCxnSpPr/>
          <p:nvPr/>
        </p:nvCxnSpPr>
        <p:spPr>
          <a:xfrm flipV="1">
            <a:off x="1890527" y="558355"/>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890527" y="232828"/>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38054999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921056" y="3943926"/>
            <a:ext cx="8560904"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FFFFFF"/>
                </a:solidFill>
                <a:effectLst/>
                <a:uLnTx/>
                <a:uFillTx/>
                <a:latin typeface="Work Sans Light"/>
                <a:ea typeface="Work Sans Light"/>
                <a:cs typeface="Work Sans Light"/>
                <a:sym typeface="Work Sans Light"/>
              </a:rPr>
              <a:t>3. Manual del usuario SGI – Módulo de Indicadores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Versión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Junio 2025</a:t>
            </a:r>
          </a:p>
        </p:txBody>
      </p:sp>
      <p:sp>
        <p:nvSpPr>
          <p:cNvPr id="5" name="CuadroTexto 4"/>
          <p:cNvSpPr txBox="1"/>
          <p:nvPr/>
        </p:nvSpPr>
        <p:spPr>
          <a:xfrm>
            <a:off x="1916622" y="246543"/>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Helvetica" panose="020B0604020202020204" pitchFamily="34" charset="0"/>
                <a:ea typeface="MS UI Gothic" panose="020B0600070205080204" pitchFamily="34" charset="-128"/>
                <a:cs typeface="Helvetica" panose="020B0604020202020204" pitchFamily="34" charset="0"/>
                <a:sym typeface="Arial"/>
              </a:rPr>
              <a:t>Reporte de avances </a:t>
            </a:r>
          </a:p>
        </p:txBody>
      </p:sp>
      <p:grpSp>
        <p:nvGrpSpPr>
          <p:cNvPr id="6" name="Grupo 5">
            <a:extLst>
              <a:ext uri="{FF2B5EF4-FFF2-40B4-BE49-F238E27FC236}">
                <a16:creationId xmlns:a16="http://schemas.microsoft.com/office/drawing/2014/main" id="{B37FB41E-693C-4894-9E10-D80A5DFDC016}"/>
              </a:ext>
            </a:extLst>
          </p:cNvPr>
          <p:cNvGrpSpPr/>
          <p:nvPr/>
        </p:nvGrpSpPr>
        <p:grpSpPr>
          <a:xfrm>
            <a:off x="1203080" y="919959"/>
            <a:ext cx="9935921" cy="1359140"/>
            <a:chOff x="510130" y="1056189"/>
            <a:chExt cx="3228392" cy="449341"/>
          </a:xfrm>
        </p:grpSpPr>
        <p:sp>
          <p:nvSpPr>
            <p:cNvPr id="7" name="Rectángulo: esquinas diagonales cortadas 10">
              <a:extLst>
                <a:ext uri="{FF2B5EF4-FFF2-40B4-BE49-F238E27FC236}">
                  <a16:creationId xmlns:a16="http://schemas.microsoft.com/office/drawing/2014/main" id="{99BAFA92-EEB8-460A-A45D-9CED56003DC6}"/>
                </a:ext>
              </a:extLst>
            </p:cNvPr>
            <p:cNvSpPr/>
            <p:nvPr/>
          </p:nvSpPr>
          <p:spPr>
            <a:xfrm>
              <a:off x="510130" y="1056189"/>
              <a:ext cx="3228392" cy="44934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87699425-F95C-49D1-8DAC-49C5B1CC8278}"/>
                </a:ext>
              </a:extLst>
            </p:cNvPr>
            <p:cNvSpPr txBox="1"/>
            <p:nvPr/>
          </p:nvSpPr>
          <p:spPr>
            <a:xfrm>
              <a:off x="784384" y="1184194"/>
              <a:ext cx="2777293" cy="193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Según la periodicidad, ingresar los 5 primeros días de cada mes con usuario y </a:t>
              </a:r>
              <a:r>
                <a:rPr kumimoji="0" lang="es-ES" sz="1600" b="1"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rPr>
                <a:t>contraseña,al</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módulo de riesgos  SGI, identificar Riesgos y proceder</a:t>
              </a:r>
            </a:p>
          </p:txBody>
        </p:sp>
      </p:gr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423" y="3217260"/>
            <a:ext cx="4692970" cy="3253208"/>
          </a:xfrm>
          <a:prstGeom prst="rect">
            <a:avLst/>
          </a:prstGeom>
        </p:spPr>
      </p:pic>
      <p:sp>
        <p:nvSpPr>
          <p:cNvPr id="12" name="object 12">
            <a:extLst>
              <a:ext uri="{FF2B5EF4-FFF2-40B4-BE49-F238E27FC236}">
                <a16:creationId xmlns:a16="http://schemas.microsoft.com/office/drawing/2014/main" id="{BD3A2806-394F-4EDC-96A5-ADD627AD2AD3}"/>
              </a:ext>
            </a:extLst>
          </p:cNvPr>
          <p:cNvSpPr/>
          <p:nvPr/>
        </p:nvSpPr>
        <p:spPr>
          <a:xfrm>
            <a:off x="97143" y="4923842"/>
            <a:ext cx="2024574" cy="319911"/>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30563" y="5028950"/>
            <a:ext cx="882836" cy="521284"/>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236" y="3073695"/>
            <a:ext cx="4937494" cy="3018445"/>
          </a:xfrm>
          <a:prstGeom prst="rect">
            <a:avLst/>
          </a:prstGeom>
        </p:spPr>
      </p:pic>
      <p:sp>
        <p:nvSpPr>
          <p:cNvPr id="15" name="object 12">
            <a:extLst>
              <a:ext uri="{FF2B5EF4-FFF2-40B4-BE49-F238E27FC236}">
                <a16:creationId xmlns:a16="http://schemas.microsoft.com/office/drawing/2014/main" id="{BD3A2806-394F-4EDC-96A5-ADD627AD2AD3}"/>
              </a:ext>
            </a:extLst>
          </p:cNvPr>
          <p:cNvSpPr/>
          <p:nvPr/>
        </p:nvSpPr>
        <p:spPr>
          <a:xfrm>
            <a:off x="6201508" y="5324760"/>
            <a:ext cx="2024574" cy="319911"/>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5729623" y="5459279"/>
            <a:ext cx="882836" cy="521284"/>
          </a:xfrm>
          <a:prstGeom prst="rect">
            <a:avLst/>
          </a:prstGeom>
        </p:spPr>
      </p:pic>
      <p:sp>
        <p:nvSpPr>
          <p:cNvPr id="17" name="Rectángulo 16"/>
          <p:cNvSpPr/>
          <p:nvPr/>
        </p:nvSpPr>
        <p:spPr>
          <a:xfrm>
            <a:off x="1044335" y="2381345"/>
            <a:ext cx="3923145" cy="307777"/>
          </a:xfrm>
          <a:prstGeom prst="rect">
            <a:avLst/>
          </a:prstGeom>
        </p:spPr>
        <p:txBody>
          <a:bodyPr wrap="square">
            <a:spAutoFit/>
          </a:bodyPr>
          <a:lstStyle/>
          <a:p>
            <a:pPr marL="91440" marR="347980" lvl="0" indent="0" algn="just" defTabSz="914400" rtl="0" eaLnBrk="1" fontAlgn="auto" latinLnBrk="0" hangingPunct="1">
              <a:lnSpc>
                <a:spcPct val="100000"/>
              </a:lnSpc>
              <a:spcBef>
                <a:spcPts val="700"/>
              </a:spcBef>
              <a:spcAft>
                <a:spcPts val="0"/>
              </a:spcAft>
              <a:buClrTx/>
              <a:buSzTx/>
              <a:buFontTx/>
              <a:buNone/>
              <a:tabLst/>
              <a:defRPr/>
            </a:pPr>
            <a:r>
              <a:rPr kumimoji="0" lang="es-CO" sz="1400" b="1" i="0" u="none" strike="noStrike" kern="1200" cap="none" spc="-10"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1:</a:t>
            </a:r>
            <a:r>
              <a:rPr kumimoji="0" lang="es-CO" sz="14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14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registro de avances </a:t>
            </a:r>
          </a:p>
        </p:txBody>
      </p:sp>
      <p:sp>
        <p:nvSpPr>
          <p:cNvPr id="18" name="Rectángulo 17"/>
          <p:cNvSpPr/>
          <p:nvPr/>
        </p:nvSpPr>
        <p:spPr>
          <a:xfrm>
            <a:off x="6570236" y="2319790"/>
            <a:ext cx="4500680" cy="738664"/>
          </a:xfrm>
          <a:prstGeom prst="rect">
            <a:avLst/>
          </a:prstGeom>
        </p:spPr>
        <p:txBody>
          <a:bodyPr wrap="square">
            <a:spAutoFit/>
          </a:bodyPr>
          <a:lstStyle/>
          <a:p>
            <a:pPr marL="91440" marR="347980" lvl="0" indent="0" algn="just" defTabSz="914400" rtl="0" eaLnBrk="1" fontAlgn="auto" latinLnBrk="0" hangingPunct="1">
              <a:lnSpc>
                <a:spcPct val="100000"/>
              </a:lnSpc>
              <a:spcBef>
                <a:spcPts val="700"/>
              </a:spcBef>
              <a:spcAft>
                <a:spcPts val="0"/>
              </a:spcAft>
              <a:buClrTx/>
              <a:buSzTx/>
              <a:buFontTx/>
              <a:buNone/>
              <a:tabLst/>
              <a:defRPr/>
            </a:pPr>
            <a:r>
              <a:rPr kumimoji="0" lang="es-CO" sz="1400" b="1" i="0" u="none" strike="noStrike" kern="1200" cap="none" spc="-10"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2:</a:t>
            </a:r>
            <a:r>
              <a:rPr kumimoji="0" lang="es-CO" sz="14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14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según la responsabilidad delegada en al formulación aparecerán los controles a reportar según la periodicidad </a:t>
            </a:r>
          </a:p>
        </p:txBody>
      </p:sp>
      <p:cxnSp>
        <p:nvCxnSpPr>
          <p:cNvPr id="19" name="Conector recto 18"/>
          <p:cNvCxnSpPr/>
          <p:nvPr/>
        </p:nvCxnSpPr>
        <p:spPr>
          <a:xfrm flipV="1">
            <a:off x="1921056" y="644051"/>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948650" y="289552"/>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14133735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921056" y="3943926"/>
            <a:ext cx="8560904"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FFFFFF"/>
                </a:solidFill>
                <a:effectLst/>
                <a:uLnTx/>
                <a:uFillTx/>
                <a:latin typeface="Work Sans Light"/>
                <a:ea typeface="Work Sans Light"/>
                <a:cs typeface="Work Sans Light"/>
                <a:sym typeface="Work Sans Light"/>
              </a:rPr>
              <a:t>3. Manual del usuario SGI – Módulo de Indicadores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Versión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Junio 2025</a:t>
            </a:r>
          </a:p>
        </p:txBody>
      </p:sp>
      <p:sp>
        <p:nvSpPr>
          <p:cNvPr id="5" name="CuadroTexto 4"/>
          <p:cNvSpPr txBox="1"/>
          <p:nvPr/>
        </p:nvSpPr>
        <p:spPr>
          <a:xfrm>
            <a:off x="1874998" y="158236"/>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Helvetica" panose="020B0604020202020204" pitchFamily="34" charset="0"/>
                <a:ea typeface="MS UI Gothic" panose="020B0600070205080204" pitchFamily="34" charset="-128"/>
                <a:cs typeface="Helvetica" panose="020B0604020202020204" pitchFamily="34" charset="0"/>
                <a:sym typeface="Arial"/>
              </a:rPr>
              <a:t>Redacción del riesgo </a:t>
            </a:r>
          </a:p>
        </p:txBody>
      </p:sp>
      <p:sp>
        <p:nvSpPr>
          <p:cNvPr id="15" name="object 12">
            <a:extLst>
              <a:ext uri="{FF2B5EF4-FFF2-40B4-BE49-F238E27FC236}">
                <a16:creationId xmlns:a16="http://schemas.microsoft.com/office/drawing/2014/main" id="{BD3A2806-394F-4EDC-96A5-ADD627AD2AD3}"/>
              </a:ext>
            </a:extLst>
          </p:cNvPr>
          <p:cNvSpPr/>
          <p:nvPr/>
        </p:nvSpPr>
        <p:spPr>
          <a:xfrm>
            <a:off x="6201508" y="5324760"/>
            <a:ext cx="2024574" cy="319911"/>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5729623" y="5459279"/>
            <a:ext cx="882836" cy="521284"/>
          </a:xfrm>
          <a:prstGeom prst="rect">
            <a:avLst/>
          </a:prstGeom>
        </p:spPr>
      </p:pic>
      <p:sp>
        <p:nvSpPr>
          <p:cNvPr id="17" name="Rectángulo 16"/>
          <p:cNvSpPr/>
          <p:nvPr/>
        </p:nvSpPr>
        <p:spPr>
          <a:xfrm>
            <a:off x="1884357" y="649818"/>
            <a:ext cx="8308425" cy="1379865"/>
          </a:xfrm>
          <a:prstGeom prst="rect">
            <a:avLst/>
          </a:prstGeom>
        </p:spPr>
        <p:txBody>
          <a:bodyPr wrap="square">
            <a:spAutoFit/>
          </a:bodyPr>
          <a:lstStyle/>
          <a:p>
            <a:pPr marL="91440" marR="347980" lvl="0" indent="0" algn="just" defTabSz="914400" rtl="0" eaLnBrk="1" fontAlgn="auto" latinLnBrk="0" hangingPunct="1">
              <a:lnSpc>
                <a:spcPct val="100000"/>
              </a:lnSpc>
              <a:spcBef>
                <a:spcPts val="700"/>
              </a:spcBef>
              <a:spcAft>
                <a:spcPts val="0"/>
              </a:spcAft>
              <a:buClrTx/>
              <a:buSzTx/>
              <a:buFontTx/>
              <a:buNone/>
              <a:tabLst/>
              <a:defRPr/>
            </a:pPr>
            <a:r>
              <a:rPr kumimoji="0" lang="es-CO" sz="1600" b="1" i="0" u="none" strike="noStrike" kern="1200" cap="none" spc="-10"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3:</a:t>
            </a:r>
            <a:r>
              <a:rPr kumimoji="0" lang="es-CO" sz="16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Cuando exista reporte aparecerá  la    </a:t>
            </a:r>
            <a:r>
              <a:rPr kumimoji="0" lang="es-CO" sz="2400" b="1" i="0" u="none" strike="noStrike" kern="1200" cap="none" spc="-1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rPr>
              <a:t>X  </a:t>
            </a:r>
            <a:r>
              <a:rPr kumimoji="0" lang="es-CO"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 el control respectivo, si esta vacío no corresponde al avance, si esta en verde, ya fue reportado a tiempo. </a:t>
            </a:r>
          </a:p>
          <a:p>
            <a:pPr marL="91440" marR="347980" lvl="0" indent="0" algn="just" defTabSz="914400" rtl="0" eaLnBrk="1" fontAlgn="auto" latinLnBrk="0" hangingPunct="1">
              <a:lnSpc>
                <a:spcPct val="100000"/>
              </a:lnSpc>
              <a:spcBef>
                <a:spcPts val="700"/>
              </a:spcBef>
              <a:spcAft>
                <a:spcPts val="0"/>
              </a:spcAft>
              <a:buClrTx/>
              <a:buSzTx/>
              <a:buFontTx/>
              <a:buNone/>
              <a:tabLst/>
              <a:defRPr/>
            </a:pPr>
            <a:endParaRPr kumimoji="0" lang="es-MX"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91440" marR="347980" lvl="0" indent="0" algn="just" defTabSz="914400" rtl="0" eaLnBrk="1" fontAlgn="auto" latinLnBrk="0" hangingPunct="1">
              <a:lnSpc>
                <a:spcPct val="100000"/>
              </a:lnSpc>
              <a:spcBef>
                <a:spcPts val="700"/>
              </a:spcBef>
              <a:spcAft>
                <a:spcPts val="0"/>
              </a:spcAft>
              <a:buClrTx/>
              <a:buSzTx/>
              <a:buFontTx/>
              <a:buNone/>
              <a:tabLst/>
              <a:defRPr/>
            </a:pPr>
            <a:r>
              <a:rPr kumimoji="0" lang="es-MX"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Nota:  Verificar el avance de todos los usuarios </a:t>
            </a:r>
            <a:endParaRPr kumimoji="0" lang="es-CO"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88" y="2170924"/>
            <a:ext cx="10287158" cy="4025048"/>
          </a:xfrm>
          <a:prstGeom prst="rect">
            <a:avLst/>
          </a:prstGeom>
        </p:spPr>
      </p:pic>
      <p:sp>
        <p:nvSpPr>
          <p:cNvPr id="12" name="object 12">
            <a:extLst>
              <a:ext uri="{FF2B5EF4-FFF2-40B4-BE49-F238E27FC236}">
                <a16:creationId xmlns:a16="http://schemas.microsoft.com/office/drawing/2014/main" id="{BD3A2806-394F-4EDC-96A5-ADD627AD2AD3}"/>
              </a:ext>
            </a:extLst>
          </p:cNvPr>
          <p:cNvSpPr/>
          <p:nvPr/>
        </p:nvSpPr>
        <p:spPr>
          <a:xfrm>
            <a:off x="2803468" y="2288399"/>
            <a:ext cx="2024574" cy="3431522"/>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2700775" y="4828745"/>
            <a:ext cx="882836" cy="674854"/>
          </a:xfrm>
          <a:prstGeom prst="rect">
            <a:avLst/>
          </a:prstGeom>
        </p:spPr>
      </p:pic>
      <p:pic>
        <p:nvPicPr>
          <p:cNvPr id="19" name="Imagen 18">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5237669" y="5858545"/>
            <a:ext cx="882836" cy="674854"/>
          </a:xfrm>
          <a:prstGeom prst="rect">
            <a:avLst/>
          </a:prstGeom>
        </p:spPr>
      </p:pic>
      <p:sp>
        <p:nvSpPr>
          <p:cNvPr id="21" name="object 12">
            <a:extLst>
              <a:ext uri="{FF2B5EF4-FFF2-40B4-BE49-F238E27FC236}">
                <a16:creationId xmlns:a16="http://schemas.microsoft.com/office/drawing/2014/main" id="{BD3A2806-394F-4EDC-96A5-ADD627AD2AD3}"/>
              </a:ext>
            </a:extLst>
          </p:cNvPr>
          <p:cNvSpPr/>
          <p:nvPr/>
        </p:nvSpPr>
        <p:spPr>
          <a:xfrm>
            <a:off x="6104837" y="5364382"/>
            <a:ext cx="2024574" cy="1195499"/>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 name="Conector recto 13"/>
          <p:cNvCxnSpPr/>
          <p:nvPr/>
        </p:nvCxnSpPr>
        <p:spPr>
          <a:xfrm flipV="1">
            <a:off x="1874998" y="546013"/>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874998" y="204230"/>
            <a:ext cx="527709" cy="424732"/>
          </a:xfrm>
          <a:prstGeom prst="rect">
            <a:avLst/>
          </a:prstGeom>
        </p:spPr>
        <p:txBody>
          <a:bodyPr wrap="squar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34048257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921056" y="3943926"/>
            <a:ext cx="8560904"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FFFFFF"/>
                </a:solidFill>
                <a:effectLst/>
                <a:uLnTx/>
                <a:uFillTx/>
                <a:latin typeface="Work Sans Light"/>
                <a:ea typeface="Work Sans Light"/>
                <a:cs typeface="Work Sans Light"/>
                <a:sym typeface="Work Sans Light"/>
              </a:rPr>
              <a:t>3. Manual del usuario SGI – Módulo de Indicadores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Versión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Junio 2025</a:t>
            </a:r>
          </a:p>
        </p:txBody>
      </p:sp>
      <p:sp>
        <p:nvSpPr>
          <p:cNvPr id="5" name="CuadroTexto 4"/>
          <p:cNvSpPr txBox="1"/>
          <p:nvPr/>
        </p:nvSpPr>
        <p:spPr>
          <a:xfrm>
            <a:off x="1921056" y="219199"/>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Helvetica" panose="020B0604020202020204" pitchFamily="34" charset="0"/>
                <a:ea typeface="MS UI Gothic" panose="020B0600070205080204" pitchFamily="34" charset="-128"/>
                <a:cs typeface="Helvetica" panose="020B0604020202020204" pitchFamily="34" charset="0"/>
                <a:sym typeface="Arial"/>
              </a:rPr>
              <a:t>Redacción del riesgo </a:t>
            </a:r>
          </a:p>
        </p:txBody>
      </p:sp>
      <p:sp>
        <p:nvSpPr>
          <p:cNvPr id="15" name="object 12">
            <a:extLst>
              <a:ext uri="{FF2B5EF4-FFF2-40B4-BE49-F238E27FC236}">
                <a16:creationId xmlns:a16="http://schemas.microsoft.com/office/drawing/2014/main" id="{BD3A2806-394F-4EDC-96A5-ADD627AD2AD3}"/>
              </a:ext>
            </a:extLst>
          </p:cNvPr>
          <p:cNvSpPr/>
          <p:nvPr/>
        </p:nvSpPr>
        <p:spPr>
          <a:xfrm>
            <a:off x="6201508" y="5324760"/>
            <a:ext cx="2024574" cy="319911"/>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5729623" y="5459279"/>
            <a:ext cx="882836" cy="521284"/>
          </a:xfrm>
          <a:prstGeom prst="rect">
            <a:avLst/>
          </a:prstGeom>
        </p:spPr>
      </p:pic>
      <p:sp>
        <p:nvSpPr>
          <p:cNvPr id="17" name="Rectángulo 16"/>
          <p:cNvSpPr/>
          <p:nvPr/>
        </p:nvSpPr>
        <p:spPr>
          <a:xfrm>
            <a:off x="1972395" y="843888"/>
            <a:ext cx="8308425" cy="1659429"/>
          </a:xfrm>
          <a:prstGeom prst="rect">
            <a:avLst/>
          </a:prstGeom>
        </p:spPr>
        <p:txBody>
          <a:bodyPr wrap="square">
            <a:spAutoFit/>
          </a:bodyPr>
          <a:lstStyle/>
          <a:p>
            <a:pPr marL="91440" marR="347980" lvl="0" indent="0" algn="just" defTabSz="914400" rtl="0" eaLnBrk="1" fontAlgn="auto" latinLnBrk="0" hangingPunct="1">
              <a:lnSpc>
                <a:spcPct val="100000"/>
              </a:lnSpc>
              <a:spcBef>
                <a:spcPts val="700"/>
              </a:spcBef>
              <a:spcAft>
                <a:spcPts val="0"/>
              </a:spcAft>
              <a:buClrTx/>
              <a:buSzTx/>
              <a:buFontTx/>
              <a:buNone/>
              <a:tabLst/>
              <a:defRPr/>
            </a:pPr>
            <a:r>
              <a:rPr kumimoji="0" lang="es-CO" sz="1600" b="1" i="0" u="none" strike="noStrike" kern="1200" cap="none" spc="-10"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4:</a:t>
            </a:r>
            <a:r>
              <a:rPr kumimoji="0" lang="es-CO" sz="16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MX"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aparece el control, si es extemporáneo permite registrar pero quedará marcado.   Se debe redactar de manera concreta, cualitativa y cuantitativamente, respondiendo con  precisión el cumplimiento del control  planteado.  La ruta de la evidencia  debe estar escrita de manera concreta y el archivo conserva la estructura correcta.  Al final, aceptar. </a:t>
            </a:r>
          </a:p>
          <a:p>
            <a:pPr marL="91440" marR="347980" lvl="0" indent="0" algn="just" defTabSz="914400" rtl="0" eaLnBrk="1" fontAlgn="auto" latinLnBrk="0" hangingPunct="1">
              <a:lnSpc>
                <a:spcPct val="100000"/>
              </a:lnSpc>
              <a:spcBef>
                <a:spcPts val="700"/>
              </a:spcBef>
              <a:spcAft>
                <a:spcPts val="0"/>
              </a:spcAft>
              <a:buClrTx/>
              <a:buSzTx/>
              <a:buFontTx/>
              <a:buNone/>
              <a:tabLst/>
              <a:defRPr/>
            </a:pPr>
            <a:r>
              <a:rPr kumimoji="0" lang="es-MX"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endParaRPr kumimoji="0" lang="es-CO" sz="16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2700775" y="4828745"/>
            <a:ext cx="882836" cy="674854"/>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41" y="2497225"/>
            <a:ext cx="11192608" cy="3639595"/>
          </a:xfrm>
          <a:prstGeom prst="rect">
            <a:avLst/>
          </a:prstGeom>
        </p:spPr>
      </p:pic>
      <p:sp>
        <p:nvSpPr>
          <p:cNvPr id="12" name="object 12">
            <a:extLst>
              <a:ext uri="{FF2B5EF4-FFF2-40B4-BE49-F238E27FC236}">
                <a16:creationId xmlns:a16="http://schemas.microsoft.com/office/drawing/2014/main" id="{BD3A2806-394F-4EDC-96A5-ADD627AD2AD3}"/>
              </a:ext>
            </a:extLst>
          </p:cNvPr>
          <p:cNvSpPr/>
          <p:nvPr/>
        </p:nvSpPr>
        <p:spPr>
          <a:xfrm>
            <a:off x="2803468" y="2288399"/>
            <a:ext cx="8459478" cy="3431522"/>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Imagen 18">
            <a:extLst>
              <a:ext uri="{FF2B5EF4-FFF2-40B4-BE49-F238E27FC236}">
                <a16:creationId xmlns:a16="http://schemas.microsoft.com/office/drawing/2014/main" id="{2CBEC9B3-63CC-4DBA-AE9E-99B96D43BA86}"/>
              </a:ext>
            </a:extLst>
          </p:cNvPr>
          <p:cNvPicPr>
            <a:picLocks noChangeAspect="1"/>
          </p:cNvPicPr>
          <p:nvPr/>
        </p:nvPicPr>
        <p:blipFill>
          <a:blip r:embed="rId2">
            <a:extLst/>
          </a:blip>
          <a:stretch>
            <a:fillRect/>
          </a:stretch>
        </p:blipFill>
        <p:spPr>
          <a:xfrm rot="7362033">
            <a:off x="4444333" y="4950361"/>
            <a:ext cx="882836" cy="674854"/>
          </a:xfrm>
          <a:prstGeom prst="rect">
            <a:avLst/>
          </a:prstGeom>
        </p:spPr>
      </p:pic>
      <p:cxnSp>
        <p:nvCxnSpPr>
          <p:cNvPr id="11" name="Conector recto 10"/>
          <p:cNvCxnSpPr/>
          <p:nvPr/>
        </p:nvCxnSpPr>
        <p:spPr>
          <a:xfrm flipV="1">
            <a:off x="1879641" y="641263"/>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879641" y="299526"/>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36482786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84357" y="223662"/>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Helvetica" panose="020B0604020202020204" pitchFamily="34" charset="0"/>
                <a:ea typeface="MS UI Gothic" panose="020B0600070205080204" pitchFamily="34" charset="-128"/>
                <a:cs typeface="Helvetica" panose="020B0604020202020204" pitchFamily="34" charset="0"/>
                <a:sym typeface="Arial"/>
              </a:rPr>
              <a:t>Visualizar riesgos, controles, información </a:t>
            </a:r>
          </a:p>
        </p:txBody>
      </p:sp>
      <p:grpSp>
        <p:nvGrpSpPr>
          <p:cNvPr id="14" name="Grupo 13">
            <a:extLst>
              <a:ext uri="{FF2B5EF4-FFF2-40B4-BE49-F238E27FC236}">
                <a16:creationId xmlns:a16="http://schemas.microsoft.com/office/drawing/2014/main" id="{B37FB41E-693C-4894-9E10-D80A5DFDC016}"/>
              </a:ext>
            </a:extLst>
          </p:cNvPr>
          <p:cNvGrpSpPr/>
          <p:nvPr/>
        </p:nvGrpSpPr>
        <p:grpSpPr>
          <a:xfrm>
            <a:off x="7101131" y="934169"/>
            <a:ext cx="4548677" cy="1359140"/>
            <a:chOff x="461229" y="1123045"/>
            <a:chExt cx="3228392" cy="449341"/>
          </a:xfrm>
        </p:grpSpPr>
        <p:sp>
          <p:nvSpPr>
            <p:cNvPr id="15" name="Rectángulo: esquinas diagonales cortadas 10">
              <a:extLst>
                <a:ext uri="{FF2B5EF4-FFF2-40B4-BE49-F238E27FC236}">
                  <a16:creationId xmlns:a16="http://schemas.microsoft.com/office/drawing/2014/main" id="{99BAFA92-EEB8-460A-A45D-9CED56003DC6}"/>
                </a:ext>
              </a:extLst>
            </p:cNvPr>
            <p:cNvSpPr/>
            <p:nvPr/>
          </p:nvSpPr>
          <p:spPr>
            <a:xfrm>
              <a:off x="461229" y="1123045"/>
              <a:ext cx="3228392" cy="44934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uadroTexto 19">
              <a:extLst>
                <a:ext uri="{FF2B5EF4-FFF2-40B4-BE49-F238E27FC236}">
                  <a16:creationId xmlns:a16="http://schemas.microsoft.com/office/drawing/2014/main" id="{87699425-F95C-49D1-8DAC-49C5B1CC8278}"/>
                </a:ext>
              </a:extLst>
            </p:cNvPr>
            <p:cNvSpPr txBox="1"/>
            <p:nvPr/>
          </p:nvSpPr>
          <p:spPr>
            <a:xfrm>
              <a:off x="822832" y="1162088"/>
              <a:ext cx="2777293" cy="11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grpSp>
        <p:nvGrpSpPr>
          <p:cNvPr id="21" name="Grupo 20">
            <a:extLst>
              <a:ext uri="{FF2B5EF4-FFF2-40B4-BE49-F238E27FC236}">
                <a16:creationId xmlns:a16="http://schemas.microsoft.com/office/drawing/2014/main" id="{B37FB41E-693C-4894-9E10-D80A5DFDC016}"/>
              </a:ext>
            </a:extLst>
          </p:cNvPr>
          <p:cNvGrpSpPr/>
          <p:nvPr/>
        </p:nvGrpSpPr>
        <p:grpSpPr>
          <a:xfrm>
            <a:off x="892786" y="856877"/>
            <a:ext cx="5127382" cy="1359140"/>
            <a:chOff x="461229" y="1123045"/>
            <a:chExt cx="3228392" cy="449341"/>
          </a:xfrm>
        </p:grpSpPr>
        <p:sp>
          <p:nvSpPr>
            <p:cNvPr id="22" name="Rectángulo: esquinas diagonales cortadas 10">
              <a:extLst>
                <a:ext uri="{FF2B5EF4-FFF2-40B4-BE49-F238E27FC236}">
                  <a16:creationId xmlns:a16="http://schemas.microsoft.com/office/drawing/2014/main" id="{99BAFA92-EEB8-460A-A45D-9CED56003DC6}"/>
                </a:ext>
              </a:extLst>
            </p:cNvPr>
            <p:cNvSpPr/>
            <p:nvPr/>
          </p:nvSpPr>
          <p:spPr>
            <a:xfrm>
              <a:off x="461229" y="1123045"/>
              <a:ext cx="3228392" cy="44934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uadroTexto 22">
              <a:extLst>
                <a:ext uri="{FF2B5EF4-FFF2-40B4-BE49-F238E27FC236}">
                  <a16:creationId xmlns:a16="http://schemas.microsoft.com/office/drawing/2014/main" id="{87699425-F95C-49D1-8DAC-49C5B1CC8278}"/>
                </a:ext>
              </a:extLst>
            </p:cNvPr>
            <p:cNvSpPr txBox="1"/>
            <p:nvPr/>
          </p:nvSpPr>
          <p:spPr>
            <a:xfrm>
              <a:off x="822832" y="1162088"/>
              <a:ext cx="2514101" cy="3357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 </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Si conoce el número de riesgos, indicado, de lo contrario incluir el nombre del proceso </a:t>
              </a:r>
            </a:p>
          </p:txBody>
        </p:sp>
      </p:gr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25" y="2516648"/>
            <a:ext cx="5136983" cy="3508130"/>
          </a:xfrm>
          <a:prstGeom prst="rect">
            <a:avLst/>
          </a:prstGeom>
        </p:spPr>
      </p:pic>
      <p:sp>
        <p:nvSpPr>
          <p:cNvPr id="24" name="object 12">
            <a:extLst>
              <a:ext uri="{FF2B5EF4-FFF2-40B4-BE49-F238E27FC236}">
                <a16:creationId xmlns:a16="http://schemas.microsoft.com/office/drawing/2014/main" id="{BD3A2806-394F-4EDC-96A5-ADD627AD2AD3}"/>
              </a:ext>
            </a:extLst>
          </p:cNvPr>
          <p:cNvSpPr/>
          <p:nvPr/>
        </p:nvSpPr>
        <p:spPr>
          <a:xfrm>
            <a:off x="264297" y="4835967"/>
            <a:ext cx="1620060" cy="908672"/>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2">
            <a:extLst>
              <a:ext uri="{FF2B5EF4-FFF2-40B4-BE49-F238E27FC236}">
                <a16:creationId xmlns:a16="http://schemas.microsoft.com/office/drawing/2014/main" id="{BD3A2806-394F-4EDC-96A5-ADD627AD2AD3}"/>
              </a:ext>
            </a:extLst>
          </p:cNvPr>
          <p:cNvSpPr/>
          <p:nvPr/>
        </p:nvSpPr>
        <p:spPr>
          <a:xfrm flipV="1">
            <a:off x="1403356" y="2431553"/>
            <a:ext cx="1620060" cy="888023"/>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CuadroTexto 25">
            <a:extLst>
              <a:ext uri="{FF2B5EF4-FFF2-40B4-BE49-F238E27FC236}">
                <a16:creationId xmlns:a16="http://schemas.microsoft.com/office/drawing/2014/main" id="{87699425-F95C-49D1-8DAC-49C5B1CC8278}"/>
              </a:ext>
            </a:extLst>
          </p:cNvPr>
          <p:cNvSpPr txBox="1"/>
          <p:nvPr/>
        </p:nvSpPr>
        <p:spPr>
          <a:xfrm>
            <a:off x="7379002" y="944194"/>
            <a:ext cx="399293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2. </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Descargar reportes </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482" y="2486272"/>
            <a:ext cx="3675229" cy="350813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168" y="2516648"/>
            <a:ext cx="1670538" cy="3447379"/>
          </a:xfrm>
          <a:prstGeom prst="rect">
            <a:avLst/>
          </a:prstGeom>
        </p:spPr>
      </p:pic>
      <p:sp>
        <p:nvSpPr>
          <p:cNvPr id="27" name="object 12">
            <a:extLst>
              <a:ext uri="{FF2B5EF4-FFF2-40B4-BE49-F238E27FC236}">
                <a16:creationId xmlns:a16="http://schemas.microsoft.com/office/drawing/2014/main" id="{BD3A2806-394F-4EDC-96A5-ADD627AD2AD3}"/>
              </a:ext>
            </a:extLst>
          </p:cNvPr>
          <p:cNvSpPr/>
          <p:nvPr/>
        </p:nvSpPr>
        <p:spPr>
          <a:xfrm flipV="1">
            <a:off x="6045407" y="4856616"/>
            <a:ext cx="1620060" cy="888023"/>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Conector recto 15"/>
          <p:cNvCxnSpPr/>
          <p:nvPr/>
        </p:nvCxnSpPr>
        <p:spPr>
          <a:xfrm flipV="1">
            <a:off x="1884357" y="620952"/>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884357" y="278827"/>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12862759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84356" y="231077"/>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Helvetica" panose="020B0604020202020204" pitchFamily="34" charset="0"/>
                <a:ea typeface="MS UI Gothic" panose="020B0600070205080204" pitchFamily="34" charset="-128"/>
                <a:cs typeface="Helvetica" panose="020B0604020202020204" pitchFamily="34" charset="0"/>
                <a:sym typeface="Arial"/>
              </a:rPr>
              <a:t>Visualizar riesgos, controles, información </a:t>
            </a:r>
          </a:p>
        </p:txBody>
      </p:sp>
      <p:grpSp>
        <p:nvGrpSpPr>
          <p:cNvPr id="21" name="Grupo 20">
            <a:extLst>
              <a:ext uri="{FF2B5EF4-FFF2-40B4-BE49-F238E27FC236}">
                <a16:creationId xmlns:a16="http://schemas.microsoft.com/office/drawing/2014/main" id="{B37FB41E-693C-4894-9E10-D80A5DFDC016}"/>
              </a:ext>
            </a:extLst>
          </p:cNvPr>
          <p:cNvGrpSpPr/>
          <p:nvPr/>
        </p:nvGrpSpPr>
        <p:grpSpPr>
          <a:xfrm>
            <a:off x="3458230" y="781498"/>
            <a:ext cx="5127382" cy="1147769"/>
            <a:chOff x="477837" y="1123045"/>
            <a:chExt cx="3228392" cy="449341"/>
          </a:xfrm>
        </p:grpSpPr>
        <p:sp>
          <p:nvSpPr>
            <p:cNvPr id="22" name="Rectángulo: esquinas diagonales cortadas 10">
              <a:extLst>
                <a:ext uri="{FF2B5EF4-FFF2-40B4-BE49-F238E27FC236}">
                  <a16:creationId xmlns:a16="http://schemas.microsoft.com/office/drawing/2014/main" id="{99BAFA92-EEB8-460A-A45D-9CED56003DC6}"/>
                </a:ext>
              </a:extLst>
            </p:cNvPr>
            <p:cNvSpPr/>
            <p:nvPr/>
          </p:nvSpPr>
          <p:spPr>
            <a:xfrm>
              <a:off x="477837" y="1123045"/>
              <a:ext cx="3228392" cy="44934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uadroTexto 22">
              <a:extLst>
                <a:ext uri="{FF2B5EF4-FFF2-40B4-BE49-F238E27FC236}">
                  <a16:creationId xmlns:a16="http://schemas.microsoft.com/office/drawing/2014/main" id="{87699425-F95C-49D1-8DAC-49C5B1CC8278}"/>
                </a:ext>
              </a:extLst>
            </p:cNvPr>
            <p:cNvSpPr txBox="1"/>
            <p:nvPr/>
          </p:nvSpPr>
          <p:spPr>
            <a:xfrm>
              <a:off x="822832" y="1162088"/>
              <a:ext cx="2514101" cy="349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3. </a:t>
              </a:r>
              <a:r>
                <a:rPr kumimoji="0" lang="es-E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Visualización rápida mapa de riesgos </a:t>
              </a:r>
            </a:p>
          </p:txBody>
        </p:sp>
      </p:gr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089" y="2593940"/>
            <a:ext cx="10244265" cy="3667458"/>
          </a:xfrm>
          <a:prstGeom prst="rect">
            <a:avLst/>
          </a:prstGeom>
        </p:spPr>
      </p:pic>
      <p:sp>
        <p:nvSpPr>
          <p:cNvPr id="24" name="object 12">
            <a:extLst>
              <a:ext uri="{FF2B5EF4-FFF2-40B4-BE49-F238E27FC236}">
                <a16:creationId xmlns:a16="http://schemas.microsoft.com/office/drawing/2014/main" id="{BD3A2806-394F-4EDC-96A5-ADD627AD2AD3}"/>
              </a:ext>
            </a:extLst>
          </p:cNvPr>
          <p:cNvSpPr/>
          <p:nvPr/>
        </p:nvSpPr>
        <p:spPr>
          <a:xfrm>
            <a:off x="1467088" y="5352726"/>
            <a:ext cx="2085003" cy="908672"/>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2">
            <a:extLst>
              <a:ext uri="{FF2B5EF4-FFF2-40B4-BE49-F238E27FC236}">
                <a16:creationId xmlns:a16="http://schemas.microsoft.com/office/drawing/2014/main" id="{BD3A2806-394F-4EDC-96A5-ADD627AD2AD3}"/>
              </a:ext>
            </a:extLst>
          </p:cNvPr>
          <p:cNvSpPr/>
          <p:nvPr/>
        </p:nvSpPr>
        <p:spPr>
          <a:xfrm flipV="1">
            <a:off x="3909439" y="2819192"/>
            <a:ext cx="7942591" cy="3379385"/>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Conector recto 8"/>
          <p:cNvCxnSpPr/>
          <p:nvPr/>
        </p:nvCxnSpPr>
        <p:spPr>
          <a:xfrm flipV="1">
            <a:off x="1804659" y="668871"/>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804659" y="315591"/>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26835322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921056" y="3943926"/>
            <a:ext cx="8560904"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FFFFFF"/>
                </a:solidFill>
                <a:effectLst/>
                <a:uLnTx/>
                <a:uFillTx/>
                <a:latin typeface="Work Sans Light"/>
                <a:ea typeface="Work Sans Light"/>
                <a:cs typeface="Work Sans Light"/>
                <a:sym typeface="Work Sans Light"/>
              </a:rPr>
              <a:t>3. Manual del usuario SGI – Módulo de Indicadores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Versión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Junio 2025</a:t>
            </a:r>
          </a:p>
        </p:txBody>
      </p:sp>
      <p:sp>
        <p:nvSpPr>
          <p:cNvPr id="5" name="CuadroTexto 4"/>
          <p:cNvSpPr txBox="1"/>
          <p:nvPr/>
        </p:nvSpPr>
        <p:spPr>
          <a:xfrm>
            <a:off x="1884357" y="257847"/>
            <a:ext cx="8028943" cy="400105"/>
          </a:xfrm>
          <a:prstGeom prst="rect">
            <a:avLst/>
          </a:prstGeom>
          <a:noFill/>
        </p:spPr>
        <p:txBody>
          <a:bodyPr wrap="square" lIns="91428" tIns="45718" rIns="91428" bIns="45718" rtlCol="0">
            <a:spAutoFit/>
          </a:bodyPr>
          <a:lstStyle/>
          <a:p>
            <a:pPr marL="0" marR="0" lvl="0" indent="0" algn="ctr" defTabSz="914264" rtl="0" eaLnBrk="1" fontAlgn="auto" latinLnBrk="0" hangingPunct="1">
              <a:lnSpc>
                <a:spcPct val="100000"/>
              </a:lnSpc>
              <a:spcBef>
                <a:spcPts val="0"/>
              </a:spcBef>
              <a:spcAft>
                <a:spcPts val="0"/>
              </a:spcAft>
              <a:buClr>
                <a:srgbClr val="000000"/>
              </a:buClr>
              <a:buSzTx/>
              <a:buFontTx/>
              <a:buNone/>
              <a:tabLst/>
              <a:defRPr/>
            </a:pPr>
            <a:r>
              <a:rPr kumimoji="0" lang="es-CO" sz="2000" b="1" i="0" u="none" strike="noStrike" kern="0" cap="none" spc="0" normalizeH="0" baseline="0" noProof="0" dirty="0">
                <a:ln>
                  <a:noFill/>
                </a:ln>
                <a:solidFill>
                  <a:prstClr val="black"/>
                </a:solidFill>
                <a:effectLst/>
                <a:uLnTx/>
                <a:uFillTx/>
                <a:latin typeface="Helvetica" panose="020B0604020202020204" pitchFamily="34" charset="0"/>
                <a:ea typeface="MS UI Gothic" panose="020B0600070205080204" pitchFamily="34" charset="-128"/>
                <a:cs typeface="Helvetica" panose="020B0604020202020204" pitchFamily="34" charset="0"/>
                <a:sym typeface="Arial"/>
              </a:rPr>
              <a:t>Materialización del riesgo</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8" y="1096363"/>
            <a:ext cx="9475344" cy="4046734"/>
          </a:xfrm>
          <a:prstGeom prst="rect">
            <a:avLst/>
          </a:prstGeom>
        </p:spPr>
      </p:pic>
      <p:sp>
        <p:nvSpPr>
          <p:cNvPr id="18" name="object 12">
            <a:extLst>
              <a:ext uri="{FF2B5EF4-FFF2-40B4-BE49-F238E27FC236}">
                <a16:creationId xmlns:a16="http://schemas.microsoft.com/office/drawing/2014/main" id="{BD3A2806-394F-4EDC-96A5-ADD627AD2AD3}"/>
              </a:ext>
            </a:extLst>
          </p:cNvPr>
          <p:cNvSpPr/>
          <p:nvPr/>
        </p:nvSpPr>
        <p:spPr>
          <a:xfrm>
            <a:off x="2967127" y="3943926"/>
            <a:ext cx="2809419" cy="1521183"/>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2930155" y="4815458"/>
            <a:ext cx="882836" cy="674854"/>
          </a:xfrm>
          <a:prstGeom prst="rect">
            <a:avLst/>
          </a:prstGeom>
        </p:spPr>
      </p:pic>
      <p:sp>
        <p:nvSpPr>
          <p:cNvPr id="20" name="Rectángulo 19"/>
          <p:cNvSpPr/>
          <p:nvPr/>
        </p:nvSpPr>
        <p:spPr>
          <a:xfrm>
            <a:off x="3075267" y="1950179"/>
            <a:ext cx="7800818" cy="1169551"/>
          </a:xfrm>
          <a:prstGeom prst="rect">
            <a:avLst/>
          </a:prstGeom>
        </p:spPr>
        <p:txBody>
          <a:bodyPr wrap="square">
            <a:spAutoFit/>
          </a:bodyPr>
          <a:lstStyle/>
          <a:p>
            <a:pPr marL="91440" marR="347980" lvl="0" indent="0" algn="just" defTabSz="914400" rtl="0" eaLnBrk="1" fontAlgn="auto" latinLnBrk="0" hangingPunct="1">
              <a:lnSpc>
                <a:spcPct val="100000"/>
              </a:lnSpc>
              <a:spcBef>
                <a:spcPts val="700"/>
              </a:spcBef>
              <a:spcAft>
                <a:spcPts val="0"/>
              </a:spcAft>
              <a:buClrTx/>
              <a:buSzTx/>
              <a:buFontTx/>
              <a:buNone/>
              <a:tabLst/>
              <a:defRPr/>
            </a:pPr>
            <a:r>
              <a:rPr kumimoji="0" lang="es-CO" sz="14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Al momento de registrar el avance al riesgo, el responsable analiza si se materializó  o no el riesgo como acción de autocontrol y autogestión.  Cuando la materialización es detectada por la OCI u otra dependencia, se envía un correo a Planeación, quien ingresará al riesgo respectivo y dará la acción de materialización.  Esto genera una alerta y la necesidad de hacer un plan de mejoramiento </a:t>
            </a:r>
          </a:p>
        </p:txBody>
      </p:sp>
      <p:cxnSp>
        <p:nvCxnSpPr>
          <p:cNvPr id="8" name="Conector recto 7"/>
          <p:cNvCxnSpPr/>
          <p:nvPr/>
        </p:nvCxnSpPr>
        <p:spPr>
          <a:xfrm flipV="1">
            <a:off x="1884357" y="685340"/>
            <a:ext cx="8188338" cy="1"/>
          </a:xfrm>
          <a:prstGeom prst="line">
            <a:avLst/>
          </a:prstGeom>
          <a:ln w="539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884357" y="320458"/>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20</a:t>
            </a:r>
          </a:p>
        </p:txBody>
      </p:sp>
    </p:spTree>
    <p:extLst>
      <p:ext uri="{BB962C8B-B14F-4D97-AF65-F5344CB8AC3E}">
        <p14:creationId xmlns:p14="http://schemas.microsoft.com/office/powerpoint/2010/main" val="154046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diagonales cortadas 10">
            <a:extLst>
              <a:ext uri="{FF2B5EF4-FFF2-40B4-BE49-F238E27FC236}">
                <a16:creationId xmlns:a16="http://schemas.microsoft.com/office/drawing/2014/main" id="{99BAFA92-EEB8-460A-A45D-9CED56003DC6}"/>
              </a:ext>
            </a:extLst>
          </p:cNvPr>
          <p:cNvSpPr/>
          <p:nvPr/>
        </p:nvSpPr>
        <p:spPr>
          <a:xfrm>
            <a:off x="466343" y="1026580"/>
            <a:ext cx="11053743" cy="68854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3</a:t>
            </a:r>
            <a:endParaRPr lang="es-CO" dirty="0"/>
          </a:p>
        </p:txBody>
      </p:sp>
      <p:sp>
        <p:nvSpPr>
          <p:cNvPr id="25" name="Rectangle 3">
            <a:extLst>
              <a:ext uri="{FF2B5EF4-FFF2-40B4-BE49-F238E27FC236}">
                <a16:creationId xmlns:a16="http://schemas.microsoft.com/office/drawing/2014/main" id="{996E2F91-9434-4AB0-B0FD-F23587B01D50}"/>
              </a:ext>
            </a:extLst>
          </p:cNvPr>
          <p:cNvSpPr>
            <a:spLocks noChangeArrowheads="1"/>
          </p:cNvSpPr>
          <p:nvPr/>
        </p:nvSpPr>
        <p:spPr bwMode="auto">
          <a:xfrm>
            <a:off x="584815" y="1071750"/>
            <a:ext cx="1093527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Clr>
                <a:srgbClr val="000000"/>
              </a:buClr>
            </a:pPr>
            <a:r>
              <a:rPr lang="es-CO" sz="1300" kern="0" dirty="0">
                <a:solidFill>
                  <a:schemeClr val="bg1"/>
                </a:solidFill>
                <a:latin typeface="Helvetica" panose="020B0604020202020204" pitchFamily="34" charset="0"/>
                <a:cs typeface="Helvetica" panose="020B0604020202020204" pitchFamily="34" charset="0"/>
                <a:sym typeface="Arial"/>
              </a:rPr>
              <a:t>Una vez el director, jefe de oficina o coordinador de grupo habilite la formulación de cada una de sus dependencias, aparecerá el siguiente mensaje: En el enlace relacionado se pueden consultar los documentos utilizados como insumo para la formulación de la planeación institucional </a:t>
            </a:r>
          </a:p>
          <a:p>
            <a:pPr algn="just">
              <a:buClr>
                <a:srgbClr val="000000"/>
              </a:buClr>
              <a:buFont typeface="Arial"/>
              <a:buNone/>
            </a:pPr>
            <a:endParaRPr lang="es-CO" sz="1300" kern="0" dirty="0">
              <a:solidFill>
                <a:schemeClr val="bg1"/>
              </a:solidFill>
              <a:latin typeface="Helvetica" panose="020B0604020202020204" pitchFamily="34" charset="0"/>
              <a:cs typeface="Helvetica" panose="020B0604020202020204" pitchFamily="34" charset="0"/>
              <a:sym typeface="Arial"/>
            </a:endParaRPr>
          </a:p>
        </p:txBody>
      </p:sp>
      <p:pic>
        <p:nvPicPr>
          <p:cNvPr id="26" name="Imagen 25">
            <a:extLst>
              <a:ext uri="{FF2B5EF4-FFF2-40B4-BE49-F238E27FC236}">
                <a16:creationId xmlns:a16="http://schemas.microsoft.com/office/drawing/2014/main" id="{9202A205-5A79-49B5-B2C8-7977D960AEAE}"/>
              </a:ext>
            </a:extLst>
          </p:cNvPr>
          <p:cNvPicPr>
            <a:picLocks noChangeAspect="1"/>
          </p:cNvPicPr>
          <p:nvPr/>
        </p:nvPicPr>
        <p:blipFill>
          <a:blip r:embed="rId2"/>
          <a:stretch>
            <a:fillRect/>
          </a:stretch>
        </p:blipFill>
        <p:spPr>
          <a:xfrm>
            <a:off x="2967301" y="2298751"/>
            <a:ext cx="6204815" cy="3117616"/>
          </a:xfrm>
          <a:prstGeom prst="rect">
            <a:avLst/>
          </a:prstGeom>
        </p:spPr>
      </p:pic>
    </p:spTree>
    <p:extLst>
      <p:ext uri="{BB962C8B-B14F-4D97-AF65-F5344CB8AC3E}">
        <p14:creationId xmlns:p14="http://schemas.microsoft.com/office/powerpoint/2010/main" val="13375770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348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diagonales cortadas 10">
            <a:extLst>
              <a:ext uri="{FF2B5EF4-FFF2-40B4-BE49-F238E27FC236}">
                <a16:creationId xmlns:a16="http://schemas.microsoft.com/office/drawing/2014/main" id="{99BAFA92-EEB8-460A-A45D-9CED56003DC6}"/>
              </a:ext>
            </a:extLst>
          </p:cNvPr>
          <p:cNvSpPr/>
          <p:nvPr/>
        </p:nvSpPr>
        <p:spPr>
          <a:xfrm>
            <a:off x="279609" y="1036467"/>
            <a:ext cx="11202149" cy="68854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3</a:t>
            </a:r>
            <a:endParaRPr lang="es-CO" dirty="0"/>
          </a:p>
        </p:txBody>
      </p:sp>
      <p:sp>
        <p:nvSpPr>
          <p:cNvPr id="7" name="Rectangle 3">
            <a:extLst>
              <a:ext uri="{FF2B5EF4-FFF2-40B4-BE49-F238E27FC236}">
                <a16:creationId xmlns:a16="http://schemas.microsoft.com/office/drawing/2014/main" id="{4851AB15-5E95-4080-A7FF-5B37BE4AE558}"/>
              </a:ext>
            </a:extLst>
          </p:cNvPr>
          <p:cNvSpPr>
            <a:spLocks noChangeArrowheads="1"/>
          </p:cNvSpPr>
          <p:nvPr/>
        </p:nvSpPr>
        <p:spPr bwMode="auto">
          <a:xfrm>
            <a:off x="217844" y="1041782"/>
            <a:ext cx="1118627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Clr>
                <a:srgbClr val="000000"/>
              </a:buClr>
              <a:buFont typeface="Arial"/>
              <a:buNone/>
            </a:pPr>
            <a:r>
              <a:rPr lang="es-CO" sz="1300" kern="0" dirty="0">
                <a:solidFill>
                  <a:schemeClr val="bg1"/>
                </a:solidFill>
                <a:latin typeface="Helvetica" panose="020B0604020202020204" pitchFamily="34" charset="0"/>
                <a:cs typeface="Helvetica" panose="020B0604020202020204" pitchFamily="34" charset="0"/>
                <a:sym typeface="Arial"/>
              </a:rPr>
              <a:t>Con el visto bueno por parte de los directores, jefes de oficina y coordinadores de grupo, el enlace de la dependencia procederá a verificar la información de la planeación institucional  previamente cargada por la Oficina Asesora de Planeación, para lo cual deberán adelantar los siguientes pasos:</a:t>
            </a:r>
          </a:p>
          <a:p>
            <a:pPr algn="just">
              <a:buClr>
                <a:srgbClr val="000000"/>
              </a:buClr>
              <a:buFont typeface="Arial"/>
              <a:buNone/>
            </a:pPr>
            <a:endParaRPr lang="es-CO" sz="1300" kern="0" dirty="0">
              <a:solidFill>
                <a:srgbClr val="000000"/>
              </a:solidFill>
              <a:latin typeface="Helvetica" panose="020B0604020202020204" pitchFamily="34" charset="0"/>
              <a:cs typeface="Helvetica" panose="020B0604020202020204" pitchFamily="34" charset="0"/>
              <a:sym typeface="Arial"/>
            </a:endParaRP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a:t>
            </a:r>
            <a:r>
              <a:rPr lang="es-CO" sz="1300" b="1" i="1" kern="0" dirty="0">
                <a:solidFill>
                  <a:srgbClr val="000000"/>
                </a:solidFill>
                <a:latin typeface="Helvetica" panose="020B0604020202020204" pitchFamily="34" charset="0"/>
                <a:cs typeface="Helvetica" panose="020B0604020202020204" pitchFamily="34" charset="0"/>
                <a:sym typeface="Arial"/>
              </a:rPr>
              <a:t>Planeación institucional – Formulación – Formular entregables.</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el entregable a revisar.</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el botón editar, donde se puede revisar la información cargada para el entregable.</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Verificar la información del entregable.</a:t>
            </a:r>
          </a:p>
        </p:txBody>
      </p:sp>
      <p:pic>
        <p:nvPicPr>
          <p:cNvPr id="8" name="Imagen 7">
            <a:extLst>
              <a:ext uri="{FF2B5EF4-FFF2-40B4-BE49-F238E27FC236}">
                <a16:creationId xmlns:a16="http://schemas.microsoft.com/office/drawing/2014/main" id="{3CF6DC5D-4068-4CFD-9DB8-6A25B24E859B}"/>
              </a:ext>
            </a:extLst>
          </p:cNvPr>
          <p:cNvPicPr>
            <a:picLocks noChangeAspect="1"/>
          </p:cNvPicPr>
          <p:nvPr/>
        </p:nvPicPr>
        <p:blipFill rotWithShape="1">
          <a:blip r:embed="rId2"/>
          <a:srcRect b="2323"/>
          <a:stretch/>
        </p:blipFill>
        <p:spPr>
          <a:xfrm>
            <a:off x="279609" y="2863179"/>
            <a:ext cx="11620500" cy="3284199"/>
          </a:xfrm>
          <a:prstGeom prst="rect">
            <a:avLst/>
          </a:prstGeom>
        </p:spPr>
      </p:pic>
      <p:sp>
        <p:nvSpPr>
          <p:cNvPr id="9" name="Rectángulo 8">
            <a:extLst>
              <a:ext uri="{FF2B5EF4-FFF2-40B4-BE49-F238E27FC236}">
                <a16:creationId xmlns:a16="http://schemas.microsoft.com/office/drawing/2014/main" id="{2CD18C17-38EC-460D-8D75-518550B0D1B4}"/>
              </a:ext>
            </a:extLst>
          </p:cNvPr>
          <p:cNvSpPr/>
          <p:nvPr/>
        </p:nvSpPr>
        <p:spPr>
          <a:xfrm>
            <a:off x="279609" y="2863179"/>
            <a:ext cx="11626640" cy="3339063"/>
          </a:xfrm>
          <a:prstGeom prst="rect">
            <a:avLst/>
          </a:prstGeom>
          <a:noFill/>
          <a:ln w="19050">
            <a:solidFill>
              <a:srgbClr val="0077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0" name="Rectángulo 9">
            <a:extLst>
              <a:ext uri="{FF2B5EF4-FFF2-40B4-BE49-F238E27FC236}">
                <a16:creationId xmlns:a16="http://schemas.microsoft.com/office/drawing/2014/main" id="{E7A9FAF8-C99A-42A1-8451-9E70517C4B2B}"/>
              </a:ext>
            </a:extLst>
          </p:cNvPr>
          <p:cNvSpPr/>
          <p:nvPr/>
        </p:nvSpPr>
        <p:spPr>
          <a:xfrm>
            <a:off x="285751" y="3712026"/>
            <a:ext cx="1492249" cy="38946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1" name="Rectángulo 10">
            <a:extLst>
              <a:ext uri="{FF2B5EF4-FFF2-40B4-BE49-F238E27FC236}">
                <a16:creationId xmlns:a16="http://schemas.microsoft.com/office/drawing/2014/main" id="{D7DC21B2-39EC-4CAE-B584-2DE8D9EEB071}"/>
              </a:ext>
            </a:extLst>
          </p:cNvPr>
          <p:cNvSpPr/>
          <p:nvPr/>
        </p:nvSpPr>
        <p:spPr>
          <a:xfrm>
            <a:off x="285751" y="4721740"/>
            <a:ext cx="1492249" cy="38946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2" name="Rectángulo 11">
            <a:extLst>
              <a:ext uri="{FF2B5EF4-FFF2-40B4-BE49-F238E27FC236}">
                <a16:creationId xmlns:a16="http://schemas.microsoft.com/office/drawing/2014/main" id="{61BF9E13-6139-41A6-9316-64C6E5FAD86B}"/>
              </a:ext>
            </a:extLst>
          </p:cNvPr>
          <p:cNvSpPr/>
          <p:nvPr/>
        </p:nvSpPr>
        <p:spPr>
          <a:xfrm>
            <a:off x="285751" y="5399180"/>
            <a:ext cx="2203449" cy="38946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3" name="Rectángulo 12">
            <a:extLst>
              <a:ext uri="{FF2B5EF4-FFF2-40B4-BE49-F238E27FC236}">
                <a16:creationId xmlns:a16="http://schemas.microsoft.com/office/drawing/2014/main" id="{5C3B35C2-86AA-4FDE-BE3D-1426C37DAD86}"/>
              </a:ext>
            </a:extLst>
          </p:cNvPr>
          <p:cNvSpPr/>
          <p:nvPr/>
        </p:nvSpPr>
        <p:spPr>
          <a:xfrm>
            <a:off x="2808817" y="3889826"/>
            <a:ext cx="1001183" cy="38946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4" name="Rectángulo 13">
            <a:extLst>
              <a:ext uri="{FF2B5EF4-FFF2-40B4-BE49-F238E27FC236}">
                <a16:creationId xmlns:a16="http://schemas.microsoft.com/office/drawing/2014/main" id="{50D8DAA5-67C5-4C3F-9700-3322A4B346DB}"/>
              </a:ext>
            </a:extLst>
          </p:cNvPr>
          <p:cNvSpPr/>
          <p:nvPr/>
        </p:nvSpPr>
        <p:spPr>
          <a:xfrm>
            <a:off x="2808817" y="4721740"/>
            <a:ext cx="9091292" cy="67744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5" name="Rectángulo 14">
            <a:extLst>
              <a:ext uri="{FF2B5EF4-FFF2-40B4-BE49-F238E27FC236}">
                <a16:creationId xmlns:a16="http://schemas.microsoft.com/office/drawing/2014/main" id="{E68EDBEF-EBE9-4AAA-A768-38E34CC1AF88}"/>
              </a:ext>
            </a:extLst>
          </p:cNvPr>
          <p:cNvSpPr/>
          <p:nvPr/>
        </p:nvSpPr>
        <p:spPr>
          <a:xfrm>
            <a:off x="6096000" y="5812776"/>
            <a:ext cx="1083733" cy="33460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6" name="Imagen 15">
            <a:extLst>
              <a:ext uri="{FF2B5EF4-FFF2-40B4-BE49-F238E27FC236}">
                <a16:creationId xmlns:a16="http://schemas.microsoft.com/office/drawing/2014/main" id="{43735DC4-9434-4E5B-A38C-27B150490E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5558763" y="5818998"/>
            <a:ext cx="595651" cy="487951"/>
          </a:xfrm>
          <a:prstGeom prst="rect">
            <a:avLst/>
          </a:prstGeom>
        </p:spPr>
      </p:pic>
    </p:spTree>
    <p:extLst>
      <p:ext uri="{BB962C8B-B14F-4D97-AF65-F5344CB8AC3E}">
        <p14:creationId xmlns:p14="http://schemas.microsoft.com/office/powerpoint/2010/main" val="4165381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3</a:t>
            </a:r>
            <a:endParaRPr lang="es-CO" dirty="0"/>
          </a:p>
        </p:txBody>
      </p:sp>
      <p:pic>
        <p:nvPicPr>
          <p:cNvPr id="17" name="Imagen 16">
            <a:extLst>
              <a:ext uri="{FF2B5EF4-FFF2-40B4-BE49-F238E27FC236}">
                <a16:creationId xmlns:a16="http://schemas.microsoft.com/office/drawing/2014/main" id="{45A6E355-6071-46DE-BC17-D42CE059F5F9}"/>
              </a:ext>
            </a:extLst>
          </p:cNvPr>
          <p:cNvPicPr>
            <a:picLocks noChangeAspect="1"/>
          </p:cNvPicPr>
          <p:nvPr/>
        </p:nvPicPr>
        <p:blipFill>
          <a:blip r:embed="rId2"/>
          <a:stretch>
            <a:fillRect/>
          </a:stretch>
        </p:blipFill>
        <p:spPr>
          <a:xfrm>
            <a:off x="133350" y="781301"/>
            <a:ext cx="11925300" cy="5829300"/>
          </a:xfrm>
          <a:prstGeom prst="rect">
            <a:avLst/>
          </a:prstGeom>
        </p:spPr>
      </p:pic>
      <p:sp>
        <p:nvSpPr>
          <p:cNvPr id="18" name="Rectángulo 17">
            <a:extLst>
              <a:ext uri="{FF2B5EF4-FFF2-40B4-BE49-F238E27FC236}">
                <a16:creationId xmlns:a16="http://schemas.microsoft.com/office/drawing/2014/main" id="{521B0786-DEF2-4303-9B21-45E4E798BBEE}"/>
              </a:ext>
            </a:extLst>
          </p:cNvPr>
          <p:cNvSpPr/>
          <p:nvPr/>
        </p:nvSpPr>
        <p:spPr>
          <a:xfrm>
            <a:off x="118533" y="812190"/>
            <a:ext cx="11954934" cy="5829301"/>
          </a:xfrm>
          <a:prstGeom prst="rect">
            <a:avLst/>
          </a:prstGeom>
          <a:noFill/>
          <a:ln>
            <a:solidFill>
              <a:srgbClr val="004A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Tree>
    <p:extLst>
      <p:ext uri="{BB962C8B-B14F-4D97-AF65-F5344CB8AC3E}">
        <p14:creationId xmlns:p14="http://schemas.microsoft.com/office/powerpoint/2010/main" val="1060415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diagonales cortadas 10">
            <a:extLst>
              <a:ext uri="{FF2B5EF4-FFF2-40B4-BE49-F238E27FC236}">
                <a16:creationId xmlns:a16="http://schemas.microsoft.com/office/drawing/2014/main" id="{99BAFA92-EEB8-460A-A45D-9CED56003DC6}"/>
              </a:ext>
            </a:extLst>
          </p:cNvPr>
          <p:cNvSpPr/>
          <p:nvPr/>
        </p:nvSpPr>
        <p:spPr>
          <a:xfrm>
            <a:off x="376312" y="1071101"/>
            <a:ext cx="11053743" cy="484660"/>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3</a:t>
            </a:r>
            <a:endParaRPr lang="es-CO" dirty="0"/>
          </a:p>
        </p:txBody>
      </p:sp>
      <p:sp>
        <p:nvSpPr>
          <p:cNvPr id="4" name="Rectangle 3">
            <a:extLst>
              <a:ext uri="{FF2B5EF4-FFF2-40B4-BE49-F238E27FC236}">
                <a16:creationId xmlns:a16="http://schemas.microsoft.com/office/drawing/2014/main" id="{D1C02DF3-330D-4D04-9367-5BA7F55EE7AA}"/>
              </a:ext>
            </a:extLst>
          </p:cNvPr>
          <p:cNvSpPr>
            <a:spLocks noChangeArrowheads="1"/>
          </p:cNvSpPr>
          <p:nvPr/>
        </p:nvSpPr>
        <p:spPr bwMode="auto">
          <a:xfrm>
            <a:off x="613450" y="1141809"/>
            <a:ext cx="1096509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Clr>
                <a:srgbClr val="000000"/>
              </a:buClr>
              <a:buFont typeface="Arial"/>
              <a:buNone/>
            </a:pPr>
            <a:r>
              <a:rPr lang="es-CO" sz="1300" kern="0" dirty="0">
                <a:solidFill>
                  <a:schemeClr val="bg1"/>
                </a:solidFill>
                <a:latin typeface="Helvetica" panose="020B0604020202020204" pitchFamily="34" charset="0"/>
                <a:cs typeface="Helvetica" panose="020B0604020202020204" pitchFamily="34" charset="0"/>
                <a:sym typeface="Arial"/>
              </a:rPr>
              <a:t>Para realizar validación de la información de las actividades que hacen parte del entregable se debe:</a:t>
            </a:r>
          </a:p>
          <a:p>
            <a:pPr algn="just">
              <a:buClr>
                <a:srgbClr val="000000"/>
              </a:buClr>
              <a:buFont typeface="Arial"/>
              <a:buNone/>
            </a:pPr>
            <a:endParaRPr lang="es-CO" sz="1300" b="1" i="1" kern="0" dirty="0">
              <a:solidFill>
                <a:srgbClr val="000000"/>
              </a:solidFill>
              <a:latin typeface="Helvetica" panose="020B0604020202020204" pitchFamily="34" charset="0"/>
              <a:cs typeface="Helvetica" panose="020B0604020202020204" pitchFamily="34" charset="0"/>
              <a:sym typeface="Arial"/>
            </a:endParaRP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la pestaña </a:t>
            </a:r>
            <a:r>
              <a:rPr lang="es-CO" sz="1300" b="1" i="1" kern="0" dirty="0">
                <a:solidFill>
                  <a:srgbClr val="000000"/>
                </a:solidFill>
                <a:latin typeface="Helvetica" panose="020B0604020202020204" pitchFamily="34" charset="0"/>
                <a:cs typeface="Helvetica" panose="020B0604020202020204" pitchFamily="34" charset="0"/>
                <a:sym typeface="Arial"/>
              </a:rPr>
              <a:t>actividades.</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las actividades a validar la información.</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a:t>
            </a:r>
            <a:r>
              <a:rPr lang="es-CO" sz="1300" b="1" i="1" kern="0" dirty="0">
                <a:solidFill>
                  <a:srgbClr val="000000"/>
                </a:solidFill>
                <a:latin typeface="Helvetica" panose="020B0604020202020204" pitchFamily="34" charset="0"/>
                <a:cs typeface="Helvetica" panose="020B0604020202020204" pitchFamily="34" charset="0"/>
                <a:sym typeface="Arial"/>
              </a:rPr>
              <a:t>editar</a:t>
            </a:r>
            <a:r>
              <a:rPr lang="es-CO" sz="1300" kern="0" dirty="0">
                <a:solidFill>
                  <a:srgbClr val="000000"/>
                </a:solidFill>
                <a:latin typeface="Helvetica" panose="020B0604020202020204" pitchFamily="34" charset="0"/>
                <a:cs typeface="Helvetica" panose="020B0604020202020204" pitchFamily="34" charset="0"/>
                <a:sym typeface="Arial"/>
              </a:rPr>
              <a:t>.</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Verificar la información de las actividades</a:t>
            </a:r>
          </a:p>
        </p:txBody>
      </p:sp>
      <p:pic>
        <p:nvPicPr>
          <p:cNvPr id="5" name="Imagen 4">
            <a:extLst>
              <a:ext uri="{FF2B5EF4-FFF2-40B4-BE49-F238E27FC236}">
                <a16:creationId xmlns:a16="http://schemas.microsoft.com/office/drawing/2014/main" id="{AACE52D8-BE56-490A-98FD-EC841FAD59D3}"/>
              </a:ext>
            </a:extLst>
          </p:cNvPr>
          <p:cNvPicPr>
            <a:picLocks noChangeAspect="1"/>
          </p:cNvPicPr>
          <p:nvPr/>
        </p:nvPicPr>
        <p:blipFill>
          <a:blip r:embed="rId2"/>
          <a:stretch>
            <a:fillRect/>
          </a:stretch>
        </p:blipFill>
        <p:spPr>
          <a:xfrm>
            <a:off x="679423" y="2434471"/>
            <a:ext cx="11136264" cy="3989863"/>
          </a:xfrm>
          <a:prstGeom prst="rect">
            <a:avLst/>
          </a:prstGeom>
        </p:spPr>
      </p:pic>
      <p:sp>
        <p:nvSpPr>
          <p:cNvPr id="6" name="Rectángulo 5">
            <a:extLst>
              <a:ext uri="{FF2B5EF4-FFF2-40B4-BE49-F238E27FC236}">
                <a16:creationId xmlns:a16="http://schemas.microsoft.com/office/drawing/2014/main" id="{5A1DC61F-3B77-442F-8C0C-BA6FA6603E6F}"/>
              </a:ext>
            </a:extLst>
          </p:cNvPr>
          <p:cNvSpPr/>
          <p:nvPr/>
        </p:nvSpPr>
        <p:spPr>
          <a:xfrm>
            <a:off x="3960284" y="3017758"/>
            <a:ext cx="1407583" cy="320804"/>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9AA725BD-2A90-4479-95DC-1EAF22A64A43}"/>
              </a:ext>
            </a:extLst>
          </p:cNvPr>
          <p:cNvSpPr/>
          <p:nvPr/>
        </p:nvSpPr>
        <p:spPr>
          <a:xfrm>
            <a:off x="759885" y="3760069"/>
            <a:ext cx="10988070" cy="459957"/>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25223D29-AA5F-4BAD-903F-3FA726B8E144}"/>
              </a:ext>
            </a:extLst>
          </p:cNvPr>
          <p:cNvSpPr/>
          <p:nvPr/>
        </p:nvSpPr>
        <p:spPr>
          <a:xfrm>
            <a:off x="5621867" y="6052730"/>
            <a:ext cx="1507065" cy="30089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A37860CA-B48E-48B6-A3CA-7B106CDDFEAD}"/>
              </a:ext>
            </a:extLst>
          </p:cNvPr>
          <p:cNvSpPr/>
          <p:nvPr/>
        </p:nvSpPr>
        <p:spPr>
          <a:xfrm>
            <a:off x="725003" y="2448220"/>
            <a:ext cx="11022951" cy="3989862"/>
          </a:xfrm>
          <a:prstGeom prst="rect">
            <a:avLst/>
          </a:prstGeom>
          <a:noFill/>
          <a:ln>
            <a:solidFill>
              <a:srgbClr val="004A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Tree>
    <p:extLst>
      <p:ext uri="{BB962C8B-B14F-4D97-AF65-F5344CB8AC3E}">
        <p14:creationId xmlns:p14="http://schemas.microsoft.com/office/powerpoint/2010/main" val="2166955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3</a:t>
            </a:r>
            <a:endParaRPr lang="es-CO" dirty="0"/>
          </a:p>
        </p:txBody>
      </p:sp>
      <p:pic>
        <p:nvPicPr>
          <p:cNvPr id="4" name="Imagen 3">
            <a:extLst>
              <a:ext uri="{FF2B5EF4-FFF2-40B4-BE49-F238E27FC236}">
                <a16:creationId xmlns:a16="http://schemas.microsoft.com/office/drawing/2014/main" id="{795AC6F3-8462-43F6-9968-A3E26E21B97A}"/>
              </a:ext>
            </a:extLst>
          </p:cNvPr>
          <p:cNvPicPr>
            <a:picLocks noChangeAspect="1"/>
          </p:cNvPicPr>
          <p:nvPr/>
        </p:nvPicPr>
        <p:blipFill>
          <a:blip r:embed="rId2"/>
          <a:stretch>
            <a:fillRect/>
          </a:stretch>
        </p:blipFill>
        <p:spPr>
          <a:xfrm>
            <a:off x="675677" y="957963"/>
            <a:ext cx="10742676" cy="5558640"/>
          </a:xfrm>
          <a:prstGeom prst="rect">
            <a:avLst/>
          </a:prstGeom>
        </p:spPr>
      </p:pic>
      <p:sp>
        <p:nvSpPr>
          <p:cNvPr id="5" name="Rectángulo 4">
            <a:extLst>
              <a:ext uri="{FF2B5EF4-FFF2-40B4-BE49-F238E27FC236}">
                <a16:creationId xmlns:a16="http://schemas.microsoft.com/office/drawing/2014/main" id="{B3337D87-22DD-4447-BD39-2CBB15B8B2AD}"/>
              </a:ext>
            </a:extLst>
          </p:cNvPr>
          <p:cNvSpPr/>
          <p:nvPr/>
        </p:nvSpPr>
        <p:spPr>
          <a:xfrm>
            <a:off x="696082" y="1025697"/>
            <a:ext cx="10688406" cy="5490906"/>
          </a:xfrm>
          <a:prstGeom prst="rect">
            <a:avLst/>
          </a:prstGeom>
          <a:noFill/>
          <a:ln>
            <a:solidFill>
              <a:srgbClr val="004A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Tree>
    <p:extLst>
      <p:ext uri="{BB962C8B-B14F-4D97-AF65-F5344CB8AC3E}">
        <p14:creationId xmlns:p14="http://schemas.microsoft.com/office/powerpoint/2010/main" val="98403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diagonales cortadas 10">
            <a:extLst>
              <a:ext uri="{FF2B5EF4-FFF2-40B4-BE49-F238E27FC236}">
                <a16:creationId xmlns:a16="http://schemas.microsoft.com/office/drawing/2014/main" id="{99BAFA92-EEB8-460A-A45D-9CED56003DC6}"/>
              </a:ext>
            </a:extLst>
          </p:cNvPr>
          <p:cNvSpPr/>
          <p:nvPr/>
        </p:nvSpPr>
        <p:spPr>
          <a:xfrm>
            <a:off x="285082" y="873485"/>
            <a:ext cx="11053743" cy="484660"/>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a:xfrm>
            <a:off x="1845734" y="279200"/>
            <a:ext cx="618067" cy="525992"/>
          </a:xfrm>
        </p:spPr>
        <p:txBody>
          <a:bodyPr/>
          <a:lstStyle/>
          <a:p>
            <a:r>
              <a:rPr lang="es-MX" dirty="0"/>
              <a:t>3</a:t>
            </a:r>
            <a:endParaRPr lang="es-CO" dirty="0"/>
          </a:p>
        </p:txBody>
      </p:sp>
      <p:sp>
        <p:nvSpPr>
          <p:cNvPr id="4" name="Rectangle 3">
            <a:extLst>
              <a:ext uri="{FF2B5EF4-FFF2-40B4-BE49-F238E27FC236}">
                <a16:creationId xmlns:a16="http://schemas.microsoft.com/office/drawing/2014/main" id="{536F4978-5D11-4175-9F3D-9379380AE62D}"/>
              </a:ext>
            </a:extLst>
          </p:cNvPr>
          <p:cNvSpPr>
            <a:spLocks noChangeArrowheads="1"/>
          </p:cNvSpPr>
          <p:nvPr/>
        </p:nvSpPr>
        <p:spPr bwMode="auto">
          <a:xfrm>
            <a:off x="494722" y="961307"/>
            <a:ext cx="11202554"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Clr>
                <a:srgbClr val="000000"/>
              </a:buClr>
              <a:buFont typeface="Arial"/>
              <a:buNone/>
            </a:pPr>
            <a:r>
              <a:rPr lang="es-CO" sz="1300" kern="0" dirty="0">
                <a:solidFill>
                  <a:schemeClr val="bg1"/>
                </a:solidFill>
                <a:latin typeface="Helvetica" panose="020B0604020202020204" pitchFamily="34" charset="0"/>
                <a:cs typeface="Helvetica" panose="020B0604020202020204" pitchFamily="34" charset="0"/>
                <a:sym typeface="Arial"/>
              </a:rPr>
              <a:t>El enlace debe verificar si se tienen responsabilidades en actividades que se encuentren en entregables de otras dependencias: </a:t>
            </a:r>
          </a:p>
          <a:p>
            <a:pPr algn="just">
              <a:buClr>
                <a:srgbClr val="000000"/>
              </a:buClr>
            </a:pPr>
            <a:endParaRPr lang="es-CO" sz="1300" kern="0" dirty="0">
              <a:latin typeface="Helvetica" panose="020B0604020202020204" pitchFamily="34" charset="0"/>
              <a:cs typeface="Helvetica" panose="020B0604020202020204" pitchFamily="34" charset="0"/>
              <a:sym typeface="Arial"/>
            </a:endParaRP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a:t>
            </a:r>
            <a:r>
              <a:rPr lang="es-CO" sz="1300" b="1" kern="0" dirty="0">
                <a:solidFill>
                  <a:srgbClr val="000000"/>
                </a:solidFill>
                <a:latin typeface="Helvetica" panose="020B0604020202020204" pitchFamily="34" charset="0"/>
                <a:cs typeface="Helvetica" panose="020B0604020202020204" pitchFamily="34" charset="0"/>
                <a:sym typeface="Arial"/>
              </a:rPr>
              <a:t>formulación.</a:t>
            </a:r>
          </a:p>
          <a:p>
            <a:pPr marL="228600" indent="-228600" algn="just">
              <a:buClr>
                <a:srgbClr val="000000"/>
              </a:buClr>
              <a:buFont typeface="+mj-lt"/>
              <a:buAutoNum type="alphaLcPeriod"/>
            </a:pPr>
            <a:r>
              <a:rPr lang="es-CO" sz="1300" kern="0" dirty="0">
                <a:solidFill>
                  <a:srgbClr val="000000"/>
                </a:solidFill>
                <a:latin typeface="Helvetica" panose="020B0604020202020204" pitchFamily="34" charset="0"/>
                <a:cs typeface="Helvetica" panose="020B0604020202020204" pitchFamily="34" charset="0"/>
                <a:sym typeface="Arial"/>
              </a:rPr>
              <a:t>Dar clic en </a:t>
            </a:r>
            <a:r>
              <a:rPr lang="es-CO" sz="1300" b="1" kern="0" dirty="0">
                <a:solidFill>
                  <a:srgbClr val="000000"/>
                </a:solidFill>
                <a:latin typeface="Helvetica" panose="020B0604020202020204" pitchFamily="34" charset="0"/>
                <a:cs typeface="Helvetica" panose="020B0604020202020204" pitchFamily="34" charset="0"/>
                <a:sym typeface="Arial"/>
              </a:rPr>
              <a:t>otras responsabilidades, </a:t>
            </a:r>
            <a:r>
              <a:rPr lang="es-CO" sz="1300" kern="0" dirty="0">
                <a:solidFill>
                  <a:srgbClr val="000000"/>
                </a:solidFill>
                <a:latin typeface="Helvetica" panose="020B0604020202020204" pitchFamily="34" charset="0"/>
                <a:cs typeface="Helvetica" panose="020B0604020202020204" pitchFamily="34" charset="0"/>
                <a:sym typeface="Arial"/>
              </a:rPr>
              <a:t>donde se pueden verificar tanto actividades y entregables que son responsabilidad de la dependencia, pero que lidera otra dependencia.</a:t>
            </a:r>
          </a:p>
        </p:txBody>
      </p:sp>
      <p:pic>
        <p:nvPicPr>
          <p:cNvPr id="5" name="Imagen 4">
            <a:extLst>
              <a:ext uri="{FF2B5EF4-FFF2-40B4-BE49-F238E27FC236}">
                <a16:creationId xmlns:a16="http://schemas.microsoft.com/office/drawing/2014/main" id="{BCAC6221-018C-4D1E-A825-15A7D451784A}"/>
              </a:ext>
            </a:extLst>
          </p:cNvPr>
          <p:cNvPicPr>
            <a:picLocks noChangeAspect="1"/>
          </p:cNvPicPr>
          <p:nvPr/>
        </p:nvPicPr>
        <p:blipFill>
          <a:blip r:embed="rId2"/>
          <a:stretch>
            <a:fillRect/>
          </a:stretch>
        </p:blipFill>
        <p:spPr>
          <a:xfrm>
            <a:off x="853174" y="2207201"/>
            <a:ext cx="10485651" cy="4189918"/>
          </a:xfrm>
          <a:prstGeom prst="rect">
            <a:avLst/>
          </a:prstGeom>
        </p:spPr>
      </p:pic>
      <p:sp>
        <p:nvSpPr>
          <p:cNvPr id="6" name="Rectángulo 5">
            <a:extLst>
              <a:ext uri="{FF2B5EF4-FFF2-40B4-BE49-F238E27FC236}">
                <a16:creationId xmlns:a16="http://schemas.microsoft.com/office/drawing/2014/main" id="{3312A897-8789-4433-9210-4812CB89FB37}"/>
              </a:ext>
            </a:extLst>
          </p:cNvPr>
          <p:cNvSpPr/>
          <p:nvPr/>
        </p:nvSpPr>
        <p:spPr>
          <a:xfrm>
            <a:off x="3115734" y="2502026"/>
            <a:ext cx="863599" cy="182363"/>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FD1E36D1-AF7E-4DFA-96AE-5540D8D0D72D}"/>
              </a:ext>
            </a:extLst>
          </p:cNvPr>
          <p:cNvSpPr/>
          <p:nvPr/>
        </p:nvSpPr>
        <p:spPr>
          <a:xfrm>
            <a:off x="4030127" y="4704712"/>
            <a:ext cx="863599" cy="182363"/>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6D8E10A7-4756-4840-B22F-6BFE3D1CA4F2}"/>
              </a:ext>
            </a:extLst>
          </p:cNvPr>
          <p:cNvSpPr/>
          <p:nvPr/>
        </p:nvSpPr>
        <p:spPr>
          <a:xfrm>
            <a:off x="853174" y="3248112"/>
            <a:ext cx="1974693" cy="3754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F4FF8962-01FB-4FCD-BC7B-F95A57172965}"/>
              </a:ext>
            </a:extLst>
          </p:cNvPr>
          <p:cNvSpPr/>
          <p:nvPr/>
        </p:nvSpPr>
        <p:spPr>
          <a:xfrm>
            <a:off x="853174" y="5612344"/>
            <a:ext cx="1974693" cy="3754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0" name="Imagen 9">
            <a:extLst>
              <a:ext uri="{FF2B5EF4-FFF2-40B4-BE49-F238E27FC236}">
                <a16:creationId xmlns:a16="http://schemas.microsoft.com/office/drawing/2014/main" id="{EA3F4557-063A-4A5B-898A-70D6FDB6F2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2728055" y="2531915"/>
            <a:ext cx="416907" cy="341526"/>
          </a:xfrm>
          <a:prstGeom prst="rect">
            <a:avLst/>
          </a:prstGeom>
        </p:spPr>
      </p:pic>
      <p:pic>
        <p:nvPicPr>
          <p:cNvPr id="11" name="Imagen 10">
            <a:extLst>
              <a:ext uri="{FF2B5EF4-FFF2-40B4-BE49-F238E27FC236}">
                <a16:creationId xmlns:a16="http://schemas.microsoft.com/office/drawing/2014/main" id="{412B80E7-AE5F-49CE-9FF4-917709B22B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635728" y="4743664"/>
            <a:ext cx="416907" cy="341526"/>
          </a:xfrm>
          <a:prstGeom prst="rect">
            <a:avLst/>
          </a:prstGeom>
        </p:spPr>
      </p:pic>
      <p:sp>
        <p:nvSpPr>
          <p:cNvPr id="12" name="Elipse 11">
            <a:extLst>
              <a:ext uri="{FF2B5EF4-FFF2-40B4-BE49-F238E27FC236}">
                <a16:creationId xmlns:a16="http://schemas.microsoft.com/office/drawing/2014/main" id="{DA31E6A1-8966-42D2-A749-0C1C055C726A}"/>
              </a:ext>
            </a:extLst>
          </p:cNvPr>
          <p:cNvSpPr/>
          <p:nvPr/>
        </p:nvSpPr>
        <p:spPr>
          <a:xfrm>
            <a:off x="5857265" y="2611495"/>
            <a:ext cx="1473200" cy="1852250"/>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3" name="Elipse 12">
            <a:extLst>
              <a:ext uri="{FF2B5EF4-FFF2-40B4-BE49-F238E27FC236}">
                <a16:creationId xmlns:a16="http://schemas.microsoft.com/office/drawing/2014/main" id="{10F2612E-B285-4A2C-9D80-5D8A0A4A20A1}"/>
              </a:ext>
            </a:extLst>
          </p:cNvPr>
          <p:cNvSpPr/>
          <p:nvPr/>
        </p:nvSpPr>
        <p:spPr>
          <a:xfrm>
            <a:off x="4030120" y="5116557"/>
            <a:ext cx="1168406" cy="1375172"/>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4" name="Rectángulo 13">
            <a:extLst>
              <a:ext uri="{FF2B5EF4-FFF2-40B4-BE49-F238E27FC236}">
                <a16:creationId xmlns:a16="http://schemas.microsoft.com/office/drawing/2014/main" id="{8062C02D-E8C2-4BE6-8E41-17B12AF62468}"/>
              </a:ext>
            </a:extLst>
          </p:cNvPr>
          <p:cNvSpPr/>
          <p:nvPr/>
        </p:nvSpPr>
        <p:spPr>
          <a:xfrm>
            <a:off x="785441" y="2207201"/>
            <a:ext cx="10485652" cy="4347500"/>
          </a:xfrm>
          <a:prstGeom prst="rect">
            <a:avLst/>
          </a:prstGeom>
          <a:noFill/>
          <a:ln>
            <a:solidFill>
              <a:srgbClr val="004A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Tree>
    <p:extLst>
      <p:ext uri="{BB962C8B-B14F-4D97-AF65-F5344CB8AC3E}">
        <p14:creationId xmlns:p14="http://schemas.microsoft.com/office/powerpoint/2010/main" val="86290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diagonales cortadas 10">
            <a:extLst>
              <a:ext uri="{FF2B5EF4-FFF2-40B4-BE49-F238E27FC236}">
                <a16:creationId xmlns:a16="http://schemas.microsoft.com/office/drawing/2014/main" id="{99BAFA92-EEB8-460A-A45D-9CED56003DC6}"/>
              </a:ext>
            </a:extLst>
          </p:cNvPr>
          <p:cNvSpPr/>
          <p:nvPr/>
        </p:nvSpPr>
        <p:spPr>
          <a:xfrm>
            <a:off x="376312" y="1658275"/>
            <a:ext cx="11053743" cy="60364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5" name="Rectángulo: esquinas diagonales cortadas 10">
            <a:extLst>
              <a:ext uri="{FF2B5EF4-FFF2-40B4-BE49-F238E27FC236}">
                <a16:creationId xmlns:a16="http://schemas.microsoft.com/office/drawing/2014/main" id="{99BAFA92-EEB8-460A-A45D-9CED56003DC6}"/>
              </a:ext>
            </a:extLst>
          </p:cNvPr>
          <p:cNvSpPr/>
          <p:nvPr/>
        </p:nvSpPr>
        <p:spPr>
          <a:xfrm>
            <a:off x="376312" y="1071101"/>
            <a:ext cx="11053743" cy="484660"/>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a:xfrm>
            <a:off x="1845734" y="305170"/>
            <a:ext cx="618067" cy="525992"/>
          </a:xfrm>
        </p:spPr>
        <p:txBody>
          <a:bodyPr/>
          <a:lstStyle/>
          <a:p>
            <a:r>
              <a:rPr lang="es-MX" dirty="0"/>
              <a:t>3</a:t>
            </a:r>
            <a:endParaRPr lang="es-CO" dirty="0"/>
          </a:p>
        </p:txBody>
      </p:sp>
      <p:sp>
        <p:nvSpPr>
          <p:cNvPr id="4" name="Rectangle 3">
            <a:extLst>
              <a:ext uri="{FF2B5EF4-FFF2-40B4-BE49-F238E27FC236}">
                <a16:creationId xmlns:a16="http://schemas.microsoft.com/office/drawing/2014/main" id="{93A2D1A0-80AA-4F21-AC44-0DBAF0E544F0}"/>
              </a:ext>
            </a:extLst>
          </p:cNvPr>
          <p:cNvSpPr>
            <a:spLocks noChangeArrowheads="1"/>
          </p:cNvSpPr>
          <p:nvPr/>
        </p:nvSpPr>
        <p:spPr bwMode="auto">
          <a:xfrm>
            <a:off x="347723" y="982344"/>
            <a:ext cx="1099083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Clr>
                <a:srgbClr val="000000"/>
              </a:buClr>
              <a:buFont typeface="Arial"/>
              <a:buNone/>
            </a:pPr>
            <a:r>
              <a:rPr lang="es-CO" sz="1300" kern="0" dirty="0">
                <a:solidFill>
                  <a:schemeClr val="bg1"/>
                </a:solidFill>
                <a:latin typeface="Arial"/>
                <a:cs typeface="Arial"/>
                <a:sym typeface="Arial"/>
              </a:rPr>
              <a:t>Una vez el enlace verifica la información de los entregables y actividades, de observar información que no concuerda, debe remitir correo electrónico con los comentarios a la Oficina Asesora de Planeación.</a:t>
            </a:r>
          </a:p>
          <a:p>
            <a:pPr algn="just">
              <a:buClr>
                <a:srgbClr val="000000"/>
              </a:buClr>
              <a:buFont typeface="Arial"/>
              <a:buNone/>
            </a:pPr>
            <a:endParaRPr lang="es-CO" sz="1300" kern="0" dirty="0">
              <a:solidFill>
                <a:srgbClr val="000000"/>
              </a:solidFill>
              <a:latin typeface="Arial"/>
              <a:cs typeface="Arial"/>
              <a:sym typeface="Arial"/>
            </a:endParaRPr>
          </a:p>
          <a:p>
            <a:pPr algn="just">
              <a:buClr>
                <a:srgbClr val="000000"/>
              </a:buClr>
              <a:buFont typeface="Arial"/>
              <a:buNone/>
            </a:pPr>
            <a:r>
              <a:rPr lang="es-CO" sz="1300" kern="0" dirty="0">
                <a:solidFill>
                  <a:schemeClr val="bg1"/>
                </a:solidFill>
                <a:latin typeface="Arial"/>
                <a:cs typeface="Arial"/>
                <a:sym typeface="Arial"/>
              </a:rPr>
              <a:t>Si la información cargada concuerda con lo planificado por la dependencia, se debe dar clic en la pestaña </a:t>
            </a:r>
            <a:r>
              <a:rPr lang="es-CO" sz="1300" b="1" i="1" kern="0" dirty="0">
                <a:solidFill>
                  <a:schemeClr val="bg1"/>
                </a:solidFill>
                <a:latin typeface="Arial"/>
                <a:cs typeface="Arial"/>
                <a:sym typeface="Arial"/>
              </a:rPr>
              <a:t>entregables</a:t>
            </a:r>
            <a:r>
              <a:rPr lang="es-CO" sz="1300" kern="0" dirty="0">
                <a:solidFill>
                  <a:schemeClr val="bg1"/>
                </a:solidFill>
                <a:latin typeface="Arial"/>
                <a:cs typeface="Arial"/>
                <a:sym typeface="Arial"/>
              </a:rPr>
              <a:t>, elegir el entregable validado, y dar clic en el botón </a:t>
            </a:r>
            <a:r>
              <a:rPr lang="es-CO" sz="1300" b="1" i="1" kern="0" dirty="0">
                <a:solidFill>
                  <a:schemeClr val="bg1"/>
                </a:solidFill>
                <a:latin typeface="Arial"/>
                <a:cs typeface="Arial"/>
                <a:sym typeface="Arial"/>
              </a:rPr>
              <a:t>terminar</a:t>
            </a:r>
            <a:r>
              <a:rPr lang="es-CO" sz="1300" kern="0" dirty="0">
                <a:solidFill>
                  <a:schemeClr val="bg1"/>
                </a:solidFill>
                <a:latin typeface="Arial"/>
                <a:cs typeface="Arial"/>
                <a:sym typeface="Arial"/>
              </a:rPr>
              <a:t>. El sistema solicitará un comentario de aprobación para el líder de la dependencia, el cual como siguiente paso deberá realizar las mismas acciones</a:t>
            </a:r>
          </a:p>
        </p:txBody>
      </p:sp>
      <p:pic>
        <p:nvPicPr>
          <p:cNvPr id="5" name="Imagen 4">
            <a:extLst>
              <a:ext uri="{FF2B5EF4-FFF2-40B4-BE49-F238E27FC236}">
                <a16:creationId xmlns:a16="http://schemas.microsoft.com/office/drawing/2014/main" id="{BF3D27B7-0384-4E0A-A5FF-F1A49970957D}"/>
              </a:ext>
            </a:extLst>
          </p:cNvPr>
          <p:cNvPicPr>
            <a:picLocks noChangeAspect="1"/>
          </p:cNvPicPr>
          <p:nvPr/>
        </p:nvPicPr>
        <p:blipFill>
          <a:blip r:embed="rId2"/>
          <a:stretch>
            <a:fillRect/>
          </a:stretch>
        </p:blipFill>
        <p:spPr>
          <a:xfrm>
            <a:off x="661764" y="2385461"/>
            <a:ext cx="10482838" cy="3998723"/>
          </a:xfrm>
          <a:prstGeom prst="rect">
            <a:avLst/>
          </a:prstGeom>
        </p:spPr>
      </p:pic>
      <p:sp>
        <p:nvSpPr>
          <p:cNvPr id="6" name="Rectángulo 5">
            <a:extLst>
              <a:ext uri="{FF2B5EF4-FFF2-40B4-BE49-F238E27FC236}">
                <a16:creationId xmlns:a16="http://schemas.microsoft.com/office/drawing/2014/main" id="{D1ABE988-1D1E-4895-8BC7-A30011BD7989}"/>
              </a:ext>
            </a:extLst>
          </p:cNvPr>
          <p:cNvSpPr/>
          <p:nvPr/>
        </p:nvSpPr>
        <p:spPr>
          <a:xfrm>
            <a:off x="660402" y="2509591"/>
            <a:ext cx="10449560" cy="3990679"/>
          </a:xfrm>
          <a:prstGeom prst="rect">
            <a:avLst/>
          </a:prstGeom>
          <a:noFill/>
          <a:ln>
            <a:solidFill>
              <a:srgbClr val="004A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369AFA7B-1EC1-42FF-97CE-85920270F2B3}"/>
              </a:ext>
            </a:extLst>
          </p:cNvPr>
          <p:cNvSpPr/>
          <p:nvPr/>
        </p:nvSpPr>
        <p:spPr>
          <a:xfrm>
            <a:off x="745068" y="3113588"/>
            <a:ext cx="1185332" cy="197641"/>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BF3FA5F3-2A4C-4169-A252-F62F9BA7F3AA}"/>
              </a:ext>
            </a:extLst>
          </p:cNvPr>
          <p:cNvSpPr/>
          <p:nvPr/>
        </p:nvSpPr>
        <p:spPr>
          <a:xfrm>
            <a:off x="745069" y="3638778"/>
            <a:ext cx="10364894" cy="433214"/>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C6BA61BC-65DF-48C2-AF5A-A4EC31A11EFA}"/>
              </a:ext>
            </a:extLst>
          </p:cNvPr>
          <p:cNvSpPr/>
          <p:nvPr/>
        </p:nvSpPr>
        <p:spPr>
          <a:xfrm>
            <a:off x="4551938" y="5332218"/>
            <a:ext cx="748195" cy="245497"/>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0" name="Imagen 9">
            <a:extLst>
              <a:ext uri="{FF2B5EF4-FFF2-40B4-BE49-F238E27FC236}">
                <a16:creationId xmlns:a16="http://schemas.microsoft.com/office/drawing/2014/main" id="{64DC34DC-B50D-4580-8EA2-4C38402569E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4123056" y="5284203"/>
            <a:ext cx="416907" cy="341526"/>
          </a:xfrm>
          <a:prstGeom prst="rect">
            <a:avLst/>
          </a:prstGeom>
        </p:spPr>
      </p:pic>
      <p:pic>
        <p:nvPicPr>
          <p:cNvPr id="11" name="Imagen 10">
            <a:extLst>
              <a:ext uri="{FF2B5EF4-FFF2-40B4-BE49-F238E27FC236}">
                <a16:creationId xmlns:a16="http://schemas.microsoft.com/office/drawing/2014/main" id="{CDF81C37-02DF-4867-906E-53E65B1566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88597" y="3140466"/>
            <a:ext cx="416907" cy="341526"/>
          </a:xfrm>
          <a:prstGeom prst="rect">
            <a:avLst/>
          </a:prstGeom>
        </p:spPr>
      </p:pic>
      <p:sp>
        <p:nvSpPr>
          <p:cNvPr id="12" name="Rectángulo 11">
            <a:extLst>
              <a:ext uri="{FF2B5EF4-FFF2-40B4-BE49-F238E27FC236}">
                <a16:creationId xmlns:a16="http://schemas.microsoft.com/office/drawing/2014/main" id="{59BDB58D-97DB-4F8B-8B20-5FD604D1F233}"/>
              </a:ext>
            </a:extLst>
          </p:cNvPr>
          <p:cNvSpPr/>
          <p:nvPr/>
        </p:nvSpPr>
        <p:spPr>
          <a:xfrm>
            <a:off x="7413672" y="6203007"/>
            <a:ext cx="1188461" cy="28033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3" name="Imagen 12">
            <a:extLst>
              <a:ext uri="{FF2B5EF4-FFF2-40B4-BE49-F238E27FC236}">
                <a16:creationId xmlns:a16="http://schemas.microsoft.com/office/drawing/2014/main" id="{B672FCD4-F27D-4AC9-A904-99A8ECF47C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88596" y="3770579"/>
            <a:ext cx="416907" cy="341526"/>
          </a:xfrm>
          <a:prstGeom prst="rect">
            <a:avLst/>
          </a:prstGeom>
        </p:spPr>
      </p:pic>
      <p:pic>
        <p:nvPicPr>
          <p:cNvPr id="14" name="Imagen 13">
            <a:extLst>
              <a:ext uri="{FF2B5EF4-FFF2-40B4-BE49-F238E27FC236}">
                <a16:creationId xmlns:a16="http://schemas.microsoft.com/office/drawing/2014/main" id="{E568E3E8-6E59-425B-B631-27FBF1CABE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984789" y="6224040"/>
            <a:ext cx="416907" cy="341526"/>
          </a:xfrm>
          <a:prstGeom prst="rect">
            <a:avLst/>
          </a:prstGeom>
        </p:spPr>
      </p:pic>
    </p:spTree>
    <p:extLst>
      <p:ext uri="{BB962C8B-B14F-4D97-AF65-F5344CB8AC3E}">
        <p14:creationId xmlns:p14="http://schemas.microsoft.com/office/powerpoint/2010/main" val="1517162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diagonales cortadas 10">
            <a:extLst>
              <a:ext uri="{FF2B5EF4-FFF2-40B4-BE49-F238E27FC236}">
                <a16:creationId xmlns:a16="http://schemas.microsoft.com/office/drawing/2014/main" id="{99BAFA92-EEB8-460A-A45D-9CED56003DC6}"/>
              </a:ext>
            </a:extLst>
          </p:cNvPr>
          <p:cNvSpPr/>
          <p:nvPr/>
        </p:nvSpPr>
        <p:spPr>
          <a:xfrm>
            <a:off x="305471" y="979460"/>
            <a:ext cx="11053743" cy="58468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fontScale="90000"/>
          </a:bodyPr>
          <a:lstStyle/>
          <a:p>
            <a:r>
              <a:rPr lang="es-ES_tradnl" dirty="0">
                <a:solidFill>
                  <a:schemeClr val="bg1">
                    <a:lumMod val="50000"/>
                  </a:schemeClr>
                </a:solidFill>
                <a:latin typeface="Helvetica" panose="020B0604020202020204" pitchFamily="34" charset="0"/>
                <a:cs typeface="Helvetica" panose="020B0604020202020204" pitchFamily="34" charset="0"/>
              </a:rPr>
              <a:t>Formulación y puesta en ejecución de la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3</a:t>
            </a:r>
            <a:endParaRPr lang="es-CO" dirty="0"/>
          </a:p>
        </p:txBody>
      </p:sp>
      <p:sp>
        <p:nvSpPr>
          <p:cNvPr id="4" name="Rectangle 3">
            <a:extLst>
              <a:ext uri="{FF2B5EF4-FFF2-40B4-BE49-F238E27FC236}">
                <a16:creationId xmlns:a16="http://schemas.microsoft.com/office/drawing/2014/main" id="{61393183-8C0B-413D-8778-9EA9BEF10015}"/>
              </a:ext>
            </a:extLst>
          </p:cNvPr>
          <p:cNvSpPr>
            <a:spLocks noChangeArrowheads="1"/>
          </p:cNvSpPr>
          <p:nvPr/>
        </p:nvSpPr>
        <p:spPr bwMode="auto">
          <a:xfrm>
            <a:off x="305471" y="972817"/>
            <a:ext cx="11053743"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buClr>
                <a:srgbClr val="000000"/>
              </a:buClr>
              <a:buFont typeface="Arial"/>
              <a:buNone/>
            </a:pPr>
            <a:r>
              <a:rPr lang="es-CO" sz="1300" kern="0" dirty="0">
                <a:solidFill>
                  <a:schemeClr val="bg1"/>
                </a:solidFill>
                <a:latin typeface="Arial"/>
                <a:cs typeface="Arial"/>
                <a:sym typeface="Arial"/>
              </a:rPr>
              <a:t>El jefe de la dependencia recibe la validación adelantada por su enlace, por lo cual debe generar la validación y envío a la Oficina Asesora de Planeación surtiendo los siguientes pasos:</a:t>
            </a:r>
          </a:p>
          <a:p>
            <a:pPr marL="228600" indent="-228600" algn="just">
              <a:buClr>
                <a:srgbClr val="000000"/>
              </a:buClr>
              <a:buFont typeface="+mj-lt"/>
              <a:buAutoNum type="alphaLcPeriod"/>
            </a:pPr>
            <a:endParaRPr lang="es-CO" sz="1300" kern="0" dirty="0">
              <a:solidFill>
                <a:srgbClr val="000000"/>
              </a:solidFill>
              <a:latin typeface="Arial"/>
              <a:cs typeface="Arial"/>
              <a:sym typeface="Arial"/>
            </a:endParaRPr>
          </a:p>
          <a:p>
            <a:pPr marL="228600" indent="-228600" algn="just">
              <a:buClr>
                <a:srgbClr val="000000"/>
              </a:buClr>
              <a:buFont typeface="+mj-lt"/>
              <a:buAutoNum type="alphaLcPeriod"/>
            </a:pPr>
            <a:r>
              <a:rPr lang="es-CO" sz="1300" kern="0" dirty="0">
                <a:solidFill>
                  <a:srgbClr val="000000"/>
                </a:solidFill>
                <a:latin typeface="Arial"/>
                <a:cs typeface="Arial"/>
                <a:sym typeface="Arial"/>
              </a:rPr>
              <a:t>Clic en </a:t>
            </a:r>
            <a:r>
              <a:rPr lang="es-CO" sz="1300" b="1" i="1" kern="0" dirty="0">
                <a:solidFill>
                  <a:srgbClr val="000000"/>
                </a:solidFill>
                <a:latin typeface="Arial"/>
                <a:cs typeface="Arial"/>
                <a:sym typeface="Arial"/>
              </a:rPr>
              <a:t>Planeación institucional – Formulación – Aprobar entregable.</a:t>
            </a:r>
          </a:p>
          <a:p>
            <a:pPr marL="228600" indent="-228600" algn="just">
              <a:buClr>
                <a:srgbClr val="000000"/>
              </a:buClr>
              <a:buFont typeface="+mj-lt"/>
              <a:buAutoNum type="alphaLcPeriod"/>
            </a:pPr>
            <a:r>
              <a:rPr lang="es-CO" sz="1300" kern="0" dirty="0">
                <a:solidFill>
                  <a:srgbClr val="000000"/>
                </a:solidFill>
                <a:latin typeface="Arial"/>
                <a:cs typeface="Arial"/>
                <a:sym typeface="Arial"/>
              </a:rPr>
              <a:t>Seleccione el entregable </a:t>
            </a:r>
          </a:p>
          <a:p>
            <a:pPr marL="228600" indent="-228600" algn="just">
              <a:buClr>
                <a:srgbClr val="000000"/>
              </a:buClr>
              <a:buFont typeface="+mj-lt"/>
              <a:buAutoNum type="alphaLcPeriod"/>
            </a:pPr>
            <a:r>
              <a:rPr lang="es-CO" sz="1300" kern="0" dirty="0">
                <a:solidFill>
                  <a:srgbClr val="000000"/>
                </a:solidFill>
                <a:latin typeface="Arial"/>
                <a:cs typeface="Arial"/>
                <a:sym typeface="Arial"/>
              </a:rPr>
              <a:t>Clic en </a:t>
            </a:r>
            <a:r>
              <a:rPr lang="es-CO" sz="1300" b="1" i="1" kern="0" dirty="0">
                <a:solidFill>
                  <a:srgbClr val="000000"/>
                </a:solidFill>
                <a:latin typeface="Arial"/>
                <a:cs typeface="Arial"/>
                <a:sym typeface="Arial"/>
              </a:rPr>
              <a:t>Terminar, </a:t>
            </a:r>
            <a:r>
              <a:rPr lang="es-CO" sz="1300" kern="0" dirty="0">
                <a:solidFill>
                  <a:srgbClr val="000000"/>
                </a:solidFill>
                <a:latin typeface="Arial"/>
                <a:cs typeface="Arial"/>
                <a:sym typeface="Arial"/>
              </a:rPr>
              <a:t>seguido, debe registrar un comentario de validación para envío a la Oficina asesora de Planeación.</a:t>
            </a:r>
            <a:endParaRPr lang="es-CO" sz="1300" b="1" i="1" kern="0" dirty="0">
              <a:solidFill>
                <a:srgbClr val="000000"/>
              </a:solidFill>
              <a:latin typeface="Arial"/>
              <a:cs typeface="Arial"/>
              <a:sym typeface="Arial"/>
            </a:endParaRPr>
          </a:p>
        </p:txBody>
      </p:sp>
      <p:pic>
        <p:nvPicPr>
          <p:cNvPr id="5" name="Imagen 4">
            <a:extLst>
              <a:ext uri="{FF2B5EF4-FFF2-40B4-BE49-F238E27FC236}">
                <a16:creationId xmlns:a16="http://schemas.microsoft.com/office/drawing/2014/main" id="{24AB041A-9C3B-453B-A01D-2A9DD87536ED}"/>
              </a:ext>
            </a:extLst>
          </p:cNvPr>
          <p:cNvPicPr>
            <a:picLocks noChangeAspect="1"/>
          </p:cNvPicPr>
          <p:nvPr/>
        </p:nvPicPr>
        <p:blipFill>
          <a:blip r:embed="rId2"/>
          <a:stretch>
            <a:fillRect/>
          </a:stretch>
        </p:blipFill>
        <p:spPr>
          <a:xfrm>
            <a:off x="426311" y="2219929"/>
            <a:ext cx="11339377" cy="4265486"/>
          </a:xfrm>
          <a:prstGeom prst="rect">
            <a:avLst/>
          </a:prstGeom>
        </p:spPr>
      </p:pic>
      <p:sp>
        <p:nvSpPr>
          <p:cNvPr id="6" name="Rectángulo 5">
            <a:extLst>
              <a:ext uri="{FF2B5EF4-FFF2-40B4-BE49-F238E27FC236}">
                <a16:creationId xmlns:a16="http://schemas.microsoft.com/office/drawing/2014/main" id="{A1BFCB29-AF26-4C9E-BC5F-5D6E22D3CCBC}"/>
              </a:ext>
            </a:extLst>
          </p:cNvPr>
          <p:cNvSpPr/>
          <p:nvPr/>
        </p:nvSpPr>
        <p:spPr>
          <a:xfrm>
            <a:off x="426311" y="2973363"/>
            <a:ext cx="1368622" cy="22401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7C0D64F4-3B50-4026-A9F0-6FA79F08F141}"/>
              </a:ext>
            </a:extLst>
          </p:cNvPr>
          <p:cNvSpPr/>
          <p:nvPr/>
        </p:nvSpPr>
        <p:spPr>
          <a:xfrm>
            <a:off x="426311" y="3838803"/>
            <a:ext cx="1368622" cy="22401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78F3F672-16FA-4898-85BC-457B05EC5584}"/>
              </a:ext>
            </a:extLst>
          </p:cNvPr>
          <p:cNvSpPr/>
          <p:nvPr/>
        </p:nvSpPr>
        <p:spPr>
          <a:xfrm>
            <a:off x="426311" y="4335739"/>
            <a:ext cx="2113689" cy="2880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57031564-FE81-491C-ACE2-0D04A02F0630}"/>
              </a:ext>
            </a:extLst>
          </p:cNvPr>
          <p:cNvSpPr/>
          <p:nvPr/>
        </p:nvSpPr>
        <p:spPr>
          <a:xfrm>
            <a:off x="6505378" y="5261203"/>
            <a:ext cx="640489" cy="222171"/>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0" name="Rectángulo 9">
            <a:extLst>
              <a:ext uri="{FF2B5EF4-FFF2-40B4-BE49-F238E27FC236}">
                <a16:creationId xmlns:a16="http://schemas.microsoft.com/office/drawing/2014/main" id="{3B6E3573-C5B8-41BC-B737-9323CC8A2E0B}"/>
              </a:ext>
            </a:extLst>
          </p:cNvPr>
          <p:cNvSpPr/>
          <p:nvPr/>
        </p:nvSpPr>
        <p:spPr>
          <a:xfrm>
            <a:off x="2881644" y="3769032"/>
            <a:ext cx="8820000" cy="560924"/>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1" name="Rectángulo 10">
            <a:extLst>
              <a:ext uri="{FF2B5EF4-FFF2-40B4-BE49-F238E27FC236}">
                <a16:creationId xmlns:a16="http://schemas.microsoft.com/office/drawing/2014/main" id="{0EB19A13-3848-4BAD-ACF4-9C5ECF70C0C3}"/>
              </a:ext>
            </a:extLst>
          </p:cNvPr>
          <p:cNvSpPr/>
          <p:nvPr/>
        </p:nvSpPr>
        <p:spPr>
          <a:xfrm>
            <a:off x="8452711" y="6124803"/>
            <a:ext cx="996089" cy="2520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2" name="Imagen 11">
            <a:extLst>
              <a:ext uri="{FF2B5EF4-FFF2-40B4-BE49-F238E27FC236}">
                <a16:creationId xmlns:a16="http://schemas.microsoft.com/office/drawing/2014/main" id="{E543A210-EA50-4D75-B80F-92477A1940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046792" y="5312611"/>
            <a:ext cx="416907" cy="341526"/>
          </a:xfrm>
          <a:prstGeom prst="rect">
            <a:avLst/>
          </a:prstGeom>
        </p:spPr>
      </p:pic>
      <p:pic>
        <p:nvPicPr>
          <p:cNvPr id="13" name="Imagen 12">
            <a:extLst>
              <a:ext uri="{FF2B5EF4-FFF2-40B4-BE49-F238E27FC236}">
                <a16:creationId xmlns:a16="http://schemas.microsoft.com/office/drawing/2014/main" id="{A6BC818A-7DBB-4B1C-A6FC-44422357B6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7994126" y="6148998"/>
            <a:ext cx="416907" cy="341526"/>
          </a:xfrm>
          <a:prstGeom prst="rect">
            <a:avLst/>
          </a:prstGeom>
        </p:spPr>
      </p:pic>
      <p:sp>
        <p:nvSpPr>
          <p:cNvPr id="14" name="Rectángulo 13">
            <a:extLst>
              <a:ext uri="{FF2B5EF4-FFF2-40B4-BE49-F238E27FC236}">
                <a16:creationId xmlns:a16="http://schemas.microsoft.com/office/drawing/2014/main" id="{D8529218-5C91-42EC-9753-678AFCD36E5A}"/>
              </a:ext>
            </a:extLst>
          </p:cNvPr>
          <p:cNvSpPr/>
          <p:nvPr/>
        </p:nvSpPr>
        <p:spPr>
          <a:xfrm>
            <a:off x="409377" y="2219929"/>
            <a:ext cx="11293861" cy="4389202"/>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Tree>
    <p:extLst>
      <p:ext uri="{BB962C8B-B14F-4D97-AF65-F5344CB8AC3E}">
        <p14:creationId xmlns:p14="http://schemas.microsoft.com/office/powerpoint/2010/main" val="2061001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078948" y="3055903"/>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CO" b="1" dirty="0">
                <a:solidFill>
                  <a:schemeClr val="bg1"/>
                </a:solidFill>
                <a:latin typeface="Helvetica" panose="020B0604020202020204" pitchFamily="34" charset="0"/>
                <a:cs typeface="Helvetica" panose="020B0604020202020204" pitchFamily="34" charset="0"/>
              </a:rPr>
              <a:t>MANUAL DEL USUARIO SGI</a:t>
            </a:r>
          </a:p>
        </p:txBody>
      </p:sp>
    </p:spTree>
    <p:extLst>
      <p:ext uri="{BB962C8B-B14F-4D97-AF65-F5344CB8AC3E}">
        <p14:creationId xmlns:p14="http://schemas.microsoft.com/office/powerpoint/2010/main" val="606397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C46475-DA86-AC45-1108-328F4AF7FA6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84268BC8-87AA-C526-1D8F-6170BD7B8173}"/>
              </a:ext>
            </a:extLst>
          </p:cNvPr>
          <p:cNvSpPr txBox="1">
            <a:spLocks/>
          </p:cNvSpPr>
          <p:nvPr/>
        </p:nvSpPr>
        <p:spPr>
          <a:xfrm>
            <a:off x="1301972" y="3312381"/>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gn="l"/>
            <a:r>
              <a:rPr lang="es-ES" sz="4800" b="1" dirty="0">
                <a:solidFill>
                  <a:schemeClr val="bg1"/>
                </a:solidFill>
                <a:latin typeface="Helvetica" panose="020B0604020202020204" pitchFamily="34" charset="0"/>
                <a:cs typeface="Helvetica" panose="020B0604020202020204" pitchFamily="34" charset="0"/>
              </a:rPr>
              <a:t>4. Registro de avances</a:t>
            </a:r>
            <a:endParaRPr lang="es-CO" sz="48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65479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esquinas diagonales cortadas 10">
            <a:extLst>
              <a:ext uri="{FF2B5EF4-FFF2-40B4-BE49-F238E27FC236}">
                <a16:creationId xmlns:a16="http://schemas.microsoft.com/office/drawing/2014/main" id="{99BAFA92-EEB8-460A-A45D-9CED56003DC6}"/>
              </a:ext>
            </a:extLst>
          </p:cNvPr>
          <p:cNvSpPr/>
          <p:nvPr/>
        </p:nvSpPr>
        <p:spPr>
          <a:xfrm>
            <a:off x="952922" y="844512"/>
            <a:ext cx="10055258" cy="115513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a:xfrm>
            <a:off x="1087117" y="186689"/>
            <a:ext cx="7429527" cy="524168"/>
          </a:xfrm>
        </p:spPr>
        <p:txBody>
          <a:bodyPr>
            <a:normAutofit/>
          </a:bodyPr>
          <a:lstStyle/>
          <a:p>
            <a:r>
              <a:rPr lang="es-CO" dirty="0">
                <a:solidFill>
                  <a:schemeClr val="bg1">
                    <a:lumMod val="50000"/>
                  </a:schemeClr>
                </a:solidFill>
              </a:rPr>
              <a:t>4. Registro de Avances</a:t>
            </a:r>
            <a:endParaRPr lang="es-ES" dirty="0">
              <a:solidFill>
                <a:schemeClr val="bg1">
                  <a:lumMod val="50000"/>
                </a:schemeClr>
              </a:solidFill>
            </a:endParaRPr>
          </a:p>
        </p:txBody>
      </p:sp>
      <p:grpSp>
        <p:nvGrpSpPr>
          <p:cNvPr id="4" name="Grupo 3">
            <a:extLst>
              <a:ext uri="{FF2B5EF4-FFF2-40B4-BE49-F238E27FC236}">
                <a16:creationId xmlns:a16="http://schemas.microsoft.com/office/drawing/2014/main" id="{CC8C15CD-048C-B5AD-470F-556E2B2F2C36}"/>
              </a:ext>
            </a:extLst>
          </p:cNvPr>
          <p:cNvGrpSpPr/>
          <p:nvPr/>
        </p:nvGrpSpPr>
        <p:grpSpPr>
          <a:xfrm>
            <a:off x="463766" y="2469761"/>
            <a:ext cx="10873676" cy="2203252"/>
            <a:chOff x="169334" y="3687069"/>
            <a:chExt cx="11289864" cy="2558005"/>
          </a:xfrm>
        </p:grpSpPr>
        <p:sp>
          <p:nvSpPr>
            <p:cNvPr id="6" name="Rectángulo 5">
              <a:extLst>
                <a:ext uri="{FF2B5EF4-FFF2-40B4-BE49-F238E27FC236}">
                  <a16:creationId xmlns:a16="http://schemas.microsoft.com/office/drawing/2014/main" id="{2CB4B769-7712-9D5E-3811-62C3011E408E}"/>
                </a:ext>
              </a:extLst>
            </p:cNvPr>
            <p:cNvSpPr/>
            <p:nvPr/>
          </p:nvSpPr>
          <p:spPr>
            <a:xfrm>
              <a:off x="169334" y="3687069"/>
              <a:ext cx="11289864" cy="29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85750" indent="-285750" algn="just" eaLnBrk="0" fontAlgn="base" hangingPunct="0">
                <a:spcBef>
                  <a:spcPct val="0"/>
                </a:spcBef>
                <a:spcAft>
                  <a:spcPct val="0"/>
                </a:spcAft>
                <a:buFont typeface="Arial" panose="020B0604020202020204" pitchFamily="34" charset="0"/>
                <a:buChar char="•"/>
              </a:pPr>
              <a:endParaRPr lang="es-CO" sz="1300" dirty="0">
                <a:latin typeface="Helvetica" panose="020B0604020202020204" pitchFamily="34" charset="0"/>
                <a:cs typeface="Helvetica" panose="020B0604020202020204" pitchFamily="34" charset="0"/>
              </a:endParaRPr>
            </a:p>
          </p:txBody>
        </p:sp>
        <p:pic>
          <p:nvPicPr>
            <p:cNvPr id="10" name="Imagen 9">
              <a:extLst>
                <a:ext uri="{FF2B5EF4-FFF2-40B4-BE49-F238E27FC236}">
                  <a16:creationId xmlns:a16="http://schemas.microsoft.com/office/drawing/2014/main" id="{B51C2099-BA45-8DA0-B966-7F208355DD46}"/>
                </a:ext>
              </a:extLst>
            </p:cNvPr>
            <p:cNvPicPr>
              <a:picLocks noChangeAspect="1"/>
            </p:cNvPicPr>
            <p:nvPr/>
          </p:nvPicPr>
          <p:blipFill rotWithShape="1">
            <a:blip r:embed="rId2"/>
            <a:srcRect l="23786"/>
            <a:stretch/>
          </p:blipFill>
          <p:spPr>
            <a:xfrm>
              <a:off x="1395731" y="4994369"/>
              <a:ext cx="9003086" cy="1250705"/>
            </a:xfrm>
            <a:prstGeom prst="rect">
              <a:avLst/>
            </a:prstGeom>
          </p:spPr>
        </p:pic>
      </p:grpSp>
      <p:sp>
        <p:nvSpPr>
          <p:cNvPr id="11" name="Rectángulo 10">
            <a:extLst>
              <a:ext uri="{FF2B5EF4-FFF2-40B4-BE49-F238E27FC236}">
                <a16:creationId xmlns:a16="http://schemas.microsoft.com/office/drawing/2014/main" id="{0B5A8E1A-A487-DB01-154C-9BFF2B438946}"/>
              </a:ext>
            </a:extLst>
          </p:cNvPr>
          <p:cNvSpPr/>
          <p:nvPr/>
        </p:nvSpPr>
        <p:spPr>
          <a:xfrm>
            <a:off x="1367957" y="882154"/>
            <a:ext cx="8283400" cy="1492716"/>
          </a:xfrm>
          <a:prstGeom prst="rect">
            <a:avLst/>
          </a:prstGeom>
        </p:spPr>
        <p:txBody>
          <a:bodyPr wrap="square">
            <a:spAutoFit/>
          </a:bodyPr>
          <a:lstStyle/>
          <a:p>
            <a:pPr marL="342900" lvl="0" indent="-342900" algn="just">
              <a:buFont typeface="Arial" panose="020B0604020202020204" pitchFamily="34" charset="0"/>
              <a:buChar char="•"/>
              <a:tabLst>
                <a:tab pos="457200" algn="l"/>
              </a:tabLst>
            </a:pPr>
            <a:r>
              <a:rPr lang="es-CO" sz="1300" dirty="0">
                <a:solidFill>
                  <a:schemeClr val="bg1"/>
                </a:solidFill>
                <a:latin typeface="Helvetica" panose="020B0604020202020204" pitchFamily="34" charset="0"/>
                <a:cs typeface="Helvetica" panose="020B0604020202020204" pitchFamily="34" charset="0"/>
              </a:rPr>
              <a:t>El SGI se habilita los </a:t>
            </a:r>
            <a:r>
              <a:rPr lang="es-CO" sz="1300" b="1"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cinco (5) primeros</a:t>
            </a:r>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 días hábiles </a:t>
            </a:r>
            <a:r>
              <a:rPr lang="es-CO" sz="1300" dirty="0">
                <a:solidFill>
                  <a:schemeClr val="bg1"/>
                </a:solidFill>
                <a:latin typeface="Helvetica" panose="020B0604020202020204" pitchFamily="34" charset="0"/>
                <a:cs typeface="Helvetica" panose="020B0604020202020204" pitchFamily="34" charset="0"/>
              </a:rPr>
              <a:t>de cada mes para realizar los reportes de avance. Se cuenta con </a:t>
            </a:r>
            <a:r>
              <a:rPr lang="es-CO" sz="1300" b="1" dirty="0">
                <a:solidFill>
                  <a:schemeClr val="bg1"/>
                </a:solidFill>
                <a:latin typeface="Helvetica" panose="020B0604020202020204" pitchFamily="34" charset="0"/>
                <a:cs typeface="Helvetica" panose="020B0604020202020204" pitchFamily="34" charset="0"/>
              </a:rPr>
              <a:t>dos (2) días </a:t>
            </a:r>
            <a:r>
              <a:rPr lang="es-CO" sz="1300" dirty="0">
                <a:solidFill>
                  <a:schemeClr val="bg1"/>
                </a:solidFill>
                <a:latin typeface="Helvetica" panose="020B0604020202020204" pitchFamily="34" charset="0"/>
                <a:cs typeface="Helvetica" panose="020B0604020202020204" pitchFamily="34" charset="0"/>
              </a:rPr>
              <a:t>adicionales para realizar la validación y aprobación por parte de los encargados, este tiempo es únicamente para validar y aprobar, el sistema no permitirá en el día seis realizar registro de avance. </a:t>
            </a:r>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Finalizado el plazo de reporte, el sistema no estará disponible para adelantar gestiones, salvo que se presenten problemas técnicos en la herramienta. </a:t>
            </a:r>
            <a:endParaRPr lang="es-ES"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endParaRPr>
          </a:p>
          <a:p>
            <a:pPr marL="285750" indent="-285750" algn="just" eaLnBrk="0" fontAlgn="base" hangingPunct="0">
              <a:spcBef>
                <a:spcPct val="0"/>
              </a:spcBef>
              <a:spcAft>
                <a:spcPct val="0"/>
              </a:spcAft>
              <a:buFont typeface="Arial" panose="020B0604020202020204" pitchFamily="34" charset="0"/>
              <a:buChar char="•"/>
            </a:pPr>
            <a:endParaRPr lang="es-CO" sz="1300" dirty="0">
              <a:latin typeface="Helvetica" panose="020B0604020202020204" pitchFamily="34" charset="0"/>
              <a:cs typeface="Helvetica" panose="020B0604020202020204" pitchFamily="34" charset="0"/>
            </a:endParaRPr>
          </a:p>
          <a:p>
            <a:pPr algn="just" eaLnBrk="0" fontAlgn="base" hangingPunct="0">
              <a:spcBef>
                <a:spcPct val="0"/>
              </a:spcBef>
              <a:spcAft>
                <a:spcPct val="0"/>
              </a:spcAft>
            </a:pPr>
            <a:endParaRPr lang="es-CO" sz="1300" dirty="0">
              <a:latin typeface="Helvetica" panose="020B0604020202020204" pitchFamily="34" charset="0"/>
              <a:cs typeface="Helvetica" panose="020B0604020202020204" pitchFamily="34" charset="0"/>
            </a:endParaRPr>
          </a:p>
        </p:txBody>
      </p:sp>
      <p:sp>
        <p:nvSpPr>
          <p:cNvPr id="12" name="Rectángulo 11">
            <a:extLst>
              <a:ext uri="{FF2B5EF4-FFF2-40B4-BE49-F238E27FC236}">
                <a16:creationId xmlns:a16="http://schemas.microsoft.com/office/drawing/2014/main" id="{ECADD840-FCB2-9B65-FE94-737E6B6188F2}"/>
              </a:ext>
            </a:extLst>
          </p:cNvPr>
          <p:cNvSpPr/>
          <p:nvPr/>
        </p:nvSpPr>
        <p:spPr>
          <a:xfrm>
            <a:off x="1420856" y="2140904"/>
            <a:ext cx="8177602" cy="692497"/>
          </a:xfrm>
          <a:prstGeom prst="rect">
            <a:avLst/>
          </a:prstGeom>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sz="1300" dirty="0">
                <a:latin typeface="Helvetica" panose="020B0604020202020204" pitchFamily="34" charset="0"/>
                <a:cs typeface="Helvetica" panose="020B0604020202020204" pitchFamily="34" charset="0"/>
              </a:rPr>
              <a:t> El reporte de los entregables y actividades se efectúa mes vencido y acorde con la periodicidad   definida. </a:t>
            </a:r>
            <a:endParaRPr lang="es-CO" altLang="es-CO" sz="1300" dirty="0">
              <a:latin typeface="Helvetica" panose="020B0604020202020204" pitchFamily="34" charset="0"/>
              <a:cs typeface="Helvetica" panose="020B0604020202020204" pitchFamily="34" charset="0"/>
            </a:endParaRPr>
          </a:p>
          <a:p>
            <a:pPr algn="just" eaLnBrk="0" fontAlgn="base" hangingPunct="0">
              <a:spcBef>
                <a:spcPct val="0"/>
              </a:spcBef>
              <a:spcAft>
                <a:spcPct val="0"/>
              </a:spcAft>
            </a:pPr>
            <a:r>
              <a:rPr lang="es-CO" sz="1300" dirty="0">
                <a:latin typeface="Helvetica" panose="020B0604020202020204" pitchFamily="34" charset="0"/>
                <a:cs typeface="Helvetica" panose="020B0604020202020204" pitchFamily="34" charset="0"/>
              </a:rPr>
              <a:t> </a:t>
            </a:r>
          </a:p>
        </p:txBody>
      </p:sp>
      <p:sp>
        <p:nvSpPr>
          <p:cNvPr id="13" name="Rectángulo 12">
            <a:extLst>
              <a:ext uri="{FF2B5EF4-FFF2-40B4-BE49-F238E27FC236}">
                <a16:creationId xmlns:a16="http://schemas.microsoft.com/office/drawing/2014/main" id="{8715B499-A342-BD7B-8AB2-FAF40AF5C77F}"/>
              </a:ext>
            </a:extLst>
          </p:cNvPr>
          <p:cNvSpPr/>
          <p:nvPr/>
        </p:nvSpPr>
        <p:spPr>
          <a:xfrm>
            <a:off x="1426567" y="2739640"/>
            <a:ext cx="8277689"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342900" lvl="0" indent="-342900" algn="just">
              <a:buFont typeface="Arial" panose="020B0604020202020204" pitchFamily="34" charset="0"/>
              <a:buChar char="•"/>
              <a:tabLst>
                <a:tab pos="457200" algn="l"/>
              </a:tabLst>
            </a:pPr>
            <a:r>
              <a:rPr lang="es-CO" sz="1300" dirty="0">
                <a:effectLst/>
                <a:latin typeface="Helvetica" panose="020B0604020202020204" pitchFamily="34" charset="0"/>
                <a:ea typeface="Times" panose="02020603050405020304" pitchFamily="18" charset="0"/>
                <a:cs typeface="Times New Roman" panose="02020603050405020304" pitchFamily="18" charset="0"/>
              </a:rPr>
              <a:t>Para realizar el reporte, se deberá ingresar al SGI, en la pestaña </a:t>
            </a:r>
            <a:r>
              <a:rPr lang="es-CO" sz="1300" b="1" i="1" dirty="0">
                <a:effectLst/>
                <a:latin typeface="Helvetica" panose="020B0604020202020204" pitchFamily="34" charset="0"/>
                <a:ea typeface="Times" panose="02020603050405020304" pitchFamily="18" charset="0"/>
                <a:cs typeface="Times New Roman" panose="02020603050405020304" pitchFamily="18" charset="0"/>
              </a:rPr>
              <a:t>Home</a:t>
            </a:r>
            <a:r>
              <a:rPr lang="es-CO" sz="1300" dirty="0">
                <a:effectLst/>
                <a:latin typeface="Helvetica" panose="020B0604020202020204" pitchFamily="34" charset="0"/>
                <a:ea typeface="Times" panose="02020603050405020304" pitchFamily="18" charset="0"/>
                <a:cs typeface="Times New Roman" panose="02020603050405020304" pitchFamily="18" charset="0"/>
              </a:rPr>
              <a:t> visualizará la cantidad de los entregables y actividades que tiene a su cargo, los cuales podrán estar en estado: </a:t>
            </a:r>
            <a:r>
              <a:rPr lang="es-CO" sz="1300" b="1" dirty="0">
                <a:effectLst/>
                <a:latin typeface="Helvetica" panose="020B0604020202020204" pitchFamily="34" charset="0"/>
                <a:ea typeface="Times" panose="02020603050405020304" pitchFamily="18" charset="0"/>
                <a:cs typeface="Times New Roman" panose="02020603050405020304" pitchFamily="18" charset="0"/>
              </a:rPr>
              <a:t>vencidos, para reporte </a:t>
            </a:r>
            <a:r>
              <a:rPr lang="es-CO" sz="1300" dirty="0">
                <a:effectLst/>
                <a:latin typeface="Helvetica" panose="020B0604020202020204" pitchFamily="34" charset="0"/>
                <a:ea typeface="Times" panose="02020603050405020304" pitchFamily="18" charset="0"/>
                <a:cs typeface="Times New Roman" panose="02020603050405020304" pitchFamily="18" charset="0"/>
              </a:rPr>
              <a:t>y</a:t>
            </a:r>
            <a:r>
              <a:rPr lang="es-CO" sz="1300" b="1" dirty="0">
                <a:effectLst/>
                <a:latin typeface="Helvetica" panose="020B0604020202020204" pitchFamily="34" charset="0"/>
                <a:ea typeface="Times" panose="02020603050405020304" pitchFamily="18" charset="0"/>
                <a:cs typeface="Times New Roman" panose="02020603050405020304" pitchFamily="18" charset="0"/>
              </a:rPr>
              <a:t> cumplidos</a:t>
            </a:r>
            <a:r>
              <a:rPr lang="es-CO" sz="1300" dirty="0">
                <a:effectLst/>
                <a:latin typeface="Helvetica" panose="020B0604020202020204" pitchFamily="34" charset="0"/>
                <a:ea typeface="Times" panose="02020603050405020304" pitchFamily="18" charset="0"/>
                <a:cs typeface="Times New Roman" panose="02020603050405020304" pitchFamily="18" charset="0"/>
              </a:rPr>
              <a:t>.</a:t>
            </a:r>
            <a:endParaRPr lang="es-ES" sz="1300" dirty="0">
              <a:effectLst/>
              <a:latin typeface="Helvetica" panose="020B0604020202020204" pitchFamily="34" charset="0"/>
              <a:ea typeface="Times" panose="02020603050405020304" pitchFamily="18" charset="0"/>
              <a:cs typeface="Times New Roman" panose="02020603050405020304" pitchFamily="18" charset="0"/>
            </a:endParaRPr>
          </a:p>
        </p:txBody>
      </p:sp>
      <p:sp>
        <p:nvSpPr>
          <p:cNvPr id="16" name="11 Rectángulo">
            <a:extLst>
              <a:ext uri="{FF2B5EF4-FFF2-40B4-BE49-F238E27FC236}">
                <a16:creationId xmlns:a16="http://schemas.microsoft.com/office/drawing/2014/main" id="{9566896A-0AB4-E06B-A572-6B8790678616}"/>
              </a:ext>
            </a:extLst>
          </p:cNvPr>
          <p:cNvSpPr/>
          <p:nvPr/>
        </p:nvSpPr>
        <p:spPr>
          <a:xfrm>
            <a:off x="1501239" y="4638587"/>
            <a:ext cx="8128347" cy="1492716"/>
          </a:xfrm>
          <a:prstGeom prst="rect">
            <a:avLst/>
          </a:prstGeom>
        </p:spPr>
        <p:txBody>
          <a:bodyPr wrap="square">
            <a:spAutoFit/>
          </a:bodyPr>
          <a:lstStyle/>
          <a:p>
            <a:pPr algn="just" eaLnBrk="0" fontAlgn="base" hangingPunct="0">
              <a:spcBef>
                <a:spcPct val="0"/>
              </a:spcBef>
              <a:spcAft>
                <a:spcPct val="0"/>
              </a:spcAft>
              <a:buClr>
                <a:srgbClr val="000000"/>
              </a:buClr>
              <a:buFont typeface="Arial"/>
              <a:buNone/>
            </a:pPr>
            <a:endParaRPr lang="es-CO" sz="1300" kern="0" dirty="0">
              <a:solidFill>
                <a:srgbClr val="000000"/>
              </a:solidFill>
              <a:latin typeface="Helvetica" panose="020B0604020202020204" pitchFamily="34" charset="0"/>
              <a:cs typeface="Helvetica" panose="020B0604020202020204" pitchFamily="34" charset="0"/>
              <a:sym typeface="Arial"/>
            </a:endParaRPr>
          </a:p>
          <a:p>
            <a:pPr marL="171450" indent="-171450" algn="just" eaLnBrk="0" fontAlgn="base" hangingPunct="0">
              <a:spcBef>
                <a:spcPct val="0"/>
              </a:spcBef>
              <a:spcAft>
                <a:spcPct val="0"/>
              </a:spcAft>
              <a:buClr>
                <a:srgbClr val="000000"/>
              </a:buClr>
              <a:buFont typeface="Arial" panose="020B0604020202020204" pitchFamily="34" charset="0"/>
              <a:buChar char="•"/>
            </a:pPr>
            <a:r>
              <a:rPr lang="es-CO" sz="1300" kern="0" dirty="0">
                <a:solidFill>
                  <a:srgbClr val="000000"/>
                </a:solidFill>
                <a:latin typeface="Helvetica" panose="020B0604020202020204" pitchFamily="34" charset="0"/>
                <a:cs typeface="Helvetica" panose="020B0604020202020204" pitchFamily="34" charset="0"/>
                <a:sym typeface="Arial"/>
              </a:rPr>
              <a:t>La ejecución cualitativa de las actividades se deberá reportar de acuerdo con la periodicidad definida, y se adelantará mediante el registro de la información en la pestaña actividades.</a:t>
            </a:r>
          </a:p>
          <a:p>
            <a:pPr marL="171450" indent="-171450" algn="just" eaLnBrk="0" fontAlgn="base" hangingPunct="0">
              <a:spcBef>
                <a:spcPct val="0"/>
              </a:spcBef>
              <a:spcAft>
                <a:spcPct val="0"/>
              </a:spcAft>
              <a:buClr>
                <a:srgbClr val="000000"/>
              </a:buClr>
              <a:buFont typeface="Arial" panose="020B0604020202020204" pitchFamily="34" charset="0"/>
              <a:buChar char="•"/>
            </a:pPr>
            <a:endParaRPr lang="es-CO" altLang="es-CO" sz="1300" kern="0" dirty="0">
              <a:solidFill>
                <a:srgbClr val="000000"/>
              </a:solidFill>
              <a:latin typeface="Helvetica" panose="020B0604020202020204" pitchFamily="34" charset="0"/>
              <a:cs typeface="Helvetica" panose="020B0604020202020204" pitchFamily="34" charset="0"/>
              <a:sym typeface="Arial"/>
            </a:endParaRPr>
          </a:p>
          <a:p>
            <a:pPr marL="171450" indent="-171450" algn="just" eaLnBrk="0" fontAlgn="base" hangingPunct="0">
              <a:spcBef>
                <a:spcPct val="0"/>
              </a:spcBef>
              <a:spcAft>
                <a:spcPct val="0"/>
              </a:spcAft>
              <a:buClr>
                <a:srgbClr val="000000"/>
              </a:buClr>
              <a:buFont typeface="Arial" panose="020B0604020202020204" pitchFamily="34" charset="0"/>
              <a:buChar char="•"/>
            </a:pPr>
            <a:r>
              <a:rPr lang="es-CO" sz="1300" kern="0" dirty="0">
                <a:solidFill>
                  <a:srgbClr val="000000"/>
                </a:solidFill>
                <a:latin typeface="Helvetica" panose="020B0604020202020204" pitchFamily="34" charset="0"/>
                <a:cs typeface="Helvetica" panose="020B0604020202020204" pitchFamily="34" charset="0"/>
                <a:sym typeface="Arial"/>
              </a:rPr>
              <a:t>La ejecución cuantitativa de la meta de los entregables se deberá reportar de acuerdo con la periodicidad definida, y se adelantará mediante el registro de la información en la pestaña entregable.</a:t>
            </a:r>
          </a:p>
          <a:p>
            <a:pPr marL="171450" indent="-171450" algn="just" eaLnBrk="0" fontAlgn="base" hangingPunct="0">
              <a:spcBef>
                <a:spcPct val="0"/>
              </a:spcBef>
              <a:spcAft>
                <a:spcPct val="0"/>
              </a:spcAft>
              <a:buClr>
                <a:srgbClr val="000000"/>
              </a:buClr>
              <a:buFont typeface="Arial" panose="020B0604020202020204" pitchFamily="34" charset="0"/>
              <a:buChar char="•"/>
            </a:pPr>
            <a:endParaRPr lang="es-CO" altLang="es-CO" sz="1300" kern="0" dirty="0">
              <a:solidFill>
                <a:srgbClr val="000000"/>
              </a:solidFill>
              <a:latin typeface="Helvetica" panose="020B0604020202020204" pitchFamily="34" charset="0"/>
              <a:cs typeface="Helvetica" panose="020B0604020202020204" pitchFamily="34" charset="0"/>
              <a:sym typeface="Arial"/>
            </a:endParaRPr>
          </a:p>
        </p:txBody>
      </p:sp>
      <p:sp>
        <p:nvSpPr>
          <p:cNvPr id="17" name="Rectangle 3">
            <a:extLst>
              <a:ext uri="{FF2B5EF4-FFF2-40B4-BE49-F238E27FC236}">
                <a16:creationId xmlns:a16="http://schemas.microsoft.com/office/drawing/2014/main" id="{671D331B-1E00-69E6-1C21-FC05FE175936}"/>
              </a:ext>
            </a:extLst>
          </p:cNvPr>
          <p:cNvSpPr>
            <a:spLocks noChangeArrowheads="1"/>
          </p:cNvSpPr>
          <p:nvPr/>
        </p:nvSpPr>
        <p:spPr bwMode="auto">
          <a:xfrm>
            <a:off x="1552797" y="6131303"/>
            <a:ext cx="6963847"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171450" indent="-171450" algn="just" eaLnBrk="0" fontAlgn="base" hangingPunct="0">
              <a:spcBef>
                <a:spcPct val="0"/>
              </a:spcBef>
              <a:spcAft>
                <a:spcPct val="0"/>
              </a:spcAft>
              <a:buFont typeface="Arial" panose="020B0604020202020204" pitchFamily="34" charset="0"/>
              <a:buChar char="•"/>
            </a:pPr>
            <a:r>
              <a:rPr lang="es-CO" sz="1300" dirty="0">
                <a:latin typeface="Helvetica" panose="020B0604020202020204" pitchFamily="34" charset="0"/>
                <a:cs typeface="Helvetica" panose="020B0604020202020204" pitchFamily="34" charset="0"/>
              </a:rPr>
              <a:t>Cada entregable y actividad mostrará su estado:</a:t>
            </a:r>
          </a:p>
          <a:p>
            <a:pPr lvl="0" algn="just" eaLnBrk="0" fontAlgn="base" hangingPunct="0">
              <a:spcBef>
                <a:spcPct val="0"/>
              </a:spcBef>
              <a:spcAft>
                <a:spcPct val="0"/>
              </a:spcAft>
            </a:pPr>
            <a:r>
              <a:rPr lang="es-CO" sz="1300" dirty="0">
                <a:latin typeface="Helvetica" panose="020B0604020202020204" pitchFamily="34" charset="0"/>
                <a:cs typeface="Helvetica" panose="020B0604020202020204" pitchFamily="34" charset="0"/>
              </a:rPr>
              <a:t>	</a:t>
            </a:r>
          </a:p>
          <a:p>
            <a:pPr lvl="0" algn="just" eaLnBrk="0" fontAlgn="base" hangingPunct="0">
              <a:spcBef>
                <a:spcPct val="0"/>
              </a:spcBef>
              <a:spcAft>
                <a:spcPct val="0"/>
              </a:spcAft>
            </a:pPr>
            <a:r>
              <a:rPr lang="es-CO" sz="1300" dirty="0">
                <a:latin typeface="Helvetica" panose="020B0604020202020204" pitchFamily="34" charset="0"/>
                <a:cs typeface="Helvetica" panose="020B0604020202020204" pitchFamily="34" charset="0"/>
              </a:rPr>
              <a:t>	</a:t>
            </a:r>
          </a:p>
        </p:txBody>
      </p:sp>
      <p:grpSp>
        <p:nvGrpSpPr>
          <p:cNvPr id="18" name="Grupo 17">
            <a:extLst>
              <a:ext uri="{FF2B5EF4-FFF2-40B4-BE49-F238E27FC236}">
                <a16:creationId xmlns:a16="http://schemas.microsoft.com/office/drawing/2014/main" id="{F3D1EAEC-069C-F57E-BAF2-47889AD7BFC9}"/>
              </a:ext>
            </a:extLst>
          </p:cNvPr>
          <p:cNvGrpSpPr/>
          <p:nvPr/>
        </p:nvGrpSpPr>
        <p:grpSpPr>
          <a:xfrm>
            <a:off x="5460501" y="5973932"/>
            <a:ext cx="2513411" cy="699475"/>
            <a:chOff x="3692940" y="3362149"/>
            <a:chExt cx="2513411" cy="699475"/>
          </a:xfrm>
        </p:grpSpPr>
        <p:grpSp>
          <p:nvGrpSpPr>
            <p:cNvPr id="20" name="Grupo 19">
              <a:extLst>
                <a:ext uri="{FF2B5EF4-FFF2-40B4-BE49-F238E27FC236}">
                  <a16:creationId xmlns:a16="http://schemas.microsoft.com/office/drawing/2014/main" id="{95C94900-19E4-7ACF-E53D-6C76F1D565E9}"/>
                </a:ext>
              </a:extLst>
            </p:cNvPr>
            <p:cNvGrpSpPr/>
            <p:nvPr/>
          </p:nvGrpSpPr>
          <p:grpSpPr>
            <a:xfrm>
              <a:off x="4044306" y="3362149"/>
              <a:ext cx="2162045" cy="699475"/>
              <a:chOff x="3770939" y="4062678"/>
              <a:chExt cx="2162045" cy="699475"/>
            </a:xfrm>
          </p:grpSpPr>
          <p:sp>
            <p:nvSpPr>
              <p:cNvPr id="24" name="CuadroTexto 23">
                <a:extLst>
                  <a:ext uri="{FF2B5EF4-FFF2-40B4-BE49-F238E27FC236}">
                    <a16:creationId xmlns:a16="http://schemas.microsoft.com/office/drawing/2014/main" id="{91FB9770-197F-9230-F0A8-349E10A21119}"/>
                  </a:ext>
                </a:extLst>
              </p:cNvPr>
              <p:cNvSpPr txBox="1"/>
              <p:nvPr/>
            </p:nvSpPr>
            <p:spPr>
              <a:xfrm>
                <a:off x="3770939" y="4062678"/>
                <a:ext cx="1912703" cy="292388"/>
              </a:xfrm>
              <a:prstGeom prst="rect">
                <a:avLst/>
              </a:prstGeom>
              <a:noFill/>
            </p:spPr>
            <p:txBody>
              <a:bodyPr wrap="none" rtlCol="0">
                <a:spAutoFit/>
              </a:bodyPr>
              <a:lstStyle/>
              <a:p>
                <a:r>
                  <a:rPr lang="es-CO" sz="1300" dirty="0">
                    <a:latin typeface="Helvetica" panose="020B0604020202020204" pitchFamily="34" charset="0"/>
                    <a:cs typeface="Helvetica" panose="020B0604020202020204" pitchFamily="34" charset="0"/>
                  </a:rPr>
                  <a:t>Cumplido y/o aprobado</a:t>
                </a:r>
              </a:p>
            </p:txBody>
          </p:sp>
          <p:sp>
            <p:nvSpPr>
              <p:cNvPr id="25" name="CuadroTexto 24">
                <a:extLst>
                  <a:ext uri="{FF2B5EF4-FFF2-40B4-BE49-F238E27FC236}">
                    <a16:creationId xmlns:a16="http://schemas.microsoft.com/office/drawing/2014/main" id="{2CFBA80E-F8C2-B727-CB83-7E5DC63EE73C}"/>
                  </a:ext>
                </a:extLst>
              </p:cNvPr>
              <p:cNvSpPr txBox="1"/>
              <p:nvPr/>
            </p:nvSpPr>
            <p:spPr>
              <a:xfrm flipH="1">
                <a:off x="3793668" y="4269710"/>
                <a:ext cx="2139316" cy="492443"/>
              </a:xfrm>
              <a:prstGeom prst="rect">
                <a:avLst/>
              </a:prstGeom>
              <a:noFill/>
            </p:spPr>
            <p:txBody>
              <a:bodyPr wrap="square" rtlCol="0">
                <a:spAutoFit/>
              </a:bodyPr>
              <a:lstStyle/>
              <a:p>
                <a:r>
                  <a:rPr lang="es-CO" sz="1300" dirty="0">
                    <a:latin typeface="Helvetica" panose="020B0604020202020204" pitchFamily="34" charset="0"/>
                    <a:cs typeface="Helvetica" panose="020B0604020202020204" pitchFamily="34" charset="0"/>
                  </a:rPr>
                  <a:t>Incumplido, sin completar o sin aprobar</a:t>
                </a:r>
              </a:p>
            </p:txBody>
          </p:sp>
        </p:grpSp>
        <p:pic>
          <p:nvPicPr>
            <p:cNvPr id="21" name="Imagen 20">
              <a:extLst>
                <a:ext uri="{FF2B5EF4-FFF2-40B4-BE49-F238E27FC236}">
                  <a16:creationId xmlns:a16="http://schemas.microsoft.com/office/drawing/2014/main" id="{F734FEDC-E043-597E-1B73-3715F05F60F6}"/>
                </a:ext>
              </a:extLst>
            </p:cNvPr>
            <p:cNvPicPr>
              <a:picLocks noChangeAspect="1"/>
            </p:cNvPicPr>
            <p:nvPr/>
          </p:nvPicPr>
          <p:blipFill rotWithShape="1">
            <a:blip r:embed="rId3"/>
            <a:srcRect l="19259" t="54241" r="22590" b="12631"/>
            <a:stretch/>
          </p:blipFill>
          <p:spPr>
            <a:xfrm>
              <a:off x="3692940" y="3673014"/>
              <a:ext cx="338666" cy="321733"/>
            </a:xfrm>
            <a:prstGeom prst="rect">
              <a:avLst/>
            </a:prstGeom>
          </p:spPr>
        </p:pic>
        <p:pic>
          <p:nvPicPr>
            <p:cNvPr id="22" name="Imagen 21">
              <a:extLst>
                <a:ext uri="{FF2B5EF4-FFF2-40B4-BE49-F238E27FC236}">
                  <a16:creationId xmlns:a16="http://schemas.microsoft.com/office/drawing/2014/main" id="{BDEF9117-5434-730E-F886-F99022E58745}"/>
                </a:ext>
              </a:extLst>
            </p:cNvPr>
            <p:cNvPicPr>
              <a:picLocks noChangeAspect="1"/>
            </p:cNvPicPr>
            <p:nvPr/>
          </p:nvPicPr>
          <p:blipFill rotWithShape="1">
            <a:blip r:embed="rId3"/>
            <a:srcRect l="24003" t="6292" r="22207" b="63195"/>
            <a:stretch/>
          </p:blipFill>
          <p:spPr>
            <a:xfrm>
              <a:off x="3705640" y="3393933"/>
              <a:ext cx="313267" cy="296335"/>
            </a:xfrm>
            <a:prstGeom prst="rect">
              <a:avLst/>
            </a:prstGeom>
          </p:spPr>
        </p:pic>
      </p:grpSp>
    </p:spTree>
    <p:extLst>
      <p:ext uri="{BB962C8B-B14F-4D97-AF65-F5344CB8AC3E}">
        <p14:creationId xmlns:p14="http://schemas.microsoft.com/office/powerpoint/2010/main" val="679450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6036-4226-37D9-DC1E-252DCA2D2906}"/>
            </a:ext>
          </a:extLst>
        </p:cNvPr>
        <p:cNvGrpSpPr/>
        <p:nvPr/>
      </p:nvGrpSpPr>
      <p:grpSpPr>
        <a:xfrm>
          <a:off x="0" y="0"/>
          <a:ext cx="0" cy="0"/>
          <a:chOff x="0" y="0"/>
          <a:chExt cx="0" cy="0"/>
        </a:xfrm>
      </p:grpSpPr>
      <p:sp>
        <p:nvSpPr>
          <p:cNvPr id="10" name="Rectángulo: esquinas diagonales cortadas 10">
            <a:extLst>
              <a:ext uri="{FF2B5EF4-FFF2-40B4-BE49-F238E27FC236}">
                <a16:creationId xmlns:a16="http://schemas.microsoft.com/office/drawing/2014/main" id="{99BAFA92-EEB8-460A-A45D-9CED56003DC6}"/>
              </a:ext>
            </a:extLst>
          </p:cNvPr>
          <p:cNvSpPr/>
          <p:nvPr/>
        </p:nvSpPr>
        <p:spPr>
          <a:xfrm>
            <a:off x="1013276" y="4301979"/>
            <a:ext cx="10055258" cy="487459"/>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9" name="Rectángulo: esquinas diagonales cortadas 10">
            <a:extLst>
              <a:ext uri="{FF2B5EF4-FFF2-40B4-BE49-F238E27FC236}">
                <a16:creationId xmlns:a16="http://schemas.microsoft.com/office/drawing/2014/main" id="{99BAFA92-EEB8-460A-A45D-9CED56003DC6}"/>
              </a:ext>
            </a:extLst>
          </p:cNvPr>
          <p:cNvSpPr/>
          <p:nvPr/>
        </p:nvSpPr>
        <p:spPr>
          <a:xfrm>
            <a:off x="983402" y="1366273"/>
            <a:ext cx="10055258" cy="600523"/>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8" name="Rectángulo: esquinas diagonales cortadas 10">
            <a:extLst>
              <a:ext uri="{FF2B5EF4-FFF2-40B4-BE49-F238E27FC236}">
                <a16:creationId xmlns:a16="http://schemas.microsoft.com/office/drawing/2014/main" id="{99BAFA92-EEB8-460A-A45D-9CED56003DC6}"/>
              </a:ext>
            </a:extLst>
          </p:cNvPr>
          <p:cNvSpPr/>
          <p:nvPr/>
        </p:nvSpPr>
        <p:spPr>
          <a:xfrm>
            <a:off x="983402" y="787837"/>
            <a:ext cx="10055258" cy="487459"/>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570DE1C2-1391-6878-1FA7-859D113022CC}"/>
              </a:ext>
            </a:extLst>
          </p:cNvPr>
          <p:cNvSpPr>
            <a:spLocks noGrp="1"/>
          </p:cNvSpPr>
          <p:nvPr>
            <p:ph type="title"/>
          </p:nvPr>
        </p:nvSpPr>
        <p:spPr>
          <a:xfrm>
            <a:off x="1087117" y="186689"/>
            <a:ext cx="7429527" cy="524168"/>
          </a:xfrm>
        </p:spPr>
        <p:txBody>
          <a:bodyPr>
            <a:normAutofit/>
          </a:bodyPr>
          <a:lstStyle/>
          <a:p>
            <a:r>
              <a:rPr lang="es-CO" dirty="0">
                <a:solidFill>
                  <a:schemeClr val="bg1">
                    <a:lumMod val="50000"/>
                  </a:schemeClr>
                </a:solidFill>
              </a:rPr>
              <a:t>4. Registro de Avances</a:t>
            </a:r>
            <a:endParaRPr lang="es-ES" dirty="0">
              <a:solidFill>
                <a:schemeClr val="bg1">
                  <a:lumMod val="50000"/>
                </a:schemeClr>
              </a:solidFill>
            </a:endParaRPr>
          </a:p>
        </p:txBody>
      </p:sp>
      <p:sp>
        <p:nvSpPr>
          <p:cNvPr id="123" name="Rectangle 3">
            <a:extLst>
              <a:ext uri="{FF2B5EF4-FFF2-40B4-BE49-F238E27FC236}">
                <a16:creationId xmlns:a16="http://schemas.microsoft.com/office/drawing/2014/main" id="{0B62AC54-67BE-1EAA-4D2D-31FD4241BDDF}"/>
              </a:ext>
            </a:extLst>
          </p:cNvPr>
          <p:cNvSpPr>
            <a:spLocks noChangeArrowheads="1"/>
          </p:cNvSpPr>
          <p:nvPr/>
        </p:nvSpPr>
        <p:spPr bwMode="auto">
          <a:xfrm>
            <a:off x="1164149" y="774126"/>
            <a:ext cx="9050365" cy="111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85750" indent="-285750" algn="just" eaLnBrk="0" fontAlgn="base" hangingPunct="0">
              <a:spcBef>
                <a:spcPct val="0"/>
              </a:spcBef>
              <a:spcAft>
                <a:spcPct val="0"/>
              </a:spcAft>
              <a:buFont typeface="Arial" panose="020B0604020202020204" pitchFamily="34" charset="0"/>
              <a:buChar char="•"/>
            </a:pPr>
            <a:r>
              <a:rPr lang="es-CO" sz="1300" dirty="0">
                <a:solidFill>
                  <a:schemeClr val="bg1"/>
                </a:solidFill>
                <a:latin typeface="Helvetica" panose="020B0604020202020204" pitchFamily="34" charset="0"/>
                <a:cs typeface="Helvetica" panose="020B0604020202020204" pitchFamily="34" charset="0"/>
              </a:rPr>
              <a:t>El registro del avance también podrá realizarse ingresando al menú, al lado izquierdo y dando clic al </a:t>
            </a:r>
            <a:r>
              <a:rPr lang="es-CO" sz="1600" b="1" dirty="0">
                <a:solidFill>
                  <a:schemeClr val="bg1"/>
                </a:solidFill>
                <a:latin typeface="Helvetica" panose="020B0604020202020204" pitchFamily="34" charset="0"/>
                <a:cs typeface="Helvetica" panose="020B0604020202020204" pitchFamily="34" charset="0"/>
              </a:rPr>
              <a:t>+</a:t>
            </a:r>
            <a:r>
              <a:rPr lang="es-CO" sz="1300" dirty="0">
                <a:solidFill>
                  <a:schemeClr val="bg1"/>
                </a:solidFill>
                <a:latin typeface="Helvetica" panose="020B0604020202020204" pitchFamily="34" charset="0"/>
                <a:cs typeface="Helvetica" panose="020B0604020202020204" pitchFamily="34" charset="0"/>
              </a:rPr>
              <a:t> en “Planeación Institucional” en donde se desplegarán las opciones</a:t>
            </a:r>
          </a:p>
          <a:p>
            <a:pPr marL="285750" indent="-285750" algn="just" eaLnBrk="0" fontAlgn="base" hangingPunct="0">
              <a:spcBef>
                <a:spcPct val="0"/>
              </a:spcBef>
              <a:spcAft>
                <a:spcPct val="0"/>
              </a:spcAft>
              <a:buFont typeface="Arial" panose="020B0604020202020204" pitchFamily="34" charset="0"/>
              <a:buChar char="•"/>
            </a:pPr>
            <a:endParaRPr lang="es-CO" sz="1300" dirty="0">
              <a:latin typeface="Helvetica" panose="020B0604020202020204" pitchFamily="34" charset="0"/>
              <a:cs typeface="Helvetica" panose="020B0604020202020204" pitchFamily="34" charset="0"/>
            </a:endParaRPr>
          </a:p>
          <a:p>
            <a:pPr lvl="0" algn="just" eaLnBrk="0" fontAlgn="base" hangingPunct="0">
              <a:spcBef>
                <a:spcPct val="0"/>
              </a:spcBef>
              <a:spcAft>
                <a:spcPct val="0"/>
              </a:spcAft>
            </a:pPr>
            <a:r>
              <a:rPr lang="es-CO" sz="1300" dirty="0">
                <a:latin typeface="Helvetica" panose="020B0604020202020204" pitchFamily="34" charset="0"/>
                <a:cs typeface="Helvetica" panose="020B0604020202020204" pitchFamily="34" charset="0"/>
              </a:rPr>
              <a:t>	</a:t>
            </a:r>
          </a:p>
          <a:p>
            <a:pPr lvl="0" algn="just" eaLnBrk="0" fontAlgn="base" hangingPunct="0">
              <a:spcBef>
                <a:spcPct val="0"/>
              </a:spcBef>
              <a:spcAft>
                <a:spcPct val="0"/>
              </a:spcAft>
            </a:pPr>
            <a:r>
              <a:rPr lang="es-CO" sz="1300" dirty="0">
                <a:latin typeface="Helvetica" panose="020B0604020202020204" pitchFamily="34" charset="0"/>
                <a:cs typeface="Helvetica" panose="020B0604020202020204" pitchFamily="34" charset="0"/>
              </a:rPr>
              <a:t>	</a:t>
            </a:r>
          </a:p>
        </p:txBody>
      </p:sp>
      <p:sp>
        <p:nvSpPr>
          <p:cNvPr id="4" name="CuadroTexto 3">
            <a:extLst>
              <a:ext uri="{FF2B5EF4-FFF2-40B4-BE49-F238E27FC236}">
                <a16:creationId xmlns:a16="http://schemas.microsoft.com/office/drawing/2014/main" id="{817D5D41-5CC7-A45D-7C11-CA1A2CD18F26}"/>
              </a:ext>
            </a:extLst>
          </p:cNvPr>
          <p:cNvSpPr txBox="1"/>
          <p:nvPr/>
        </p:nvSpPr>
        <p:spPr>
          <a:xfrm>
            <a:off x="1087117" y="1331971"/>
            <a:ext cx="9050365" cy="892552"/>
          </a:xfrm>
          <a:prstGeom prst="rect">
            <a:avLst/>
          </a:prstGeom>
          <a:noFill/>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ES_tradnl" sz="1300" dirty="0">
                <a:solidFill>
                  <a:schemeClr val="bg1"/>
                </a:solidFill>
                <a:latin typeface="Helvetica" panose="020B0604020202020204" pitchFamily="34" charset="0"/>
                <a:cs typeface="Helvetica" panose="020B0604020202020204" pitchFamily="34" charset="0"/>
              </a:rPr>
              <a:t>Dar clic en la opción Registrar Avances. En la parte derecha se desplegará un nuevo menú donde se puede visualizar el número de entregables y actividades que el usuario actualmente cuenta para realizar registro de avances. Dar clic en la actividad o entregable, seguido de un clic en </a:t>
            </a:r>
            <a:r>
              <a:rPr lang="es-ES_tradnl" sz="1300" b="1" dirty="0">
                <a:solidFill>
                  <a:schemeClr val="bg1"/>
                </a:solidFill>
                <a:latin typeface="Helvetica" panose="020B0604020202020204" pitchFamily="34" charset="0"/>
                <a:cs typeface="Helvetica" panose="020B0604020202020204" pitchFamily="34" charset="0"/>
              </a:rPr>
              <a:t>registrar avance</a:t>
            </a:r>
          </a:p>
          <a:p>
            <a:pPr marL="285750" indent="-285750" algn="just" eaLnBrk="0" fontAlgn="base" hangingPunct="0">
              <a:spcBef>
                <a:spcPct val="0"/>
              </a:spcBef>
              <a:spcAft>
                <a:spcPct val="0"/>
              </a:spcAft>
              <a:buFont typeface="Arial" panose="020B0604020202020204" pitchFamily="34" charset="0"/>
              <a:buChar char="•"/>
            </a:pPr>
            <a:endParaRPr lang="es-ES" sz="1300" dirty="0">
              <a:solidFill>
                <a:schemeClr val="bg1"/>
              </a:solidFill>
              <a:latin typeface="Helvetica" panose="020B0604020202020204" pitchFamily="34" charset="0"/>
              <a:cs typeface="Helvetica" panose="020B0604020202020204" pitchFamily="34" charset="0"/>
            </a:endParaRPr>
          </a:p>
        </p:txBody>
      </p:sp>
      <p:pic>
        <p:nvPicPr>
          <p:cNvPr id="7" name="Imagen 6">
            <a:extLst>
              <a:ext uri="{FF2B5EF4-FFF2-40B4-BE49-F238E27FC236}">
                <a16:creationId xmlns:a16="http://schemas.microsoft.com/office/drawing/2014/main" id="{EC640A67-AAD2-FA50-2AE2-A3DEA3628A5B}"/>
              </a:ext>
            </a:extLst>
          </p:cNvPr>
          <p:cNvPicPr>
            <a:picLocks noChangeAspect="1"/>
          </p:cNvPicPr>
          <p:nvPr/>
        </p:nvPicPr>
        <p:blipFill>
          <a:blip r:embed="rId2"/>
          <a:stretch>
            <a:fillRect/>
          </a:stretch>
        </p:blipFill>
        <p:spPr>
          <a:xfrm>
            <a:off x="1783080" y="2133083"/>
            <a:ext cx="7945460" cy="2113496"/>
          </a:xfrm>
          <a:prstGeom prst="rect">
            <a:avLst/>
          </a:prstGeom>
        </p:spPr>
      </p:pic>
      <p:sp>
        <p:nvSpPr>
          <p:cNvPr id="16" name="CuadroTexto 15">
            <a:extLst>
              <a:ext uri="{FF2B5EF4-FFF2-40B4-BE49-F238E27FC236}">
                <a16:creationId xmlns:a16="http://schemas.microsoft.com/office/drawing/2014/main" id="{AAE33502-9AEB-2819-76F3-F17286A3FDFC}"/>
              </a:ext>
            </a:extLst>
          </p:cNvPr>
          <p:cNvSpPr txBox="1"/>
          <p:nvPr/>
        </p:nvSpPr>
        <p:spPr>
          <a:xfrm>
            <a:off x="1226636" y="4301979"/>
            <a:ext cx="9812024" cy="692497"/>
          </a:xfrm>
          <a:prstGeom prst="rect">
            <a:avLst/>
          </a:prstGeom>
          <a:noFill/>
        </p:spPr>
        <p:txBody>
          <a:bodyPr wrap="square">
            <a:spAutoFit/>
          </a:bodyPr>
          <a:lstStyle/>
          <a:p>
            <a:pPr marL="285750" indent="-285750">
              <a:buFont typeface="Arial" panose="020B0604020202020204" pitchFamily="34" charset="0"/>
              <a:buChar char="•"/>
            </a:pPr>
            <a:r>
              <a:rPr lang="es-CO" sz="1300" dirty="0">
                <a:solidFill>
                  <a:schemeClr val="bg1"/>
                </a:solidFill>
                <a:latin typeface="Helvetica" panose="020B0604020202020204" pitchFamily="34" charset="0"/>
                <a:cs typeface="Helvetica" panose="020B0604020202020204" pitchFamily="34" charset="0"/>
              </a:rPr>
              <a:t>Para realizar el registro de los avances en las actividades, el usuario debe dar clic en el mes a reportar en el sistema seguido de un clic en </a:t>
            </a:r>
            <a:r>
              <a:rPr lang="es-CO" sz="1300" b="1" dirty="0">
                <a:solidFill>
                  <a:schemeClr val="bg1"/>
                </a:solidFill>
                <a:latin typeface="Helvetica" panose="020B0604020202020204" pitchFamily="34" charset="0"/>
                <a:cs typeface="Helvetica" panose="020B0604020202020204" pitchFamily="34" charset="0"/>
              </a:rPr>
              <a:t>registrar avance</a:t>
            </a:r>
          </a:p>
          <a:p>
            <a:pPr marL="285750" indent="-285750">
              <a:buFont typeface="Arial" panose="020B0604020202020204" pitchFamily="34" charset="0"/>
              <a:buChar char="•"/>
            </a:pPr>
            <a:endParaRPr lang="es-ES" sz="1300" dirty="0">
              <a:latin typeface="Helvetica" panose="020B0604020202020204" pitchFamily="34" charset="0"/>
              <a:cs typeface="Helvetica" panose="020B0604020202020204" pitchFamily="34" charset="0"/>
            </a:endParaRPr>
          </a:p>
        </p:txBody>
      </p:sp>
      <p:pic>
        <p:nvPicPr>
          <p:cNvPr id="18" name="Imagen 17">
            <a:extLst>
              <a:ext uri="{FF2B5EF4-FFF2-40B4-BE49-F238E27FC236}">
                <a16:creationId xmlns:a16="http://schemas.microsoft.com/office/drawing/2014/main" id="{05F209A8-D1F0-6996-35E8-827D3E8E41B3}"/>
              </a:ext>
            </a:extLst>
          </p:cNvPr>
          <p:cNvPicPr>
            <a:picLocks noChangeAspect="1"/>
          </p:cNvPicPr>
          <p:nvPr/>
        </p:nvPicPr>
        <p:blipFill>
          <a:blip r:embed="rId3"/>
          <a:stretch>
            <a:fillRect/>
          </a:stretch>
        </p:blipFill>
        <p:spPr>
          <a:xfrm>
            <a:off x="3973488" y="4852429"/>
            <a:ext cx="4561553" cy="1776863"/>
          </a:xfrm>
          <a:prstGeom prst="rect">
            <a:avLst/>
          </a:prstGeom>
        </p:spPr>
      </p:pic>
    </p:spTree>
    <p:extLst>
      <p:ext uri="{BB962C8B-B14F-4D97-AF65-F5344CB8AC3E}">
        <p14:creationId xmlns:p14="http://schemas.microsoft.com/office/powerpoint/2010/main" val="4030707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90A88-93F2-FEB5-39CF-0258824CFD8F}"/>
            </a:ext>
          </a:extLst>
        </p:cNvPr>
        <p:cNvGrpSpPr/>
        <p:nvPr/>
      </p:nvGrpSpPr>
      <p:grpSpPr>
        <a:xfrm>
          <a:off x="0" y="0"/>
          <a:ext cx="0" cy="0"/>
          <a:chOff x="0" y="0"/>
          <a:chExt cx="0" cy="0"/>
        </a:xfrm>
      </p:grpSpPr>
      <p:sp>
        <p:nvSpPr>
          <p:cNvPr id="7" name="Rectángulo: esquinas diagonales cortadas 10">
            <a:extLst>
              <a:ext uri="{FF2B5EF4-FFF2-40B4-BE49-F238E27FC236}">
                <a16:creationId xmlns:a16="http://schemas.microsoft.com/office/drawing/2014/main" id="{99BAFA92-EEB8-460A-A45D-9CED56003DC6}"/>
              </a:ext>
            </a:extLst>
          </p:cNvPr>
          <p:cNvSpPr/>
          <p:nvPr/>
        </p:nvSpPr>
        <p:spPr>
          <a:xfrm>
            <a:off x="1087117" y="1735685"/>
            <a:ext cx="10055258"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5" name="Rectángulo: esquinas diagonales cortadas 10">
            <a:extLst>
              <a:ext uri="{FF2B5EF4-FFF2-40B4-BE49-F238E27FC236}">
                <a16:creationId xmlns:a16="http://schemas.microsoft.com/office/drawing/2014/main" id="{99BAFA92-EEB8-460A-A45D-9CED56003DC6}"/>
              </a:ext>
            </a:extLst>
          </p:cNvPr>
          <p:cNvSpPr/>
          <p:nvPr/>
        </p:nvSpPr>
        <p:spPr>
          <a:xfrm>
            <a:off x="1087117" y="1002491"/>
            <a:ext cx="10055258"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5D7C8159-244A-9E34-8640-D38DB9E5A588}"/>
              </a:ext>
            </a:extLst>
          </p:cNvPr>
          <p:cNvSpPr>
            <a:spLocks noGrp="1"/>
          </p:cNvSpPr>
          <p:nvPr>
            <p:ph type="title"/>
          </p:nvPr>
        </p:nvSpPr>
        <p:spPr>
          <a:xfrm>
            <a:off x="1087117" y="186689"/>
            <a:ext cx="7429527" cy="524168"/>
          </a:xfrm>
        </p:spPr>
        <p:txBody>
          <a:bodyPr>
            <a:normAutofit/>
          </a:bodyPr>
          <a:lstStyle/>
          <a:p>
            <a:r>
              <a:rPr lang="es-CO" dirty="0">
                <a:solidFill>
                  <a:schemeClr val="bg1">
                    <a:lumMod val="50000"/>
                  </a:schemeClr>
                </a:solidFill>
              </a:rPr>
              <a:t>4. Registro de Avances</a:t>
            </a:r>
            <a:endParaRPr lang="es-ES" dirty="0">
              <a:solidFill>
                <a:schemeClr val="bg1">
                  <a:lumMod val="50000"/>
                </a:schemeClr>
              </a:solidFill>
            </a:endParaRPr>
          </a:p>
        </p:txBody>
      </p:sp>
      <p:sp>
        <p:nvSpPr>
          <p:cNvPr id="123" name="Rectangle 3">
            <a:extLst>
              <a:ext uri="{FF2B5EF4-FFF2-40B4-BE49-F238E27FC236}">
                <a16:creationId xmlns:a16="http://schemas.microsoft.com/office/drawing/2014/main" id="{B6EE9460-A6DA-C84C-EADB-AAD9F695D778}"/>
              </a:ext>
            </a:extLst>
          </p:cNvPr>
          <p:cNvSpPr>
            <a:spLocks noChangeArrowheads="1"/>
          </p:cNvSpPr>
          <p:nvPr/>
        </p:nvSpPr>
        <p:spPr bwMode="auto">
          <a:xfrm>
            <a:off x="1175579" y="979631"/>
            <a:ext cx="9191431"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85750" indent="-285750" algn="just" eaLnBrk="0" fontAlgn="base" hangingPunct="0">
              <a:spcBef>
                <a:spcPct val="0"/>
              </a:spcBef>
              <a:spcAft>
                <a:spcPct val="0"/>
              </a:spcAft>
              <a:buFont typeface="Arial" panose="020B0604020202020204" pitchFamily="34" charset="0"/>
              <a:buChar char="•"/>
            </a:pPr>
            <a:r>
              <a:rPr lang="es-CO" sz="1300" dirty="0">
                <a:solidFill>
                  <a:schemeClr val="bg1"/>
                </a:solidFill>
                <a:latin typeface="Helvetica" panose="020B0604020202020204" pitchFamily="34" charset="0"/>
                <a:cs typeface="Helvetica" panose="020B0604020202020204" pitchFamily="34" charset="0"/>
              </a:rPr>
              <a:t>Se debe registrar el avance cuantitativo según la periodicidad. Si el entregable se cumplió, se deberá digitar exactamente el mismo valor que se encuentra en la programación. En caso de no completar el avance cuantitativo del entregable, se colocará el dato realizado en la misma unidad de medida que se encuentra la programación </a:t>
            </a:r>
          </a:p>
          <a:p>
            <a:pPr marL="285750" indent="-285750" algn="just" eaLnBrk="0" fontAlgn="base" hangingPunct="0">
              <a:spcBef>
                <a:spcPct val="0"/>
              </a:spcBef>
              <a:spcAft>
                <a:spcPct val="0"/>
              </a:spcAft>
              <a:buFont typeface="Arial" panose="020B0604020202020204" pitchFamily="34" charset="0"/>
              <a:buChar char="•"/>
            </a:pPr>
            <a:endParaRPr lang="es-CO" sz="1300" dirty="0">
              <a:solidFill>
                <a:schemeClr val="bg1"/>
              </a:solidFill>
              <a:latin typeface="Helvetica" panose="020B0604020202020204" pitchFamily="34" charset="0"/>
              <a:cs typeface="Helvetica" panose="020B0604020202020204" pitchFamily="34" charset="0"/>
            </a:endParaRPr>
          </a:p>
          <a:p>
            <a:pPr marL="285750" indent="-285750" algn="just" eaLnBrk="0" fontAlgn="base" hangingPunct="0">
              <a:spcBef>
                <a:spcPct val="0"/>
              </a:spcBef>
              <a:spcAft>
                <a:spcPct val="0"/>
              </a:spcAft>
              <a:buFont typeface="Arial" panose="020B0604020202020204" pitchFamily="34" charset="0"/>
              <a:buChar char="•"/>
            </a:pPr>
            <a:r>
              <a:rPr lang="es-CO" sz="1300" dirty="0">
                <a:solidFill>
                  <a:schemeClr val="bg1"/>
                </a:solidFill>
                <a:latin typeface="Helvetica" panose="020B0604020202020204" pitchFamily="34" charset="0"/>
                <a:cs typeface="Helvetica" panose="020B0604020202020204" pitchFamily="34" charset="0"/>
              </a:rPr>
              <a:t>Durante el proceso de formulación de la planeación, las áreas deben identificar el valor presupuestal (inversión o funcionamiento) de cada entregable. El cual también será diligenciado, según la ejecución al corte del reporte</a:t>
            </a:r>
          </a:p>
          <a:p>
            <a:pPr algn="just" eaLnBrk="0" fontAlgn="base" hangingPunct="0">
              <a:spcBef>
                <a:spcPct val="0"/>
              </a:spcBef>
              <a:spcAft>
                <a:spcPct val="0"/>
              </a:spcAft>
            </a:pPr>
            <a:endParaRPr lang="es-CO" sz="1300" dirty="0">
              <a:solidFill>
                <a:schemeClr val="bg1"/>
              </a:solidFill>
              <a:latin typeface="Helvetica" panose="020B0604020202020204" pitchFamily="34" charset="0"/>
              <a:cs typeface="Helvetica" panose="020B0604020202020204" pitchFamily="34" charset="0"/>
            </a:endParaRPr>
          </a:p>
          <a:p>
            <a:pPr lvl="0" algn="just" eaLnBrk="0" fontAlgn="base" hangingPunct="0">
              <a:spcBef>
                <a:spcPct val="0"/>
              </a:spcBef>
              <a:spcAft>
                <a:spcPct val="0"/>
              </a:spcAft>
            </a:pPr>
            <a:r>
              <a:rPr lang="es-CO" sz="1300" dirty="0">
                <a:solidFill>
                  <a:schemeClr val="bg1"/>
                </a:solidFill>
                <a:latin typeface="Helvetica" panose="020B0604020202020204" pitchFamily="34" charset="0"/>
                <a:cs typeface="Helvetica" panose="020B0604020202020204" pitchFamily="34" charset="0"/>
              </a:rPr>
              <a:t>	</a:t>
            </a:r>
          </a:p>
          <a:p>
            <a:pPr lvl="0" algn="just" eaLnBrk="0" fontAlgn="base" hangingPunct="0">
              <a:spcBef>
                <a:spcPct val="0"/>
              </a:spcBef>
              <a:spcAft>
                <a:spcPct val="0"/>
              </a:spcAft>
            </a:pPr>
            <a:r>
              <a:rPr lang="es-CO" sz="1300" dirty="0">
                <a:latin typeface="Helvetica" panose="020B0604020202020204" pitchFamily="34" charset="0"/>
                <a:cs typeface="Helvetica" panose="020B0604020202020204" pitchFamily="34" charset="0"/>
              </a:rPr>
              <a:t>	</a:t>
            </a:r>
          </a:p>
        </p:txBody>
      </p:sp>
      <p:pic>
        <p:nvPicPr>
          <p:cNvPr id="4" name="Imagen 3"/>
          <p:cNvPicPr>
            <a:picLocks noChangeAspect="1"/>
          </p:cNvPicPr>
          <p:nvPr/>
        </p:nvPicPr>
        <p:blipFill>
          <a:blip r:embed="rId2"/>
          <a:stretch>
            <a:fillRect/>
          </a:stretch>
        </p:blipFill>
        <p:spPr>
          <a:xfrm>
            <a:off x="1256157" y="2468880"/>
            <a:ext cx="9717178" cy="3939540"/>
          </a:xfrm>
          <a:prstGeom prst="rect">
            <a:avLst/>
          </a:prstGeom>
        </p:spPr>
      </p:pic>
    </p:spTree>
    <p:extLst>
      <p:ext uri="{BB962C8B-B14F-4D97-AF65-F5344CB8AC3E}">
        <p14:creationId xmlns:p14="http://schemas.microsoft.com/office/powerpoint/2010/main" val="2560689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D212-4246-831F-F804-3EF3CBC793D4}"/>
            </a:ext>
          </a:extLst>
        </p:cNvPr>
        <p:cNvGrpSpPr/>
        <p:nvPr/>
      </p:nvGrpSpPr>
      <p:grpSpPr>
        <a:xfrm>
          <a:off x="0" y="0"/>
          <a:ext cx="0" cy="0"/>
          <a:chOff x="0" y="0"/>
          <a:chExt cx="0" cy="0"/>
        </a:xfrm>
      </p:grpSpPr>
      <p:sp>
        <p:nvSpPr>
          <p:cNvPr id="8" name="Rectángulo: esquinas diagonales cortadas 10">
            <a:extLst>
              <a:ext uri="{FF2B5EF4-FFF2-40B4-BE49-F238E27FC236}">
                <a16:creationId xmlns:a16="http://schemas.microsoft.com/office/drawing/2014/main" id="{99BAFA92-EEB8-460A-A45D-9CED56003DC6}"/>
              </a:ext>
            </a:extLst>
          </p:cNvPr>
          <p:cNvSpPr/>
          <p:nvPr/>
        </p:nvSpPr>
        <p:spPr>
          <a:xfrm>
            <a:off x="886363" y="887687"/>
            <a:ext cx="10055258"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454FB717-48B8-A4DC-2DCE-1ED2DD12053D}"/>
              </a:ext>
            </a:extLst>
          </p:cNvPr>
          <p:cNvSpPr>
            <a:spLocks noGrp="1"/>
          </p:cNvSpPr>
          <p:nvPr>
            <p:ph type="title"/>
          </p:nvPr>
        </p:nvSpPr>
        <p:spPr>
          <a:xfrm>
            <a:off x="1087117" y="186689"/>
            <a:ext cx="7429527" cy="524168"/>
          </a:xfrm>
        </p:spPr>
        <p:txBody>
          <a:bodyPr>
            <a:normAutofit/>
          </a:bodyPr>
          <a:lstStyle/>
          <a:p>
            <a:r>
              <a:rPr lang="es-CO" dirty="0">
                <a:solidFill>
                  <a:schemeClr val="bg1">
                    <a:lumMod val="50000"/>
                  </a:schemeClr>
                </a:solidFill>
              </a:rPr>
              <a:t>4. Registro de Avances</a:t>
            </a:r>
            <a:endParaRPr lang="es-ES" dirty="0">
              <a:solidFill>
                <a:schemeClr val="bg1">
                  <a:lumMod val="50000"/>
                </a:schemeClr>
              </a:solidFill>
            </a:endParaRPr>
          </a:p>
        </p:txBody>
      </p:sp>
      <p:sp>
        <p:nvSpPr>
          <p:cNvPr id="130" name="14 Rectángulo">
            <a:extLst>
              <a:ext uri="{FF2B5EF4-FFF2-40B4-BE49-F238E27FC236}">
                <a16:creationId xmlns:a16="http://schemas.microsoft.com/office/drawing/2014/main" id="{24A06D4A-1568-48E5-672D-0C273C2257F9}"/>
              </a:ext>
            </a:extLst>
          </p:cNvPr>
          <p:cNvSpPr/>
          <p:nvPr/>
        </p:nvSpPr>
        <p:spPr>
          <a:xfrm>
            <a:off x="914578" y="859065"/>
            <a:ext cx="9675442" cy="4508927"/>
          </a:xfrm>
          <a:prstGeom prst="rect">
            <a:avLst/>
          </a:prstGeom>
          <a:noFill/>
        </p:spPr>
        <p:txBody>
          <a:bodyPr wrap="square">
            <a:spAutoFit/>
          </a:bodyPr>
          <a:lstStyle/>
          <a:p>
            <a:pPr algn="just" eaLnBrk="0" fontAlgn="base" hangingPunct="0">
              <a:spcBef>
                <a:spcPct val="0"/>
              </a:spcBef>
              <a:spcAft>
                <a:spcPct val="0"/>
              </a:spcAft>
              <a:buClr>
                <a:srgbClr val="000000"/>
              </a:buClr>
            </a:pPr>
            <a:r>
              <a:rPr lang="es-CO" sz="1300" kern="0" dirty="0">
                <a:solidFill>
                  <a:schemeClr val="bg1"/>
                </a:solidFill>
                <a:latin typeface="Helvetica" panose="020B0604020202020204" pitchFamily="34" charset="0"/>
                <a:cs typeface="Helvetica" panose="020B0604020202020204" pitchFamily="34" charset="0"/>
                <a:sym typeface="Arial"/>
              </a:rPr>
              <a:t>En el campo </a:t>
            </a:r>
            <a:r>
              <a:rPr lang="es-CO" sz="1300" i="1" kern="0" dirty="0">
                <a:solidFill>
                  <a:schemeClr val="bg1"/>
                </a:solidFill>
                <a:latin typeface="Helvetica" panose="020B0604020202020204" pitchFamily="34" charset="0"/>
                <a:cs typeface="Helvetica" panose="020B0604020202020204" pitchFamily="34" charset="0"/>
                <a:sym typeface="Arial"/>
              </a:rPr>
              <a:t>Ruta Evidencia </a:t>
            </a:r>
            <a:r>
              <a:rPr lang="es-CO" sz="1300" kern="0" dirty="0">
                <a:solidFill>
                  <a:schemeClr val="bg1"/>
                </a:solidFill>
                <a:latin typeface="Helvetica" panose="020B0604020202020204" pitchFamily="34" charset="0"/>
                <a:cs typeface="Helvetica" panose="020B0604020202020204" pitchFamily="34" charset="0"/>
                <a:sym typeface="Arial"/>
              </a:rPr>
              <a:t>debe incluirse la ubicación donde reposa el soporte  de las gestiones y entregables descritos, si deben relacionar varias rutas sepárelas con una coma (,) seguido de un  espacio. El sistema le permitirá incluir rutas de </a:t>
            </a:r>
            <a:r>
              <a:rPr lang="es-CO" sz="1300" kern="0" dirty="0" err="1">
                <a:solidFill>
                  <a:schemeClr val="bg1"/>
                </a:solidFill>
                <a:latin typeface="Helvetica" panose="020B0604020202020204" pitchFamily="34" charset="0"/>
                <a:cs typeface="Helvetica" panose="020B0604020202020204" pitchFamily="34" charset="0"/>
                <a:sym typeface="Arial"/>
              </a:rPr>
              <a:t>yaksa</a:t>
            </a:r>
            <a:r>
              <a:rPr lang="es-CO" sz="1300" kern="0" dirty="0">
                <a:solidFill>
                  <a:schemeClr val="bg1"/>
                </a:solidFill>
                <a:latin typeface="Helvetica" panose="020B0604020202020204" pitchFamily="34" charset="0"/>
                <a:cs typeface="Helvetica" panose="020B0604020202020204" pitchFamily="34" charset="0"/>
                <a:sym typeface="Arial"/>
              </a:rPr>
              <a:t>, http:// y https:// (estos últimos aplica también para Orfeo y mesa de ayuda).</a:t>
            </a:r>
          </a:p>
          <a:p>
            <a:pPr marL="0" lvl="4" eaLnBrk="0" fontAlgn="base" hangingPunct="0">
              <a:spcBef>
                <a:spcPct val="0"/>
              </a:spcBef>
              <a:spcAft>
                <a:spcPct val="0"/>
              </a:spcAft>
              <a:buClr>
                <a:srgbClr val="000000"/>
              </a:buClr>
              <a:buFont typeface="Arial"/>
              <a:buNone/>
            </a:pPr>
            <a:r>
              <a:rPr lang="es-CO" sz="1300" kern="0" dirty="0">
                <a:solidFill>
                  <a:srgbClr val="000000"/>
                </a:solidFill>
                <a:latin typeface="Helvetica" panose="020B0604020202020204" pitchFamily="34" charset="0"/>
                <a:cs typeface="Helvetica" panose="020B0604020202020204" pitchFamily="34" charset="0"/>
                <a:sym typeface="Arial"/>
              </a:rPr>
              <a:t>         </a:t>
            </a:r>
          </a:p>
          <a:p>
            <a:pPr marL="0" lvl="4" eaLnBrk="0" fontAlgn="base" hangingPunct="0">
              <a:spcBef>
                <a:spcPct val="0"/>
              </a:spcBef>
              <a:spcAft>
                <a:spcPct val="0"/>
              </a:spcAft>
              <a:buClr>
                <a:srgbClr val="000000"/>
              </a:buClr>
              <a:buFont typeface="Arial"/>
              <a:buNone/>
            </a:pPr>
            <a:r>
              <a:rPr lang="es-CO" sz="1300" kern="0" dirty="0">
                <a:solidFill>
                  <a:srgbClr val="000000"/>
                </a:solidFill>
                <a:latin typeface="Helvetica" panose="020B0604020202020204" pitchFamily="34" charset="0"/>
                <a:cs typeface="Helvetica" panose="020B0604020202020204" pitchFamily="34" charset="0"/>
                <a:sym typeface="Arial"/>
              </a:rPr>
              <a:t>         Ejemplo 1</a:t>
            </a:r>
            <a:r>
              <a:rPr lang="es-CO" sz="1300" kern="0" dirty="0">
                <a:solidFill>
                  <a:schemeClr val="accent1">
                    <a:lumMod val="75000"/>
                  </a:schemeClr>
                </a:solidFill>
                <a:latin typeface="Helvetica" panose="020B0604020202020204" pitchFamily="34" charset="0"/>
                <a:cs typeface="Helvetica" panose="020B0604020202020204" pitchFamily="34" charset="0"/>
                <a:sym typeface="Arial"/>
              </a:rPr>
              <a:t>: </a:t>
            </a:r>
            <a:r>
              <a:rPr lang="en-US" sz="1300" u="sng" kern="0" dirty="0">
                <a:solidFill>
                  <a:schemeClr val="accent1">
                    <a:lumMod val="75000"/>
                  </a:schemeClr>
                </a:solidFill>
                <a:latin typeface="Helvetica" panose="020B0604020202020204" pitchFamily="34" charset="0"/>
                <a:cs typeface="Helvetica" panose="020B0604020202020204" pitchFamily="34" charset="0"/>
                <a:sym typeface="Arial"/>
                <a:hlinkClick r:id="rId2" action="ppaction://hlinkfile"/>
              </a:rPr>
              <a:t>\\yaksa\10020OAP\2025\TRD\ACTA</a:t>
            </a:r>
            <a:r>
              <a:rPr lang="en-US" sz="1300" u="sng" kern="0" dirty="0">
                <a:solidFill>
                  <a:schemeClr val="accent1">
                    <a:lumMod val="75000"/>
                  </a:schemeClr>
                </a:solidFill>
                <a:latin typeface="Helvetica" panose="020B0604020202020204" pitchFamily="34" charset="0"/>
                <a:cs typeface="Helvetica" panose="020B0604020202020204" pitchFamily="34" charset="0"/>
                <a:sym typeface="Arial"/>
              </a:rPr>
              <a:t>, </a:t>
            </a:r>
            <a:r>
              <a:rPr lang="fr-FR" sz="1300" u="sng" kern="0" dirty="0">
                <a:solidFill>
                  <a:schemeClr val="accent1">
                    <a:lumMod val="75000"/>
                  </a:schemeClr>
                </a:solidFill>
                <a:latin typeface="Helvetica" panose="020B0604020202020204" pitchFamily="34" charset="0"/>
                <a:cs typeface="Helvetica" panose="020B0604020202020204" pitchFamily="34" charset="0"/>
                <a:sym typeface="Arial"/>
                <a:hlinkClick r:id="rId3" action="ppaction://hlinkfile"/>
              </a:rPr>
              <a:t>\\yaksa\10020OAP\2025\TRD\INFORMES</a:t>
            </a:r>
            <a:endParaRPr lang="fr-FR" sz="1300" u="sng" kern="0" dirty="0">
              <a:solidFill>
                <a:schemeClr val="accent1">
                  <a:lumMod val="75000"/>
                </a:schemeClr>
              </a:solidFill>
              <a:latin typeface="Helvetica" panose="020B0604020202020204" pitchFamily="34" charset="0"/>
              <a:cs typeface="Helvetica" panose="020B0604020202020204" pitchFamily="34" charset="0"/>
              <a:sym typeface="Arial"/>
            </a:endParaRPr>
          </a:p>
          <a:p>
            <a:pPr marL="0" lvl="4" eaLnBrk="0" fontAlgn="base" hangingPunct="0">
              <a:spcBef>
                <a:spcPct val="0"/>
              </a:spcBef>
              <a:spcAft>
                <a:spcPct val="0"/>
              </a:spcAft>
              <a:buClr>
                <a:srgbClr val="000000"/>
              </a:buClr>
              <a:buFont typeface="Arial"/>
              <a:buNone/>
            </a:pPr>
            <a:endParaRPr lang="fr-FR" sz="1300" u="sng" kern="0" dirty="0">
              <a:solidFill>
                <a:schemeClr val="accent1">
                  <a:lumMod val="75000"/>
                </a:schemeClr>
              </a:solidFill>
              <a:latin typeface="Helvetica" panose="020B0604020202020204" pitchFamily="34" charset="0"/>
              <a:cs typeface="Helvetica" panose="020B0604020202020204" pitchFamily="34" charset="0"/>
              <a:sym typeface="Arial"/>
            </a:endParaRPr>
          </a:p>
          <a:p>
            <a:pPr marL="0" lvl="4" eaLnBrk="0" fontAlgn="base" hangingPunct="0">
              <a:spcBef>
                <a:spcPct val="0"/>
              </a:spcBef>
              <a:spcAft>
                <a:spcPct val="0"/>
              </a:spcAft>
              <a:buClr>
                <a:srgbClr val="000000"/>
              </a:buClr>
              <a:buFont typeface="Arial"/>
              <a:buNone/>
            </a:pPr>
            <a:r>
              <a:rPr lang="es-CO" sz="1300" dirty="0">
                <a:latin typeface="Helvetica" panose="020B0604020202020204" pitchFamily="34" charset="0"/>
                <a:ea typeface="Times" panose="02020603050405020304" pitchFamily="18" charset="0"/>
                <a:cs typeface="Times New Roman" panose="02020603050405020304" pitchFamily="18" charset="0"/>
              </a:rPr>
              <a:t>         </a:t>
            </a:r>
            <a:r>
              <a:rPr lang="es-CO" sz="1300" dirty="0">
                <a:effectLst/>
                <a:latin typeface="Helvetica" panose="020B0604020202020204" pitchFamily="34" charset="0"/>
                <a:ea typeface="Times" panose="02020603050405020304" pitchFamily="18" charset="0"/>
                <a:cs typeface="Times New Roman" panose="02020603050405020304" pitchFamily="18" charset="0"/>
              </a:rPr>
              <a:t>Ejemplo 2: http://172.20.1.17:8081/orfeo361/ RADICADO No 20252080005203 PERTENECIENTE AL EXPEDIENTE No. </a:t>
            </a:r>
          </a:p>
          <a:p>
            <a:pPr marL="0" lvl="4" eaLnBrk="0" fontAlgn="base" hangingPunct="0">
              <a:spcBef>
                <a:spcPct val="0"/>
              </a:spcBef>
              <a:spcAft>
                <a:spcPct val="0"/>
              </a:spcAft>
              <a:buClr>
                <a:srgbClr val="000000"/>
              </a:buClr>
              <a:buFont typeface="Arial"/>
              <a:buNone/>
            </a:pPr>
            <a:r>
              <a:rPr lang="es-CO" sz="1300" dirty="0">
                <a:latin typeface="Helvetica" panose="020B0604020202020204" pitchFamily="34" charset="0"/>
                <a:ea typeface="Times" panose="02020603050405020304" pitchFamily="18" charset="0"/>
                <a:cs typeface="Times New Roman" panose="02020603050405020304" pitchFamily="18" charset="0"/>
              </a:rPr>
              <a:t>                           </a:t>
            </a:r>
            <a:r>
              <a:rPr lang="es-CO" sz="1300" dirty="0">
                <a:effectLst/>
                <a:latin typeface="Helvetica" panose="020B0604020202020204" pitchFamily="34" charset="0"/>
                <a:ea typeface="Times" panose="02020603050405020304" pitchFamily="18" charset="0"/>
                <a:cs typeface="Times New Roman" panose="02020603050405020304" pitchFamily="18" charset="0"/>
              </a:rPr>
              <a:t>20242082505000003E</a:t>
            </a:r>
            <a:endParaRPr lang="fr-FR" sz="1300" u="sng" kern="0" dirty="0">
              <a:latin typeface="Helvetica" panose="020B0604020202020204" pitchFamily="34" charset="0"/>
              <a:cs typeface="Helvetica" panose="020B0604020202020204" pitchFamily="34" charset="0"/>
              <a:sym typeface="Arial"/>
            </a:endParaRPr>
          </a:p>
          <a:p>
            <a:pPr marL="0" lvl="4" eaLnBrk="0" fontAlgn="base" hangingPunct="0">
              <a:spcBef>
                <a:spcPct val="0"/>
              </a:spcBef>
              <a:spcAft>
                <a:spcPct val="0"/>
              </a:spcAft>
              <a:buClr>
                <a:srgbClr val="000000"/>
              </a:buClr>
              <a:buFont typeface="Arial"/>
              <a:buNone/>
            </a:pPr>
            <a:endParaRPr lang="es-CO" sz="1300" u="sng" kern="0" dirty="0">
              <a:solidFill>
                <a:schemeClr val="accent1">
                  <a:lumMod val="75000"/>
                </a:schemeClr>
              </a:solidFill>
              <a:latin typeface="Helvetica" panose="020B0604020202020204" pitchFamily="34" charset="0"/>
              <a:cs typeface="Helvetica" panose="020B0604020202020204" pitchFamily="34" charset="0"/>
              <a:sym typeface="Arial"/>
            </a:endParaRPr>
          </a:p>
          <a:p>
            <a:pPr marL="0" lvl="4" eaLnBrk="0" fontAlgn="base" hangingPunct="0">
              <a:spcBef>
                <a:spcPct val="0"/>
              </a:spcBef>
              <a:spcAft>
                <a:spcPct val="0"/>
              </a:spcAft>
              <a:buClr>
                <a:srgbClr val="000000"/>
              </a:buClr>
              <a:buFont typeface="Arial"/>
              <a:buNone/>
            </a:pPr>
            <a:r>
              <a:rPr lang="es-CO" sz="1300" kern="0" dirty="0">
                <a:solidFill>
                  <a:srgbClr val="000000"/>
                </a:solidFill>
                <a:latin typeface="Helvetica" panose="020B0604020202020204" pitchFamily="34" charset="0"/>
                <a:cs typeface="Helvetica" panose="020B0604020202020204" pitchFamily="34" charset="0"/>
                <a:sym typeface="Arial"/>
              </a:rPr>
              <a:t>Se recomienda con las rutas y archivos relacionados, se encuentren en TRD, con el fin de que se evidencien documentos definitivos y no se modifiquen posteriormente. </a:t>
            </a:r>
            <a:r>
              <a:rPr lang="es-CO" sz="1300" b="1" kern="0" dirty="0">
                <a:solidFill>
                  <a:srgbClr val="000000"/>
                </a:solidFill>
                <a:latin typeface="Helvetica" panose="020B0604020202020204" pitchFamily="34" charset="0"/>
                <a:cs typeface="Helvetica" panose="020B0604020202020204" pitchFamily="34" charset="0"/>
                <a:sym typeface="Arial"/>
              </a:rPr>
              <a:t>No colocar las rutas de forma manual, copiar tal cual como aparecen en la ventana</a:t>
            </a:r>
          </a:p>
          <a:p>
            <a:pPr marL="0" lvl="4" eaLnBrk="0" fontAlgn="base" hangingPunct="0">
              <a:spcBef>
                <a:spcPct val="0"/>
              </a:spcBef>
              <a:spcAft>
                <a:spcPct val="0"/>
              </a:spcAft>
              <a:buClr>
                <a:srgbClr val="000000"/>
              </a:buClr>
            </a:pPr>
            <a:endParaRPr lang="es-CO" sz="1300" kern="0" dirty="0">
              <a:solidFill>
                <a:srgbClr val="000000"/>
              </a:solidFill>
              <a:latin typeface="Helvetica" panose="020B0604020202020204" pitchFamily="34" charset="0"/>
              <a:cs typeface="Helvetica" panose="020B0604020202020204" pitchFamily="34" charset="0"/>
              <a:sym typeface="Arial"/>
            </a:endParaRPr>
          </a:p>
          <a:p>
            <a:pPr marL="0" lvl="4" eaLnBrk="0" fontAlgn="base" hangingPunct="0">
              <a:spcBef>
                <a:spcPct val="0"/>
              </a:spcBef>
              <a:spcAft>
                <a:spcPct val="0"/>
              </a:spcAft>
              <a:buClr>
                <a:srgbClr val="000000"/>
              </a:buClr>
            </a:pPr>
            <a:endParaRPr lang="es-CO" sz="1300" kern="0" dirty="0">
              <a:solidFill>
                <a:srgbClr val="000000"/>
              </a:solidFill>
              <a:latin typeface="Helvetica" panose="020B0604020202020204" pitchFamily="34" charset="0"/>
              <a:cs typeface="Helvetica" panose="020B0604020202020204" pitchFamily="34" charset="0"/>
              <a:sym typeface="Arial"/>
            </a:endParaRPr>
          </a:p>
          <a:p>
            <a:pPr marL="0" lvl="4" eaLnBrk="0" fontAlgn="base" hangingPunct="0">
              <a:spcBef>
                <a:spcPct val="0"/>
              </a:spcBef>
              <a:spcAft>
                <a:spcPct val="0"/>
              </a:spcAft>
              <a:buClr>
                <a:srgbClr val="000000"/>
              </a:buClr>
            </a:pPr>
            <a:r>
              <a:rPr lang="es-CO" sz="1300" dirty="0">
                <a:effectLst/>
                <a:latin typeface="Helvetica" panose="020B0604020202020204" pitchFamily="34" charset="0"/>
                <a:ea typeface="Times" panose="02020603050405020304" pitchFamily="18" charset="0"/>
                <a:cs typeface="Times New Roman" panose="02020603050405020304" pitchFamily="18" charset="0"/>
              </a:rPr>
              <a:t>Para incluir el </a:t>
            </a:r>
            <a:r>
              <a:rPr lang="es-CO" sz="1300" b="1" dirty="0">
                <a:effectLst/>
                <a:latin typeface="Helvetica" panose="020B0604020202020204" pitchFamily="34" charset="0"/>
                <a:ea typeface="Times" panose="02020603050405020304" pitchFamily="18" charset="0"/>
                <a:cs typeface="Times New Roman" panose="02020603050405020304" pitchFamily="18" charset="0"/>
              </a:rPr>
              <a:t>Nombre Archivo</a:t>
            </a:r>
            <a:r>
              <a:rPr lang="es-CO" sz="1300" dirty="0">
                <a:effectLst/>
                <a:latin typeface="Helvetica" panose="020B0604020202020204" pitchFamily="34" charset="0"/>
                <a:ea typeface="Times" panose="02020603050405020304" pitchFamily="18" charset="0"/>
                <a:cs typeface="Times New Roman" panose="02020603050405020304" pitchFamily="18" charset="0"/>
              </a:rPr>
              <a:t> soporte, se debe tener en cuenta la estructura definida: se inicia por la </a:t>
            </a:r>
            <a:r>
              <a:rPr lang="es-CO" sz="1300" i="1" dirty="0">
                <a:effectLst/>
                <a:latin typeface="Helvetica" panose="020B0604020202020204" pitchFamily="34" charset="0"/>
                <a:ea typeface="Times" panose="02020603050405020304" pitchFamily="18" charset="0"/>
                <a:cs typeface="Times New Roman" panose="02020603050405020304" pitchFamily="18" charset="0"/>
              </a:rPr>
              <a:t>“fecha</a:t>
            </a:r>
            <a:r>
              <a:rPr lang="es-CO" sz="1300" dirty="0">
                <a:effectLst/>
                <a:latin typeface="Helvetica" panose="020B0604020202020204" pitchFamily="34" charset="0"/>
                <a:ea typeface="Times" panose="02020603050405020304" pitchFamily="18" charset="0"/>
                <a:cs typeface="Times New Roman" panose="02020603050405020304" pitchFamily="18" charset="0"/>
              </a:rPr>
              <a:t>” (con el siguiente orden: año-mes-día), separada por guion medio y el nombre del archivo con la primera letra con mayúscula, separando por guion bajo, sin espacios, y sin caracteres especiales. Igualmente, si se define que deben incluirse varios nombres de archivos se debe separar con coma </a:t>
            </a:r>
            <a:r>
              <a:rPr lang="es-CO" sz="1300" b="1" i="1" dirty="0">
                <a:effectLst/>
                <a:latin typeface="Helvetica" panose="020B0604020202020204" pitchFamily="34" charset="0"/>
                <a:ea typeface="Times" panose="02020603050405020304" pitchFamily="18" charset="0"/>
                <a:cs typeface="Times New Roman" panose="02020603050405020304" pitchFamily="18" charset="0"/>
              </a:rPr>
              <a:t>(,)</a:t>
            </a:r>
            <a:r>
              <a:rPr lang="es-CO" sz="1300" i="1" dirty="0">
                <a:effectLst/>
                <a:latin typeface="Helvetica" panose="020B0604020202020204" pitchFamily="34" charset="0"/>
                <a:ea typeface="Times" panose="02020603050405020304" pitchFamily="18" charset="0"/>
                <a:cs typeface="Times New Roman" panose="02020603050405020304" pitchFamily="18" charset="0"/>
              </a:rPr>
              <a:t>,</a:t>
            </a:r>
            <a:r>
              <a:rPr lang="es-CO" sz="1300" b="1" i="1" dirty="0">
                <a:effectLst/>
                <a:latin typeface="Helvetica" panose="020B0604020202020204" pitchFamily="34" charset="0"/>
                <a:ea typeface="Times" panose="02020603050405020304" pitchFamily="18" charset="0"/>
                <a:cs typeface="Times New Roman" panose="02020603050405020304" pitchFamily="18" charset="0"/>
              </a:rPr>
              <a:t> </a:t>
            </a:r>
            <a:r>
              <a:rPr lang="es-CO" sz="1300" dirty="0">
                <a:effectLst/>
                <a:latin typeface="Helvetica" panose="020B0604020202020204" pitchFamily="34" charset="0"/>
                <a:ea typeface="Times" panose="02020603050405020304" pitchFamily="18" charset="0"/>
                <a:cs typeface="Times New Roman" panose="02020603050405020304" pitchFamily="18" charset="0"/>
              </a:rPr>
              <a:t>seguido de un espacio</a:t>
            </a:r>
            <a:endParaRPr lang="es-CO" sz="1300" i="1" kern="0" dirty="0">
              <a:latin typeface="Helvetica" panose="020B0604020202020204" pitchFamily="34" charset="0"/>
              <a:cs typeface="Helvetica" panose="020B0604020202020204" pitchFamily="34" charset="0"/>
              <a:sym typeface="Arial"/>
            </a:endParaRPr>
          </a:p>
          <a:p>
            <a:pPr marL="0" lvl="4" eaLnBrk="0" fontAlgn="base" hangingPunct="0">
              <a:spcBef>
                <a:spcPct val="0"/>
              </a:spcBef>
              <a:spcAft>
                <a:spcPct val="0"/>
              </a:spcAft>
              <a:buClr>
                <a:srgbClr val="000000"/>
              </a:buClr>
            </a:pPr>
            <a:r>
              <a:rPr lang="es-CO" sz="1300" i="1" kern="0" dirty="0">
                <a:solidFill>
                  <a:srgbClr val="000000"/>
                </a:solidFill>
                <a:latin typeface="Helvetica" panose="020B0604020202020204" pitchFamily="34" charset="0"/>
                <a:cs typeface="Helvetica" panose="020B0604020202020204" pitchFamily="34" charset="0"/>
                <a:sym typeface="Arial"/>
              </a:rPr>
              <a:t>         </a:t>
            </a:r>
          </a:p>
          <a:p>
            <a:pPr marL="0" lvl="4" eaLnBrk="0" fontAlgn="base" hangingPunct="0">
              <a:spcBef>
                <a:spcPct val="0"/>
              </a:spcBef>
              <a:spcAft>
                <a:spcPct val="0"/>
              </a:spcAft>
              <a:buClr>
                <a:srgbClr val="000000"/>
              </a:buClr>
            </a:pPr>
            <a:r>
              <a:rPr lang="es-CO" sz="1300" i="1" kern="0" dirty="0">
                <a:solidFill>
                  <a:srgbClr val="000000"/>
                </a:solidFill>
                <a:latin typeface="Helvetica" panose="020B0604020202020204" pitchFamily="34" charset="0"/>
                <a:cs typeface="Helvetica" panose="020B0604020202020204" pitchFamily="34" charset="0"/>
                <a:sym typeface="Arial"/>
              </a:rPr>
              <a:t>Ejemplo: </a:t>
            </a:r>
            <a:r>
              <a:rPr lang="es-CO" sz="14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2025-02-04_Tablero_control_pes_diciembre_esap_dafp, </a:t>
            </a:r>
            <a:r>
              <a:rPr lang="es-CO" sz="1400" dirty="0">
                <a:solidFill>
                  <a:schemeClr val="accent1">
                    <a:lumMod val="75000"/>
                  </a:schemeClr>
                </a:solidFill>
                <a:latin typeface="Aptos" panose="020B0004020202020204" pitchFamily="34" charset="0"/>
                <a:cs typeface="Times New Roman" panose="02020603050405020304" pitchFamily="18" charset="0"/>
              </a:rPr>
              <a:t>2024-05-30_Tablero_listado_conpes_2024</a:t>
            </a:r>
            <a:endParaRPr lang="es-CO" sz="1400" dirty="0">
              <a:solidFill>
                <a:schemeClr val="accent1">
                  <a:lumMod val="75000"/>
                </a:schemeClr>
              </a:solidFill>
              <a:latin typeface="Aptos" panose="020B0004020202020204" pitchFamily="34" charset="0"/>
              <a:cs typeface="Times New Roman" panose="02020603050405020304" pitchFamily="18" charset="0"/>
              <a:sym typeface="Arial"/>
            </a:endParaRPr>
          </a:p>
          <a:p>
            <a:pPr marL="171450" lvl="4" indent="-171450" eaLnBrk="0" fontAlgn="base" hangingPunct="0">
              <a:spcBef>
                <a:spcPct val="0"/>
              </a:spcBef>
              <a:spcAft>
                <a:spcPct val="0"/>
              </a:spcAft>
              <a:buClr>
                <a:srgbClr val="000000"/>
              </a:buClr>
              <a:buFont typeface="Arial" panose="020B0604020202020204" pitchFamily="34" charset="0"/>
              <a:buChar char="•"/>
            </a:pPr>
            <a:endParaRPr lang="es-CO" sz="1300" i="1" kern="0" dirty="0">
              <a:solidFill>
                <a:srgbClr val="000000"/>
              </a:solidFill>
              <a:latin typeface="Helvetica" panose="020B0604020202020204" pitchFamily="34" charset="0"/>
              <a:cs typeface="Helvetica" panose="020B0604020202020204" pitchFamily="34" charset="0"/>
              <a:sym typeface="Arial"/>
            </a:endParaRPr>
          </a:p>
          <a:p>
            <a:pPr marL="171450" lvl="4" indent="-171450" eaLnBrk="0" fontAlgn="base" hangingPunct="0">
              <a:spcBef>
                <a:spcPct val="0"/>
              </a:spcBef>
              <a:spcAft>
                <a:spcPct val="0"/>
              </a:spcAft>
              <a:buClr>
                <a:srgbClr val="000000"/>
              </a:buClr>
              <a:buFont typeface="Arial" panose="020B0604020202020204" pitchFamily="34" charset="0"/>
              <a:buChar char="•"/>
            </a:pPr>
            <a:endParaRPr lang="es-CO" sz="1300" kern="0" dirty="0">
              <a:solidFill>
                <a:srgbClr val="000000"/>
              </a:solidFill>
              <a:latin typeface="Helvetica" panose="020B0604020202020204" pitchFamily="34" charset="0"/>
              <a:cs typeface="Helvetica" panose="020B0604020202020204" pitchFamily="34" charset="0"/>
              <a:sym typeface="Arial"/>
            </a:endParaRPr>
          </a:p>
        </p:txBody>
      </p:sp>
      <p:grpSp>
        <p:nvGrpSpPr>
          <p:cNvPr id="131" name="Grupo 130">
            <a:extLst>
              <a:ext uri="{FF2B5EF4-FFF2-40B4-BE49-F238E27FC236}">
                <a16:creationId xmlns:a16="http://schemas.microsoft.com/office/drawing/2014/main" id="{0A23B8F2-B6AB-F8B9-3B3F-793C210132C3}"/>
              </a:ext>
            </a:extLst>
          </p:cNvPr>
          <p:cNvGrpSpPr/>
          <p:nvPr/>
        </p:nvGrpSpPr>
        <p:grpSpPr>
          <a:xfrm>
            <a:off x="4170556" y="5018048"/>
            <a:ext cx="3486872" cy="1470914"/>
            <a:chOff x="939800" y="3711843"/>
            <a:chExt cx="2388190" cy="1317844"/>
          </a:xfrm>
        </p:grpSpPr>
        <p:pic>
          <p:nvPicPr>
            <p:cNvPr id="132" name="Picture 4">
              <a:extLst>
                <a:ext uri="{FF2B5EF4-FFF2-40B4-BE49-F238E27FC236}">
                  <a16:creationId xmlns:a16="http://schemas.microsoft.com/office/drawing/2014/main" id="{EC2BCA72-6C17-C8B2-9DFD-80ACEAF8CD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85" t="50766" r="64401" b="29738"/>
            <a:stretch/>
          </p:blipFill>
          <p:spPr bwMode="auto">
            <a:xfrm>
              <a:off x="939800" y="3711843"/>
              <a:ext cx="2388190" cy="131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Imagen 132">
              <a:extLst>
                <a:ext uri="{FF2B5EF4-FFF2-40B4-BE49-F238E27FC236}">
                  <a16:creationId xmlns:a16="http://schemas.microsoft.com/office/drawing/2014/main" id="{4B8466AD-D7EC-00B4-C947-A5C2694302DE}"/>
                </a:ext>
              </a:extLst>
            </p:cNvPr>
            <p:cNvPicPr>
              <a:picLocks noChangeAspect="1"/>
            </p:cNvPicPr>
            <p:nvPr/>
          </p:nvPicPr>
          <p:blipFill rotWithShape="1">
            <a:blip r:embed="rId5"/>
            <a:srcRect l="6529" t="18588" r="26811" b="32132"/>
            <a:stretch/>
          </p:blipFill>
          <p:spPr>
            <a:xfrm>
              <a:off x="1082968" y="4166609"/>
              <a:ext cx="558800" cy="102446"/>
            </a:xfrm>
            <a:prstGeom prst="rect">
              <a:avLst/>
            </a:prstGeom>
          </p:spPr>
        </p:pic>
      </p:grpSp>
      <p:pic>
        <p:nvPicPr>
          <p:cNvPr id="4" name="Imagen 3"/>
          <p:cNvPicPr>
            <a:picLocks noChangeAspect="1"/>
          </p:cNvPicPr>
          <p:nvPr/>
        </p:nvPicPr>
        <p:blipFill>
          <a:blip r:embed="rId6"/>
          <a:stretch>
            <a:fillRect/>
          </a:stretch>
        </p:blipFill>
        <p:spPr>
          <a:xfrm>
            <a:off x="2220690" y="3215618"/>
            <a:ext cx="7735380" cy="304843"/>
          </a:xfrm>
          <a:prstGeom prst="rect">
            <a:avLst/>
          </a:prstGeom>
        </p:spPr>
      </p:pic>
    </p:spTree>
    <p:extLst>
      <p:ext uri="{BB962C8B-B14F-4D97-AF65-F5344CB8AC3E}">
        <p14:creationId xmlns:p14="http://schemas.microsoft.com/office/powerpoint/2010/main" val="2943769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187433" y="2473370"/>
            <a:ext cx="6004567" cy="2472458"/>
          </a:xfrm>
          <a:prstGeom prst="rect">
            <a:avLst/>
          </a:prstGeom>
        </p:spPr>
      </p:pic>
      <p:sp>
        <p:nvSpPr>
          <p:cNvPr id="24" name="Rectángulo: esquinas diagonales cortadas 10">
            <a:extLst>
              <a:ext uri="{FF2B5EF4-FFF2-40B4-BE49-F238E27FC236}">
                <a16:creationId xmlns:a16="http://schemas.microsoft.com/office/drawing/2014/main" id="{99BAFA92-EEB8-460A-A45D-9CED56003DC6}"/>
              </a:ext>
            </a:extLst>
          </p:cNvPr>
          <p:cNvSpPr/>
          <p:nvPr/>
        </p:nvSpPr>
        <p:spPr>
          <a:xfrm>
            <a:off x="534655" y="1360035"/>
            <a:ext cx="10967437" cy="849473"/>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Registro de avances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4</a:t>
            </a:r>
            <a:endParaRPr lang="es-CO" dirty="0"/>
          </a:p>
        </p:txBody>
      </p:sp>
      <p:sp>
        <p:nvSpPr>
          <p:cNvPr id="27" name="Rectángulo 26">
            <a:extLst>
              <a:ext uri="{FF2B5EF4-FFF2-40B4-BE49-F238E27FC236}">
                <a16:creationId xmlns:a16="http://schemas.microsoft.com/office/drawing/2014/main" id="{BBB8DD22-0B1F-49C3-BED0-ADAC64133448}"/>
              </a:ext>
            </a:extLst>
          </p:cNvPr>
          <p:cNvSpPr/>
          <p:nvPr/>
        </p:nvSpPr>
        <p:spPr>
          <a:xfrm>
            <a:off x="486395" y="946269"/>
            <a:ext cx="11015698" cy="1492716"/>
          </a:xfrm>
          <a:prstGeom prst="rect">
            <a:avLst/>
          </a:prstGeom>
        </p:spPr>
        <p:txBody>
          <a:bodyPr wrap="square">
            <a:spAutoFit/>
          </a:bodyPr>
          <a:lstStyle/>
          <a:p>
            <a:pPr algn="just">
              <a:buClr>
                <a:srgbClr val="000000"/>
              </a:buClr>
              <a:buFont typeface="Arial"/>
              <a:buNone/>
            </a:pPr>
            <a:r>
              <a:rPr lang="es-CO" sz="1300" kern="0" dirty="0">
                <a:solidFill>
                  <a:srgbClr val="000000"/>
                </a:solidFill>
                <a:latin typeface="Helvetica" panose="020B0604020202020204" pitchFamily="34" charset="0"/>
                <a:cs typeface="Helvetica" panose="020B0604020202020204" pitchFamily="34" charset="0"/>
                <a:sym typeface="Arial"/>
              </a:rPr>
              <a:t>En el momento de realizar registro de avances en las actividades, se pueden presentar 2 escenarios: </a:t>
            </a:r>
          </a:p>
          <a:p>
            <a:pPr algn="just">
              <a:buClr>
                <a:srgbClr val="000000"/>
              </a:buClr>
              <a:buFont typeface="Arial"/>
              <a:buNone/>
            </a:pPr>
            <a:endParaRPr lang="es-CO" sz="1300" kern="0" dirty="0">
              <a:solidFill>
                <a:schemeClr val="bg1"/>
              </a:solidFill>
              <a:latin typeface="Helvetica" panose="020B0604020202020204" pitchFamily="34" charset="0"/>
              <a:cs typeface="Helvetica" panose="020B0604020202020204" pitchFamily="34" charset="0"/>
              <a:sym typeface="Arial"/>
            </a:endParaRPr>
          </a:p>
          <a:p>
            <a:pPr algn="just">
              <a:buClr>
                <a:srgbClr val="000000"/>
              </a:buClr>
            </a:pPr>
            <a:r>
              <a:rPr lang="es-CO" sz="1300" kern="0" dirty="0">
                <a:solidFill>
                  <a:schemeClr val="bg1"/>
                </a:solidFill>
                <a:latin typeface="Helvetica" panose="020B0604020202020204" pitchFamily="34" charset="0"/>
                <a:cs typeface="Helvetica" panose="020B0604020202020204" pitchFamily="34" charset="0"/>
                <a:sym typeface="Arial"/>
              </a:rPr>
              <a:t>a) Actividad con registro único: El usuario debe dar clic en el mes a reportar en el sistema seguido de un clic en registrar avance, en este caso se realizará un solo registro de actividad y el sistema mostrará una lista desplegable donde se debe marcar si la actividad ha sido completada o no, registrando los soportes de cumplimiento de la actividad en las casillas que el sistema solicita (ver generalidades), y posteriormente dar clic en aceptar.</a:t>
            </a:r>
          </a:p>
          <a:p>
            <a:pPr marL="228600" indent="-228600" algn="just">
              <a:buClr>
                <a:srgbClr val="000000"/>
              </a:buClr>
              <a:buFont typeface="+mj-lt"/>
              <a:buAutoNum type="alphaLcParenR"/>
            </a:pPr>
            <a:endParaRPr lang="es-CO" sz="1300" kern="0" dirty="0">
              <a:solidFill>
                <a:srgbClr val="000000"/>
              </a:solidFill>
              <a:latin typeface="Helvetica" panose="020B0604020202020204" pitchFamily="34" charset="0"/>
              <a:cs typeface="Helvetica" panose="020B0604020202020204" pitchFamily="34" charset="0"/>
              <a:sym typeface="Arial"/>
            </a:endParaRPr>
          </a:p>
        </p:txBody>
      </p:sp>
      <p:sp>
        <p:nvSpPr>
          <p:cNvPr id="28" name="CuadroTexto 27">
            <a:extLst>
              <a:ext uri="{FF2B5EF4-FFF2-40B4-BE49-F238E27FC236}">
                <a16:creationId xmlns:a16="http://schemas.microsoft.com/office/drawing/2014/main" id="{5889F9C7-784F-492D-BFB1-0A62F82D46B1}"/>
              </a:ext>
            </a:extLst>
          </p:cNvPr>
          <p:cNvSpPr txBox="1"/>
          <p:nvPr/>
        </p:nvSpPr>
        <p:spPr>
          <a:xfrm>
            <a:off x="568013" y="5612287"/>
            <a:ext cx="10934080" cy="692497"/>
          </a:xfrm>
          <a:prstGeom prst="rect">
            <a:avLst/>
          </a:prstGeom>
          <a:noFill/>
        </p:spPr>
        <p:txBody>
          <a:bodyPr wrap="square" rtlCol="0">
            <a:spAutoFit/>
          </a:bodyPr>
          <a:lstStyle/>
          <a:p>
            <a:pPr algn="just">
              <a:buClr>
                <a:srgbClr val="000000"/>
              </a:buClr>
              <a:buFont typeface="Arial"/>
              <a:buNone/>
            </a:pPr>
            <a:r>
              <a:rPr lang="es-CO" sz="1300" kern="0" dirty="0">
                <a:solidFill>
                  <a:srgbClr val="000000"/>
                </a:solidFill>
                <a:latin typeface="Helvetica" panose="020B0604020202020204" pitchFamily="34" charset="0"/>
                <a:cs typeface="Helvetica" panose="020B0604020202020204" pitchFamily="34" charset="0"/>
                <a:sym typeface="Arial"/>
              </a:rPr>
              <a:t>En caso de identificar que la actividad aporta directamente a la ejecución de la meta cuantitativa del entregable, se debe dar clic en el botón “Reporte de entregable”, por lo cual el reporte realizado para la actividad, se llevará automáticamente al reporte de entregable, y se debe registrar el valor cuantitativo ejecutado en el periodo, de acuerdo a la meta programada.</a:t>
            </a:r>
          </a:p>
        </p:txBody>
      </p:sp>
      <p:pic>
        <p:nvPicPr>
          <p:cNvPr id="29" name="Imagen 28">
            <a:extLst>
              <a:ext uri="{FF2B5EF4-FFF2-40B4-BE49-F238E27FC236}">
                <a16:creationId xmlns:a16="http://schemas.microsoft.com/office/drawing/2014/main" id="{D0E80FD9-EFCE-4C85-8C9A-1F7744FCD487}"/>
              </a:ext>
            </a:extLst>
          </p:cNvPr>
          <p:cNvPicPr>
            <a:picLocks noChangeAspect="1"/>
          </p:cNvPicPr>
          <p:nvPr/>
        </p:nvPicPr>
        <p:blipFill>
          <a:blip r:embed="rId3"/>
          <a:stretch>
            <a:fillRect/>
          </a:stretch>
        </p:blipFill>
        <p:spPr>
          <a:xfrm>
            <a:off x="172381" y="2438985"/>
            <a:ext cx="5609605" cy="2360254"/>
          </a:xfrm>
          <a:prstGeom prst="rect">
            <a:avLst/>
          </a:prstGeom>
        </p:spPr>
      </p:pic>
      <p:sp>
        <p:nvSpPr>
          <p:cNvPr id="30" name="Rectángulo 29">
            <a:extLst>
              <a:ext uri="{FF2B5EF4-FFF2-40B4-BE49-F238E27FC236}">
                <a16:creationId xmlns:a16="http://schemas.microsoft.com/office/drawing/2014/main" id="{DF90802F-EBBD-4666-8A95-9CE9B6C39264}"/>
              </a:ext>
            </a:extLst>
          </p:cNvPr>
          <p:cNvSpPr/>
          <p:nvPr/>
        </p:nvSpPr>
        <p:spPr>
          <a:xfrm>
            <a:off x="172380" y="2438985"/>
            <a:ext cx="5609605" cy="2541229"/>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34" name="Flecha derecha 23">
            <a:extLst>
              <a:ext uri="{FF2B5EF4-FFF2-40B4-BE49-F238E27FC236}">
                <a16:creationId xmlns:a16="http://schemas.microsoft.com/office/drawing/2014/main" id="{E137D47D-02B0-4791-92D8-F07105018BDB}"/>
              </a:ext>
            </a:extLst>
          </p:cNvPr>
          <p:cNvSpPr/>
          <p:nvPr/>
        </p:nvSpPr>
        <p:spPr>
          <a:xfrm>
            <a:off x="5772434" y="3765925"/>
            <a:ext cx="325496" cy="29100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ángulo 34">
            <a:extLst>
              <a:ext uri="{FF2B5EF4-FFF2-40B4-BE49-F238E27FC236}">
                <a16:creationId xmlns:a16="http://schemas.microsoft.com/office/drawing/2014/main" id="{655B9FAB-DFDE-45C4-874D-3864E5B99C5A}"/>
              </a:ext>
            </a:extLst>
          </p:cNvPr>
          <p:cNvSpPr/>
          <p:nvPr/>
        </p:nvSpPr>
        <p:spPr>
          <a:xfrm>
            <a:off x="305475" y="3858043"/>
            <a:ext cx="5476510" cy="56019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36" name="Rectángulo 35">
            <a:extLst>
              <a:ext uri="{FF2B5EF4-FFF2-40B4-BE49-F238E27FC236}">
                <a16:creationId xmlns:a16="http://schemas.microsoft.com/office/drawing/2014/main" id="{B0604F81-BDA3-4A02-BBD8-0D78C1E19A15}"/>
              </a:ext>
            </a:extLst>
          </p:cNvPr>
          <p:cNvSpPr/>
          <p:nvPr/>
        </p:nvSpPr>
        <p:spPr>
          <a:xfrm>
            <a:off x="1886625" y="4575227"/>
            <a:ext cx="999450" cy="157337"/>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37" name="Rectángulo 36">
            <a:extLst>
              <a:ext uri="{FF2B5EF4-FFF2-40B4-BE49-F238E27FC236}">
                <a16:creationId xmlns:a16="http://schemas.microsoft.com/office/drawing/2014/main" id="{17CA615B-B0D1-49C7-9104-BDD6E54D75E0}"/>
              </a:ext>
            </a:extLst>
          </p:cNvPr>
          <p:cNvSpPr/>
          <p:nvPr/>
        </p:nvSpPr>
        <p:spPr>
          <a:xfrm>
            <a:off x="6257950" y="3445169"/>
            <a:ext cx="1314397" cy="228574"/>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38" name="Rectángulo 37">
            <a:extLst>
              <a:ext uri="{FF2B5EF4-FFF2-40B4-BE49-F238E27FC236}">
                <a16:creationId xmlns:a16="http://schemas.microsoft.com/office/drawing/2014/main" id="{6B691D8C-3927-4291-9282-02940FF6B687}"/>
              </a:ext>
            </a:extLst>
          </p:cNvPr>
          <p:cNvSpPr/>
          <p:nvPr/>
        </p:nvSpPr>
        <p:spPr>
          <a:xfrm>
            <a:off x="6530071" y="4201157"/>
            <a:ext cx="989925" cy="18038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40" name="Imagen 39">
            <a:extLst>
              <a:ext uri="{FF2B5EF4-FFF2-40B4-BE49-F238E27FC236}">
                <a16:creationId xmlns:a16="http://schemas.microsoft.com/office/drawing/2014/main" id="{229204B4-D2F6-4982-9E07-D1DA724DD9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5872404" y="3447250"/>
            <a:ext cx="416907" cy="341526"/>
          </a:xfrm>
          <a:prstGeom prst="rect">
            <a:avLst/>
          </a:prstGeom>
        </p:spPr>
      </p:pic>
      <p:pic>
        <p:nvPicPr>
          <p:cNvPr id="41" name="Imagen 40">
            <a:extLst>
              <a:ext uri="{FF2B5EF4-FFF2-40B4-BE49-F238E27FC236}">
                <a16:creationId xmlns:a16="http://schemas.microsoft.com/office/drawing/2014/main" id="{DF3A73DE-0A4D-4A0E-863D-092ACB59F4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441516" y="4571719"/>
            <a:ext cx="416907" cy="341526"/>
          </a:xfrm>
          <a:prstGeom prst="rect">
            <a:avLst/>
          </a:prstGeom>
        </p:spPr>
      </p:pic>
      <p:pic>
        <p:nvPicPr>
          <p:cNvPr id="42" name="Imagen 41">
            <a:extLst>
              <a:ext uri="{FF2B5EF4-FFF2-40B4-BE49-F238E27FC236}">
                <a16:creationId xmlns:a16="http://schemas.microsoft.com/office/drawing/2014/main" id="{7003957B-3FF0-4EA4-B7A7-3CBC533085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86074" y="3878573"/>
            <a:ext cx="416907" cy="341526"/>
          </a:xfrm>
          <a:prstGeom prst="rect">
            <a:avLst/>
          </a:prstGeom>
        </p:spPr>
      </p:pic>
      <p:pic>
        <p:nvPicPr>
          <p:cNvPr id="43" name="Imagen 42">
            <a:extLst>
              <a:ext uri="{FF2B5EF4-FFF2-40B4-BE49-F238E27FC236}">
                <a16:creationId xmlns:a16="http://schemas.microsoft.com/office/drawing/2014/main" id="{61D31DC7-9618-4A0E-8501-FE65835EF41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076732" y="4206448"/>
            <a:ext cx="416907" cy="341526"/>
          </a:xfrm>
          <a:prstGeom prst="rect">
            <a:avLst/>
          </a:prstGeom>
        </p:spPr>
      </p:pic>
      <p:sp>
        <p:nvSpPr>
          <p:cNvPr id="45" name="Rectángulo 44">
            <a:extLst>
              <a:ext uri="{FF2B5EF4-FFF2-40B4-BE49-F238E27FC236}">
                <a16:creationId xmlns:a16="http://schemas.microsoft.com/office/drawing/2014/main" id="{8D30AEC1-CA4E-472B-9D97-FE9DE892276B}"/>
              </a:ext>
            </a:extLst>
          </p:cNvPr>
          <p:cNvSpPr/>
          <p:nvPr/>
        </p:nvSpPr>
        <p:spPr>
          <a:xfrm>
            <a:off x="8685088" y="4614850"/>
            <a:ext cx="428428" cy="184389"/>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46" name="Imagen 45">
            <a:extLst>
              <a:ext uri="{FF2B5EF4-FFF2-40B4-BE49-F238E27FC236}">
                <a16:creationId xmlns:a16="http://schemas.microsoft.com/office/drawing/2014/main" id="{E3354AA8-1A27-4B1B-9B88-9EBDE8CF82F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8309761" y="4609170"/>
            <a:ext cx="416907" cy="341526"/>
          </a:xfrm>
          <a:prstGeom prst="rect">
            <a:avLst/>
          </a:prstGeom>
        </p:spPr>
      </p:pic>
    </p:spTree>
    <p:extLst>
      <p:ext uri="{BB962C8B-B14F-4D97-AF65-F5344CB8AC3E}">
        <p14:creationId xmlns:p14="http://schemas.microsoft.com/office/powerpoint/2010/main" val="335941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esquinas diagonales cortadas 10">
            <a:extLst>
              <a:ext uri="{FF2B5EF4-FFF2-40B4-BE49-F238E27FC236}">
                <a16:creationId xmlns:a16="http://schemas.microsoft.com/office/drawing/2014/main" id="{99BAFA92-EEB8-460A-A45D-9CED56003DC6}"/>
              </a:ext>
            </a:extLst>
          </p:cNvPr>
          <p:cNvSpPr/>
          <p:nvPr/>
        </p:nvSpPr>
        <p:spPr>
          <a:xfrm>
            <a:off x="570888" y="1350515"/>
            <a:ext cx="10857591"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pic>
        <p:nvPicPr>
          <p:cNvPr id="19" name="Imagen 18"/>
          <p:cNvPicPr>
            <a:picLocks noChangeAspect="1"/>
          </p:cNvPicPr>
          <p:nvPr/>
        </p:nvPicPr>
        <p:blipFill>
          <a:blip r:embed="rId2"/>
          <a:stretch>
            <a:fillRect/>
          </a:stretch>
        </p:blipFill>
        <p:spPr>
          <a:xfrm>
            <a:off x="6590210" y="2177897"/>
            <a:ext cx="5433330" cy="2472458"/>
          </a:xfrm>
          <a:prstGeom prst="rect">
            <a:avLst/>
          </a:prstGeom>
        </p:spPr>
      </p:pic>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Registro de avances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4</a:t>
            </a:r>
            <a:endParaRPr lang="es-CO" dirty="0"/>
          </a:p>
        </p:txBody>
      </p:sp>
      <p:sp>
        <p:nvSpPr>
          <p:cNvPr id="4" name="Rectángulo 3">
            <a:extLst>
              <a:ext uri="{FF2B5EF4-FFF2-40B4-BE49-F238E27FC236}">
                <a16:creationId xmlns:a16="http://schemas.microsoft.com/office/drawing/2014/main" id="{8918C612-CA3E-461D-84D0-4882947EF0A4}"/>
              </a:ext>
            </a:extLst>
          </p:cNvPr>
          <p:cNvSpPr/>
          <p:nvPr/>
        </p:nvSpPr>
        <p:spPr>
          <a:xfrm>
            <a:off x="570891" y="1334216"/>
            <a:ext cx="10857591" cy="692497"/>
          </a:xfrm>
          <a:prstGeom prst="rect">
            <a:avLst/>
          </a:prstGeom>
        </p:spPr>
        <p:txBody>
          <a:bodyPr wrap="square">
            <a:spAutoFit/>
          </a:bodyPr>
          <a:lstStyle/>
          <a:p>
            <a:pPr algn="just">
              <a:buClr>
                <a:srgbClr val="000000"/>
              </a:buClr>
            </a:pPr>
            <a:r>
              <a:rPr lang="es-CO" sz="1300" kern="0" dirty="0">
                <a:solidFill>
                  <a:schemeClr val="bg1"/>
                </a:solidFill>
                <a:latin typeface="Helvetica" panose="020B0604020202020204" pitchFamily="34" charset="0"/>
                <a:cs typeface="Helvetica" panose="020B0604020202020204" pitchFamily="34" charset="0"/>
                <a:sym typeface="Arial"/>
              </a:rPr>
              <a:t>b) Actividades con periodicidad: El diligenciamiento funciona de la misma forma que la actividad con único registro con la diferencia que se van a realizar reportes de acuerdo a la periodicidad definida para la actividad, y solo se dará la opción para marcar como cumplida o no, cuando se reporte el último mes programado: </a:t>
            </a:r>
          </a:p>
        </p:txBody>
      </p:sp>
      <p:pic>
        <p:nvPicPr>
          <p:cNvPr id="5" name="Imagen 4">
            <a:extLst>
              <a:ext uri="{FF2B5EF4-FFF2-40B4-BE49-F238E27FC236}">
                <a16:creationId xmlns:a16="http://schemas.microsoft.com/office/drawing/2014/main" id="{B37D520C-93C5-43E5-B0C3-77780CAA23AB}"/>
              </a:ext>
            </a:extLst>
          </p:cNvPr>
          <p:cNvPicPr>
            <a:picLocks noChangeAspect="1"/>
          </p:cNvPicPr>
          <p:nvPr/>
        </p:nvPicPr>
        <p:blipFill>
          <a:blip r:embed="rId3"/>
          <a:stretch>
            <a:fillRect/>
          </a:stretch>
        </p:blipFill>
        <p:spPr>
          <a:xfrm>
            <a:off x="79781" y="2168372"/>
            <a:ext cx="6314842" cy="2924567"/>
          </a:xfrm>
          <a:prstGeom prst="rect">
            <a:avLst/>
          </a:prstGeom>
        </p:spPr>
      </p:pic>
      <p:sp>
        <p:nvSpPr>
          <p:cNvPr id="7" name="Flecha derecha 23">
            <a:extLst>
              <a:ext uri="{FF2B5EF4-FFF2-40B4-BE49-F238E27FC236}">
                <a16:creationId xmlns:a16="http://schemas.microsoft.com/office/drawing/2014/main" id="{2B610BCE-B4BD-484D-93B9-88614A14AD4E}"/>
              </a:ext>
            </a:extLst>
          </p:cNvPr>
          <p:cNvSpPr/>
          <p:nvPr/>
        </p:nvSpPr>
        <p:spPr>
          <a:xfrm>
            <a:off x="6390978" y="3528343"/>
            <a:ext cx="215290" cy="23130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DBA382E2-747A-4817-9D2B-11AAEBEA4DD4}"/>
              </a:ext>
            </a:extLst>
          </p:cNvPr>
          <p:cNvSpPr/>
          <p:nvPr/>
        </p:nvSpPr>
        <p:spPr>
          <a:xfrm>
            <a:off x="89304" y="2177897"/>
            <a:ext cx="6311197" cy="2934092"/>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0" name="Rectángulo 9">
            <a:extLst>
              <a:ext uri="{FF2B5EF4-FFF2-40B4-BE49-F238E27FC236}">
                <a16:creationId xmlns:a16="http://schemas.microsoft.com/office/drawing/2014/main" id="{4E26504C-F805-4157-A3E7-60B8329C8052}"/>
              </a:ext>
            </a:extLst>
          </p:cNvPr>
          <p:cNvSpPr/>
          <p:nvPr/>
        </p:nvSpPr>
        <p:spPr>
          <a:xfrm>
            <a:off x="117879" y="3282980"/>
            <a:ext cx="6269453" cy="47667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1" name="CuadroTexto 10">
            <a:extLst>
              <a:ext uri="{FF2B5EF4-FFF2-40B4-BE49-F238E27FC236}">
                <a16:creationId xmlns:a16="http://schemas.microsoft.com/office/drawing/2014/main" id="{C949C336-75EB-4B8E-8AB2-2974DFF5A286}"/>
              </a:ext>
            </a:extLst>
          </p:cNvPr>
          <p:cNvSpPr txBox="1"/>
          <p:nvPr/>
        </p:nvSpPr>
        <p:spPr>
          <a:xfrm>
            <a:off x="570889" y="5499212"/>
            <a:ext cx="10857591" cy="692497"/>
          </a:xfrm>
          <a:prstGeom prst="rect">
            <a:avLst/>
          </a:prstGeom>
          <a:noFill/>
        </p:spPr>
        <p:txBody>
          <a:bodyPr wrap="square" rtlCol="0">
            <a:spAutoFit/>
          </a:bodyPr>
          <a:lstStyle/>
          <a:p>
            <a:pPr algn="just">
              <a:buClr>
                <a:srgbClr val="000000"/>
              </a:buClr>
              <a:buFont typeface="Arial"/>
              <a:buNone/>
            </a:pPr>
            <a:r>
              <a:rPr lang="es-CO" sz="1300" kern="0" dirty="0">
                <a:solidFill>
                  <a:srgbClr val="000000"/>
                </a:solidFill>
                <a:latin typeface="Helvetica" panose="020B0604020202020204" pitchFamily="34" charset="0"/>
                <a:cs typeface="Helvetica" panose="020B0604020202020204" pitchFamily="34" charset="0"/>
                <a:sym typeface="Arial"/>
              </a:rPr>
              <a:t>En caso de identificar que la actividad aporta directamente a la ejecución de la meta cuantitativa del entregable, se debe dar clic en el botón “Reporte de entregable”, por lo cual el reporte realizado para la actividad, se llevará automáticamente al reporte de entregable, y se debe registrar el valor cuantitativo ejecutado en el periodo, de acuerdo a la meta programada..</a:t>
            </a:r>
          </a:p>
        </p:txBody>
      </p:sp>
      <p:sp>
        <p:nvSpPr>
          <p:cNvPr id="13" name="Rectángulo 12">
            <a:extLst>
              <a:ext uri="{FF2B5EF4-FFF2-40B4-BE49-F238E27FC236}">
                <a16:creationId xmlns:a16="http://schemas.microsoft.com/office/drawing/2014/main" id="{019CFF60-243A-4EA3-895E-9999C287195B}"/>
              </a:ext>
            </a:extLst>
          </p:cNvPr>
          <p:cNvSpPr/>
          <p:nvPr/>
        </p:nvSpPr>
        <p:spPr>
          <a:xfrm>
            <a:off x="8839764" y="4357484"/>
            <a:ext cx="467111" cy="13831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4" name="Imagen 13">
            <a:extLst>
              <a:ext uri="{FF2B5EF4-FFF2-40B4-BE49-F238E27FC236}">
                <a16:creationId xmlns:a16="http://schemas.microsoft.com/office/drawing/2014/main" id="{10766FD2-23C3-4FD7-A2BC-6B21236D03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62436" y="3588889"/>
            <a:ext cx="416907" cy="341526"/>
          </a:xfrm>
          <a:prstGeom prst="rect">
            <a:avLst/>
          </a:prstGeom>
        </p:spPr>
      </p:pic>
      <p:pic>
        <p:nvPicPr>
          <p:cNvPr id="15" name="Imagen 14">
            <a:extLst>
              <a:ext uri="{FF2B5EF4-FFF2-40B4-BE49-F238E27FC236}">
                <a16:creationId xmlns:a16="http://schemas.microsoft.com/office/drawing/2014/main" id="{397C36EF-D6DA-4034-BC22-2C2CC6E892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270003" y="3829825"/>
            <a:ext cx="416907" cy="341526"/>
          </a:xfrm>
          <a:prstGeom prst="rect">
            <a:avLst/>
          </a:prstGeom>
        </p:spPr>
      </p:pic>
    </p:spTree>
    <p:extLst>
      <p:ext uri="{BB962C8B-B14F-4D97-AF65-F5344CB8AC3E}">
        <p14:creationId xmlns:p14="http://schemas.microsoft.com/office/powerpoint/2010/main" val="2113993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diagonales cortadas 10">
            <a:extLst>
              <a:ext uri="{FF2B5EF4-FFF2-40B4-BE49-F238E27FC236}">
                <a16:creationId xmlns:a16="http://schemas.microsoft.com/office/drawing/2014/main" id="{99BAFA92-EEB8-460A-A45D-9CED56003DC6}"/>
              </a:ext>
            </a:extLst>
          </p:cNvPr>
          <p:cNvSpPr/>
          <p:nvPr/>
        </p:nvSpPr>
        <p:spPr>
          <a:xfrm>
            <a:off x="840643" y="1144029"/>
            <a:ext cx="10580274"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Registro de avances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4</a:t>
            </a:r>
            <a:endParaRPr lang="es-CO" dirty="0"/>
          </a:p>
        </p:txBody>
      </p:sp>
      <p:sp>
        <p:nvSpPr>
          <p:cNvPr id="4" name="Rectángulo 3">
            <a:extLst>
              <a:ext uri="{FF2B5EF4-FFF2-40B4-BE49-F238E27FC236}">
                <a16:creationId xmlns:a16="http://schemas.microsoft.com/office/drawing/2014/main" id="{5DDD10D8-FA5D-4D34-9ED1-9A3BA10A6131}"/>
              </a:ext>
            </a:extLst>
          </p:cNvPr>
          <p:cNvSpPr/>
          <p:nvPr/>
        </p:nvSpPr>
        <p:spPr>
          <a:xfrm>
            <a:off x="771081" y="1173673"/>
            <a:ext cx="10649836" cy="492443"/>
          </a:xfrm>
          <a:prstGeom prst="rect">
            <a:avLst/>
          </a:prstGeom>
        </p:spPr>
        <p:txBody>
          <a:bodyPr wrap="square">
            <a:spAutoFit/>
          </a:bodyPr>
          <a:lstStyle/>
          <a:p>
            <a:pPr algn="just">
              <a:buClr>
                <a:srgbClr val="000000"/>
              </a:buClr>
              <a:buFont typeface="Arial"/>
              <a:buNone/>
            </a:pPr>
            <a:r>
              <a:rPr lang="es-CO" sz="1300" kern="0" dirty="0">
                <a:solidFill>
                  <a:schemeClr val="bg1"/>
                </a:solidFill>
                <a:latin typeface="Helvetica" panose="020B0604020202020204" pitchFamily="34" charset="0"/>
                <a:cs typeface="Helvetica" panose="020B0604020202020204" pitchFamily="34" charset="0"/>
                <a:sym typeface="Arial"/>
              </a:rPr>
              <a:t>El responsable de la actividad una vez realizado el reporte, puede verificar que efectivamente el registro se ha realizado con éxito, cuando el sistema muestre en el campo aprobado, el siguiente estado:</a:t>
            </a:r>
          </a:p>
        </p:txBody>
      </p:sp>
      <p:pic>
        <p:nvPicPr>
          <p:cNvPr id="5" name="Imagen 4">
            <a:extLst>
              <a:ext uri="{FF2B5EF4-FFF2-40B4-BE49-F238E27FC236}">
                <a16:creationId xmlns:a16="http://schemas.microsoft.com/office/drawing/2014/main" id="{E6B572C0-9E6F-4ECC-BA65-F853673684D7}"/>
              </a:ext>
            </a:extLst>
          </p:cNvPr>
          <p:cNvPicPr>
            <a:picLocks noChangeAspect="1"/>
          </p:cNvPicPr>
          <p:nvPr/>
        </p:nvPicPr>
        <p:blipFill>
          <a:blip r:embed="rId2"/>
          <a:stretch>
            <a:fillRect/>
          </a:stretch>
        </p:blipFill>
        <p:spPr>
          <a:xfrm>
            <a:off x="690562" y="1977885"/>
            <a:ext cx="10810875" cy="2146440"/>
          </a:xfrm>
          <a:prstGeom prst="rect">
            <a:avLst/>
          </a:prstGeom>
        </p:spPr>
      </p:pic>
      <p:sp>
        <p:nvSpPr>
          <p:cNvPr id="6" name="Rectángulo 5">
            <a:extLst>
              <a:ext uri="{FF2B5EF4-FFF2-40B4-BE49-F238E27FC236}">
                <a16:creationId xmlns:a16="http://schemas.microsoft.com/office/drawing/2014/main" id="{7C89815F-1EBA-4B0A-ACA5-30E803292A7D}"/>
              </a:ext>
            </a:extLst>
          </p:cNvPr>
          <p:cNvSpPr/>
          <p:nvPr/>
        </p:nvSpPr>
        <p:spPr>
          <a:xfrm>
            <a:off x="690562" y="1977885"/>
            <a:ext cx="10810874" cy="2146440"/>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Elipse 6">
            <a:extLst>
              <a:ext uri="{FF2B5EF4-FFF2-40B4-BE49-F238E27FC236}">
                <a16:creationId xmlns:a16="http://schemas.microsoft.com/office/drawing/2014/main" id="{310DEA5D-89BB-440C-8ED3-EF79BA9CFBBD}"/>
              </a:ext>
            </a:extLst>
          </p:cNvPr>
          <p:cNvSpPr/>
          <p:nvPr/>
        </p:nvSpPr>
        <p:spPr>
          <a:xfrm>
            <a:off x="738186" y="3429000"/>
            <a:ext cx="484730" cy="654229"/>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Elipse 7">
            <a:extLst>
              <a:ext uri="{FF2B5EF4-FFF2-40B4-BE49-F238E27FC236}">
                <a16:creationId xmlns:a16="http://schemas.microsoft.com/office/drawing/2014/main" id="{11C0264F-C389-436A-B756-615EF9962B60}"/>
              </a:ext>
            </a:extLst>
          </p:cNvPr>
          <p:cNvSpPr/>
          <p:nvPr/>
        </p:nvSpPr>
        <p:spPr>
          <a:xfrm>
            <a:off x="1738311" y="3432264"/>
            <a:ext cx="484730" cy="654229"/>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angle 2">
            <a:extLst>
              <a:ext uri="{FF2B5EF4-FFF2-40B4-BE49-F238E27FC236}">
                <a16:creationId xmlns:a16="http://schemas.microsoft.com/office/drawing/2014/main" id="{A591372A-CEEE-2BE4-9AD7-FD463835A1C5}"/>
              </a:ext>
            </a:extLst>
          </p:cNvPr>
          <p:cNvSpPr>
            <a:spLocks noChangeArrowheads="1"/>
          </p:cNvSpPr>
          <p:nvPr/>
        </p:nvSpPr>
        <p:spPr bwMode="auto">
          <a:xfrm rot="10800000" flipV="1">
            <a:off x="647594" y="4205112"/>
            <a:ext cx="10896809"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ES" sz="1300" b="0" i="0" u="none" strike="noStrike" cap="none" normalizeH="0" baseline="0" dirty="0">
                <a:ln>
                  <a:noFill/>
                </a:ln>
                <a:effectLst/>
                <a:latin typeface="Helvetica" panose="020B0604020202020204" pitchFamily="34" charset="0"/>
                <a:ea typeface="Times" panose="02020603050405020304" pitchFamily="18" charset="0"/>
                <a:cs typeface="Times New Roman" panose="02020603050405020304" pitchFamily="18" charset="0"/>
              </a:rPr>
              <a:t>Hasta este punto, el sistema indica las etapas cumplidas: Reportada y Cumplida, el responsable de la actividad una vez realizado el reporte, puede verificar que efectivamente el registro se ha realizado con éxito. Los reportes tanto de entregables como de actividades deberán tener los tres campos marcados con </a:t>
            </a:r>
            <a:endParaRPr kumimoji="0" lang="es-CO" altLang="es-ES" sz="1300" b="0" i="0" u="none" strike="noStrike" cap="none" normalizeH="0" baseline="0" dirty="0">
              <a:ln>
                <a:noFill/>
              </a:ln>
              <a:effectLst/>
              <a:latin typeface="Arial" panose="020B0604020202020204" pitchFamily="34" charset="0"/>
            </a:endParaRPr>
          </a:p>
        </p:txBody>
      </p:sp>
      <p:sp>
        <p:nvSpPr>
          <p:cNvPr id="10" name="Rectangle 3">
            <a:extLst>
              <a:ext uri="{FF2B5EF4-FFF2-40B4-BE49-F238E27FC236}">
                <a16:creationId xmlns:a16="http://schemas.microsoft.com/office/drawing/2014/main" id="{5DF3276E-4474-B1D8-E071-D7777D58EFD7}"/>
              </a:ext>
            </a:extLst>
          </p:cNvPr>
          <p:cNvSpPr>
            <a:spLocks noChangeArrowheads="1"/>
          </p:cNvSpPr>
          <p:nvPr/>
        </p:nvSpPr>
        <p:spPr bwMode="auto">
          <a:xfrm>
            <a:off x="647593" y="4978397"/>
            <a:ext cx="1089680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ES" sz="1300" b="0" i="0" u="none" strike="noStrike" cap="none" normalizeH="0" baseline="0" dirty="0">
                <a:ln>
                  <a:noFill/>
                </a:ln>
                <a:effectLst/>
                <a:latin typeface="Helvetica" panose="020B0604020202020204" pitchFamily="34" charset="0"/>
                <a:ea typeface="Times" panose="02020603050405020304" pitchFamily="18" charset="0"/>
                <a:cs typeface="Times New Roman" panose="02020603050405020304" pitchFamily="18" charset="0"/>
              </a:rPr>
              <a:t>Por lo tanto, para que se culmine con éxito el avance de la planeación, se deberá realizar la aprobación del avance o realizar la devolución del mismo a quien lo reportó para sus ajustes.</a:t>
            </a:r>
            <a:endParaRPr kumimoji="0" lang="es-CO" altLang="es-ES" sz="1300" b="0" i="0" u="none" strike="noStrike" cap="none" normalizeH="0" baseline="0" dirty="0">
              <a:ln>
                <a:noFill/>
              </a:ln>
              <a:effectLst/>
              <a:latin typeface="Arial" panose="020B0604020202020204" pitchFamily="34" charset="0"/>
            </a:endParaRPr>
          </a:p>
        </p:txBody>
      </p:sp>
      <p:pic>
        <p:nvPicPr>
          <p:cNvPr id="11" name="Imagen 10">
            <a:extLst>
              <a:ext uri="{FF2B5EF4-FFF2-40B4-BE49-F238E27FC236}">
                <a16:creationId xmlns:a16="http://schemas.microsoft.com/office/drawing/2014/main" id="{D5E5D9BE-42AD-F946-85D0-B0B89E9EF7C5}"/>
              </a:ext>
            </a:extLst>
          </p:cNvPr>
          <p:cNvPicPr>
            <a:picLocks noChangeAspect="1"/>
          </p:cNvPicPr>
          <p:nvPr/>
        </p:nvPicPr>
        <p:blipFill>
          <a:blip r:embed="rId3"/>
          <a:stretch>
            <a:fillRect/>
          </a:stretch>
        </p:blipFill>
        <p:spPr>
          <a:xfrm>
            <a:off x="2827098" y="4668182"/>
            <a:ext cx="181610" cy="191770"/>
          </a:xfrm>
          <a:prstGeom prst="rect">
            <a:avLst/>
          </a:prstGeom>
        </p:spPr>
      </p:pic>
    </p:spTree>
    <p:extLst>
      <p:ext uri="{BB962C8B-B14F-4D97-AF65-F5344CB8AC3E}">
        <p14:creationId xmlns:p14="http://schemas.microsoft.com/office/powerpoint/2010/main" val="1035719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37B992-8F47-06F0-BE57-F01E8D93668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76D03A08-EBAC-3417-14E8-85B6D8BA624B}"/>
              </a:ext>
            </a:extLst>
          </p:cNvPr>
          <p:cNvSpPr txBox="1">
            <a:spLocks/>
          </p:cNvSpPr>
          <p:nvPr/>
        </p:nvSpPr>
        <p:spPr>
          <a:xfrm>
            <a:off x="1301972" y="3312381"/>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gn="l"/>
            <a:r>
              <a:rPr lang="es-ES" sz="4800" b="1" dirty="0">
                <a:solidFill>
                  <a:schemeClr val="bg1"/>
                </a:solidFill>
                <a:latin typeface="Helvetica" panose="020B0604020202020204" pitchFamily="34" charset="0"/>
                <a:cs typeface="Helvetica" panose="020B0604020202020204" pitchFamily="34" charset="0"/>
              </a:rPr>
              <a:t>5. Validación de avances</a:t>
            </a:r>
            <a:endParaRPr lang="es-CO" sz="48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03310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BE4E-6ECE-EE7A-78AB-462F437422A1}"/>
            </a:ext>
          </a:extLst>
        </p:cNvPr>
        <p:cNvGrpSpPr/>
        <p:nvPr/>
      </p:nvGrpSpPr>
      <p:grpSpPr>
        <a:xfrm>
          <a:off x="0" y="0"/>
          <a:ext cx="0" cy="0"/>
          <a:chOff x="0" y="0"/>
          <a:chExt cx="0" cy="0"/>
        </a:xfrm>
      </p:grpSpPr>
      <p:sp>
        <p:nvSpPr>
          <p:cNvPr id="10" name="Rectángulo: esquinas diagonales cortadas 10">
            <a:extLst>
              <a:ext uri="{FF2B5EF4-FFF2-40B4-BE49-F238E27FC236}">
                <a16:creationId xmlns:a16="http://schemas.microsoft.com/office/drawing/2014/main" id="{99BAFA92-EEB8-460A-A45D-9CED56003DC6}"/>
              </a:ext>
            </a:extLst>
          </p:cNvPr>
          <p:cNvSpPr/>
          <p:nvPr/>
        </p:nvSpPr>
        <p:spPr>
          <a:xfrm>
            <a:off x="1389283" y="3419515"/>
            <a:ext cx="10055258" cy="868470"/>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9" name="Rectángulo: esquinas diagonales cortadas 10">
            <a:extLst>
              <a:ext uri="{FF2B5EF4-FFF2-40B4-BE49-F238E27FC236}">
                <a16:creationId xmlns:a16="http://schemas.microsoft.com/office/drawing/2014/main" id="{99BAFA92-EEB8-460A-A45D-9CED56003DC6}"/>
              </a:ext>
            </a:extLst>
          </p:cNvPr>
          <p:cNvSpPr/>
          <p:nvPr/>
        </p:nvSpPr>
        <p:spPr>
          <a:xfrm>
            <a:off x="1236883" y="817879"/>
            <a:ext cx="10055258"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225BF745-CFC9-BBA6-DF2B-244CBCB8787F}"/>
              </a:ext>
            </a:extLst>
          </p:cNvPr>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Validación de Avances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a:extLst>
              <a:ext uri="{FF2B5EF4-FFF2-40B4-BE49-F238E27FC236}">
                <a16:creationId xmlns:a16="http://schemas.microsoft.com/office/drawing/2014/main" id="{47AE022B-187E-28C6-CA54-0A0EAA70C3CD}"/>
              </a:ext>
            </a:extLst>
          </p:cNvPr>
          <p:cNvSpPr>
            <a:spLocks noGrp="1"/>
          </p:cNvSpPr>
          <p:nvPr>
            <p:ph sz="half" idx="2"/>
          </p:nvPr>
        </p:nvSpPr>
        <p:spPr>
          <a:xfrm>
            <a:off x="1845734" y="319898"/>
            <a:ext cx="618067" cy="525992"/>
          </a:xfrm>
        </p:spPr>
        <p:txBody>
          <a:bodyPr/>
          <a:lstStyle/>
          <a:p>
            <a:r>
              <a:rPr lang="es-MX" dirty="0"/>
              <a:t>5</a:t>
            </a:r>
            <a:endParaRPr lang="es-CO" dirty="0"/>
          </a:p>
        </p:txBody>
      </p:sp>
      <p:sp>
        <p:nvSpPr>
          <p:cNvPr id="13" name="CuadroTexto 12">
            <a:extLst>
              <a:ext uri="{FF2B5EF4-FFF2-40B4-BE49-F238E27FC236}">
                <a16:creationId xmlns:a16="http://schemas.microsoft.com/office/drawing/2014/main" id="{F95E6EFF-3069-B8CA-724D-4DDC47E3F5D3}"/>
              </a:ext>
            </a:extLst>
          </p:cNvPr>
          <p:cNvSpPr txBox="1"/>
          <p:nvPr/>
        </p:nvSpPr>
        <p:spPr>
          <a:xfrm>
            <a:off x="1537876" y="766797"/>
            <a:ext cx="8570517" cy="692497"/>
          </a:xfrm>
          <a:prstGeom prst="rect">
            <a:avLst/>
          </a:prstGeom>
          <a:noFill/>
        </p:spPr>
        <p:txBody>
          <a:bodyPr wrap="square">
            <a:spAutoFit/>
          </a:bodyPr>
          <a:lstStyle/>
          <a:p>
            <a:pPr algn="just"/>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En el caso que la dependencia asigne rol de validador de los avances que se reportan de los entregables y actividades que realice la dependencia, este rol podrá visualizar  </a:t>
            </a:r>
            <a:r>
              <a:rPr lang="es-CO" sz="1300" b="1" i="1"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Home</a:t>
            </a:r>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 la información general para reporte de la dependencia en el mes de corte (este rol debe ser informado por el área a la OAP, para que lo asigne en el SGI.)</a:t>
            </a:r>
            <a:endParaRPr lang="es-ES" sz="1300" dirty="0">
              <a:solidFill>
                <a:schemeClr val="bg1"/>
              </a:solidFill>
            </a:endParaRPr>
          </a:p>
        </p:txBody>
      </p:sp>
      <p:pic>
        <p:nvPicPr>
          <p:cNvPr id="14" name="Imagen 13">
            <a:extLst>
              <a:ext uri="{FF2B5EF4-FFF2-40B4-BE49-F238E27FC236}">
                <a16:creationId xmlns:a16="http://schemas.microsoft.com/office/drawing/2014/main" id="{1F3CE81E-710A-4753-AEAD-4E009AB37B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44215" y="1529034"/>
            <a:ext cx="8393783" cy="1795597"/>
          </a:xfrm>
          <a:prstGeom prst="rect">
            <a:avLst/>
          </a:prstGeom>
        </p:spPr>
      </p:pic>
      <p:sp>
        <p:nvSpPr>
          <p:cNvPr id="16" name="CuadroTexto 15">
            <a:extLst>
              <a:ext uri="{FF2B5EF4-FFF2-40B4-BE49-F238E27FC236}">
                <a16:creationId xmlns:a16="http://schemas.microsoft.com/office/drawing/2014/main" id="{FFD7887F-5FEE-4ACD-882D-A311CEDDEC99}"/>
              </a:ext>
            </a:extLst>
          </p:cNvPr>
          <p:cNvSpPr txBox="1"/>
          <p:nvPr/>
        </p:nvSpPr>
        <p:spPr>
          <a:xfrm>
            <a:off x="1571879" y="3395435"/>
            <a:ext cx="8393783" cy="892552"/>
          </a:xfrm>
          <a:prstGeom prst="rect">
            <a:avLst/>
          </a:prstGeom>
          <a:noFill/>
        </p:spPr>
        <p:txBody>
          <a:bodyPr wrap="square">
            <a:spAutoFit/>
          </a:bodyPr>
          <a:lstStyle/>
          <a:p>
            <a:pPr algn="just"/>
            <a:r>
              <a:rPr lang="es-ES_tradnl" sz="1300" dirty="0">
                <a:solidFill>
                  <a:schemeClr val="bg1"/>
                </a:solidFill>
                <a:latin typeface="Helvetica" panose="020B0604020202020204" pitchFamily="34" charset="0"/>
                <a:cs typeface="Times New Roman" panose="02020603050405020304" pitchFamily="18" charset="0"/>
              </a:rPr>
              <a:t>La validación de los avances, se deberá realizar tanto para los reportes de entregables como de las actividades, para lo cual deberá consultar las dos opciones en las fechas de reporte que le corresponda a la dependencia, éstos ingresarán en la bandeja del validador, cuando el profesional haya realizado el registro de avance correspondiente</a:t>
            </a:r>
            <a:endParaRPr lang="es-ES" sz="1300" dirty="0">
              <a:solidFill>
                <a:schemeClr val="bg1"/>
              </a:solidFill>
              <a:latin typeface="Helvetica" panose="020B060402020202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0BAC7DEC-D4C9-192A-07B8-A073F00C63CC}"/>
              </a:ext>
            </a:extLst>
          </p:cNvPr>
          <p:cNvPicPr>
            <a:picLocks noChangeAspect="1"/>
          </p:cNvPicPr>
          <p:nvPr/>
        </p:nvPicPr>
        <p:blipFill>
          <a:blip r:embed="rId4"/>
          <a:stretch>
            <a:fillRect/>
          </a:stretch>
        </p:blipFill>
        <p:spPr>
          <a:xfrm>
            <a:off x="1644215" y="4456292"/>
            <a:ext cx="3295533" cy="1959554"/>
          </a:xfrm>
          <a:prstGeom prst="rect">
            <a:avLst/>
          </a:prstGeom>
        </p:spPr>
      </p:pic>
      <p:pic>
        <p:nvPicPr>
          <p:cNvPr id="19" name="Imagen 18">
            <a:extLst>
              <a:ext uri="{FF2B5EF4-FFF2-40B4-BE49-F238E27FC236}">
                <a16:creationId xmlns:a16="http://schemas.microsoft.com/office/drawing/2014/main" id="{1F75F09F-6192-9503-9013-1AC508240213}"/>
              </a:ext>
            </a:extLst>
          </p:cNvPr>
          <p:cNvPicPr>
            <a:picLocks noChangeAspect="1"/>
          </p:cNvPicPr>
          <p:nvPr/>
        </p:nvPicPr>
        <p:blipFill>
          <a:blip r:embed="rId5"/>
          <a:stretch>
            <a:fillRect/>
          </a:stretch>
        </p:blipFill>
        <p:spPr>
          <a:xfrm>
            <a:off x="5221820" y="4697937"/>
            <a:ext cx="5023733" cy="1476264"/>
          </a:xfrm>
          <a:prstGeom prst="rect">
            <a:avLst/>
          </a:prstGeom>
        </p:spPr>
      </p:pic>
    </p:spTree>
    <p:extLst>
      <p:ext uri="{BB962C8B-B14F-4D97-AF65-F5344CB8AC3E}">
        <p14:creationId xmlns:p14="http://schemas.microsoft.com/office/powerpoint/2010/main" val="232462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0A69A8-513E-DB7E-FE01-AB8FB94D6D4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3FA98DAE-D3EC-CFD3-C6D9-AC66FEB9440F}"/>
              </a:ext>
            </a:extLst>
          </p:cNvPr>
          <p:cNvSpPr txBox="1">
            <a:spLocks/>
          </p:cNvSpPr>
          <p:nvPr/>
        </p:nvSpPr>
        <p:spPr>
          <a:xfrm>
            <a:off x="1078948" y="3055903"/>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CO" b="1" dirty="0">
                <a:solidFill>
                  <a:schemeClr val="bg1"/>
                </a:solidFill>
                <a:latin typeface="Helvetica" panose="020B0604020202020204" pitchFamily="34" charset="0"/>
                <a:cs typeface="Helvetica" panose="020B0604020202020204" pitchFamily="34" charset="0"/>
              </a:rPr>
              <a:t>1. Módulo Planeación institucional</a:t>
            </a:r>
          </a:p>
        </p:txBody>
      </p:sp>
    </p:spTree>
    <p:extLst>
      <p:ext uri="{BB962C8B-B14F-4D97-AF65-F5344CB8AC3E}">
        <p14:creationId xmlns:p14="http://schemas.microsoft.com/office/powerpoint/2010/main" val="1104524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B7AE5-7AC1-3C73-7F9F-8FC0C44283DD}"/>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62252ABB-D5BB-D36B-832C-BBDC10D15934}"/>
              </a:ext>
            </a:extLst>
          </p:cNvPr>
          <p:cNvSpPr txBox="1">
            <a:spLocks/>
          </p:cNvSpPr>
          <p:nvPr/>
        </p:nvSpPr>
        <p:spPr>
          <a:xfrm>
            <a:off x="1301972" y="3312381"/>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gn="l"/>
            <a:r>
              <a:rPr lang="es-ES" sz="4800" b="1" dirty="0">
                <a:solidFill>
                  <a:schemeClr val="bg1"/>
                </a:solidFill>
                <a:latin typeface="Helvetica" panose="020B0604020202020204" pitchFamily="34" charset="0"/>
                <a:cs typeface="Helvetica" panose="020B0604020202020204" pitchFamily="34" charset="0"/>
              </a:rPr>
              <a:t>6. Aprobación de avances</a:t>
            </a:r>
            <a:endParaRPr lang="es-CO" sz="48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15064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diagonales cortadas 10">
            <a:extLst>
              <a:ext uri="{FF2B5EF4-FFF2-40B4-BE49-F238E27FC236}">
                <a16:creationId xmlns:a16="http://schemas.microsoft.com/office/drawing/2014/main" id="{99BAFA92-EEB8-460A-A45D-9CED56003DC6}"/>
              </a:ext>
            </a:extLst>
          </p:cNvPr>
          <p:cNvSpPr/>
          <p:nvPr/>
        </p:nvSpPr>
        <p:spPr>
          <a:xfrm>
            <a:off x="298072" y="1330111"/>
            <a:ext cx="10735687"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Aprobación de avances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6</a:t>
            </a:r>
            <a:endParaRPr lang="es-CO" dirty="0"/>
          </a:p>
        </p:txBody>
      </p:sp>
      <p:sp>
        <p:nvSpPr>
          <p:cNvPr id="9" name="Rectángulo 8">
            <a:extLst>
              <a:ext uri="{FF2B5EF4-FFF2-40B4-BE49-F238E27FC236}">
                <a16:creationId xmlns:a16="http://schemas.microsoft.com/office/drawing/2014/main" id="{F9FDCB09-8B23-47D3-B6F1-ED90F5D09354}"/>
              </a:ext>
            </a:extLst>
          </p:cNvPr>
          <p:cNvSpPr/>
          <p:nvPr/>
        </p:nvSpPr>
        <p:spPr>
          <a:xfrm>
            <a:off x="298073" y="1418431"/>
            <a:ext cx="10651867" cy="1538883"/>
          </a:xfrm>
          <a:prstGeom prst="rect">
            <a:avLst/>
          </a:prstGeom>
        </p:spPr>
        <p:txBody>
          <a:bodyPr wrap="square">
            <a:spAutoFit/>
          </a:bodyPr>
          <a:lstStyle/>
          <a:p>
            <a:pPr algn="just"/>
            <a:r>
              <a:rPr lang="es-CO" sz="1300" dirty="0">
                <a:solidFill>
                  <a:schemeClr val="bg1"/>
                </a:solidFill>
                <a:latin typeface="Helvetica" panose="020B0604020202020204" pitchFamily="34" charset="0"/>
                <a:cs typeface="Helvetica" panose="020B0604020202020204" pitchFamily="34" charset="0"/>
              </a:rPr>
              <a:t>Una vez el usuario da clic en registrar avance de la actividad o entregable, el reporte pasa a la bandeja del SGI del Director, jefe de oficina o coordinador de la dependencia quien debe surtir los siguientes pasos (ver capítulo 2 del presente manual “ingreso al sgi”):</a:t>
            </a:r>
          </a:p>
          <a:p>
            <a:pPr algn="just"/>
            <a:endParaRPr lang="es-CO" sz="1300" dirty="0">
              <a:solidFill>
                <a:schemeClr val="bg1"/>
              </a:solidFill>
              <a:latin typeface="Helvetica" panose="020B0604020202020204" pitchFamily="34" charset="0"/>
              <a:cs typeface="Helvetica" panose="020B0604020202020204" pitchFamily="34" charset="0"/>
            </a:endParaRPr>
          </a:p>
          <a:p>
            <a:pPr marL="228600" indent="-228600" algn="just">
              <a:buFont typeface="+mj-lt"/>
              <a:buAutoNum type="alphaLcParenR"/>
            </a:pPr>
            <a:r>
              <a:rPr lang="es-CO" sz="1300" dirty="0">
                <a:solidFill>
                  <a:schemeClr val="bg1"/>
                </a:solidFill>
                <a:latin typeface="Helvetica" panose="020B0604020202020204" pitchFamily="34" charset="0"/>
                <a:cs typeface="Helvetica" panose="020B0604020202020204" pitchFamily="34" charset="0"/>
              </a:rPr>
              <a:t>Dar clic en el </a:t>
            </a:r>
            <a:r>
              <a:rPr lang="es-CO" sz="1600" b="1" dirty="0">
                <a:solidFill>
                  <a:schemeClr val="bg1"/>
                </a:solidFill>
                <a:latin typeface="Helvetica" panose="020B0604020202020204" pitchFamily="34" charset="0"/>
                <a:cs typeface="Helvetica" panose="020B0604020202020204" pitchFamily="34" charset="0"/>
              </a:rPr>
              <a:t>+</a:t>
            </a:r>
            <a:r>
              <a:rPr lang="es-CO" sz="1300" b="1" dirty="0">
                <a:solidFill>
                  <a:schemeClr val="bg1"/>
                </a:solidFill>
                <a:latin typeface="Helvetica" panose="020B0604020202020204" pitchFamily="34" charset="0"/>
                <a:cs typeface="Helvetica" panose="020B0604020202020204" pitchFamily="34" charset="0"/>
              </a:rPr>
              <a:t> </a:t>
            </a:r>
            <a:r>
              <a:rPr lang="es-CO" sz="1300" dirty="0">
                <a:solidFill>
                  <a:schemeClr val="bg1"/>
                </a:solidFill>
                <a:latin typeface="Helvetica" panose="020B0604020202020204" pitchFamily="34" charset="0"/>
                <a:cs typeface="Helvetica" panose="020B0604020202020204" pitchFamily="34" charset="0"/>
              </a:rPr>
              <a:t>del módulo de </a:t>
            </a:r>
            <a:r>
              <a:rPr lang="es-CO" sz="1300" b="1" i="1" dirty="0">
                <a:solidFill>
                  <a:schemeClr val="bg1"/>
                </a:solidFill>
                <a:latin typeface="Helvetica" panose="020B0604020202020204" pitchFamily="34" charset="0"/>
                <a:cs typeface="Helvetica" panose="020B0604020202020204" pitchFamily="34" charset="0"/>
              </a:rPr>
              <a:t>Planeación Institucional </a:t>
            </a:r>
            <a:r>
              <a:rPr lang="es-CO" sz="1300" dirty="0">
                <a:solidFill>
                  <a:schemeClr val="bg1"/>
                </a:solidFill>
                <a:latin typeface="Helvetica" panose="020B0604020202020204" pitchFamily="34" charset="0"/>
                <a:cs typeface="Helvetica" panose="020B0604020202020204" pitchFamily="34" charset="0"/>
              </a:rPr>
              <a:t>donde se desplegarán las opciones a escoger.</a:t>
            </a:r>
          </a:p>
          <a:p>
            <a:pPr marL="228600" indent="-228600" algn="just">
              <a:buFont typeface="+mj-lt"/>
              <a:buAutoNum type="alphaLcParenR"/>
            </a:pPr>
            <a:r>
              <a:rPr lang="es-CO" sz="1300" dirty="0">
                <a:latin typeface="Helvetica" panose="020B0604020202020204" pitchFamily="34" charset="0"/>
                <a:cs typeface="Helvetica" panose="020B0604020202020204" pitchFamily="34" charset="0"/>
              </a:rPr>
              <a:t>Dar clic en </a:t>
            </a:r>
            <a:r>
              <a:rPr lang="es-CO" sz="1300" b="1" i="1" dirty="0">
                <a:latin typeface="Helvetica" panose="020B0604020202020204" pitchFamily="34" charset="0"/>
                <a:cs typeface="Helvetica" panose="020B0604020202020204" pitchFamily="34" charset="0"/>
              </a:rPr>
              <a:t>aprobar Avances  (</a:t>
            </a:r>
            <a:r>
              <a:rPr lang="es-CO" sz="1300" dirty="0">
                <a:latin typeface="Helvetica" panose="020B0604020202020204" pitchFamily="34" charset="0"/>
                <a:cs typeface="Helvetica" panose="020B0604020202020204" pitchFamily="34" charset="0"/>
              </a:rPr>
              <a:t>en la parte derecha de la pantalla aparecerán las actividades que el jefe debe aprobar o devolver).</a:t>
            </a:r>
          </a:p>
          <a:p>
            <a:pPr marL="228600" indent="-228600" algn="just">
              <a:buFont typeface="+mj-lt"/>
              <a:buAutoNum type="alphaLcParenR"/>
            </a:pPr>
            <a:r>
              <a:rPr lang="es-CO" sz="1300" dirty="0">
                <a:latin typeface="Helvetica" panose="020B0604020202020204" pitchFamily="34" charset="0"/>
                <a:cs typeface="Helvetica" panose="020B0604020202020204" pitchFamily="34" charset="0"/>
              </a:rPr>
              <a:t>Dar clic en la actividad seguido de un clic en </a:t>
            </a:r>
            <a:r>
              <a:rPr lang="es-CO" sz="1300" b="1" i="1" dirty="0">
                <a:latin typeface="Helvetica" panose="020B0604020202020204" pitchFamily="34" charset="0"/>
                <a:cs typeface="Helvetica" panose="020B0604020202020204" pitchFamily="34" charset="0"/>
              </a:rPr>
              <a:t>Aprobar Avance</a:t>
            </a:r>
            <a:r>
              <a:rPr lang="es-CO" sz="1300" dirty="0">
                <a:latin typeface="Helvetica" panose="020B0604020202020204" pitchFamily="34" charset="0"/>
                <a:cs typeface="Helvetica" panose="020B0604020202020204" pitchFamily="34" charset="0"/>
              </a:rPr>
              <a:t>.</a:t>
            </a:r>
          </a:p>
          <a:p>
            <a:pPr algn="just"/>
            <a:r>
              <a:rPr lang="es-CO" sz="1300" dirty="0">
                <a:latin typeface="Helvetica" panose="020B0604020202020204" pitchFamily="34" charset="0"/>
                <a:cs typeface="Helvetica" panose="020B0604020202020204" pitchFamily="34" charset="0"/>
              </a:rPr>
              <a:t>	 </a:t>
            </a:r>
          </a:p>
        </p:txBody>
      </p:sp>
      <p:pic>
        <p:nvPicPr>
          <p:cNvPr id="5" name="Imagen 4">
            <a:extLst>
              <a:ext uri="{FF2B5EF4-FFF2-40B4-BE49-F238E27FC236}">
                <a16:creationId xmlns:a16="http://schemas.microsoft.com/office/drawing/2014/main" id="{3A715EAE-0FBD-839E-EA07-A98894505D1C}"/>
              </a:ext>
            </a:extLst>
          </p:cNvPr>
          <p:cNvPicPr>
            <a:picLocks noChangeAspect="1"/>
          </p:cNvPicPr>
          <p:nvPr/>
        </p:nvPicPr>
        <p:blipFill>
          <a:blip r:embed="rId2"/>
          <a:stretch>
            <a:fillRect/>
          </a:stretch>
        </p:blipFill>
        <p:spPr>
          <a:xfrm>
            <a:off x="886260" y="3003034"/>
            <a:ext cx="10331481" cy="2744300"/>
          </a:xfrm>
          <a:prstGeom prst="rect">
            <a:avLst/>
          </a:prstGeom>
        </p:spPr>
      </p:pic>
    </p:spTree>
    <p:extLst>
      <p:ext uri="{BB962C8B-B14F-4D97-AF65-F5344CB8AC3E}">
        <p14:creationId xmlns:p14="http://schemas.microsoft.com/office/powerpoint/2010/main" val="2650976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Aprobación de avances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6</a:t>
            </a:r>
            <a:endParaRPr lang="es-CO" dirty="0"/>
          </a:p>
        </p:txBody>
      </p:sp>
      <p:sp>
        <p:nvSpPr>
          <p:cNvPr id="22" name="Rectángulo 21">
            <a:extLst>
              <a:ext uri="{FF2B5EF4-FFF2-40B4-BE49-F238E27FC236}">
                <a16:creationId xmlns:a16="http://schemas.microsoft.com/office/drawing/2014/main" id="{37E8A0E3-4B4B-4471-92A4-179ACD24F31D}"/>
              </a:ext>
            </a:extLst>
          </p:cNvPr>
          <p:cNvSpPr/>
          <p:nvPr/>
        </p:nvSpPr>
        <p:spPr>
          <a:xfrm>
            <a:off x="652531" y="929440"/>
            <a:ext cx="10843393" cy="492443"/>
          </a:xfrm>
          <a:prstGeom prst="rect">
            <a:avLst/>
          </a:prstGeom>
        </p:spPr>
        <p:txBody>
          <a:bodyPr wrap="square">
            <a:spAutoFit/>
          </a:bodyPr>
          <a:lstStyle/>
          <a:p>
            <a:pPr marL="228600" indent="-228600" algn="just">
              <a:buClr>
                <a:srgbClr val="000000"/>
              </a:buClr>
              <a:buFont typeface="+mj-lt"/>
              <a:buAutoNum type="alphaLcParenR" startAt="4"/>
            </a:pPr>
            <a:r>
              <a:rPr lang="es-CO" sz="1300" kern="0" dirty="0">
                <a:solidFill>
                  <a:srgbClr val="000000"/>
                </a:solidFill>
                <a:latin typeface="Helvetica" panose="020B0604020202020204" pitchFamily="34" charset="0"/>
                <a:cs typeface="Helvetica" panose="020B0604020202020204" pitchFamily="34" charset="0"/>
                <a:sym typeface="Arial"/>
              </a:rPr>
              <a:t>Al abrirse la ventana emergente, el jefe de dependencia debe dar clic en la(s) actividad(es) que se muestra(n) según a programación definida.</a:t>
            </a:r>
          </a:p>
          <a:p>
            <a:pPr marL="228600" indent="-228600" algn="just">
              <a:buClr>
                <a:srgbClr val="000000"/>
              </a:buClr>
              <a:buFont typeface="+mj-lt"/>
              <a:buAutoNum type="alphaLcParenR" startAt="4"/>
            </a:pPr>
            <a:r>
              <a:rPr lang="es-CO" sz="1300" kern="0" dirty="0">
                <a:solidFill>
                  <a:srgbClr val="000000"/>
                </a:solidFill>
                <a:latin typeface="Helvetica" panose="020B0604020202020204" pitchFamily="34" charset="0"/>
                <a:cs typeface="Helvetica" panose="020B0604020202020204" pitchFamily="34" charset="0"/>
                <a:sym typeface="Arial"/>
              </a:rPr>
              <a:t>Dar clic en Aprobar Avance.  </a:t>
            </a:r>
          </a:p>
        </p:txBody>
      </p:sp>
      <p:sp>
        <p:nvSpPr>
          <p:cNvPr id="23" name="Rectángulo 22">
            <a:extLst>
              <a:ext uri="{FF2B5EF4-FFF2-40B4-BE49-F238E27FC236}">
                <a16:creationId xmlns:a16="http://schemas.microsoft.com/office/drawing/2014/main" id="{6B2E0252-6844-49B3-BE37-DA2C1EF05CBC}"/>
              </a:ext>
            </a:extLst>
          </p:cNvPr>
          <p:cNvSpPr/>
          <p:nvPr/>
        </p:nvSpPr>
        <p:spPr>
          <a:xfrm>
            <a:off x="52456" y="3926958"/>
            <a:ext cx="5393122" cy="2693045"/>
          </a:xfrm>
          <a:prstGeom prst="rect">
            <a:avLst/>
          </a:prstGeom>
        </p:spPr>
        <p:txBody>
          <a:bodyPr wrap="square">
            <a:spAutoFit/>
          </a:bodyPr>
          <a:lstStyle/>
          <a:p>
            <a:pPr algn="just"/>
            <a:endParaRPr lang="es-CO" sz="1300" dirty="0">
              <a:latin typeface="Helvetica" panose="020B0604020202020204" pitchFamily="34" charset="0"/>
              <a:cs typeface="Helvetica" panose="020B0604020202020204" pitchFamily="34" charset="0"/>
            </a:endParaRPr>
          </a:p>
          <a:p>
            <a:pPr marL="228600" indent="-228600" algn="just">
              <a:buFont typeface="+mj-lt"/>
              <a:buAutoNum type="alphaLcParenR" startAt="6"/>
            </a:pPr>
            <a:r>
              <a:rPr lang="es-CO" sz="1300" dirty="0">
                <a:latin typeface="Helvetica" panose="020B0604020202020204" pitchFamily="34" charset="0"/>
                <a:cs typeface="Helvetica" panose="020B0604020202020204" pitchFamily="34" charset="0"/>
              </a:rPr>
              <a:t>En la siguiente ventana emergente, una vez verificados los soportes el jefe de dependencia puede aprobar, realizar la devolución del reporte realizado, o ajustar el reporte. si es el caso que el jefe aprueba el reporte, este pasará a revisión del la Oficina Asesora de Planeación como segundo filtro (ver generalidades devoluciones), si el jefe no está de acuerdo con el registro realizado, realizará la devolución del mismo, dando la observación del por qué no se aprueba el reporte, dicha observación podrá ser visualizada por el usuario responsable del reporte inicial, el cual deberá realizar el registro de la información nuevamente. El jefe de oficina también puede realiza ajuste al reporte que es enviado por el responsable de la actividad.</a:t>
            </a:r>
          </a:p>
        </p:txBody>
      </p:sp>
      <p:pic>
        <p:nvPicPr>
          <p:cNvPr id="24" name="Imagen 23">
            <a:extLst>
              <a:ext uri="{FF2B5EF4-FFF2-40B4-BE49-F238E27FC236}">
                <a16:creationId xmlns:a16="http://schemas.microsoft.com/office/drawing/2014/main" id="{55B40D98-F14F-4634-9C1B-D7339BCE4925}"/>
              </a:ext>
            </a:extLst>
          </p:cNvPr>
          <p:cNvPicPr>
            <a:picLocks noChangeAspect="1"/>
          </p:cNvPicPr>
          <p:nvPr/>
        </p:nvPicPr>
        <p:blipFill>
          <a:blip r:embed="rId2"/>
          <a:stretch>
            <a:fillRect/>
          </a:stretch>
        </p:blipFill>
        <p:spPr>
          <a:xfrm>
            <a:off x="552700" y="1421883"/>
            <a:ext cx="9791700" cy="2628900"/>
          </a:xfrm>
          <a:prstGeom prst="rect">
            <a:avLst/>
          </a:prstGeom>
        </p:spPr>
      </p:pic>
      <p:pic>
        <p:nvPicPr>
          <p:cNvPr id="25" name="Imagen 24">
            <a:extLst>
              <a:ext uri="{FF2B5EF4-FFF2-40B4-BE49-F238E27FC236}">
                <a16:creationId xmlns:a16="http://schemas.microsoft.com/office/drawing/2014/main" id="{933DC840-0B81-4BAE-9D3E-3A7BD51756DB}"/>
              </a:ext>
            </a:extLst>
          </p:cNvPr>
          <p:cNvPicPr>
            <a:picLocks noChangeAspect="1"/>
          </p:cNvPicPr>
          <p:nvPr/>
        </p:nvPicPr>
        <p:blipFill>
          <a:blip r:embed="rId3"/>
          <a:stretch>
            <a:fillRect/>
          </a:stretch>
        </p:blipFill>
        <p:spPr>
          <a:xfrm>
            <a:off x="5472421" y="4180062"/>
            <a:ext cx="6623579" cy="2310661"/>
          </a:xfrm>
          <a:prstGeom prst="rect">
            <a:avLst/>
          </a:prstGeom>
        </p:spPr>
      </p:pic>
      <p:sp>
        <p:nvSpPr>
          <p:cNvPr id="26" name="Rectángulo 25">
            <a:extLst>
              <a:ext uri="{FF2B5EF4-FFF2-40B4-BE49-F238E27FC236}">
                <a16:creationId xmlns:a16="http://schemas.microsoft.com/office/drawing/2014/main" id="{EC634B87-EA62-4842-B82A-3E4E8B57B172}"/>
              </a:ext>
            </a:extLst>
          </p:cNvPr>
          <p:cNvSpPr/>
          <p:nvPr/>
        </p:nvSpPr>
        <p:spPr>
          <a:xfrm>
            <a:off x="609850" y="2745980"/>
            <a:ext cx="9683953" cy="704789"/>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7" name="Rectángulo 26">
            <a:extLst>
              <a:ext uri="{FF2B5EF4-FFF2-40B4-BE49-F238E27FC236}">
                <a16:creationId xmlns:a16="http://schemas.microsoft.com/office/drawing/2014/main" id="{5AE5F6C6-945F-4736-8A05-050F5F4C4014}"/>
              </a:ext>
            </a:extLst>
          </p:cNvPr>
          <p:cNvSpPr/>
          <p:nvPr/>
        </p:nvSpPr>
        <p:spPr>
          <a:xfrm>
            <a:off x="567035" y="1421882"/>
            <a:ext cx="9777365" cy="2628899"/>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8" name="Rectángulo 27">
            <a:extLst>
              <a:ext uri="{FF2B5EF4-FFF2-40B4-BE49-F238E27FC236}">
                <a16:creationId xmlns:a16="http://schemas.microsoft.com/office/drawing/2014/main" id="{69144174-8837-413A-8F27-69F620C18250}"/>
              </a:ext>
            </a:extLst>
          </p:cNvPr>
          <p:cNvSpPr/>
          <p:nvPr/>
        </p:nvSpPr>
        <p:spPr>
          <a:xfrm>
            <a:off x="5405121" y="4189524"/>
            <a:ext cx="6690880" cy="2301200"/>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29" name="Imagen 28">
            <a:extLst>
              <a:ext uri="{FF2B5EF4-FFF2-40B4-BE49-F238E27FC236}">
                <a16:creationId xmlns:a16="http://schemas.microsoft.com/office/drawing/2014/main" id="{49780DC6-8534-438D-952F-31619595A5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02085" y="3003487"/>
            <a:ext cx="318596" cy="260991"/>
          </a:xfrm>
          <a:prstGeom prst="rect">
            <a:avLst/>
          </a:prstGeom>
        </p:spPr>
      </p:pic>
      <p:pic>
        <p:nvPicPr>
          <p:cNvPr id="30" name="Imagen 29">
            <a:extLst>
              <a:ext uri="{FF2B5EF4-FFF2-40B4-BE49-F238E27FC236}">
                <a16:creationId xmlns:a16="http://schemas.microsoft.com/office/drawing/2014/main" id="{6B086830-02E5-42D1-A756-341F2272EC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4422414" y="3796463"/>
            <a:ext cx="318596" cy="260991"/>
          </a:xfrm>
          <a:prstGeom prst="rect">
            <a:avLst/>
          </a:prstGeom>
        </p:spPr>
      </p:pic>
      <p:sp>
        <p:nvSpPr>
          <p:cNvPr id="31" name="Rectángulo 30">
            <a:extLst>
              <a:ext uri="{FF2B5EF4-FFF2-40B4-BE49-F238E27FC236}">
                <a16:creationId xmlns:a16="http://schemas.microsoft.com/office/drawing/2014/main" id="{475DD207-0806-4D40-8B34-A87DB4ACA70B}"/>
              </a:ext>
            </a:extLst>
          </p:cNvPr>
          <p:cNvSpPr/>
          <p:nvPr/>
        </p:nvSpPr>
        <p:spPr>
          <a:xfrm>
            <a:off x="4722946" y="3757744"/>
            <a:ext cx="1541782" cy="2160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32" name="Rectángulo 31">
            <a:extLst>
              <a:ext uri="{FF2B5EF4-FFF2-40B4-BE49-F238E27FC236}">
                <a16:creationId xmlns:a16="http://schemas.microsoft.com/office/drawing/2014/main" id="{9EB5883C-BC9B-41A4-8FFE-EB7A7D72CA96}"/>
              </a:ext>
            </a:extLst>
          </p:cNvPr>
          <p:cNvSpPr/>
          <p:nvPr/>
        </p:nvSpPr>
        <p:spPr>
          <a:xfrm>
            <a:off x="7866196" y="6298201"/>
            <a:ext cx="1113157" cy="14400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Tree>
    <p:extLst>
      <p:ext uri="{BB962C8B-B14F-4D97-AF65-F5344CB8AC3E}">
        <p14:creationId xmlns:p14="http://schemas.microsoft.com/office/powerpoint/2010/main" val="3547730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Aprobación de avances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6</a:t>
            </a:r>
            <a:endParaRPr lang="es-CO" dirty="0"/>
          </a:p>
        </p:txBody>
      </p:sp>
      <p:pic>
        <p:nvPicPr>
          <p:cNvPr id="22" name="Imagen 21">
            <a:extLst>
              <a:ext uri="{FF2B5EF4-FFF2-40B4-BE49-F238E27FC236}">
                <a16:creationId xmlns:a16="http://schemas.microsoft.com/office/drawing/2014/main" id="{4F7701F0-D010-46F8-B401-9CB9D12FA93E}"/>
              </a:ext>
            </a:extLst>
          </p:cNvPr>
          <p:cNvPicPr>
            <a:picLocks noChangeAspect="1"/>
          </p:cNvPicPr>
          <p:nvPr/>
        </p:nvPicPr>
        <p:blipFill>
          <a:blip r:embed="rId2"/>
          <a:stretch>
            <a:fillRect/>
          </a:stretch>
        </p:blipFill>
        <p:spPr>
          <a:xfrm>
            <a:off x="590549" y="2185894"/>
            <a:ext cx="10910066" cy="868463"/>
          </a:xfrm>
          <a:prstGeom prst="rect">
            <a:avLst/>
          </a:prstGeom>
        </p:spPr>
      </p:pic>
      <p:sp>
        <p:nvSpPr>
          <p:cNvPr id="23" name="Rectángulo 22">
            <a:extLst>
              <a:ext uri="{FF2B5EF4-FFF2-40B4-BE49-F238E27FC236}">
                <a16:creationId xmlns:a16="http://schemas.microsoft.com/office/drawing/2014/main" id="{59A3B744-4AC4-46DE-B273-40A3BA639016}"/>
              </a:ext>
            </a:extLst>
          </p:cNvPr>
          <p:cNvSpPr/>
          <p:nvPr/>
        </p:nvSpPr>
        <p:spPr>
          <a:xfrm>
            <a:off x="614475" y="2242125"/>
            <a:ext cx="10886140" cy="756000"/>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4" name="Rectángulo 23">
            <a:extLst>
              <a:ext uri="{FF2B5EF4-FFF2-40B4-BE49-F238E27FC236}">
                <a16:creationId xmlns:a16="http://schemas.microsoft.com/office/drawing/2014/main" id="{95D7CED6-8656-4353-B5AA-699A86E908CA}"/>
              </a:ext>
            </a:extLst>
          </p:cNvPr>
          <p:cNvSpPr/>
          <p:nvPr/>
        </p:nvSpPr>
        <p:spPr>
          <a:xfrm>
            <a:off x="539211" y="6125095"/>
            <a:ext cx="10910065" cy="430887"/>
          </a:xfrm>
          <a:prstGeom prst="rect">
            <a:avLst/>
          </a:prstGeom>
        </p:spPr>
        <p:txBody>
          <a:bodyPr wrap="square">
            <a:spAutoFit/>
          </a:bodyPr>
          <a:lstStyle/>
          <a:p>
            <a:pPr algn="just">
              <a:buClr>
                <a:srgbClr val="000000"/>
              </a:buClr>
              <a:buFont typeface="Arial"/>
              <a:buNone/>
            </a:pPr>
            <a:r>
              <a:rPr lang="es-CO" sz="1100" b="1" kern="0" dirty="0">
                <a:solidFill>
                  <a:srgbClr val="000000"/>
                </a:solidFill>
                <a:latin typeface="Helvetica" panose="020B0604020202020204" pitchFamily="34" charset="0"/>
                <a:cs typeface="Helvetica" panose="020B0604020202020204" pitchFamily="34" charset="0"/>
                <a:sym typeface="Arial"/>
              </a:rPr>
              <a:t>Nota: </a:t>
            </a:r>
            <a:r>
              <a:rPr lang="es-CO" sz="1100" kern="0" dirty="0">
                <a:solidFill>
                  <a:srgbClr val="000000"/>
                </a:solidFill>
                <a:latin typeface="Helvetica" panose="020B0604020202020204" pitchFamily="34" charset="0"/>
                <a:cs typeface="Helvetica" panose="020B0604020202020204" pitchFamily="34" charset="0"/>
                <a:sym typeface="Arial"/>
              </a:rPr>
              <a:t>Si el jefe de dependencia no realiza aprobación de los reportes en su bandeja de SGI, los enlaces de la Oficina Asesora de Planeación no podrán validar los reportes y el avance quedará extemporáneo para mostrar a la Dirección General.</a:t>
            </a:r>
          </a:p>
        </p:txBody>
      </p:sp>
      <p:sp>
        <p:nvSpPr>
          <p:cNvPr id="25" name="Rectángulo 24">
            <a:extLst>
              <a:ext uri="{FF2B5EF4-FFF2-40B4-BE49-F238E27FC236}">
                <a16:creationId xmlns:a16="http://schemas.microsoft.com/office/drawing/2014/main" id="{9CEC94F1-E7B8-4AF2-A1EB-B734BE55803F}"/>
              </a:ext>
            </a:extLst>
          </p:cNvPr>
          <p:cNvSpPr/>
          <p:nvPr/>
        </p:nvSpPr>
        <p:spPr>
          <a:xfrm>
            <a:off x="503080" y="1277678"/>
            <a:ext cx="10982326" cy="492443"/>
          </a:xfrm>
          <a:prstGeom prst="rect">
            <a:avLst/>
          </a:prstGeom>
        </p:spPr>
        <p:txBody>
          <a:bodyPr wrap="square">
            <a:spAutoFit/>
          </a:bodyPr>
          <a:lstStyle/>
          <a:p>
            <a:pPr algn="just"/>
            <a:r>
              <a:rPr lang="es-CO" sz="1300" dirty="0">
                <a:latin typeface="Helvetica" panose="020B0604020202020204" pitchFamily="34" charset="0"/>
                <a:cs typeface="Helvetica" panose="020B0604020202020204" pitchFamily="34" charset="0"/>
              </a:rPr>
              <a:t>Cuando el jefe de la dependencia adelante la aprobación de los reportes, se puede identificar en el sistema la marcación de la aprobación con una marcación de color verde:</a:t>
            </a:r>
          </a:p>
        </p:txBody>
      </p:sp>
      <p:sp>
        <p:nvSpPr>
          <p:cNvPr id="26" name="Elipse 25">
            <a:extLst>
              <a:ext uri="{FF2B5EF4-FFF2-40B4-BE49-F238E27FC236}">
                <a16:creationId xmlns:a16="http://schemas.microsoft.com/office/drawing/2014/main" id="{D8ED4421-010C-4179-860A-BE48F752FBCD}"/>
              </a:ext>
            </a:extLst>
          </p:cNvPr>
          <p:cNvSpPr/>
          <p:nvPr/>
        </p:nvSpPr>
        <p:spPr>
          <a:xfrm>
            <a:off x="1161513" y="2185894"/>
            <a:ext cx="484730" cy="81965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Tree>
    <p:extLst>
      <p:ext uri="{BB962C8B-B14F-4D97-AF65-F5344CB8AC3E}">
        <p14:creationId xmlns:p14="http://schemas.microsoft.com/office/powerpoint/2010/main" val="3942124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8EAFBF-B542-4C8D-3191-DF3F4A83B970}"/>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F92B940-C5FF-4DF2-8C4C-9AAB08D356F2}"/>
              </a:ext>
            </a:extLst>
          </p:cNvPr>
          <p:cNvSpPr txBox="1">
            <a:spLocks/>
          </p:cNvSpPr>
          <p:nvPr/>
        </p:nvSpPr>
        <p:spPr>
          <a:xfrm>
            <a:off x="1301972" y="3312381"/>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gn="l"/>
            <a:r>
              <a:rPr lang="es-ES" sz="4800" b="1" dirty="0">
                <a:solidFill>
                  <a:schemeClr val="bg1"/>
                </a:solidFill>
                <a:latin typeface="Helvetica" panose="020B0604020202020204" pitchFamily="34" charset="0"/>
                <a:cs typeface="Helvetica" panose="020B0604020202020204" pitchFamily="34" charset="0"/>
              </a:rPr>
              <a:t>7. Devolución de reportes</a:t>
            </a:r>
            <a:endParaRPr lang="es-CO" sz="48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56169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diagonales cortadas 10">
            <a:extLst>
              <a:ext uri="{FF2B5EF4-FFF2-40B4-BE49-F238E27FC236}">
                <a16:creationId xmlns:a16="http://schemas.microsoft.com/office/drawing/2014/main" id="{99BAFA92-EEB8-460A-A45D-9CED56003DC6}"/>
              </a:ext>
            </a:extLst>
          </p:cNvPr>
          <p:cNvSpPr/>
          <p:nvPr/>
        </p:nvSpPr>
        <p:spPr>
          <a:xfrm>
            <a:off x="1267363" y="2057196"/>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7" name="Rectángulo: esquinas diagonales cortadas 10">
            <a:extLst>
              <a:ext uri="{FF2B5EF4-FFF2-40B4-BE49-F238E27FC236}">
                <a16:creationId xmlns:a16="http://schemas.microsoft.com/office/drawing/2014/main" id="{99BAFA92-EEB8-460A-A45D-9CED56003DC6}"/>
              </a:ext>
            </a:extLst>
          </p:cNvPr>
          <p:cNvSpPr/>
          <p:nvPr/>
        </p:nvSpPr>
        <p:spPr>
          <a:xfrm>
            <a:off x="1267363" y="1233689"/>
            <a:ext cx="10055258" cy="60232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Devolución de reportes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7</a:t>
            </a:r>
            <a:endParaRPr lang="es-CO" dirty="0"/>
          </a:p>
        </p:txBody>
      </p:sp>
      <p:sp>
        <p:nvSpPr>
          <p:cNvPr id="9" name="Rectángulo 8"/>
          <p:cNvSpPr/>
          <p:nvPr/>
        </p:nvSpPr>
        <p:spPr>
          <a:xfrm>
            <a:off x="982455" y="987670"/>
            <a:ext cx="9935347" cy="2693045"/>
          </a:xfrm>
          <a:prstGeom prst="rect">
            <a:avLst/>
          </a:prstGeom>
        </p:spPr>
        <p:txBody>
          <a:bodyPr wrap="square">
            <a:spAutoFit/>
          </a:bodyPr>
          <a:lstStyle/>
          <a:p>
            <a:pPr marL="171450" lvl="0" indent="-171450" algn="just" eaLnBrk="0" fontAlgn="base" hangingPunct="0">
              <a:spcBef>
                <a:spcPct val="0"/>
              </a:spcBef>
              <a:spcAft>
                <a:spcPct val="0"/>
              </a:spcAft>
              <a:buFont typeface="Arial" panose="020B0604020202020204" pitchFamily="34" charset="0"/>
              <a:buChar char="•"/>
            </a:pPr>
            <a:endParaRPr lang="es-CO" sz="1300" dirty="0">
              <a:latin typeface="Helvetica" panose="020B0604020202020204" pitchFamily="34" charset="0"/>
              <a:cs typeface="Helvetica" panose="020B0604020202020204" pitchFamily="34" charset="0"/>
            </a:endParaRPr>
          </a:p>
          <a:p>
            <a:pPr marL="285750" lvl="0" indent="-285750" algn="just">
              <a:buFont typeface="Arial" panose="020B0604020202020204" pitchFamily="34" charset="0"/>
              <a:buChar char="•"/>
            </a:pPr>
            <a:r>
              <a:rPr lang="es-ES_tradnl" sz="1300" b="1" dirty="0">
                <a:solidFill>
                  <a:schemeClr val="accent1">
                    <a:lumMod val="75000"/>
                  </a:schemeClr>
                </a:solidFill>
                <a:effectLst/>
                <a:latin typeface="Helvetica" panose="020B0604020202020204" pitchFamily="34" charset="0"/>
                <a:ea typeface="Times" panose="02020603050405020304" pitchFamily="18" charset="0"/>
                <a:cs typeface="Helvetica" panose="020B0604020202020204" pitchFamily="34" charset="0"/>
              </a:rPr>
              <a:t>Devolución por Director, Jefe de oficina, Coordinador de la dependencia o validador</a:t>
            </a:r>
            <a:r>
              <a:rPr lang="es-CO" sz="1300" dirty="0">
                <a:solidFill>
                  <a:schemeClr val="accent1">
                    <a:lumMod val="75000"/>
                  </a:schemeClr>
                </a:solidFill>
                <a:effectLst/>
                <a:latin typeface="Helvetica" panose="020B0604020202020204" pitchFamily="34" charset="0"/>
                <a:ea typeface="Times" panose="02020603050405020304" pitchFamily="18" charset="0"/>
                <a:cs typeface="Times New Roman" panose="02020603050405020304" pitchFamily="18" charset="0"/>
              </a:rPr>
              <a:t>: </a:t>
            </a:r>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El Director, Jefe de oficina, Coordinador de la dependencia o profesional que tenga el rol de validador, podrá realizar la devolución de los avances, registrando la justificación de la misma. El sistema SGI notificará por correo electrónico con su respectiva justificación.</a:t>
            </a:r>
          </a:p>
          <a:p>
            <a:pPr marL="285750" lvl="0" indent="-285750" algn="just">
              <a:buFont typeface="Arial" panose="020B0604020202020204" pitchFamily="34" charset="0"/>
              <a:buChar char="•"/>
            </a:pPr>
            <a:endParaRPr lang="es-CO" sz="1300" dirty="0">
              <a:solidFill>
                <a:schemeClr val="bg1"/>
              </a:solidFill>
              <a:latin typeface="Helvetica" panose="020B0604020202020204" pitchFamily="34" charset="0"/>
              <a:ea typeface="Times"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El(la) responsable de reportar el avance deberá atender, ajustar o responder la devolución del entregable o de la actividad dentro de los </a:t>
            </a:r>
            <a:r>
              <a:rPr lang="es-CO" sz="1300" b="1"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cinco (5) días</a:t>
            </a:r>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 </a:t>
            </a:r>
            <a:r>
              <a:rPr lang="es-CO" sz="1300" b="1"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hábiles</a:t>
            </a:r>
            <a:r>
              <a:rPr lang="es-CO"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rPr>
              <a:t> del mes en los que se habilita el sistema SGI para realizar los reportes de avances del período, es decir la respuesta a la observación se realizará en el período que la Oficina Asesora de Planeación habilita el sistema.  </a:t>
            </a:r>
            <a:endParaRPr lang="es-ES" sz="1300" dirty="0">
              <a:solidFill>
                <a:schemeClr val="bg1"/>
              </a:solidFill>
              <a:effectLst/>
              <a:latin typeface="Helvetica" panose="020B0604020202020204" pitchFamily="34" charset="0"/>
              <a:ea typeface="Times" panose="02020603050405020304" pitchFamily="18" charset="0"/>
              <a:cs typeface="Times New Roman" panose="02020603050405020304" pitchFamily="18" charset="0"/>
            </a:endParaRPr>
          </a:p>
          <a:p>
            <a:pPr marL="171450" lvl="0" indent="-171450" algn="just" eaLnBrk="0" fontAlgn="base" hangingPunct="0">
              <a:spcBef>
                <a:spcPct val="0"/>
              </a:spcBef>
              <a:spcAft>
                <a:spcPct val="0"/>
              </a:spcAft>
              <a:buFont typeface="Arial" panose="020B0604020202020204" pitchFamily="34" charset="0"/>
              <a:buChar char="•"/>
            </a:pPr>
            <a:endParaRPr lang="es-CO" sz="1300" dirty="0">
              <a:latin typeface="Helvetica" panose="020B0604020202020204" pitchFamily="34" charset="0"/>
              <a:cs typeface="Helvetica" panose="020B0604020202020204" pitchFamily="34" charset="0"/>
            </a:endParaRPr>
          </a:p>
          <a:p>
            <a:pPr marL="171450" lvl="0" indent="-171450" algn="just" eaLnBrk="0" fontAlgn="base" hangingPunct="0">
              <a:spcBef>
                <a:spcPct val="0"/>
              </a:spcBef>
              <a:spcAft>
                <a:spcPct val="0"/>
              </a:spcAft>
              <a:buFont typeface="Arial" panose="020B0604020202020204" pitchFamily="34" charset="0"/>
              <a:buChar char="•"/>
            </a:pPr>
            <a:endParaRPr lang="es-CO" altLang="es-CO" sz="1300" dirty="0">
              <a:latin typeface="Helvetica" panose="020B0604020202020204" pitchFamily="34" charset="0"/>
              <a:cs typeface="Helvetica" panose="020B0604020202020204" pitchFamily="34" charset="0"/>
            </a:endParaRPr>
          </a:p>
          <a:p>
            <a:pPr marL="171450" lvl="0" indent="-171450" algn="just" eaLnBrk="0" fontAlgn="base" hangingPunct="0">
              <a:spcBef>
                <a:spcPct val="0"/>
              </a:spcBef>
              <a:spcAft>
                <a:spcPct val="0"/>
              </a:spcAft>
              <a:buFont typeface="Arial" panose="020B0604020202020204" pitchFamily="34" charset="0"/>
              <a:buChar char="•"/>
            </a:pPr>
            <a:endParaRPr lang="es-CO" altLang="es-CO" sz="1300" dirty="0">
              <a:latin typeface="Helvetica" panose="020B0604020202020204" pitchFamily="34" charset="0"/>
              <a:cs typeface="Helvetica" panose="020B0604020202020204" pitchFamily="34" charset="0"/>
            </a:endParaRPr>
          </a:p>
          <a:p>
            <a:pPr marL="171450" indent="-171450" algn="just">
              <a:buFont typeface="Arial" panose="020B0604020202020204" pitchFamily="34" charset="0"/>
              <a:buChar char="•"/>
            </a:pPr>
            <a:endParaRPr lang="es-CO" sz="1300" dirty="0"/>
          </a:p>
        </p:txBody>
      </p:sp>
      <p:pic>
        <p:nvPicPr>
          <p:cNvPr id="13" name="Imagen 12">
            <a:extLst>
              <a:ext uri="{FF2B5EF4-FFF2-40B4-BE49-F238E27FC236}">
                <a16:creationId xmlns:a16="http://schemas.microsoft.com/office/drawing/2014/main" id="{0C8D6809-E394-4800-9881-B1A815095AE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32008" y="5518331"/>
            <a:ext cx="318596" cy="260991"/>
          </a:xfrm>
          <a:prstGeom prst="rect">
            <a:avLst/>
          </a:prstGeom>
        </p:spPr>
      </p:pic>
      <p:pic>
        <p:nvPicPr>
          <p:cNvPr id="5" name="Imagen 4">
            <a:extLst>
              <a:ext uri="{FF2B5EF4-FFF2-40B4-BE49-F238E27FC236}">
                <a16:creationId xmlns:a16="http://schemas.microsoft.com/office/drawing/2014/main" id="{60384E91-BEFE-6202-D0CC-6C0990D242AD}"/>
              </a:ext>
            </a:extLst>
          </p:cNvPr>
          <p:cNvPicPr>
            <a:picLocks noChangeAspect="1"/>
          </p:cNvPicPr>
          <p:nvPr/>
        </p:nvPicPr>
        <p:blipFill>
          <a:blip r:embed="rId4"/>
          <a:stretch>
            <a:fillRect/>
          </a:stretch>
        </p:blipFill>
        <p:spPr>
          <a:xfrm>
            <a:off x="1907261" y="2999314"/>
            <a:ext cx="8517695" cy="3222357"/>
          </a:xfrm>
          <a:prstGeom prst="rect">
            <a:avLst/>
          </a:prstGeom>
        </p:spPr>
      </p:pic>
    </p:spTree>
    <p:extLst>
      <p:ext uri="{BB962C8B-B14F-4D97-AF65-F5344CB8AC3E}">
        <p14:creationId xmlns:p14="http://schemas.microsoft.com/office/powerpoint/2010/main" val="3421793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44947-6A17-76DA-362B-351C13A3C79D}"/>
            </a:ext>
          </a:extLst>
        </p:cNvPr>
        <p:cNvGrpSpPr/>
        <p:nvPr/>
      </p:nvGrpSpPr>
      <p:grpSpPr>
        <a:xfrm>
          <a:off x="0" y="0"/>
          <a:ext cx="0" cy="0"/>
          <a:chOff x="0" y="0"/>
          <a:chExt cx="0" cy="0"/>
        </a:xfrm>
      </p:grpSpPr>
      <p:sp>
        <p:nvSpPr>
          <p:cNvPr id="10" name="Rectángulo: esquinas diagonales cortadas 10">
            <a:extLst>
              <a:ext uri="{FF2B5EF4-FFF2-40B4-BE49-F238E27FC236}">
                <a16:creationId xmlns:a16="http://schemas.microsoft.com/office/drawing/2014/main" id="{99BAFA92-EEB8-460A-A45D-9CED56003DC6}"/>
              </a:ext>
            </a:extLst>
          </p:cNvPr>
          <p:cNvSpPr/>
          <p:nvPr/>
        </p:nvSpPr>
        <p:spPr>
          <a:xfrm>
            <a:off x="791306" y="1049573"/>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BF6C3EFB-FB61-9D45-32F3-EBE2B2639879}"/>
              </a:ext>
            </a:extLst>
          </p:cNvPr>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Devolución de reportes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a:extLst>
              <a:ext uri="{FF2B5EF4-FFF2-40B4-BE49-F238E27FC236}">
                <a16:creationId xmlns:a16="http://schemas.microsoft.com/office/drawing/2014/main" id="{72207188-5F10-8B90-F184-B2D7DEF8DB1D}"/>
              </a:ext>
            </a:extLst>
          </p:cNvPr>
          <p:cNvSpPr>
            <a:spLocks noGrp="1"/>
          </p:cNvSpPr>
          <p:nvPr>
            <p:ph sz="half" idx="2"/>
          </p:nvPr>
        </p:nvSpPr>
        <p:spPr/>
        <p:txBody>
          <a:bodyPr/>
          <a:lstStyle/>
          <a:p>
            <a:r>
              <a:rPr lang="es-MX" dirty="0"/>
              <a:t>7</a:t>
            </a:r>
            <a:endParaRPr lang="es-CO" dirty="0"/>
          </a:p>
        </p:txBody>
      </p:sp>
      <p:sp>
        <p:nvSpPr>
          <p:cNvPr id="9" name="Rectángulo 8">
            <a:extLst>
              <a:ext uri="{FF2B5EF4-FFF2-40B4-BE49-F238E27FC236}">
                <a16:creationId xmlns:a16="http://schemas.microsoft.com/office/drawing/2014/main" id="{453C8759-19EA-9354-6857-230BCB08B028}"/>
              </a:ext>
            </a:extLst>
          </p:cNvPr>
          <p:cNvSpPr/>
          <p:nvPr/>
        </p:nvSpPr>
        <p:spPr>
          <a:xfrm>
            <a:off x="791308" y="1100530"/>
            <a:ext cx="9935347" cy="1092607"/>
          </a:xfrm>
          <a:prstGeom prst="rect">
            <a:avLst/>
          </a:prstGeom>
        </p:spPr>
        <p:txBody>
          <a:bodyPr wrap="square">
            <a:spAutoFit/>
          </a:bodyPr>
          <a:lstStyle/>
          <a:p>
            <a:pPr marL="171450" lvl="0" indent="-171450" algn="just" eaLnBrk="0" fontAlgn="base" hangingPunct="0">
              <a:spcBef>
                <a:spcPct val="0"/>
              </a:spcBef>
              <a:spcAft>
                <a:spcPct val="0"/>
              </a:spcAft>
              <a:buFont typeface="Arial" panose="020B0604020202020204" pitchFamily="34" charset="0"/>
              <a:buChar char="•"/>
            </a:pPr>
            <a:r>
              <a:rPr lang="es-ES_tradnl" sz="1300" b="1" dirty="0">
                <a:solidFill>
                  <a:srgbClr val="365F91"/>
                </a:solidFill>
                <a:latin typeface="Helvetica" panose="020B0604020202020204" pitchFamily="34" charset="0"/>
                <a:ea typeface="Times" panose="02020603050405020304" pitchFamily="18" charset="0"/>
                <a:cs typeface="Helvetica" panose="020B0604020202020204" pitchFamily="34" charset="0"/>
              </a:rPr>
              <a:t>Devolución por la Oficina Asesora de Planeación: </a:t>
            </a:r>
            <a:r>
              <a:rPr lang="es-CO" sz="1300" dirty="0">
                <a:solidFill>
                  <a:schemeClr val="bg1"/>
                </a:solidFill>
                <a:latin typeface="Helvetica" panose="020B0604020202020204" pitchFamily="34" charset="0"/>
                <a:cs typeface="Helvetica" panose="020B0604020202020204" pitchFamily="34" charset="0"/>
              </a:rPr>
              <a:t>Una vez el jefe de dependencia realice la aprobación de los reportes realizados, estos pasarán a revisión por parte del enlace de la Oficina Asesora de Planeación, en caso que se realice devolución de reportes, el usuario debe tener en cuenta los pasos descritos en el literal 4 Registro de avances, del presente manual. </a:t>
            </a:r>
          </a:p>
          <a:p>
            <a:pPr marL="171450" lvl="0" indent="-171450" algn="just" eaLnBrk="0" fontAlgn="base" hangingPunct="0">
              <a:spcBef>
                <a:spcPct val="0"/>
              </a:spcBef>
              <a:spcAft>
                <a:spcPct val="0"/>
              </a:spcAft>
              <a:buFont typeface="Arial" panose="020B0604020202020204" pitchFamily="34" charset="0"/>
              <a:buChar char="•"/>
            </a:pPr>
            <a:endParaRPr lang="es-CO" sz="1300" dirty="0">
              <a:latin typeface="Helvetica" panose="020B0604020202020204" pitchFamily="34" charset="0"/>
              <a:cs typeface="Helvetica" panose="020B0604020202020204" pitchFamily="34" charset="0"/>
            </a:endParaRPr>
          </a:p>
          <a:p>
            <a:pPr marL="171450" indent="-171450" algn="just">
              <a:buFont typeface="Arial" panose="020B0604020202020204" pitchFamily="34" charset="0"/>
              <a:buChar char="•"/>
            </a:pPr>
            <a:endParaRPr lang="es-CO" sz="1300" dirty="0"/>
          </a:p>
        </p:txBody>
      </p:sp>
      <p:pic>
        <p:nvPicPr>
          <p:cNvPr id="5" name="Imagen 4">
            <a:extLst>
              <a:ext uri="{FF2B5EF4-FFF2-40B4-BE49-F238E27FC236}">
                <a16:creationId xmlns:a16="http://schemas.microsoft.com/office/drawing/2014/main" id="{3D9DEC65-3735-0C33-F25E-E70706A83C32}"/>
              </a:ext>
            </a:extLst>
          </p:cNvPr>
          <p:cNvPicPr>
            <a:picLocks noChangeAspect="1"/>
          </p:cNvPicPr>
          <p:nvPr/>
        </p:nvPicPr>
        <p:blipFill>
          <a:blip r:embed="rId2"/>
          <a:stretch>
            <a:fillRect/>
          </a:stretch>
        </p:blipFill>
        <p:spPr>
          <a:xfrm>
            <a:off x="1907261" y="1926372"/>
            <a:ext cx="7558400" cy="3005256"/>
          </a:xfrm>
          <a:prstGeom prst="rect">
            <a:avLst/>
          </a:prstGeom>
        </p:spPr>
      </p:pic>
    </p:spTree>
    <p:extLst>
      <p:ext uri="{BB962C8B-B14F-4D97-AF65-F5344CB8AC3E}">
        <p14:creationId xmlns:p14="http://schemas.microsoft.com/office/powerpoint/2010/main" val="638217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9A94-611C-81D1-95BE-7F4ECB56026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B11AFC6-6149-CCAC-AC65-1E3648AFEA24}"/>
              </a:ext>
            </a:extLst>
          </p:cNvPr>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Devolución de reportes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a:extLst>
              <a:ext uri="{FF2B5EF4-FFF2-40B4-BE49-F238E27FC236}">
                <a16:creationId xmlns:a16="http://schemas.microsoft.com/office/drawing/2014/main" id="{B6F8DFD1-D247-D994-E487-39F780EE65E0}"/>
              </a:ext>
            </a:extLst>
          </p:cNvPr>
          <p:cNvSpPr>
            <a:spLocks noGrp="1"/>
          </p:cNvSpPr>
          <p:nvPr>
            <p:ph sz="half" idx="2"/>
          </p:nvPr>
        </p:nvSpPr>
        <p:spPr/>
        <p:txBody>
          <a:bodyPr/>
          <a:lstStyle/>
          <a:p>
            <a:r>
              <a:rPr lang="es-MX" dirty="0"/>
              <a:t>7</a:t>
            </a:r>
            <a:endParaRPr lang="es-CO" dirty="0"/>
          </a:p>
        </p:txBody>
      </p:sp>
      <p:pic>
        <p:nvPicPr>
          <p:cNvPr id="13" name="Imagen 12">
            <a:extLst>
              <a:ext uri="{FF2B5EF4-FFF2-40B4-BE49-F238E27FC236}">
                <a16:creationId xmlns:a16="http://schemas.microsoft.com/office/drawing/2014/main" id="{2695B93C-B370-CD17-7C9D-35406EAFF61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32008" y="5518331"/>
            <a:ext cx="318596" cy="260991"/>
          </a:xfrm>
          <a:prstGeom prst="rect">
            <a:avLst/>
          </a:prstGeom>
        </p:spPr>
      </p:pic>
      <p:sp>
        <p:nvSpPr>
          <p:cNvPr id="7" name="CuadroTexto 6">
            <a:extLst>
              <a:ext uri="{FF2B5EF4-FFF2-40B4-BE49-F238E27FC236}">
                <a16:creationId xmlns:a16="http://schemas.microsoft.com/office/drawing/2014/main" id="{0794D5EE-0FFB-1AF0-AC7A-7701785E012D}"/>
              </a:ext>
            </a:extLst>
          </p:cNvPr>
          <p:cNvSpPr txBox="1"/>
          <p:nvPr/>
        </p:nvSpPr>
        <p:spPr>
          <a:xfrm>
            <a:off x="1644434" y="987670"/>
            <a:ext cx="8665426" cy="2292935"/>
          </a:xfrm>
          <a:prstGeom prst="rect">
            <a:avLst/>
          </a:prstGeom>
          <a:noFill/>
        </p:spPr>
        <p:txBody>
          <a:bodyPr wrap="square">
            <a:spAutoFit/>
          </a:bodyPr>
          <a:lstStyle/>
          <a:p>
            <a:pPr marL="171450" lvl="0" indent="-171450" algn="just" eaLnBrk="0" fontAlgn="base" hangingPunct="0">
              <a:spcBef>
                <a:spcPct val="0"/>
              </a:spcBef>
              <a:spcAft>
                <a:spcPct val="0"/>
              </a:spcAft>
              <a:buFont typeface="Arial" panose="020B0604020202020204" pitchFamily="34" charset="0"/>
              <a:buChar char="•"/>
            </a:pPr>
            <a:r>
              <a:rPr lang="es-CO" sz="1300" dirty="0">
                <a:latin typeface="Helvetica" panose="020B0604020202020204" pitchFamily="34" charset="0"/>
                <a:cs typeface="Helvetica" panose="020B0604020202020204" pitchFamily="34" charset="0"/>
              </a:rPr>
              <a:t>A partir de la fecha de devolución de la actividad, el usuario cuenta con </a:t>
            </a:r>
            <a:r>
              <a:rPr lang="es-CO" sz="1300" b="1" dirty="0">
                <a:latin typeface="Helvetica" panose="020B0604020202020204" pitchFamily="34" charset="0"/>
                <a:cs typeface="Helvetica" panose="020B0604020202020204" pitchFamily="34" charset="0"/>
              </a:rPr>
              <a:t>dos (02) días </a:t>
            </a:r>
            <a:r>
              <a:rPr lang="es-CO" sz="1300" dirty="0">
                <a:latin typeface="Helvetica" panose="020B0604020202020204" pitchFamily="34" charset="0"/>
                <a:cs typeface="Helvetica" panose="020B0604020202020204" pitchFamily="34" charset="0"/>
              </a:rPr>
              <a:t>calendario para realizar el respectivo reporte y su validación por parte del jefe de dependencia (tener en cuenta las observaciones realizadas por la OAP), de no realizar dicho registro, la actividad o entregable solo se podrá reportar los </a:t>
            </a:r>
            <a:r>
              <a:rPr lang="es-CO" sz="1300" b="1" dirty="0">
                <a:latin typeface="Helvetica" panose="020B0604020202020204" pitchFamily="34" charset="0"/>
                <a:cs typeface="Helvetica" panose="020B0604020202020204" pitchFamily="34" charset="0"/>
              </a:rPr>
              <a:t>cinco (5) primeros días </a:t>
            </a:r>
            <a:r>
              <a:rPr lang="es-CO" sz="1300" dirty="0">
                <a:latin typeface="Helvetica" panose="020B0604020202020204" pitchFamily="34" charset="0"/>
                <a:cs typeface="Helvetica" panose="020B0604020202020204" pitchFamily="34" charset="0"/>
              </a:rPr>
              <a:t>del mes siguiente marcándose como un registro extemporáneo.</a:t>
            </a:r>
          </a:p>
          <a:p>
            <a:pPr marL="171450" lvl="0" indent="-171450" algn="just" eaLnBrk="0" fontAlgn="base" hangingPunct="0">
              <a:spcBef>
                <a:spcPct val="0"/>
              </a:spcBef>
              <a:spcAft>
                <a:spcPct val="0"/>
              </a:spcAft>
              <a:buFont typeface="Arial" panose="020B0604020202020204" pitchFamily="34" charset="0"/>
              <a:buChar char="•"/>
            </a:pPr>
            <a:endParaRPr lang="es-CO" altLang="es-CO" sz="1300" dirty="0">
              <a:latin typeface="Helvetica" panose="020B0604020202020204" pitchFamily="34" charset="0"/>
              <a:cs typeface="Helvetica" panose="020B0604020202020204" pitchFamily="34" charset="0"/>
            </a:endParaRPr>
          </a:p>
          <a:p>
            <a:pPr marL="171450" lvl="0" indent="-171450" algn="just" eaLnBrk="0" fontAlgn="base" hangingPunct="0">
              <a:spcBef>
                <a:spcPct val="0"/>
              </a:spcBef>
              <a:spcAft>
                <a:spcPct val="0"/>
              </a:spcAft>
              <a:buFont typeface="Arial" panose="020B0604020202020204" pitchFamily="34" charset="0"/>
              <a:buChar char="•"/>
            </a:pPr>
            <a:r>
              <a:rPr lang="es-CO" altLang="es-CO" sz="1300" dirty="0">
                <a:latin typeface="Helvetica" panose="020B0604020202020204" pitchFamily="34" charset="0"/>
                <a:cs typeface="Helvetica" panose="020B0604020202020204" pitchFamily="34" charset="0"/>
              </a:rPr>
              <a:t>Se debe tener en cuenta que si se realiza la devolución de una actividad cuyo entregable ya se había reportado como cumplidos, el sistema realizará automáticamente la devolución del entregable, por lo cual debe adelantarse nuevamente este reporte.</a:t>
            </a:r>
          </a:p>
          <a:p>
            <a:pPr marL="171450" lvl="0" indent="-171450" algn="just" eaLnBrk="0" fontAlgn="base" hangingPunct="0">
              <a:spcBef>
                <a:spcPct val="0"/>
              </a:spcBef>
              <a:spcAft>
                <a:spcPct val="0"/>
              </a:spcAft>
              <a:buFont typeface="Arial" panose="020B0604020202020204" pitchFamily="34" charset="0"/>
              <a:buChar char="•"/>
            </a:pPr>
            <a:endParaRPr lang="es-CO" altLang="es-CO" sz="1300" dirty="0">
              <a:latin typeface="Helvetica" panose="020B0604020202020204" pitchFamily="34" charset="0"/>
              <a:cs typeface="Helvetica" panose="020B0604020202020204" pitchFamily="34" charset="0"/>
            </a:endParaRPr>
          </a:p>
          <a:p>
            <a:pPr marL="171450" lvl="0" indent="-171450" algn="just" eaLnBrk="0" fontAlgn="base" hangingPunct="0">
              <a:spcBef>
                <a:spcPct val="0"/>
              </a:spcBef>
              <a:spcAft>
                <a:spcPct val="0"/>
              </a:spcAft>
              <a:buFont typeface="Arial" panose="020B0604020202020204" pitchFamily="34" charset="0"/>
              <a:buChar char="•"/>
            </a:pPr>
            <a:r>
              <a:rPr lang="es-CO" altLang="es-CO" sz="1300" dirty="0">
                <a:latin typeface="Helvetica" panose="020B0604020202020204" pitchFamily="34" charset="0"/>
                <a:cs typeface="Helvetica" panose="020B0604020202020204" pitchFamily="34" charset="0"/>
              </a:rPr>
              <a:t>En todos los casos de devoluciones tanto de entregables como actividades, el sistema enviará un correo electrónico a los responsables, informando sobre la devolución realizada.</a:t>
            </a:r>
          </a:p>
        </p:txBody>
      </p:sp>
      <p:pic>
        <p:nvPicPr>
          <p:cNvPr id="15" name="Imagen 14">
            <a:extLst>
              <a:ext uri="{FF2B5EF4-FFF2-40B4-BE49-F238E27FC236}">
                <a16:creationId xmlns:a16="http://schemas.microsoft.com/office/drawing/2014/main" id="{D2D216DE-1792-4BBD-0B89-745A6AC612FE}"/>
              </a:ext>
            </a:extLst>
          </p:cNvPr>
          <p:cNvPicPr>
            <a:picLocks noChangeAspect="1"/>
          </p:cNvPicPr>
          <p:nvPr/>
        </p:nvPicPr>
        <p:blipFill>
          <a:blip r:embed="rId4"/>
          <a:stretch>
            <a:fillRect/>
          </a:stretch>
        </p:blipFill>
        <p:spPr>
          <a:xfrm>
            <a:off x="1610757" y="3577396"/>
            <a:ext cx="8970485" cy="1680210"/>
          </a:xfrm>
          <a:prstGeom prst="rect">
            <a:avLst/>
          </a:prstGeom>
        </p:spPr>
      </p:pic>
    </p:spTree>
    <p:extLst>
      <p:ext uri="{BB962C8B-B14F-4D97-AF65-F5344CB8AC3E}">
        <p14:creationId xmlns:p14="http://schemas.microsoft.com/office/powerpoint/2010/main" val="2261443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286E35-6E52-C4C6-59F6-21E8E4B7469A}"/>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729F0AD3-BBD1-6C6F-6863-130EC58D56A3}"/>
              </a:ext>
            </a:extLst>
          </p:cNvPr>
          <p:cNvSpPr txBox="1">
            <a:spLocks/>
          </p:cNvSpPr>
          <p:nvPr/>
        </p:nvSpPr>
        <p:spPr>
          <a:xfrm>
            <a:off x="1301972" y="3312381"/>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gn="l"/>
            <a:r>
              <a:rPr lang="es-ES" sz="4800" b="1" dirty="0">
                <a:solidFill>
                  <a:schemeClr val="bg1"/>
                </a:solidFill>
                <a:latin typeface="Helvetica" panose="020B0604020202020204" pitchFamily="34" charset="0"/>
                <a:cs typeface="Helvetica" panose="020B0604020202020204" pitchFamily="34" charset="0"/>
              </a:rPr>
              <a:t>8. Solicitud de ajustes a la planeación</a:t>
            </a:r>
            <a:endParaRPr lang="es-CO" sz="48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47269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esquinas diagonales cortadas 10">
            <a:extLst>
              <a:ext uri="{FF2B5EF4-FFF2-40B4-BE49-F238E27FC236}">
                <a16:creationId xmlns:a16="http://schemas.microsoft.com/office/drawing/2014/main" id="{99BAFA92-EEB8-460A-A45D-9CED56003DC6}"/>
              </a:ext>
            </a:extLst>
          </p:cNvPr>
          <p:cNvSpPr/>
          <p:nvPr/>
        </p:nvSpPr>
        <p:spPr>
          <a:xfrm>
            <a:off x="292816" y="788462"/>
            <a:ext cx="11510564"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endParaRPr lang="es-CO" dirty="0"/>
          </a:p>
        </p:txBody>
      </p:sp>
      <p:sp>
        <p:nvSpPr>
          <p:cNvPr id="14" name="17 Rectángulo">
            <a:extLst>
              <a:ext uri="{FF2B5EF4-FFF2-40B4-BE49-F238E27FC236}">
                <a16:creationId xmlns:a16="http://schemas.microsoft.com/office/drawing/2014/main" id="{276AB314-2897-4BB9-9583-EBE6E9132FCD}"/>
              </a:ext>
            </a:extLst>
          </p:cNvPr>
          <p:cNvSpPr/>
          <p:nvPr/>
        </p:nvSpPr>
        <p:spPr>
          <a:xfrm>
            <a:off x="292816" y="827615"/>
            <a:ext cx="11402853" cy="1492716"/>
          </a:xfrm>
          <a:prstGeom prst="rect">
            <a:avLst/>
          </a:prstGeom>
          <a:noFill/>
        </p:spPr>
        <p:txBody>
          <a:bodyPr wrap="square">
            <a:spAutoFit/>
          </a:bodyPr>
          <a:lstStyle/>
          <a:p>
            <a:pPr algn="just" eaLnBrk="0" fontAlgn="base" hangingPunct="0">
              <a:spcBef>
                <a:spcPct val="0"/>
              </a:spcBef>
              <a:spcAft>
                <a:spcPct val="0"/>
              </a:spcAft>
            </a:pPr>
            <a:r>
              <a:rPr lang="es-CO" altLang="es-CO" sz="1300" dirty="0">
                <a:solidFill>
                  <a:schemeClr val="bg1"/>
                </a:solidFill>
                <a:latin typeface="Helvetica" panose="020B0604020202020204" pitchFamily="34" charset="0"/>
                <a:cs typeface="Helvetica" panose="020B0604020202020204" pitchFamily="34" charset="0"/>
              </a:rPr>
              <a:t>La solicitud de modificaciones se podrán realizar el roll de enlace (delegado).  Las fechas para efectuar solicitudes de modificación a la planeación, serán los </a:t>
            </a:r>
            <a:r>
              <a:rPr lang="es-CO" altLang="es-CO" sz="1300" b="1" u="sng" dirty="0">
                <a:solidFill>
                  <a:schemeClr val="bg1"/>
                </a:solidFill>
                <a:latin typeface="Helvetica" panose="020B0604020202020204" pitchFamily="34" charset="0"/>
                <a:cs typeface="Helvetica" panose="020B0604020202020204" pitchFamily="34" charset="0"/>
              </a:rPr>
              <a:t>10 primeros días calendario de cada mes</a:t>
            </a:r>
            <a:r>
              <a:rPr lang="es-CO" altLang="es-CO" sz="1300" dirty="0">
                <a:solidFill>
                  <a:schemeClr val="bg1"/>
                </a:solidFill>
                <a:latin typeface="Helvetica" panose="020B0604020202020204" pitchFamily="34" charset="0"/>
                <a:cs typeface="Helvetica" panose="020B0604020202020204" pitchFamily="34" charset="0"/>
              </a:rPr>
              <a:t>, o fuera de estas fechas con previa autorización del jefe de la Oficina Asesora de Planeación, y se realizarán a través de la herramienta SGI y deberán contar con la correspondiente justificación.</a:t>
            </a:r>
          </a:p>
          <a:p>
            <a:pPr algn="just" eaLnBrk="0" fontAlgn="base" hangingPunct="0">
              <a:spcBef>
                <a:spcPct val="0"/>
              </a:spcBef>
              <a:spcAft>
                <a:spcPct val="0"/>
              </a:spcAft>
            </a:pPr>
            <a:endParaRPr lang="es-CO" altLang="es-CO" sz="1300" dirty="0">
              <a:solidFill>
                <a:schemeClr val="bg1"/>
              </a:solidFill>
              <a:latin typeface="Helvetica" panose="020B0604020202020204" pitchFamily="34" charset="0"/>
              <a:cs typeface="Helvetica" panose="020B0604020202020204" pitchFamily="34" charset="0"/>
            </a:endParaRPr>
          </a:p>
          <a:p>
            <a:pPr algn="just" eaLnBrk="0" fontAlgn="base" hangingPunct="0">
              <a:spcBef>
                <a:spcPct val="0"/>
              </a:spcBef>
              <a:spcAft>
                <a:spcPct val="0"/>
              </a:spcAft>
            </a:pPr>
            <a:r>
              <a:rPr lang="es-CO" sz="1300" dirty="0">
                <a:latin typeface="Helvetica" panose="020B0604020202020204" pitchFamily="34" charset="0"/>
                <a:cs typeface="Helvetica" panose="020B0604020202020204" pitchFamily="34" charset="0"/>
              </a:rPr>
              <a:t>No se podrán realizar modificaciones a actividades  o entregables cuya fecha de finalización ya este cumplida, en caso que la solicitud se haga posterior a su fecha de fin deberá contar con el visto bueno de la Dirección General.</a:t>
            </a: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p:txBody>
      </p:sp>
      <p:sp>
        <p:nvSpPr>
          <p:cNvPr id="15" name="Rectángulo 14">
            <a:extLst>
              <a:ext uri="{FF2B5EF4-FFF2-40B4-BE49-F238E27FC236}">
                <a16:creationId xmlns:a16="http://schemas.microsoft.com/office/drawing/2014/main" id="{9CC10366-0F5C-497D-8BE4-C1CFBE8AADAB}"/>
              </a:ext>
            </a:extLst>
          </p:cNvPr>
          <p:cNvSpPr/>
          <p:nvPr/>
        </p:nvSpPr>
        <p:spPr>
          <a:xfrm>
            <a:off x="292816" y="2196883"/>
            <a:ext cx="8338995" cy="1338828"/>
          </a:xfrm>
          <a:prstGeom prst="rect">
            <a:avLst/>
          </a:prstGeom>
        </p:spPr>
        <p:txBody>
          <a:bodyPr wrap="square">
            <a:spAutoFit/>
          </a:bodyPr>
          <a:lstStyle/>
          <a:p>
            <a:pPr marL="228600" indent="-228600" algn="just">
              <a:buFont typeface="+mj-lt"/>
              <a:buAutoNum type="alphaLcParenR"/>
            </a:pPr>
            <a:r>
              <a:rPr lang="es-CO" sz="1300" dirty="0">
                <a:latin typeface="Helvetica" panose="020B0604020202020204" pitchFamily="34" charset="0"/>
                <a:cs typeface="Helvetica" panose="020B0604020202020204" pitchFamily="34" charset="0"/>
              </a:rPr>
              <a:t>Dar clic en el </a:t>
            </a:r>
            <a:r>
              <a:rPr lang="es-CO" sz="1600" b="1" dirty="0">
                <a:solidFill>
                  <a:schemeClr val="accent1"/>
                </a:solidFill>
                <a:latin typeface="Helvetica" panose="020B0604020202020204" pitchFamily="34" charset="0"/>
                <a:cs typeface="Helvetica" panose="020B0604020202020204" pitchFamily="34" charset="0"/>
              </a:rPr>
              <a:t>+</a:t>
            </a:r>
            <a:r>
              <a:rPr lang="es-CO" sz="1300" b="1" dirty="0">
                <a:solidFill>
                  <a:schemeClr val="accent2">
                    <a:lumMod val="75000"/>
                  </a:schemeClr>
                </a:solidFill>
                <a:latin typeface="Helvetica" panose="020B0604020202020204" pitchFamily="34" charset="0"/>
                <a:cs typeface="Helvetica" panose="020B0604020202020204" pitchFamily="34" charset="0"/>
              </a:rPr>
              <a:t> </a:t>
            </a:r>
            <a:r>
              <a:rPr lang="es-CO" sz="1300" dirty="0">
                <a:latin typeface="Helvetica" panose="020B0604020202020204" pitchFamily="34" charset="0"/>
                <a:cs typeface="Helvetica" panose="020B0604020202020204" pitchFamily="34" charset="0"/>
              </a:rPr>
              <a:t>del módulo de </a:t>
            </a:r>
            <a:r>
              <a:rPr lang="es-CO" sz="1300" b="1" i="1" dirty="0">
                <a:latin typeface="Helvetica" panose="020B0604020202020204" pitchFamily="34" charset="0"/>
                <a:cs typeface="Helvetica" panose="020B0604020202020204" pitchFamily="34" charset="0"/>
              </a:rPr>
              <a:t>Planeación Institucional </a:t>
            </a:r>
            <a:r>
              <a:rPr lang="es-CO" sz="1300" dirty="0">
                <a:latin typeface="Helvetica" panose="020B0604020202020204" pitchFamily="34" charset="0"/>
                <a:cs typeface="Helvetica" panose="020B0604020202020204" pitchFamily="34" charset="0"/>
              </a:rPr>
              <a:t>donde se desplegarán las opciones a escoger.</a:t>
            </a:r>
          </a:p>
          <a:p>
            <a:pPr marL="228600" indent="-228600" algn="just">
              <a:buFont typeface="+mj-lt"/>
              <a:buAutoNum type="alphaLcParenR"/>
            </a:pPr>
            <a:r>
              <a:rPr lang="es-CO" sz="1300" dirty="0">
                <a:latin typeface="Helvetica" panose="020B0604020202020204" pitchFamily="34" charset="0"/>
                <a:cs typeface="Helvetica" panose="020B0604020202020204" pitchFamily="34" charset="0"/>
              </a:rPr>
              <a:t>Dar clic en </a:t>
            </a:r>
            <a:r>
              <a:rPr lang="es-CO" sz="1300" b="1" i="1" dirty="0">
                <a:latin typeface="Helvetica" panose="020B0604020202020204" pitchFamily="34" charset="0"/>
                <a:cs typeface="Helvetica" panose="020B0604020202020204" pitchFamily="34" charset="0"/>
              </a:rPr>
              <a:t>modificaciones – solicitar modificaciones</a:t>
            </a:r>
            <a:r>
              <a:rPr lang="es-CO" sz="1300" dirty="0">
                <a:latin typeface="Helvetica" panose="020B0604020202020204" pitchFamily="34" charset="0"/>
                <a:cs typeface="Helvetica" panose="020B0604020202020204" pitchFamily="34" charset="0"/>
              </a:rPr>
              <a:t>.</a:t>
            </a:r>
          </a:p>
          <a:p>
            <a:pPr marL="228600" indent="-228600" algn="just">
              <a:buFont typeface="+mj-lt"/>
              <a:buAutoNum type="alphaLcParenR"/>
            </a:pPr>
            <a:r>
              <a:rPr lang="es-CO" sz="1300" dirty="0">
                <a:latin typeface="Helvetica" panose="020B0604020202020204" pitchFamily="34" charset="0"/>
                <a:cs typeface="Helvetica" panose="020B0604020202020204" pitchFamily="34" charset="0"/>
              </a:rPr>
              <a:t>En la pestaña entregable, despliegue la lista y escoja el entregable a ajustar.</a:t>
            </a:r>
          </a:p>
          <a:p>
            <a:pPr marL="228600" indent="-228600" algn="just">
              <a:buFont typeface="+mj-lt"/>
              <a:buAutoNum type="alphaLcParenR"/>
            </a:pPr>
            <a:r>
              <a:rPr lang="es-CO" sz="1300" dirty="0">
                <a:latin typeface="Helvetica" panose="020B0604020202020204" pitchFamily="34" charset="0"/>
                <a:cs typeface="Helvetica" panose="020B0604020202020204" pitchFamily="34" charset="0"/>
              </a:rPr>
              <a:t>Dar clic en la pestaña </a:t>
            </a:r>
            <a:r>
              <a:rPr lang="es-CO" sz="1300" b="1" i="1" dirty="0">
                <a:latin typeface="Helvetica" panose="020B0604020202020204" pitchFamily="34" charset="0"/>
                <a:cs typeface="Helvetica" panose="020B0604020202020204" pitchFamily="34" charset="0"/>
              </a:rPr>
              <a:t>Modificar</a:t>
            </a:r>
            <a:r>
              <a:rPr lang="es-CO" sz="1300" dirty="0">
                <a:latin typeface="Helvetica" panose="020B0604020202020204" pitchFamily="34" charset="0"/>
                <a:cs typeface="Helvetica" panose="020B0604020202020204" pitchFamily="34" charset="0"/>
              </a:rPr>
              <a:t>.</a:t>
            </a:r>
          </a:p>
          <a:p>
            <a:pPr marL="228600" indent="-228600" algn="just">
              <a:buFont typeface="+mj-lt"/>
              <a:buAutoNum type="alphaLcParenR"/>
            </a:pPr>
            <a:r>
              <a:rPr lang="es-CO" sz="1300" dirty="0">
                <a:latin typeface="Helvetica" panose="020B0604020202020204" pitchFamily="34" charset="0"/>
                <a:cs typeface="Helvetica" panose="020B0604020202020204" pitchFamily="34" charset="0"/>
              </a:rPr>
              <a:t>Para el caso de ajustes de entregable, se debe elegir  y luego dar clic en editar </a:t>
            </a:r>
          </a:p>
          <a:p>
            <a:pPr marL="228600" indent="-228600" algn="just">
              <a:buFont typeface="+mj-lt"/>
              <a:buAutoNum type="alphaLcParenR"/>
            </a:pPr>
            <a:endParaRPr lang="es-CO" sz="1300" dirty="0">
              <a:latin typeface="Helvetica" panose="020B0604020202020204" pitchFamily="34" charset="0"/>
              <a:cs typeface="Helvetica" panose="020B0604020202020204" pitchFamily="34" charset="0"/>
            </a:endParaRPr>
          </a:p>
        </p:txBody>
      </p:sp>
      <p:pic>
        <p:nvPicPr>
          <p:cNvPr id="16" name="Imagen 15">
            <a:extLst>
              <a:ext uri="{FF2B5EF4-FFF2-40B4-BE49-F238E27FC236}">
                <a16:creationId xmlns:a16="http://schemas.microsoft.com/office/drawing/2014/main" id="{B888F8ED-DB62-4F3D-868F-64AAD06CFC46}"/>
              </a:ext>
            </a:extLst>
          </p:cNvPr>
          <p:cNvPicPr>
            <a:picLocks noChangeAspect="1"/>
          </p:cNvPicPr>
          <p:nvPr/>
        </p:nvPicPr>
        <p:blipFill>
          <a:blip r:embed="rId2"/>
          <a:stretch>
            <a:fillRect/>
          </a:stretch>
        </p:blipFill>
        <p:spPr>
          <a:xfrm>
            <a:off x="292816" y="3540795"/>
            <a:ext cx="11145565" cy="2498641"/>
          </a:xfrm>
          <a:prstGeom prst="rect">
            <a:avLst/>
          </a:prstGeom>
        </p:spPr>
      </p:pic>
      <p:sp>
        <p:nvSpPr>
          <p:cNvPr id="17" name="Rectángulo 16">
            <a:extLst>
              <a:ext uri="{FF2B5EF4-FFF2-40B4-BE49-F238E27FC236}">
                <a16:creationId xmlns:a16="http://schemas.microsoft.com/office/drawing/2014/main" id="{C8B4A2BB-D38C-4B32-AE1C-2A1D74E538CB}"/>
              </a:ext>
            </a:extLst>
          </p:cNvPr>
          <p:cNvSpPr/>
          <p:nvPr/>
        </p:nvSpPr>
        <p:spPr>
          <a:xfrm>
            <a:off x="373886" y="4197747"/>
            <a:ext cx="1390906" cy="17308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8" name="Rectángulo 17">
            <a:extLst>
              <a:ext uri="{FF2B5EF4-FFF2-40B4-BE49-F238E27FC236}">
                <a16:creationId xmlns:a16="http://schemas.microsoft.com/office/drawing/2014/main" id="{FE8A636C-14B2-49BD-9FA1-F49EFADAFD7C}"/>
              </a:ext>
            </a:extLst>
          </p:cNvPr>
          <p:cNvSpPr/>
          <p:nvPr/>
        </p:nvSpPr>
        <p:spPr>
          <a:xfrm>
            <a:off x="373886" y="5328555"/>
            <a:ext cx="1390906" cy="17308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9" name="Rectángulo 18">
            <a:extLst>
              <a:ext uri="{FF2B5EF4-FFF2-40B4-BE49-F238E27FC236}">
                <a16:creationId xmlns:a16="http://schemas.microsoft.com/office/drawing/2014/main" id="{D9038429-716F-4B43-BA41-C4EB8F9C2575}"/>
              </a:ext>
            </a:extLst>
          </p:cNvPr>
          <p:cNvSpPr/>
          <p:nvPr/>
        </p:nvSpPr>
        <p:spPr>
          <a:xfrm>
            <a:off x="373886" y="5747478"/>
            <a:ext cx="2305306" cy="26690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0" name="Rectángulo 19">
            <a:extLst>
              <a:ext uri="{FF2B5EF4-FFF2-40B4-BE49-F238E27FC236}">
                <a16:creationId xmlns:a16="http://schemas.microsoft.com/office/drawing/2014/main" id="{D8CA7FD2-1674-45FA-BE4B-FCEA5A2CFE16}"/>
              </a:ext>
            </a:extLst>
          </p:cNvPr>
          <p:cNvSpPr/>
          <p:nvPr/>
        </p:nvSpPr>
        <p:spPr>
          <a:xfrm>
            <a:off x="3424934" y="3883803"/>
            <a:ext cx="7886194" cy="20356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1" name="Rectángulo 20">
            <a:extLst>
              <a:ext uri="{FF2B5EF4-FFF2-40B4-BE49-F238E27FC236}">
                <a16:creationId xmlns:a16="http://schemas.microsoft.com/office/drawing/2014/main" id="{D99B4857-6DAB-4B41-A0D8-76B926097B58}"/>
              </a:ext>
            </a:extLst>
          </p:cNvPr>
          <p:cNvSpPr/>
          <p:nvPr/>
        </p:nvSpPr>
        <p:spPr>
          <a:xfrm>
            <a:off x="7333488" y="4111204"/>
            <a:ext cx="969264" cy="20356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2" name="Rectángulo 21">
            <a:extLst>
              <a:ext uri="{FF2B5EF4-FFF2-40B4-BE49-F238E27FC236}">
                <a16:creationId xmlns:a16="http://schemas.microsoft.com/office/drawing/2014/main" id="{68CFD022-0954-401D-91D4-91E501CB8D47}"/>
              </a:ext>
            </a:extLst>
          </p:cNvPr>
          <p:cNvSpPr/>
          <p:nvPr/>
        </p:nvSpPr>
        <p:spPr>
          <a:xfrm>
            <a:off x="2958590" y="4530044"/>
            <a:ext cx="936754" cy="20356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3" name="Rectángulo 22">
            <a:extLst>
              <a:ext uri="{FF2B5EF4-FFF2-40B4-BE49-F238E27FC236}">
                <a16:creationId xmlns:a16="http://schemas.microsoft.com/office/drawing/2014/main" id="{ED607862-6628-46D0-9854-38DB5C86B457}"/>
              </a:ext>
            </a:extLst>
          </p:cNvPr>
          <p:cNvSpPr/>
          <p:nvPr/>
        </p:nvSpPr>
        <p:spPr>
          <a:xfrm>
            <a:off x="2976878" y="5126895"/>
            <a:ext cx="8352538" cy="45094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24" name="Rectángulo 23">
            <a:extLst>
              <a:ext uri="{FF2B5EF4-FFF2-40B4-BE49-F238E27FC236}">
                <a16:creationId xmlns:a16="http://schemas.microsoft.com/office/drawing/2014/main" id="{87298F88-10F6-4697-A9A0-4629FF178FBF}"/>
              </a:ext>
            </a:extLst>
          </p:cNvPr>
          <p:cNvSpPr/>
          <p:nvPr/>
        </p:nvSpPr>
        <p:spPr>
          <a:xfrm>
            <a:off x="4814822" y="5663500"/>
            <a:ext cx="1000762" cy="18915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25" name="Imagen 24">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1850" y="4228323"/>
            <a:ext cx="318596" cy="260991"/>
          </a:xfrm>
          <a:prstGeom prst="rect">
            <a:avLst/>
          </a:prstGeom>
        </p:spPr>
      </p:pic>
      <p:pic>
        <p:nvPicPr>
          <p:cNvPr id="26" name="Imagen 25">
            <a:extLst>
              <a:ext uri="{FF2B5EF4-FFF2-40B4-BE49-F238E27FC236}">
                <a16:creationId xmlns:a16="http://schemas.microsoft.com/office/drawing/2014/main" id="{957DC712-7AD3-4C2A-9879-057472D2B7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42183" y="5376836"/>
            <a:ext cx="318596" cy="260991"/>
          </a:xfrm>
          <a:prstGeom prst="rect">
            <a:avLst/>
          </a:prstGeom>
        </p:spPr>
      </p:pic>
      <p:pic>
        <p:nvPicPr>
          <p:cNvPr id="27" name="Imagen 26">
            <a:extLst>
              <a:ext uri="{FF2B5EF4-FFF2-40B4-BE49-F238E27FC236}">
                <a16:creationId xmlns:a16="http://schemas.microsoft.com/office/drawing/2014/main" id="{B495846B-B90B-481C-BDA6-9C13C0D9C3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4748" y="5820962"/>
            <a:ext cx="318596" cy="260991"/>
          </a:xfrm>
          <a:prstGeom prst="rect">
            <a:avLst/>
          </a:prstGeom>
        </p:spPr>
      </p:pic>
      <p:pic>
        <p:nvPicPr>
          <p:cNvPr id="28" name="Imagen 27">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13427145">
            <a:off x="10330572" y="3548870"/>
            <a:ext cx="318596" cy="260991"/>
          </a:xfrm>
          <a:prstGeom prst="rect">
            <a:avLst/>
          </a:prstGeom>
        </p:spPr>
      </p:pic>
      <p:pic>
        <p:nvPicPr>
          <p:cNvPr id="29" name="Imagen 28">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983041" y="4153794"/>
            <a:ext cx="318596" cy="260991"/>
          </a:xfrm>
          <a:prstGeom prst="rect">
            <a:avLst/>
          </a:prstGeom>
        </p:spPr>
      </p:pic>
      <p:pic>
        <p:nvPicPr>
          <p:cNvPr id="30" name="Imagen 29">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2680612" y="5243233"/>
            <a:ext cx="318596" cy="260991"/>
          </a:xfrm>
          <a:prstGeom prst="rect">
            <a:avLst/>
          </a:prstGeom>
        </p:spPr>
      </p:pic>
      <p:pic>
        <p:nvPicPr>
          <p:cNvPr id="31" name="Imagen 30">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2644333" y="4570430"/>
            <a:ext cx="318596" cy="260991"/>
          </a:xfrm>
          <a:prstGeom prst="rect">
            <a:avLst/>
          </a:prstGeom>
        </p:spPr>
      </p:pic>
      <p:pic>
        <p:nvPicPr>
          <p:cNvPr id="32" name="Imagen 31">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4460295" y="5701081"/>
            <a:ext cx="318596" cy="260991"/>
          </a:xfrm>
          <a:prstGeom prst="rect">
            <a:avLst/>
          </a:prstGeom>
        </p:spPr>
      </p:pic>
    </p:spTree>
    <p:extLst>
      <p:ext uri="{BB962C8B-B14F-4D97-AF65-F5344CB8AC3E}">
        <p14:creationId xmlns:p14="http://schemas.microsoft.com/office/powerpoint/2010/main" val="2449453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3700281" y="735972"/>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1</a:t>
            </a:r>
          </a:p>
        </p:txBody>
      </p:sp>
      <p:sp>
        <p:nvSpPr>
          <p:cNvPr id="14" name="CuadroTexto 13"/>
          <p:cNvSpPr txBox="1"/>
          <p:nvPr/>
        </p:nvSpPr>
        <p:spPr>
          <a:xfrm>
            <a:off x="4216953" y="764055"/>
            <a:ext cx="4065297" cy="420564"/>
          </a:xfrm>
          <a:prstGeom prst="rect">
            <a:avLst/>
          </a:prstGeom>
          <a:noFill/>
        </p:spPr>
        <p:txBody>
          <a:bodyPr wrap="square" rtlCol="0">
            <a:spAutoFit/>
          </a:bodyPr>
          <a:lstStyle/>
          <a:p>
            <a:r>
              <a:rPr lang="es-ES" sz="2133" dirty="0">
                <a:solidFill>
                  <a:srgbClr val="4D4D4D"/>
                </a:solidFill>
                <a:latin typeface="Helvetica"/>
                <a:cs typeface="Helvetica"/>
              </a:rPr>
              <a:t>Generalidades del Sistema</a:t>
            </a:r>
          </a:p>
        </p:txBody>
      </p:sp>
      <p:cxnSp>
        <p:nvCxnSpPr>
          <p:cNvPr id="15" name="Conector recto 14"/>
          <p:cNvCxnSpPr/>
          <p:nvPr/>
        </p:nvCxnSpPr>
        <p:spPr>
          <a:xfrm>
            <a:off x="4347691" y="1269587"/>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uadroTexto 15"/>
          <p:cNvSpPr txBox="1"/>
          <p:nvPr/>
        </p:nvSpPr>
        <p:spPr>
          <a:xfrm>
            <a:off x="3677421" y="1420762"/>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2</a:t>
            </a:r>
          </a:p>
        </p:txBody>
      </p:sp>
      <p:sp>
        <p:nvSpPr>
          <p:cNvPr id="17" name="CuadroTexto 16"/>
          <p:cNvSpPr txBox="1"/>
          <p:nvPr/>
        </p:nvSpPr>
        <p:spPr>
          <a:xfrm>
            <a:off x="4216953" y="1448844"/>
            <a:ext cx="4065297" cy="420564"/>
          </a:xfrm>
          <a:prstGeom prst="rect">
            <a:avLst/>
          </a:prstGeom>
          <a:noFill/>
        </p:spPr>
        <p:txBody>
          <a:bodyPr wrap="square" rtlCol="0">
            <a:spAutoFit/>
          </a:bodyPr>
          <a:lstStyle/>
          <a:p>
            <a:r>
              <a:rPr lang="es-ES" sz="2133" dirty="0">
                <a:solidFill>
                  <a:srgbClr val="4D4D4D"/>
                </a:solidFill>
                <a:latin typeface="Helvetica"/>
                <a:cs typeface="Helvetica"/>
              </a:rPr>
              <a:t>Ingreso al SGI</a:t>
            </a:r>
          </a:p>
        </p:txBody>
      </p:sp>
      <p:cxnSp>
        <p:nvCxnSpPr>
          <p:cNvPr id="18" name="Conector recto 17"/>
          <p:cNvCxnSpPr/>
          <p:nvPr/>
        </p:nvCxnSpPr>
        <p:spPr>
          <a:xfrm>
            <a:off x="4347691" y="1954376"/>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a:off x="4347691" y="2904931"/>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CuadroTexto 21"/>
          <p:cNvSpPr txBox="1"/>
          <p:nvPr/>
        </p:nvSpPr>
        <p:spPr>
          <a:xfrm>
            <a:off x="3796729" y="3046935"/>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4</a:t>
            </a:r>
          </a:p>
        </p:txBody>
      </p:sp>
      <p:sp>
        <p:nvSpPr>
          <p:cNvPr id="23" name="CuadroTexto 22"/>
          <p:cNvSpPr txBox="1"/>
          <p:nvPr/>
        </p:nvSpPr>
        <p:spPr>
          <a:xfrm>
            <a:off x="4347691" y="3075018"/>
            <a:ext cx="4065297" cy="420564"/>
          </a:xfrm>
          <a:prstGeom prst="rect">
            <a:avLst/>
          </a:prstGeom>
          <a:noFill/>
        </p:spPr>
        <p:txBody>
          <a:bodyPr wrap="square" rtlCol="0">
            <a:spAutoFit/>
          </a:bodyPr>
          <a:lstStyle/>
          <a:p>
            <a:r>
              <a:rPr lang="es-ES" sz="2133" dirty="0">
                <a:solidFill>
                  <a:srgbClr val="4D4D4D"/>
                </a:solidFill>
                <a:latin typeface="Helvetica"/>
                <a:cs typeface="Helvetica"/>
              </a:rPr>
              <a:t>Registro de avances</a:t>
            </a:r>
          </a:p>
        </p:txBody>
      </p:sp>
      <p:cxnSp>
        <p:nvCxnSpPr>
          <p:cNvPr id="24" name="Conector recto 23"/>
          <p:cNvCxnSpPr/>
          <p:nvPr/>
        </p:nvCxnSpPr>
        <p:spPr>
          <a:xfrm>
            <a:off x="4478429" y="3580550"/>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CuadroTexto 24"/>
          <p:cNvSpPr txBox="1"/>
          <p:nvPr/>
        </p:nvSpPr>
        <p:spPr>
          <a:xfrm>
            <a:off x="3796729" y="3744175"/>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5</a:t>
            </a:r>
          </a:p>
        </p:txBody>
      </p:sp>
      <p:sp>
        <p:nvSpPr>
          <p:cNvPr id="26" name="CuadroTexto 25"/>
          <p:cNvSpPr txBox="1"/>
          <p:nvPr/>
        </p:nvSpPr>
        <p:spPr>
          <a:xfrm>
            <a:off x="4347691" y="3772258"/>
            <a:ext cx="4065297" cy="420564"/>
          </a:xfrm>
          <a:prstGeom prst="rect">
            <a:avLst/>
          </a:prstGeom>
          <a:noFill/>
        </p:spPr>
        <p:txBody>
          <a:bodyPr wrap="square" rtlCol="0">
            <a:spAutoFit/>
          </a:bodyPr>
          <a:lstStyle/>
          <a:p>
            <a:r>
              <a:rPr lang="es-ES" sz="2133" dirty="0">
                <a:solidFill>
                  <a:srgbClr val="4D4D4D"/>
                </a:solidFill>
                <a:latin typeface="Helvetica"/>
                <a:cs typeface="Helvetica"/>
              </a:rPr>
              <a:t>Aprobación de avances </a:t>
            </a:r>
          </a:p>
        </p:txBody>
      </p:sp>
      <p:cxnSp>
        <p:nvCxnSpPr>
          <p:cNvPr id="27" name="Conector recto 26"/>
          <p:cNvCxnSpPr/>
          <p:nvPr/>
        </p:nvCxnSpPr>
        <p:spPr>
          <a:xfrm>
            <a:off x="4478429" y="4277790"/>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CuadroTexto 27"/>
          <p:cNvSpPr txBox="1"/>
          <p:nvPr/>
        </p:nvSpPr>
        <p:spPr>
          <a:xfrm>
            <a:off x="3796729" y="4975030"/>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7</a:t>
            </a:r>
          </a:p>
        </p:txBody>
      </p:sp>
      <p:sp>
        <p:nvSpPr>
          <p:cNvPr id="29" name="CuadroTexto 28"/>
          <p:cNvSpPr txBox="1"/>
          <p:nvPr/>
        </p:nvSpPr>
        <p:spPr>
          <a:xfrm>
            <a:off x="4347691" y="5003113"/>
            <a:ext cx="4065297" cy="420564"/>
          </a:xfrm>
          <a:prstGeom prst="rect">
            <a:avLst/>
          </a:prstGeom>
          <a:noFill/>
        </p:spPr>
        <p:txBody>
          <a:bodyPr wrap="square" rtlCol="0">
            <a:spAutoFit/>
          </a:bodyPr>
          <a:lstStyle/>
          <a:p>
            <a:r>
              <a:rPr lang="es-ES" sz="2133" dirty="0">
                <a:solidFill>
                  <a:srgbClr val="4D4D4D"/>
                </a:solidFill>
                <a:latin typeface="Helvetica"/>
                <a:cs typeface="Helvetica"/>
              </a:rPr>
              <a:t>Devolución de reportes </a:t>
            </a:r>
          </a:p>
        </p:txBody>
      </p:sp>
      <p:cxnSp>
        <p:nvCxnSpPr>
          <p:cNvPr id="30" name="Conector recto 29"/>
          <p:cNvCxnSpPr/>
          <p:nvPr/>
        </p:nvCxnSpPr>
        <p:spPr>
          <a:xfrm>
            <a:off x="4478429" y="5508645"/>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CuadroTexto 30"/>
          <p:cNvSpPr txBox="1"/>
          <p:nvPr/>
        </p:nvSpPr>
        <p:spPr>
          <a:xfrm>
            <a:off x="616941" y="3315322"/>
            <a:ext cx="2150532" cy="502766"/>
          </a:xfrm>
          <a:prstGeom prst="rect">
            <a:avLst/>
          </a:prstGeom>
          <a:noFill/>
        </p:spPr>
        <p:txBody>
          <a:bodyPr wrap="square" rtlCol="0">
            <a:spAutoFit/>
          </a:bodyPr>
          <a:lstStyle/>
          <a:p>
            <a:r>
              <a:rPr lang="es-ES" sz="2667" b="1" dirty="0">
                <a:solidFill>
                  <a:srgbClr val="4D4D4D"/>
                </a:solidFill>
                <a:latin typeface="Helvetica"/>
                <a:cs typeface="Helvetica"/>
              </a:rPr>
              <a:t>Contenido</a:t>
            </a:r>
          </a:p>
        </p:txBody>
      </p:sp>
      <p:sp>
        <p:nvSpPr>
          <p:cNvPr id="33" name="CuadroTexto 32"/>
          <p:cNvSpPr txBox="1"/>
          <p:nvPr/>
        </p:nvSpPr>
        <p:spPr>
          <a:xfrm>
            <a:off x="3799665" y="5628595"/>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8</a:t>
            </a:r>
          </a:p>
        </p:txBody>
      </p:sp>
      <p:sp>
        <p:nvSpPr>
          <p:cNvPr id="34" name="CuadroTexto 33"/>
          <p:cNvSpPr txBox="1"/>
          <p:nvPr/>
        </p:nvSpPr>
        <p:spPr>
          <a:xfrm>
            <a:off x="4350627" y="5656678"/>
            <a:ext cx="4065297" cy="420564"/>
          </a:xfrm>
          <a:prstGeom prst="rect">
            <a:avLst/>
          </a:prstGeom>
          <a:noFill/>
        </p:spPr>
        <p:txBody>
          <a:bodyPr wrap="square" rtlCol="0">
            <a:spAutoFit/>
          </a:bodyPr>
          <a:lstStyle/>
          <a:p>
            <a:r>
              <a:rPr lang="es-ES" sz="2133" dirty="0">
                <a:solidFill>
                  <a:srgbClr val="4D4D4D"/>
                </a:solidFill>
                <a:latin typeface="Helvetica"/>
                <a:cs typeface="Helvetica"/>
              </a:rPr>
              <a:t>Solicitud ajustes a la planeación</a:t>
            </a:r>
          </a:p>
        </p:txBody>
      </p:sp>
      <p:cxnSp>
        <p:nvCxnSpPr>
          <p:cNvPr id="35" name="Conector recto 34"/>
          <p:cNvCxnSpPr/>
          <p:nvPr/>
        </p:nvCxnSpPr>
        <p:spPr>
          <a:xfrm>
            <a:off x="4481365" y="6162210"/>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6024FB6E-E770-AE72-D6D1-A56634A9509F}"/>
              </a:ext>
            </a:extLst>
          </p:cNvPr>
          <p:cNvSpPr txBox="1"/>
          <p:nvPr/>
        </p:nvSpPr>
        <p:spPr>
          <a:xfrm>
            <a:off x="3705939" y="2074327"/>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3</a:t>
            </a:r>
          </a:p>
        </p:txBody>
      </p:sp>
      <p:sp>
        <p:nvSpPr>
          <p:cNvPr id="3" name="CuadroTexto 2">
            <a:extLst>
              <a:ext uri="{FF2B5EF4-FFF2-40B4-BE49-F238E27FC236}">
                <a16:creationId xmlns:a16="http://schemas.microsoft.com/office/drawing/2014/main" id="{8830D816-40CB-EBEE-FBA9-AFBC8743F888}"/>
              </a:ext>
            </a:extLst>
          </p:cNvPr>
          <p:cNvSpPr txBox="1"/>
          <p:nvPr/>
        </p:nvSpPr>
        <p:spPr>
          <a:xfrm>
            <a:off x="4251195" y="2055256"/>
            <a:ext cx="6368985" cy="748795"/>
          </a:xfrm>
          <a:prstGeom prst="rect">
            <a:avLst/>
          </a:prstGeom>
          <a:noFill/>
        </p:spPr>
        <p:txBody>
          <a:bodyPr wrap="square" rtlCol="0">
            <a:spAutoFit/>
          </a:bodyPr>
          <a:lstStyle/>
          <a:p>
            <a:r>
              <a:rPr lang="es-ES" sz="2133" dirty="0">
                <a:solidFill>
                  <a:srgbClr val="4D4D4D"/>
                </a:solidFill>
                <a:latin typeface="Helvetica"/>
                <a:cs typeface="Helvetica"/>
              </a:rPr>
              <a:t>Formulación y puesta en ejecución de la Planeación Institucional</a:t>
            </a:r>
          </a:p>
        </p:txBody>
      </p:sp>
      <p:sp>
        <p:nvSpPr>
          <p:cNvPr id="4" name="CuadroTexto 3">
            <a:extLst>
              <a:ext uri="{FF2B5EF4-FFF2-40B4-BE49-F238E27FC236}">
                <a16:creationId xmlns:a16="http://schemas.microsoft.com/office/drawing/2014/main" id="{B48B0B61-8BE2-858F-B23B-6E25FB116094}"/>
              </a:ext>
            </a:extLst>
          </p:cNvPr>
          <p:cNvSpPr txBox="1"/>
          <p:nvPr/>
        </p:nvSpPr>
        <p:spPr>
          <a:xfrm>
            <a:off x="3796728" y="4277790"/>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6</a:t>
            </a:r>
          </a:p>
        </p:txBody>
      </p:sp>
      <p:sp>
        <p:nvSpPr>
          <p:cNvPr id="5" name="CuadroTexto 4">
            <a:extLst>
              <a:ext uri="{FF2B5EF4-FFF2-40B4-BE49-F238E27FC236}">
                <a16:creationId xmlns:a16="http://schemas.microsoft.com/office/drawing/2014/main" id="{958D5E04-950C-F201-7D21-36F7953C550B}"/>
              </a:ext>
            </a:extLst>
          </p:cNvPr>
          <p:cNvSpPr txBox="1"/>
          <p:nvPr/>
        </p:nvSpPr>
        <p:spPr>
          <a:xfrm>
            <a:off x="4347691" y="4369755"/>
            <a:ext cx="4065297" cy="420564"/>
          </a:xfrm>
          <a:prstGeom prst="rect">
            <a:avLst/>
          </a:prstGeom>
          <a:noFill/>
        </p:spPr>
        <p:txBody>
          <a:bodyPr wrap="square" rtlCol="0">
            <a:spAutoFit/>
          </a:bodyPr>
          <a:lstStyle/>
          <a:p>
            <a:r>
              <a:rPr lang="es-ES" sz="2133" dirty="0">
                <a:solidFill>
                  <a:srgbClr val="4D4D4D"/>
                </a:solidFill>
                <a:latin typeface="Helvetica"/>
                <a:cs typeface="Helvetica"/>
              </a:rPr>
              <a:t>Validación de avances</a:t>
            </a:r>
          </a:p>
        </p:txBody>
      </p:sp>
    </p:spTree>
    <p:extLst>
      <p:ext uri="{BB962C8B-B14F-4D97-AF65-F5344CB8AC3E}">
        <p14:creationId xmlns:p14="http://schemas.microsoft.com/office/powerpoint/2010/main" val="2042668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diagonales cortadas 10">
            <a:extLst>
              <a:ext uri="{FF2B5EF4-FFF2-40B4-BE49-F238E27FC236}">
                <a16:creationId xmlns:a16="http://schemas.microsoft.com/office/drawing/2014/main" id="{99BAFA92-EEB8-460A-A45D-9CED56003DC6}"/>
              </a:ext>
            </a:extLst>
          </p:cNvPr>
          <p:cNvSpPr/>
          <p:nvPr/>
        </p:nvSpPr>
        <p:spPr>
          <a:xfrm>
            <a:off x="349672" y="971715"/>
            <a:ext cx="10250502" cy="5951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endParaRPr lang="es-CO" dirty="0"/>
          </a:p>
        </p:txBody>
      </p:sp>
      <p:sp>
        <p:nvSpPr>
          <p:cNvPr id="4" name="Rectángulo 3"/>
          <p:cNvSpPr/>
          <p:nvPr/>
        </p:nvSpPr>
        <p:spPr>
          <a:xfrm>
            <a:off x="403012" y="1023077"/>
            <a:ext cx="10120208" cy="492443"/>
          </a:xfrm>
          <a:prstGeom prst="rect">
            <a:avLst/>
          </a:prstGeom>
        </p:spPr>
        <p:txBody>
          <a:bodyPr wrap="square">
            <a:spAutoFit/>
          </a:bodyPr>
          <a:lstStyle/>
          <a:p>
            <a:pPr algn="just"/>
            <a:r>
              <a:rPr lang="es-CO" sz="1300" dirty="0">
                <a:solidFill>
                  <a:schemeClr val="bg1"/>
                </a:solidFill>
                <a:latin typeface="Helvetica" panose="020B0604020202020204" pitchFamily="34" charset="0"/>
                <a:cs typeface="Helvetica" panose="020B0604020202020204" pitchFamily="34" charset="0"/>
              </a:rPr>
              <a:t>El sistema muestra la información general del entregable, la cual se puede ajustar por el enlace de la dependencia, de acuerdo a las necesidades, finalizando la acción con una justificación técnica del por qué se solicita dicho ajuste y dar clic en aceptar :</a:t>
            </a:r>
          </a:p>
        </p:txBody>
      </p:sp>
      <p:pic>
        <p:nvPicPr>
          <p:cNvPr id="5" name="Imagen 4"/>
          <p:cNvPicPr>
            <a:picLocks noChangeAspect="1"/>
          </p:cNvPicPr>
          <p:nvPr/>
        </p:nvPicPr>
        <p:blipFill>
          <a:blip r:embed="rId2"/>
          <a:stretch>
            <a:fillRect/>
          </a:stretch>
        </p:blipFill>
        <p:spPr>
          <a:xfrm>
            <a:off x="797118" y="1627339"/>
            <a:ext cx="9803056" cy="4978195"/>
          </a:xfrm>
          <a:prstGeom prst="rect">
            <a:avLst/>
          </a:prstGeom>
        </p:spPr>
      </p:pic>
      <p:sp>
        <p:nvSpPr>
          <p:cNvPr id="6" name="Rectángulo 5">
            <a:extLst>
              <a:ext uri="{FF2B5EF4-FFF2-40B4-BE49-F238E27FC236}">
                <a16:creationId xmlns:a16="http://schemas.microsoft.com/office/drawing/2014/main" id="{D8CA7FD2-1674-45FA-BE4B-FCEA5A2CFE16}"/>
              </a:ext>
            </a:extLst>
          </p:cNvPr>
          <p:cNvSpPr/>
          <p:nvPr/>
        </p:nvSpPr>
        <p:spPr>
          <a:xfrm>
            <a:off x="1878204" y="1932989"/>
            <a:ext cx="5319347" cy="186793"/>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D8CA7FD2-1674-45FA-BE4B-FCEA5A2CFE16}"/>
              </a:ext>
            </a:extLst>
          </p:cNvPr>
          <p:cNvSpPr/>
          <p:nvPr/>
        </p:nvSpPr>
        <p:spPr>
          <a:xfrm>
            <a:off x="4682951" y="6251445"/>
            <a:ext cx="967154" cy="21341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8" name="Imagen 7">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1523033" y="1970198"/>
            <a:ext cx="318596" cy="260991"/>
          </a:xfrm>
          <a:prstGeom prst="rect">
            <a:avLst/>
          </a:prstGeom>
        </p:spPr>
      </p:pic>
    </p:spTree>
    <p:extLst>
      <p:ext uri="{BB962C8B-B14F-4D97-AF65-F5344CB8AC3E}">
        <p14:creationId xmlns:p14="http://schemas.microsoft.com/office/powerpoint/2010/main" val="2119292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diagonales cortadas 10">
            <a:extLst>
              <a:ext uri="{FF2B5EF4-FFF2-40B4-BE49-F238E27FC236}">
                <a16:creationId xmlns:a16="http://schemas.microsoft.com/office/drawing/2014/main" id="{99BAFA92-EEB8-460A-A45D-9CED56003DC6}"/>
              </a:ext>
            </a:extLst>
          </p:cNvPr>
          <p:cNvSpPr/>
          <p:nvPr/>
        </p:nvSpPr>
        <p:spPr>
          <a:xfrm>
            <a:off x="755971" y="1045321"/>
            <a:ext cx="10055258" cy="44476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endParaRPr lang="es-CO" dirty="0"/>
          </a:p>
        </p:txBody>
      </p:sp>
      <p:sp>
        <p:nvSpPr>
          <p:cNvPr id="4" name="17 Rectángulo"/>
          <p:cNvSpPr/>
          <p:nvPr/>
        </p:nvSpPr>
        <p:spPr>
          <a:xfrm>
            <a:off x="835268" y="1174036"/>
            <a:ext cx="9530904" cy="292388"/>
          </a:xfrm>
          <a:prstGeom prst="rect">
            <a:avLst/>
          </a:prstGeom>
          <a:noFill/>
        </p:spPr>
        <p:txBody>
          <a:bodyPr wrap="square">
            <a:spAutoFit/>
          </a:bodyPr>
          <a:lstStyle/>
          <a:p>
            <a:pPr algn="just" eaLnBrk="0" fontAlgn="base" hangingPunct="0">
              <a:spcBef>
                <a:spcPct val="0"/>
              </a:spcBef>
              <a:spcAft>
                <a:spcPct val="0"/>
              </a:spcAft>
            </a:pPr>
            <a:r>
              <a:rPr lang="es-CO" altLang="es-CO" sz="1300" dirty="0">
                <a:solidFill>
                  <a:schemeClr val="bg1"/>
                </a:solidFill>
                <a:latin typeface="Helvetica" panose="020B0604020202020204" pitchFamily="34" charset="0"/>
                <a:cs typeface="Helvetica" panose="020B0604020202020204" pitchFamily="34" charset="0"/>
              </a:rPr>
              <a:t>Para solicitar ajustes en las actividades, se debe escoger el entregable y seguido surtir los siguientes pasos:</a:t>
            </a:r>
          </a:p>
        </p:txBody>
      </p:sp>
      <p:sp>
        <p:nvSpPr>
          <p:cNvPr id="5" name="Rectángulo 4"/>
          <p:cNvSpPr/>
          <p:nvPr/>
        </p:nvSpPr>
        <p:spPr>
          <a:xfrm>
            <a:off x="835269" y="1554346"/>
            <a:ext cx="9530903" cy="892552"/>
          </a:xfrm>
          <a:prstGeom prst="rect">
            <a:avLst/>
          </a:prstGeom>
        </p:spPr>
        <p:txBody>
          <a:bodyPr wrap="square">
            <a:spAutoFit/>
          </a:bodyPr>
          <a:lstStyle/>
          <a:p>
            <a:pPr marL="228600" indent="-228600" algn="just">
              <a:buFont typeface="+mj-lt"/>
              <a:buAutoNum type="alphaLcParenR" startAt="5"/>
            </a:pPr>
            <a:r>
              <a:rPr lang="es-CO" sz="1300" dirty="0">
                <a:latin typeface="Helvetica" panose="020B0604020202020204" pitchFamily="34" charset="0"/>
                <a:cs typeface="Helvetica" panose="020B0604020202020204" pitchFamily="34" charset="0"/>
              </a:rPr>
              <a:t>Dar clic en la pestaña </a:t>
            </a:r>
            <a:r>
              <a:rPr lang="es-CO" sz="1300" b="1" i="1" dirty="0">
                <a:latin typeface="Helvetica" panose="020B0604020202020204" pitchFamily="34" charset="0"/>
                <a:cs typeface="Helvetica" panose="020B0604020202020204" pitchFamily="34" charset="0"/>
              </a:rPr>
              <a:t>actividades</a:t>
            </a:r>
            <a:r>
              <a:rPr lang="es-CO" sz="1300" dirty="0">
                <a:latin typeface="Helvetica" panose="020B0604020202020204" pitchFamily="34" charset="0"/>
                <a:cs typeface="Helvetica" panose="020B0604020202020204" pitchFamily="34" charset="0"/>
              </a:rPr>
              <a:t>.</a:t>
            </a:r>
          </a:p>
          <a:p>
            <a:pPr marL="228600" indent="-228600" algn="just">
              <a:buFont typeface="+mj-lt"/>
              <a:buAutoNum type="alphaLcParenR" startAt="5"/>
            </a:pPr>
            <a:r>
              <a:rPr lang="es-CO" sz="1300" dirty="0">
                <a:latin typeface="Helvetica" panose="020B0604020202020204" pitchFamily="34" charset="0"/>
                <a:cs typeface="Helvetica" panose="020B0604020202020204" pitchFamily="34" charset="0"/>
              </a:rPr>
              <a:t>Escoja la(s) actividad(es) a realizar ajuste</a:t>
            </a:r>
          </a:p>
          <a:p>
            <a:pPr marL="228600" indent="-228600" algn="just">
              <a:buFont typeface="+mj-lt"/>
              <a:buAutoNum type="alphaLcParenR" startAt="5"/>
            </a:pPr>
            <a:r>
              <a:rPr lang="es-CO" sz="1300" dirty="0">
                <a:latin typeface="Helvetica" panose="020B0604020202020204" pitchFamily="34" charset="0"/>
                <a:cs typeface="Helvetica" panose="020B0604020202020204" pitchFamily="34" charset="0"/>
              </a:rPr>
              <a:t>Dar clic en editar</a:t>
            </a:r>
          </a:p>
          <a:p>
            <a:pPr marL="228600" indent="-228600" algn="just">
              <a:buFont typeface="+mj-lt"/>
              <a:buAutoNum type="alphaLcParenR" startAt="5"/>
            </a:pPr>
            <a:endParaRPr lang="es-CO" sz="1300" dirty="0">
              <a:latin typeface="Helvetica" panose="020B0604020202020204" pitchFamily="34" charset="0"/>
              <a:cs typeface="Helvetica" panose="020B0604020202020204" pitchFamily="34" charset="0"/>
            </a:endParaRPr>
          </a:p>
        </p:txBody>
      </p:sp>
      <p:pic>
        <p:nvPicPr>
          <p:cNvPr id="6" name="Imagen 5"/>
          <p:cNvPicPr>
            <a:picLocks noChangeAspect="1"/>
          </p:cNvPicPr>
          <p:nvPr/>
        </p:nvPicPr>
        <p:blipFill rotWithShape="1">
          <a:blip r:embed="rId2"/>
          <a:srcRect r="12353" b="58952"/>
          <a:stretch/>
        </p:blipFill>
        <p:spPr>
          <a:xfrm>
            <a:off x="1095535" y="2327584"/>
            <a:ext cx="9824511" cy="3563261"/>
          </a:xfrm>
          <a:prstGeom prst="rect">
            <a:avLst/>
          </a:prstGeom>
        </p:spPr>
      </p:pic>
      <p:sp>
        <p:nvSpPr>
          <p:cNvPr id="7" name="Rectángulo 6">
            <a:extLst>
              <a:ext uri="{FF2B5EF4-FFF2-40B4-BE49-F238E27FC236}">
                <a16:creationId xmlns:a16="http://schemas.microsoft.com/office/drawing/2014/main" id="{C8B4A2BB-D38C-4B32-AE1C-2A1D74E538CB}"/>
              </a:ext>
            </a:extLst>
          </p:cNvPr>
          <p:cNvSpPr/>
          <p:nvPr/>
        </p:nvSpPr>
        <p:spPr>
          <a:xfrm>
            <a:off x="3050931" y="3360507"/>
            <a:ext cx="835269" cy="20037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C8B4A2BB-D38C-4B32-AE1C-2A1D74E538CB}"/>
              </a:ext>
            </a:extLst>
          </p:cNvPr>
          <p:cNvSpPr/>
          <p:nvPr/>
        </p:nvSpPr>
        <p:spPr>
          <a:xfrm>
            <a:off x="1213338" y="3912577"/>
            <a:ext cx="9706708" cy="39466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C8B4A2BB-D38C-4B32-AE1C-2A1D74E538CB}"/>
              </a:ext>
            </a:extLst>
          </p:cNvPr>
          <p:cNvSpPr/>
          <p:nvPr/>
        </p:nvSpPr>
        <p:spPr>
          <a:xfrm>
            <a:off x="6365630" y="5340167"/>
            <a:ext cx="844062" cy="29570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0" name="Imagen 9">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13501803">
            <a:off x="9127821" y="3577155"/>
            <a:ext cx="318596" cy="260991"/>
          </a:xfrm>
          <a:prstGeom prst="rect">
            <a:avLst/>
          </a:prstGeom>
        </p:spPr>
      </p:pic>
      <p:pic>
        <p:nvPicPr>
          <p:cNvPr id="11" name="Imagen 10">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2695760" y="3401686"/>
            <a:ext cx="318596" cy="260991"/>
          </a:xfrm>
          <a:prstGeom prst="rect">
            <a:avLst/>
          </a:prstGeom>
        </p:spPr>
      </p:pic>
      <p:pic>
        <p:nvPicPr>
          <p:cNvPr id="12" name="Imagen 11">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6010459" y="5414222"/>
            <a:ext cx="318596" cy="260991"/>
          </a:xfrm>
          <a:prstGeom prst="rect">
            <a:avLst/>
          </a:prstGeom>
        </p:spPr>
      </p:pic>
    </p:spTree>
    <p:extLst>
      <p:ext uri="{BB962C8B-B14F-4D97-AF65-F5344CB8AC3E}">
        <p14:creationId xmlns:p14="http://schemas.microsoft.com/office/powerpoint/2010/main" val="730404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diagonales cortadas 10">
            <a:extLst>
              <a:ext uri="{FF2B5EF4-FFF2-40B4-BE49-F238E27FC236}">
                <a16:creationId xmlns:a16="http://schemas.microsoft.com/office/drawing/2014/main" id="{99BAFA92-EEB8-460A-A45D-9CED56003DC6}"/>
              </a:ext>
            </a:extLst>
          </p:cNvPr>
          <p:cNvSpPr/>
          <p:nvPr/>
        </p:nvSpPr>
        <p:spPr>
          <a:xfrm>
            <a:off x="791306" y="1049573"/>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endParaRPr lang="es-CO" dirty="0"/>
          </a:p>
        </p:txBody>
      </p:sp>
      <p:sp>
        <p:nvSpPr>
          <p:cNvPr id="4" name="17 Rectángulo"/>
          <p:cNvSpPr/>
          <p:nvPr/>
        </p:nvSpPr>
        <p:spPr>
          <a:xfrm>
            <a:off x="1257300" y="1098989"/>
            <a:ext cx="9110943" cy="692497"/>
          </a:xfrm>
          <a:prstGeom prst="rect">
            <a:avLst/>
          </a:prstGeom>
          <a:noFill/>
        </p:spPr>
        <p:txBody>
          <a:bodyPr wrap="square">
            <a:spAutoFit/>
          </a:bodyPr>
          <a:lstStyle/>
          <a:p>
            <a:pPr algn="just" eaLnBrk="0" fontAlgn="base" hangingPunct="0">
              <a:spcBef>
                <a:spcPct val="0"/>
              </a:spcBef>
              <a:spcAft>
                <a:spcPct val="0"/>
              </a:spcAft>
            </a:pPr>
            <a:r>
              <a:rPr lang="es-CO" altLang="es-CO" sz="1300" dirty="0">
                <a:solidFill>
                  <a:schemeClr val="bg1"/>
                </a:solidFill>
                <a:latin typeface="Helvetica" panose="020B0604020202020204" pitchFamily="34" charset="0"/>
                <a:cs typeface="Helvetica" panose="020B0604020202020204" pitchFamily="34" charset="0"/>
              </a:rPr>
              <a:t>El sistema mostrará la información general de la actividad, donde el enlace de la dependencia puede realizar ajustes de acuerdo con las necesidades, </a:t>
            </a:r>
            <a:r>
              <a:rPr lang="es-CO" sz="1300" dirty="0">
                <a:solidFill>
                  <a:schemeClr val="bg1"/>
                </a:solidFill>
                <a:latin typeface="Helvetica" panose="020B0604020202020204" pitchFamily="34" charset="0"/>
                <a:cs typeface="Helvetica" panose="020B0604020202020204" pitchFamily="34" charset="0"/>
              </a:rPr>
              <a:t>finalizando la acción con una justificación técnica del por qué se solicita dicho ajuste, y dar clic en aceptar</a:t>
            </a:r>
            <a:r>
              <a:rPr lang="es-CO" altLang="es-CO" sz="1300" dirty="0">
                <a:solidFill>
                  <a:schemeClr val="bg1"/>
                </a:solidFill>
                <a:latin typeface="Helvetica" panose="020B0604020202020204" pitchFamily="34" charset="0"/>
                <a:cs typeface="Helvetica" panose="020B0604020202020204" pitchFamily="34" charset="0"/>
              </a:rPr>
              <a:t>.</a:t>
            </a:r>
          </a:p>
        </p:txBody>
      </p:sp>
      <p:pic>
        <p:nvPicPr>
          <p:cNvPr id="5" name="Imagen 4"/>
          <p:cNvPicPr>
            <a:picLocks noChangeAspect="1"/>
          </p:cNvPicPr>
          <p:nvPr/>
        </p:nvPicPr>
        <p:blipFill rotWithShape="1">
          <a:blip r:embed="rId2"/>
          <a:srcRect l="1060" r="1271" b="2572"/>
          <a:stretch/>
        </p:blipFill>
        <p:spPr>
          <a:xfrm>
            <a:off x="1310033" y="1916907"/>
            <a:ext cx="9108872" cy="4706028"/>
          </a:xfrm>
          <a:prstGeom prst="rect">
            <a:avLst/>
          </a:prstGeom>
        </p:spPr>
      </p:pic>
      <p:sp>
        <p:nvSpPr>
          <p:cNvPr id="6" name="Rectángulo 5">
            <a:extLst>
              <a:ext uri="{FF2B5EF4-FFF2-40B4-BE49-F238E27FC236}">
                <a16:creationId xmlns:a16="http://schemas.microsoft.com/office/drawing/2014/main" id="{C8B4A2BB-D38C-4B32-AE1C-2A1D74E538CB}"/>
              </a:ext>
            </a:extLst>
          </p:cNvPr>
          <p:cNvSpPr/>
          <p:nvPr/>
        </p:nvSpPr>
        <p:spPr>
          <a:xfrm>
            <a:off x="2943664" y="3479683"/>
            <a:ext cx="5978769" cy="21980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C8B4A2BB-D38C-4B32-AE1C-2A1D74E538CB}"/>
              </a:ext>
            </a:extLst>
          </p:cNvPr>
          <p:cNvSpPr/>
          <p:nvPr/>
        </p:nvSpPr>
        <p:spPr>
          <a:xfrm flipV="1">
            <a:off x="4651131" y="6286499"/>
            <a:ext cx="1107832" cy="149470"/>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8" name="Imagen 7">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4267512" y="6287889"/>
            <a:ext cx="318596" cy="260991"/>
          </a:xfrm>
          <a:prstGeom prst="rect">
            <a:avLst/>
          </a:prstGeom>
        </p:spPr>
      </p:pic>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2517843" y="3459092"/>
            <a:ext cx="318596" cy="260991"/>
          </a:xfrm>
          <a:prstGeom prst="rect">
            <a:avLst/>
          </a:prstGeom>
        </p:spPr>
      </p:pic>
    </p:spTree>
    <p:extLst>
      <p:ext uri="{BB962C8B-B14F-4D97-AF65-F5344CB8AC3E}">
        <p14:creationId xmlns:p14="http://schemas.microsoft.com/office/powerpoint/2010/main" val="4226597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endParaRPr lang="es-CO" dirty="0"/>
          </a:p>
        </p:txBody>
      </p:sp>
      <p:pic>
        <p:nvPicPr>
          <p:cNvPr id="4" name="Imagen 3"/>
          <p:cNvPicPr>
            <a:picLocks noChangeAspect="1"/>
          </p:cNvPicPr>
          <p:nvPr/>
        </p:nvPicPr>
        <p:blipFill rotWithShape="1">
          <a:blip r:embed="rId2"/>
          <a:srcRect r="24208" b="35798"/>
          <a:stretch/>
        </p:blipFill>
        <p:spPr>
          <a:xfrm>
            <a:off x="604987" y="1321040"/>
            <a:ext cx="7771921" cy="1958491"/>
          </a:xfrm>
          <a:prstGeom prst="rect">
            <a:avLst/>
          </a:prstGeom>
        </p:spPr>
      </p:pic>
      <p:sp>
        <p:nvSpPr>
          <p:cNvPr id="5" name="17 Rectángulo"/>
          <p:cNvSpPr/>
          <p:nvPr/>
        </p:nvSpPr>
        <p:spPr>
          <a:xfrm>
            <a:off x="604987" y="974639"/>
            <a:ext cx="10012018" cy="292388"/>
          </a:xfrm>
          <a:prstGeom prst="rect">
            <a:avLst/>
          </a:prstGeom>
          <a:noFill/>
        </p:spPr>
        <p:txBody>
          <a:bodyPr wrap="square">
            <a:spAutoFit/>
          </a:bodyPr>
          <a:lstStyle/>
          <a:p>
            <a:pPr algn="just" eaLnBrk="0" fontAlgn="base" hangingPunct="0">
              <a:spcBef>
                <a:spcPct val="0"/>
              </a:spcBef>
              <a:spcAft>
                <a:spcPct val="0"/>
              </a:spcAft>
            </a:pPr>
            <a:r>
              <a:rPr lang="es-CO" altLang="es-CO" sz="1300" dirty="0">
                <a:latin typeface="Helvetica" panose="020B0604020202020204" pitchFamily="34" charset="0"/>
                <a:cs typeface="Helvetica" panose="020B0604020202020204" pitchFamily="34" charset="0"/>
              </a:rPr>
              <a:t>El usuario puede verificar los entregables y actividades con solicitud de ajuste, ya que el sistema los identifica de la siguiente manera:</a:t>
            </a:r>
          </a:p>
        </p:txBody>
      </p:sp>
      <p:pic>
        <p:nvPicPr>
          <p:cNvPr id="6" name="Imagen 5"/>
          <p:cNvPicPr>
            <a:picLocks noChangeAspect="1"/>
          </p:cNvPicPr>
          <p:nvPr/>
        </p:nvPicPr>
        <p:blipFill rotWithShape="1">
          <a:blip r:embed="rId3"/>
          <a:srcRect b="60855"/>
          <a:stretch/>
        </p:blipFill>
        <p:spPr>
          <a:xfrm>
            <a:off x="2490827" y="3387558"/>
            <a:ext cx="9536249" cy="3074788"/>
          </a:xfrm>
          <a:prstGeom prst="rect">
            <a:avLst/>
          </a:prstGeom>
        </p:spPr>
      </p:pic>
      <p:pic>
        <p:nvPicPr>
          <p:cNvPr id="7" name="Picture 2" descr="http://172.20.1.63:2020/DAFPSGIWeb/images/icons/16/approv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930" y="4924952"/>
            <a:ext cx="153736" cy="153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172.20.1.63:2020/DAFPSGIWeb/images/icons/16/approv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930" y="5186715"/>
            <a:ext cx="153736" cy="153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172.20.1.63:2020/DAFPSGIWeb/images/icons/16/approv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930" y="5562767"/>
            <a:ext cx="153736" cy="1537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C8B4A2BB-D38C-4B32-AE1C-2A1D74E538CB}"/>
              </a:ext>
            </a:extLst>
          </p:cNvPr>
          <p:cNvSpPr/>
          <p:nvPr/>
        </p:nvSpPr>
        <p:spPr>
          <a:xfrm>
            <a:off x="676704" y="2300285"/>
            <a:ext cx="834459" cy="183237"/>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1" name="Rectángulo 10">
            <a:extLst>
              <a:ext uri="{FF2B5EF4-FFF2-40B4-BE49-F238E27FC236}">
                <a16:creationId xmlns:a16="http://schemas.microsoft.com/office/drawing/2014/main" id="{C8B4A2BB-D38C-4B32-AE1C-2A1D74E538CB}"/>
              </a:ext>
            </a:extLst>
          </p:cNvPr>
          <p:cNvSpPr/>
          <p:nvPr/>
        </p:nvSpPr>
        <p:spPr>
          <a:xfrm>
            <a:off x="4413739" y="4294094"/>
            <a:ext cx="848544" cy="22515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2" name="Elipse 11">
            <a:extLst>
              <a:ext uri="{FF2B5EF4-FFF2-40B4-BE49-F238E27FC236}">
                <a16:creationId xmlns:a16="http://schemas.microsoft.com/office/drawing/2014/main" id="{10F2612E-B285-4A2C-9D80-5D8A0A4A20A1}"/>
              </a:ext>
            </a:extLst>
          </p:cNvPr>
          <p:cNvSpPr/>
          <p:nvPr/>
        </p:nvSpPr>
        <p:spPr>
          <a:xfrm>
            <a:off x="801560" y="2838043"/>
            <a:ext cx="292373" cy="418258"/>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3" name="Elipse 12">
            <a:extLst>
              <a:ext uri="{FF2B5EF4-FFF2-40B4-BE49-F238E27FC236}">
                <a16:creationId xmlns:a16="http://schemas.microsoft.com/office/drawing/2014/main" id="{10F2612E-B285-4A2C-9D80-5D8A0A4A20A1}"/>
              </a:ext>
            </a:extLst>
          </p:cNvPr>
          <p:cNvSpPr/>
          <p:nvPr/>
        </p:nvSpPr>
        <p:spPr>
          <a:xfrm>
            <a:off x="2584938" y="4817442"/>
            <a:ext cx="409123" cy="1003066"/>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4" name="Imagen 13">
            <a:extLst>
              <a:ext uri="{FF2B5EF4-FFF2-40B4-BE49-F238E27FC236}">
                <a16:creationId xmlns:a16="http://schemas.microsoft.com/office/drawing/2014/main" id="{2CBEC9B3-63CC-4DBA-AE9E-99B96D43BA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321532" y="2353027"/>
            <a:ext cx="318596" cy="260991"/>
          </a:xfrm>
          <a:prstGeom prst="rect">
            <a:avLst/>
          </a:prstGeom>
        </p:spPr>
      </p:pic>
      <p:pic>
        <p:nvPicPr>
          <p:cNvPr id="15" name="Imagen 14">
            <a:extLst>
              <a:ext uri="{FF2B5EF4-FFF2-40B4-BE49-F238E27FC236}">
                <a16:creationId xmlns:a16="http://schemas.microsoft.com/office/drawing/2014/main" id="{2CBEC9B3-63CC-4DBA-AE9E-99B96D43BA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4058568" y="4368149"/>
            <a:ext cx="318596" cy="260991"/>
          </a:xfrm>
          <a:prstGeom prst="rect">
            <a:avLst/>
          </a:prstGeom>
        </p:spPr>
      </p:pic>
    </p:spTree>
    <p:extLst>
      <p:ext uri="{BB962C8B-B14F-4D97-AF65-F5344CB8AC3E}">
        <p14:creationId xmlns:p14="http://schemas.microsoft.com/office/powerpoint/2010/main" val="1558655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endParaRPr lang="es-CO" dirty="0"/>
          </a:p>
        </p:txBody>
      </p:sp>
      <p:sp>
        <p:nvSpPr>
          <p:cNvPr id="4" name="17 Rectángulo"/>
          <p:cNvSpPr/>
          <p:nvPr/>
        </p:nvSpPr>
        <p:spPr>
          <a:xfrm>
            <a:off x="846481" y="932244"/>
            <a:ext cx="9519691" cy="1892826"/>
          </a:xfrm>
          <a:prstGeom prst="rect">
            <a:avLst/>
          </a:prstGeom>
          <a:noFill/>
        </p:spPr>
        <p:txBody>
          <a:bodyPr wrap="square">
            <a:spAutoFit/>
          </a:bodyPr>
          <a:lstStyle/>
          <a:p>
            <a:pPr algn="just" eaLnBrk="0" fontAlgn="base" hangingPunct="0">
              <a:spcBef>
                <a:spcPct val="0"/>
              </a:spcBef>
              <a:spcAft>
                <a:spcPct val="0"/>
              </a:spcAft>
            </a:pPr>
            <a:r>
              <a:rPr lang="es-CO" altLang="es-CO" sz="1300" dirty="0">
                <a:latin typeface="Helvetica" panose="020B0604020202020204" pitchFamily="34" charset="0"/>
                <a:cs typeface="Helvetica" panose="020B0604020202020204" pitchFamily="34" charset="0"/>
              </a:rPr>
              <a:t>Por último, se debe remitir los ajustes al jefe de la dependencia:</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Dar clic en la pestaña </a:t>
            </a:r>
            <a:r>
              <a:rPr lang="es-CO" altLang="es-CO" sz="1300" b="1" i="1" dirty="0">
                <a:latin typeface="Helvetica" panose="020B0604020202020204" pitchFamily="34" charset="0"/>
                <a:cs typeface="Helvetica" panose="020B0604020202020204" pitchFamily="34" charset="0"/>
              </a:rPr>
              <a:t>Entregables.</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Dar clic en el entregable a enviar para ajuste.</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Dar clic en la pestaña </a:t>
            </a:r>
            <a:r>
              <a:rPr lang="es-CO" altLang="es-CO" sz="1300" b="1" i="1" dirty="0">
                <a:latin typeface="Helvetica" panose="020B0604020202020204" pitchFamily="34" charset="0"/>
                <a:cs typeface="Helvetica" panose="020B0604020202020204" pitchFamily="34" charset="0"/>
              </a:rPr>
              <a:t>Terminar.</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Ingresar el comentario de justificación, y clic en </a:t>
            </a:r>
            <a:r>
              <a:rPr lang="es-CO" altLang="es-CO" sz="1300" b="1" i="1" dirty="0">
                <a:latin typeface="Helvetica" panose="020B0604020202020204" pitchFamily="34" charset="0"/>
                <a:cs typeface="Helvetica" panose="020B0604020202020204" pitchFamily="34" charset="0"/>
              </a:rPr>
              <a:t>aceptar</a:t>
            </a:r>
            <a:r>
              <a:rPr lang="es-CO" altLang="es-CO" sz="1300" dirty="0">
                <a:latin typeface="Helvetica" panose="020B0604020202020204" pitchFamily="34" charset="0"/>
                <a:cs typeface="Helvetica" panose="020B0604020202020204" pitchFamily="34" charset="0"/>
              </a:rPr>
              <a:t>.</a:t>
            </a:r>
          </a:p>
          <a:p>
            <a:pPr marL="228600" indent="-228600" algn="just" eaLnBrk="0" fontAlgn="base" hangingPunct="0">
              <a:spcBef>
                <a:spcPct val="0"/>
              </a:spcBef>
              <a:spcAft>
                <a:spcPct val="0"/>
              </a:spcAft>
              <a:buFont typeface="+mj-lt"/>
              <a:buAutoNum type="alphaLcPeriod"/>
            </a:pPr>
            <a:endParaRPr lang="es-CO" altLang="es-CO" sz="1300" dirty="0">
              <a:latin typeface="Helvetica" panose="020B0604020202020204" pitchFamily="34" charset="0"/>
              <a:cs typeface="Helvetica" panose="020B0604020202020204" pitchFamily="34" charset="0"/>
            </a:endParaRPr>
          </a:p>
          <a:p>
            <a:pPr marL="228600" indent="-228600" algn="just" eaLnBrk="0" fontAlgn="base" hangingPunct="0">
              <a:spcBef>
                <a:spcPct val="0"/>
              </a:spcBef>
              <a:spcAft>
                <a:spcPct val="0"/>
              </a:spcAft>
              <a:buFont typeface="+mj-lt"/>
              <a:buAutoNum type="alphaLcPeriod"/>
            </a:pPr>
            <a:endParaRPr lang="es-CO" altLang="es-CO" sz="1300" b="1" i="1" dirty="0">
              <a:latin typeface="Helvetica" panose="020B0604020202020204" pitchFamily="34" charset="0"/>
              <a:cs typeface="Helvetica" panose="020B0604020202020204" pitchFamily="34" charset="0"/>
            </a:endParaRP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p:txBody>
      </p:sp>
      <p:pic>
        <p:nvPicPr>
          <p:cNvPr id="5" name="Imagen 4"/>
          <p:cNvPicPr>
            <a:picLocks noChangeAspect="1"/>
          </p:cNvPicPr>
          <p:nvPr/>
        </p:nvPicPr>
        <p:blipFill rotWithShape="1">
          <a:blip r:embed="rId2"/>
          <a:srcRect r="9803" b="50338"/>
          <a:stretch/>
        </p:blipFill>
        <p:spPr>
          <a:xfrm>
            <a:off x="905916" y="2113629"/>
            <a:ext cx="10339446" cy="3997025"/>
          </a:xfrm>
          <a:prstGeom prst="rect">
            <a:avLst/>
          </a:prstGeom>
        </p:spPr>
      </p:pic>
      <p:sp>
        <p:nvSpPr>
          <p:cNvPr id="6" name="Rectángulo 5">
            <a:extLst>
              <a:ext uri="{FF2B5EF4-FFF2-40B4-BE49-F238E27FC236}">
                <a16:creationId xmlns:a16="http://schemas.microsoft.com/office/drawing/2014/main" id="{C8B4A2BB-D38C-4B32-AE1C-2A1D74E538CB}"/>
              </a:ext>
            </a:extLst>
          </p:cNvPr>
          <p:cNvSpPr/>
          <p:nvPr/>
        </p:nvSpPr>
        <p:spPr>
          <a:xfrm>
            <a:off x="984089" y="3097536"/>
            <a:ext cx="1143650" cy="208372"/>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C8B4A2BB-D38C-4B32-AE1C-2A1D74E538CB}"/>
              </a:ext>
            </a:extLst>
          </p:cNvPr>
          <p:cNvSpPr/>
          <p:nvPr/>
        </p:nvSpPr>
        <p:spPr>
          <a:xfrm>
            <a:off x="7296042" y="5747332"/>
            <a:ext cx="1276457" cy="21706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C8B4A2BB-D38C-4B32-AE1C-2A1D74E538CB}"/>
              </a:ext>
            </a:extLst>
          </p:cNvPr>
          <p:cNvSpPr/>
          <p:nvPr/>
        </p:nvSpPr>
        <p:spPr>
          <a:xfrm>
            <a:off x="5241573" y="5196348"/>
            <a:ext cx="921835" cy="22850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C8B4A2BB-D38C-4B32-AE1C-2A1D74E538CB}"/>
              </a:ext>
            </a:extLst>
          </p:cNvPr>
          <p:cNvSpPr/>
          <p:nvPr/>
        </p:nvSpPr>
        <p:spPr>
          <a:xfrm>
            <a:off x="984089" y="3604846"/>
            <a:ext cx="10261273" cy="47194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0" name="Imagen 9">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628918" y="3171589"/>
            <a:ext cx="318596" cy="260991"/>
          </a:xfrm>
          <a:prstGeom prst="rect">
            <a:avLst/>
          </a:prstGeom>
        </p:spPr>
      </p:pic>
      <p:pic>
        <p:nvPicPr>
          <p:cNvPr id="11" name="Imagen 10">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589831" y="3741749"/>
            <a:ext cx="318596" cy="260991"/>
          </a:xfrm>
          <a:prstGeom prst="rect">
            <a:avLst/>
          </a:prstGeom>
        </p:spPr>
      </p:pic>
      <p:pic>
        <p:nvPicPr>
          <p:cNvPr id="12" name="Imagen 11">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4856686" y="5232965"/>
            <a:ext cx="318596" cy="260991"/>
          </a:xfrm>
          <a:prstGeom prst="rect">
            <a:avLst/>
          </a:prstGeom>
        </p:spPr>
      </p:pic>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6940870" y="5821387"/>
            <a:ext cx="318596" cy="260991"/>
          </a:xfrm>
          <a:prstGeom prst="rect">
            <a:avLst/>
          </a:prstGeom>
        </p:spPr>
      </p:pic>
    </p:spTree>
    <p:extLst>
      <p:ext uri="{BB962C8B-B14F-4D97-AF65-F5344CB8AC3E}">
        <p14:creationId xmlns:p14="http://schemas.microsoft.com/office/powerpoint/2010/main" val="366777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esquinas diagonales cortadas 10">
            <a:extLst>
              <a:ext uri="{FF2B5EF4-FFF2-40B4-BE49-F238E27FC236}">
                <a16:creationId xmlns:a16="http://schemas.microsoft.com/office/drawing/2014/main" id="{99BAFA92-EEB8-460A-A45D-9CED56003DC6}"/>
              </a:ext>
            </a:extLst>
          </p:cNvPr>
          <p:cNvSpPr/>
          <p:nvPr/>
        </p:nvSpPr>
        <p:spPr>
          <a:xfrm>
            <a:off x="760826" y="850649"/>
            <a:ext cx="10055258" cy="32304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endParaRPr lang="es-CO" dirty="0"/>
          </a:p>
        </p:txBody>
      </p:sp>
      <p:pic>
        <p:nvPicPr>
          <p:cNvPr id="4" name="Imagen 3"/>
          <p:cNvPicPr>
            <a:picLocks noChangeAspect="1"/>
          </p:cNvPicPr>
          <p:nvPr/>
        </p:nvPicPr>
        <p:blipFill rotWithShape="1">
          <a:blip r:embed="rId2"/>
          <a:srcRect r="10812" b="55318"/>
          <a:stretch/>
        </p:blipFill>
        <p:spPr>
          <a:xfrm>
            <a:off x="501161" y="2554676"/>
            <a:ext cx="11164777" cy="3485640"/>
          </a:xfrm>
          <a:prstGeom prst="rect">
            <a:avLst/>
          </a:prstGeom>
        </p:spPr>
      </p:pic>
      <p:sp>
        <p:nvSpPr>
          <p:cNvPr id="5" name="17 Rectángulo"/>
          <p:cNvSpPr/>
          <p:nvPr/>
        </p:nvSpPr>
        <p:spPr>
          <a:xfrm>
            <a:off x="863149" y="861905"/>
            <a:ext cx="10056897" cy="1692771"/>
          </a:xfrm>
          <a:prstGeom prst="rect">
            <a:avLst/>
          </a:prstGeom>
          <a:noFill/>
        </p:spPr>
        <p:txBody>
          <a:bodyPr wrap="square">
            <a:spAutoFit/>
          </a:bodyPr>
          <a:lstStyle/>
          <a:p>
            <a:pPr algn="just" eaLnBrk="0" fontAlgn="base" hangingPunct="0">
              <a:spcBef>
                <a:spcPct val="0"/>
              </a:spcBef>
              <a:spcAft>
                <a:spcPct val="0"/>
              </a:spcAft>
            </a:pPr>
            <a:r>
              <a:rPr lang="es-CO" altLang="es-CO" sz="1300" dirty="0">
                <a:solidFill>
                  <a:schemeClr val="bg1"/>
                </a:solidFill>
                <a:latin typeface="Helvetica" panose="020B0604020202020204" pitchFamily="34" charset="0"/>
                <a:cs typeface="Helvetica" panose="020B0604020202020204" pitchFamily="34" charset="0"/>
              </a:rPr>
              <a:t>La validación por parte del jefe de la dependencia se realiza de la siguiente manera:</a:t>
            </a:r>
          </a:p>
          <a:p>
            <a:pPr marL="228600" indent="-228600" algn="just" eaLnBrk="0" fontAlgn="base" hangingPunct="0">
              <a:spcBef>
                <a:spcPct val="0"/>
              </a:spcBef>
              <a:spcAft>
                <a:spcPct val="0"/>
              </a:spcAft>
              <a:buFont typeface="+mj-lt"/>
              <a:buAutoNum type="alphaLcPeriod"/>
            </a:pPr>
            <a:endParaRPr lang="es-CO" altLang="es-CO" sz="1300" dirty="0">
              <a:solidFill>
                <a:schemeClr val="bg1"/>
              </a:solidFill>
              <a:latin typeface="Helvetica" panose="020B0604020202020204" pitchFamily="34" charset="0"/>
              <a:cs typeface="Helvetica" panose="020B0604020202020204" pitchFamily="34" charset="0"/>
            </a:endParaRP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Dar clic en </a:t>
            </a:r>
            <a:r>
              <a:rPr lang="es-CO" altLang="es-CO" sz="1300" b="1" i="1" dirty="0">
                <a:latin typeface="Helvetica" panose="020B0604020202020204" pitchFamily="34" charset="0"/>
                <a:cs typeface="Helvetica" panose="020B0604020202020204" pitchFamily="34" charset="0"/>
              </a:rPr>
              <a:t>Planeación institucional</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Dar clic en </a:t>
            </a:r>
            <a:r>
              <a:rPr lang="es-CO" altLang="es-CO" sz="1300" b="1" i="1" dirty="0">
                <a:latin typeface="Helvetica" panose="020B0604020202020204" pitchFamily="34" charset="0"/>
                <a:cs typeface="Helvetica" panose="020B0604020202020204" pitchFamily="34" charset="0"/>
              </a:rPr>
              <a:t>Modificaciones</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Si el jefe de dependencia desea realizar ajuste a la solicitud realizada por el enlace, puede dar clic en editar.</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Si el jefe de dependencia valida el entregable y ve la necesidad de realizar ajustes, devuelve el entregable.</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Si el jefe de la dependencia aprueba la solicitud, da clic en terminar</a:t>
            </a: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p:txBody>
      </p:sp>
      <p:sp>
        <p:nvSpPr>
          <p:cNvPr id="6" name="Rectángulo 5">
            <a:extLst>
              <a:ext uri="{FF2B5EF4-FFF2-40B4-BE49-F238E27FC236}">
                <a16:creationId xmlns:a16="http://schemas.microsoft.com/office/drawing/2014/main" id="{C8B4A2BB-D38C-4B32-AE1C-2A1D74E538CB}"/>
              </a:ext>
            </a:extLst>
          </p:cNvPr>
          <p:cNvSpPr/>
          <p:nvPr/>
        </p:nvSpPr>
        <p:spPr>
          <a:xfrm>
            <a:off x="501161" y="3097536"/>
            <a:ext cx="1371602" cy="26991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C8B4A2BB-D38C-4B32-AE1C-2A1D74E538CB}"/>
              </a:ext>
            </a:extLst>
          </p:cNvPr>
          <p:cNvSpPr/>
          <p:nvPr/>
        </p:nvSpPr>
        <p:spPr>
          <a:xfrm>
            <a:off x="593617" y="4221204"/>
            <a:ext cx="962622" cy="224447"/>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C8B4A2BB-D38C-4B32-AE1C-2A1D74E538CB}"/>
              </a:ext>
            </a:extLst>
          </p:cNvPr>
          <p:cNvSpPr/>
          <p:nvPr/>
        </p:nvSpPr>
        <p:spPr>
          <a:xfrm>
            <a:off x="593617" y="4445651"/>
            <a:ext cx="2281468" cy="258234"/>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C8B4A2BB-D38C-4B32-AE1C-2A1D74E538CB}"/>
              </a:ext>
            </a:extLst>
          </p:cNvPr>
          <p:cNvSpPr/>
          <p:nvPr/>
        </p:nvSpPr>
        <p:spPr>
          <a:xfrm>
            <a:off x="3150576" y="3736732"/>
            <a:ext cx="8515362" cy="37806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0" name="Rectángulo 9">
            <a:extLst>
              <a:ext uri="{FF2B5EF4-FFF2-40B4-BE49-F238E27FC236}">
                <a16:creationId xmlns:a16="http://schemas.microsoft.com/office/drawing/2014/main" id="{C8B4A2BB-D38C-4B32-AE1C-2A1D74E538CB}"/>
              </a:ext>
            </a:extLst>
          </p:cNvPr>
          <p:cNvSpPr/>
          <p:nvPr/>
        </p:nvSpPr>
        <p:spPr>
          <a:xfrm>
            <a:off x="6330461" y="5697414"/>
            <a:ext cx="838201" cy="28135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1" name="Rectángulo 10">
            <a:extLst>
              <a:ext uri="{FF2B5EF4-FFF2-40B4-BE49-F238E27FC236}">
                <a16:creationId xmlns:a16="http://schemas.microsoft.com/office/drawing/2014/main" id="{C8B4A2BB-D38C-4B32-AE1C-2A1D74E538CB}"/>
              </a:ext>
            </a:extLst>
          </p:cNvPr>
          <p:cNvSpPr/>
          <p:nvPr/>
        </p:nvSpPr>
        <p:spPr>
          <a:xfrm>
            <a:off x="7168662" y="5697414"/>
            <a:ext cx="838201" cy="28135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2" name="Rectángulo 11">
            <a:extLst>
              <a:ext uri="{FF2B5EF4-FFF2-40B4-BE49-F238E27FC236}">
                <a16:creationId xmlns:a16="http://schemas.microsoft.com/office/drawing/2014/main" id="{C8B4A2BB-D38C-4B32-AE1C-2A1D74E538CB}"/>
              </a:ext>
            </a:extLst>
          </p:cNvPr>
          <p:cNvSpPr/>
          <p:nvPr/>
        </p:nvSpPr>
        <p:spPr>
          <a:xfrm>
            <a:off x="8006863" y="5697414"/>
            <a:ext cx="838201" cy="28135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3" name="Rectángulo 12">
            <a:extLst>
              <a:ext uri="{FF2B5EF4-FFF2-40B4-BE49-F238E27FC236}">
                <a16:creationId xmlns:a16="http://schemas.microsoft.com/office/drawing/2014/main" id="{C8B4A2BB-D38C-4B32-AE1C-2A1D74E538CB}"/>
              </a:ext>
            </a:extLst>
          </p:cNvPr>
          <p:cNvSpPr/>
          <p:nvPr/>
        </p:nvSpPr>
        <p:spPr>
          <a:xfrm>
            <a:off x="6913685" y="5149329"/>
            <a:ext cx="674077" cy="295053"/>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4" name="Imagen 13">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145990" y="3171591"/>
            <a:ext cx="318596" cy="260991"/>
          </a:xfrm>
          <a:prstGeom prst="rect">
            <a:avLst/>
          </a:prstGeom>
        </p:spPr>
      </p:pic>
      <p:pic>
        <p:nvPicPr>
          <p:cNvPr id="15" name="Imagen 14">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238445" y="4238748"/>
            <a:ext cx="318596" cy="260991"/>
          </a:xfrm>
          <a:prstGeom prst="rect">
            <a:avLst/>
          </a:prstGeom>
        </p:spPr>
      </p:pic>
      <p:pic>
        <p:nvPicPr>
          <p:cNvPr id="16" name="Imagen 15">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238443" y="4539602"/>
            <a:ext cx="318596" cy="260991"/>
          </a:xfrm>
          <a:prstGeom prst="rect">
            <a:avLst/>
          </a:prstGeom>
        </p:spPr>
      </p:pic>
      <p:pic>
        <p:nvPicPr>
          <p:cNvPr id="17" name="Imagen 16">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2795404" y="3865137"/>
            <a:ext cx="318596" cy="260991"/>
          </a:xfrm>
          <a:prstGeom prst="rect">
            <a:avLst/>
          </a:prstGeom>
        </p:spPr>
      </p:pic>
      <p:pic>
        <p:nvPicPr>
          <p:cNvPr id="18" name="Imagen 17">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6558512" y="5215237"/>
            <a:ext cx="318596" cy="260991"/>
          </a:xfrm>
          <a:prstGeom prst="rect">
            <a:avLst/>
          </a:prstGeom>
        </p:spPr>
      </p:pic>
      <p:pic>
        <p:nvPicPr>
          <p:cNvPr id="19" name="Imagen 18">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5975289" y="5790855"/>
            <a:ext cx="318596" cy="260991"/>
          </a:xfrm>
          <a:prstGeom prst="rect">
            <a:avLst/>
          </a:prstGeom>
        </p:spPr>
      </p:pic>
    </p:spTree>
    <p:extLst>
      <p:ext uri="{BB962C8B-B14F-4D97-AF65-F5344CB8AC3E}">
        <p14:creationId xmlns:p14="http://schemas.microsoft.com/office/powerpoint/2010/main" val="2423545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esquinas diagonales cortadas 10">
            <a:extLst>
              <a:ext uri="{FF2B5EF4-FFF2-40B4-BE49-F238E27FC236}">
                <a16:creationId xmlns:a16="http://schemas.microsoft.com/office/drawing/2014/main" id="{99BAFA92-EEB8-460A-A45D-9CED56003DC6}"/>
              </a:ext>
            </a:extLst>
          </p:cNvPr>
          <p:cNvSpPr/>
          <p:nvPr/>
        </p:nvSpPr>
        <p:spPr>
          <a:xfrm>
            <a:off x="600806" y="869897"/>
            <a:ext cx="10055258" cy="48607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a:xfrm>
            <a:off x="1989638" y="296361"/>
            <a:ext cx="618067" cy="525992"/>
          </a:xfrm>
        </p:spPr>
        <p:txBody>
          <a:bodyPr/>
          <a:lstStyle/>
          <a:p>
            <a:r>
              <a:rPr lang="es-MX" dirty="0"/>
              <a:t>8</a:t>
            </a:r>
            <a:endParaRPr lang="es-CO" dirty="0"/>
          </a:p>
        </p:txBody>
      </p:sp>
      <p:sp>
        <p:nvSpPr>
          <p:cNvPr id="4" name="17 Rectángulo"/>
          <p:cNvSpPr/>
          <p:nvPr/>
        </p:nvSpPr>
        <p:spPr>
          <a:xfrm>
            <a:off x="532081" y="856462"/>
            <a:ext cx="10123983" cy="2092881"/>
          </a:xfrm>
          <a:prstGeom prst="rect">
            <a:avLst/>
          </a:prstGeom>
          <a:noFill/>
        </p:spPr>
        <p:txBody>
          <a:bodyPr wrap="square">
            <a:spAutoFit/>
          </a:bodyPr>
          <a:lstStyle/>
          <a:p>
            <a:pPr algn="just" eaLnBrk="0" fontAlgn="base" hangingPunct="0">
              <a:spcBef>
                <a:spcPct val="0"/>
              </a:spcBef>
              <a:spcAft>
                <a:spcPct val="0"/>
              </a:spcAft>
            </a:pPr>
            <a:r>
              <a:rPr lang="es-CO" altLang="es-CO" sz="1300" dirty="0">
                <a:solidFill>
                  <a:schemeClr val="bg1"/>
                </a:solidFill>
                <a:latin typeface="Helvetica" panose="020B0604020202020204" pitchFamily="34" charset="0"/>
                <a:cs typeface="Helvetica" panose="020B0604020202020204" pitchFamily="34" charset="0"/>
              </a:rPr>
              <a:t>En caso de identificar la necesidad de ajustar el responsable de entregables o actividades de un entregable, el enlace, puede tramitar el ajuste de la siguiente manera:</a:t>
            </a: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Dar clic en </a:t>
            </a:r>
            <a:r>
              <a:rPr lang="es-CO" altLang="es-CO" sz="1300" i="1" dirty="0">
                <a:latin typeface="Helvetica" panose="020B0604020202020204" pitchFamily="34" charset="0"/>
                <a:cs typeface="Helvetica" panose="020B0604020202020204" pitchFamily="34" charset="0"/>
              </a:rPr>
              <a:t>Planeación institucional</a:t>
            </a:r>
          </a:p>
          <a:p>
            <a:pPr marL="228600" indent="-228600" algn="just" eaLnBrk="0" fontAlgn="base" hangingPunct="0">
              <a:spcBef>
                <a:spcPct val="0"/>
              </a:spcBef>
              <a:spcAft>
                <a:spcPct val="0"/>
              </a:spcAft>
              <a:buFont typeface="+mj-lt"/>
              <a:buAutoNum type="alphaLcPeriod"/>
            </a:pPr>
            <a:r>
              <a:rPr lang="es-CO" altLang="es-CO" sz="1300" dirty="0">
                <a:latin typeface="Helvetica" panose="020B0604020202020204" pitchFamily="34" charset="0"/>
                <a:cs typeface="Helvetica" panose="020B0604020202020204" pitchFamily="34" charset="0"/>
              </a:rPr>
              <a:t>Dar clic en </a:t>
            </a:r>
            <a:r>
              <a:rPr lang="es-CO" altLang="es-CO" sz="1300" i="1" dirty="0">
                <a:latin typeface="Helvetica" panose="020B0604020202020204" pitchFamily="34" charset="0"/>
                <a:cs typeface="Helvetica" panose="020B0604020202020204" pitchFamily="34" charset="0"/>
              </a:rPr>
              <a:t>Modificaciones</a:t>
            </a:r>
          </a:p>
          <a:p>
            <a:pPr marL="228600" indent="-228600" algn="just" eaLnBrk="0" fontAlgn="base" hangingPunct="0">
              <a:spcBef>
                <a:spcPct val="0"/>
              </a:spcBef>
              <a:spcAft>
                <a:spcPct val="0"/>
              </a:spcAft>
              <a:buFont typeface="+mj-lt"/>
              <a:buAutoNum type="alphaLcPeriod"/>
            </a:pPr>
            <a:r>
              <a:rPr lang="es-CO" altLang="es-CO" sz="1300" i="1" dirty="0">
                <a:latin typeface="Helvetica" panose="020B0604020202020204" pitchFamily="34" charset="0"/>
                <a:cs typeface="Helvetica" panose="020B0604020202020204" pitchFamily="34" charset="0"/>
              </a:rPr>
              <a:t>Dar clic en modificar responsables</a:t>
            </a:r>
          </a:p>
          <a:p>
            <a:pPr marL="228600" indent="-228600" algn="just" eaLnBrk="0" fontAlgn="base" hangingPunct="0">
              <a:spcBef>
                <a:spcPct val="0"/>
              </a:spcBef>
              <a:spcAft>
                <a:spcPct val="0"/>
              </a:spcAft>
              <a:buFont typeface="+mj-lt"/>
              <a:buAutoNum type="alphaLcPeriod"/>
            </a:pPr>
            <a:r>
              <a:rPr lang="es-CO" altLang="es-CO" sz="1300" i="1" dirty="0">
                <a:latin typeface="Helvetica" panose="020B0604020202020204" pitchFamily="34" charset="0"/>
                <a:cs typeface="Helvetica" panose="020B0604020202020204" pitchFamily="34" charset="0"/>
              </a:rPr>
              <a:t>Dar clic en entregable o actividades, de acuerdo a la necesidad.</a:t>
            </a:r>
          </a:p>
          <a:p>
            <a:pPr marL="228600" indent="-228600" algn="just" eaLnBrk="0" fontAlgn="base" hangingPunct="0">
              <a:spcBef>
                <a:spcPct val="0"/>
              </a:spcBef>
              <a:spcAft>
                <a:spcPct val="0"/>
              </a:spcAft>
              <a:buFont typeface="+mj-lt"/>
              <a:buAutoNum type="alphaLcPeriod"/>
            </a:pPr>
            <a:r>
              <a:rPr lang="es-CO" altLang="es-CO" sz="1300" i="1" dirty="0">
                <a:latin typeface="Helvetica" panose="020B0604020202020204" pitchFamily="34" charset="0"/>
                <a:cs typeface="Helvetica" panose="020B0604020202020204" pitchFamily="34" charset="0"/>
              </a:rPr>
              <a:t>Escoger el entregable o actividad a modificar</a:t>
            </a:r>
          </a:p>
          <a:p>
            <a:pPr marL="228600" indent="-228600" algn="just" eaLnBrk="0" fontAlgn="base" hangingPunct="0">
              <a:spcBef>
                <a:spcPct val="0"/>
              </a:spcBef>
              <a:spcAft>
                <a:spcPct val="0"/>
              </a:spcAft>
              <a:buFont typeface="+mj-lt"/>
              <a:buAutoNum type="alphaLcPeriod"/>
            </a:pPr>
            <a:r>
              <a:rPr lang="es-CO" altLang="es-CO" sz="1300" i="1" dirty="0">
                <a:latin typeface="Helvetica" panose="020B0604020202020204" pitchFamily="34" charset="0"/>
                <a:cs typeface="Helvetica" panose="020B0604020202020204" pitchFamily="34" charset="0"/>
              </a:rPr>
              <a:t>Dar clic en editar</a:t>
            </a: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p:txBody>
      </p:sp>
      <p:pic>
        <p:nvPicPr>
          <p:cNvPr id="5" name="Imagen 4"/>
          <p:cNvPicPr>
            <a:picLocks noChangeAspect="1"/>
          </p:cNvPicPr>
          <p:nvPr/>
        </p:nvPicPr>
        <p:blipFill rotWithShape="1">
          <a:blip r:embed="rId2"/>
          <a:srcRect b="70696"/>
          <a:stretch/>
        </p:blipFill>
        <p:spPr>
          <a:xfrm>
            <a:off x="311330" y="2770039"/>
            <a:ext cx="11440636" cy="3528604"/>
          </a:xfrm>
          <a:prstGeom prst="rect">
            <a:avLst/>
          </a:prstGeom>
        </p:spPr>
      </p:pic>
      <p:sp>
        <p:nvSpPr>
          <p:cNvPr id="6" name="Rectángulo 5">
            <a:extLst>
              <a:ext uri="{FF2B5EF4-FFF2-40B4-BE49-F238E27FC236}">
                <a16:creationId xmlns:a16="http://schemas.microsoft.com/office/drawing/2014/main" id="{C8B4A2BB-D38C-4B32-AE1C-2A1D74E538CB}"/>
              </a:ext>
            </a:extLst>
          </p:cNvPr>
          <p:cNvSpPr/>
          <p:nvPr/>
        </p:nvSpPr>
        <p:spPr>
          <a:xfrm>
            <a:off x="2687096" y="3300465"/>
            <a:ext cx="782517" cy="378069"/>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7" name="Rectángulo 6">
            <a:extLst>
              <a:ext uri="{FF2B5EF4-FFF2-40B4-BE49-F238E27FC236}">
                <a16:creationId xmlns:a16="http://schemas.microsoft.com/office/drawing/2014/main" id="{C8B4A2BB-D38C-4B32-AE1C-2A1D74E538CB}"/>
              </a:ext>
            </a:extLst>
          </p:cNvPr>
          <p:cNvSpPr/>
          <p:nvPr/>
        </p:nvSpPr>
        <p:spPr>
          <a:xfrm>
            <a:off x="4246265" y="3300464"/>
            <a:ext cx="782517" cy="378069"/>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8" name="Rectángulo 7">
            <a:extLst>
              <a:ext uri="{FF2B5EF4-FFF2-40B4-BE49-F238E27FC236}">
                <a16:creationId xmlns:a16="http://schemas.microsoft.com/office/drawing/2014/main" id="{C8B4A2BB-D38C-4B32-AE1C-2A1D74E538CB}"/>
              </a:ext>
            </a:extLst>
          </p:cNvPr>
          <p:cNvSpPr/>
          <p:nvPr/>
        </p:nvSpPr>
        <p:spPr>
          <a:xfrm>
            <a:off x="2709076" y="4156272"/>
            <a:ext cx="9104436" cy="706648"/>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9" name="Rectángulo 8">
            <a:extLst>
              <a:ext uri="{FF2B5EF4-FFF2-40B4-BE49-F238E27FC236}">
                <a16:creationId xmlns:a16="http://schemas.microsoft.com/office/drawing/2014/main" id="{C8B4A2BB-D38C-4B32-AE1C-2A1D74E538CB}"/>
              </a:ext>
            </a:extLst>
          </p:cNvPr>
          <p:cNvSpPr/>
          <p:nvPr/>
        </p:nvSpPr>
        <p:spPr>
          <a:xfrm>
            <a:off x="249784" y="3678533"/>
            <a:ext cx="1180013" cy="404447"/>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0" name="Rectángulo 9">
            <a:extLst>
              <a:ext uri="{FF2B5EF4-FFF2-40B4-BE49-F238E27FC236}">
                <a16:creationId xmlns:a16="http://schemas.microsoft.com/office/drawing/2014/main" id="{C8B4A2BB-D38C-4B32-AE1C-2A1D74E538CB}"/>
              </a:ext>
            </a:extLst>
          </p:cNvPr>
          <p:cNvSpPr/>
          <p:nvPr/>
        </p:nvSpPr>
        <p:spPr>
          <a:xfrm>
            <a:off x="360159" y="5464623"/>
            <a:ext cx="959262" cy="324066"/>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1" name="Rectángulo 10">
            <a:extLst>
              <a:ext uri="{FF2B5EF4-FFF2-40B4-BE49-F238E27FC236}">
                <a16:creationId xmlns:a16="http://schemas.microsoft.com/office/drawing/2014/main" id="{C8B4A2BB-D38C-4B32-AE1C-2A1D74E538CB}"/>
              </a:ext>
            </a:extLst>
          </p:cNvPr>
          <p:cNvSpPr/>
          <p:nvPr/>
        </p:nvSpPr>
        <p:spPr>
          <a:xfrm>
            <a:off x="536904" y="5859025"/>
            <a:ext cx="1090856" cy="316523"/>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sp>
        <p:nvSpPr>
          <p:cNvPr id="12" name="Rectángulo 11">
            <a:extLst>
              <a:ext uri="{FF2B5EF4-FFF2-40B4-BE49-F238E27FC236}">
                <a16:creationId xmlns:a16="http://schemas.microsoft.com/office/drawing/2014/main" id="{C8B4A2BB-D38C-4B32-AE1C-2A1D74E538CB}"/>
              </a:ext>
            </a:extLst>
          </p:cNvPr>
          <p:cNvSpPr/>
          <p:nvPr/>
        </p:nvSpPr>
        <p:spPr>
          <a:xfrm>
            <a:off x="6567434" y="5560088"/>
            <a:ext cx="849924" cy="395655"/>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14440" y="3821225"/>
            <a:ext cx="318596" cy="260991"/>
          </a:xfrm>
          <a:prstGeom prst="rect">
            <a:avLst/>
          </a:prstGeom>
        </p:spPr>
      </p:pic>
      <p:pic>
        <p:nvPicPr>
          <p:cNvPr id="14" name="Imagen 13">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19688" y="5538678"/>
            <a:ext cx="318596" cy="260991"/>
          </a:xfrm>
          <a:prstGeom prst="rect">
            <a:avLst/>
          </a:prstGeom>
        </p:spPr>
      </p:pic>
      <p:pic>
        <p:nvPicPr>
          <p:cNvPr id="15" name="Imagen 14">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185795" y="5913167"/>
            <a:ext cx="318596" cy="260991"/>
          </a:xfrm>
          <a:prstGeom prst="rect">
            <a:avLst/>
          </a:prstGeom>
        </p:spPr>
      </p:pic>
      <p:pic>
        <p:nvPicPr>
          <p:cNvPr id="16" name="Imagen 15">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2363689" y="3412124"/>
            <a:ext cx="318596" cy="260991"/>
          </a:xfrm>
          <a:prstGeom prst="rect">
            <a:avLst/>
          </a:prstGeom>
        </p:spPr>
      </p:pic>
      <p:pic>
        <p:nvPicPr>
          <p:cNvPr id="17" name="Imagen 16">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2363690" y="4414674"/>
            <a:ext cx="318596" cy="260991"/>
          </a:xfrm>
          <a:prstGeom prst="rect">
            <a:avLst/>
          </a:prstGeom>
        </p:spPr>
      </p:pic>
      <p:pic>
        <p:nvPicPr>
          <p:cNvPr id="18" name="Imagen 17">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6215807" y="5682240"/>
            <a:ext cx="318596" cy="260991"/>
          </a:xfrm>
          <a:prstGeom prst="rect">
            <a:avLst/>
          </a:prstGeom>
        </p:spPr>
      </p:pic>
      <p:pic>
        <p:nvPicPr>
          <p:cNvPr id="19" name="Imagen 18">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3905794" y="3422312"/>
            <a:ext cx="318596" cy="260991"/>
          </a:xfrm>
          <a:prstGeom prst="rect">
            <a:avLst/>
          </a:prstGeom>
        </p:spPr>
      </p:pic>
    </p:spTree>
    <p:extLst>
      <p:ext uri="{BB962C8B-B14F-4D97-AF65-F5344CB8AC3E}">
        <p14:creationId xmlns:p14="http://schemas.microsoft.com/office/powerpoint/2010/main" val="180971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diagonales cortadas 10">
            <a:extLst>
              <a:ext uri="{FF2B5EF4-FFF2-40B4-BE49-F238E27FC236}">
                <a16:creationId xmlns:a16="http://schemas.microsoft.com/office/drawing/2014/main" id="{99BAFA92-EEB8-460A-A45D-9CED56003DC6}"/>
              </a:ext>
            </a:extLst>
          </p:cNvPr>
          <p:cNvSpPr/>
          <p:nvPr/>
        </p:nvSpPr>
        <p:spPr>
          <a:xfrm>
            <a:off x="776865" y="1175937"/>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MX" dirty="0"/>
              <a:t>8</a:t>
            </a:r>
          </a:p>
          <a:p>
            <a:endParaRPr lang="es-CO" dirty="0"/>
          </a:p>
        </p:txBody>
      </p:sp>
      <p:pic>
        <p:nvPicPr>
          <p:cNvPr id="4" name="Imagen 3"/>
          <p:cNvPicPr>
            <a:picLocks noChangeAspect="1"/>
          </p:cNvPicPr>
          <p:nvPr/>
        </p:nvPicPr>
        <p:blipFill>
          <a:blip r:embed="rId2"/>
          <a:stretch>
            <a:fillRect/>
          </a:stretch>
        </p:blipFill>
        <p:spPr>
          <a:xfrm>
            <a:off x="351027" y="2445063"/>
            <a:ext cx="11462280" cy="2636891"/>
          </a:xfrm>
          <a:prstGeom prst="rect">
            <a:avLst/>
          </a:prstGeom>
        </p:spPr>
      </p:pic>
      <p:sp>
        <p:nvSpPr>
          <p:cNvPr id="5" name="17 Rectángulo"/>
          <p:cNvSpPr/>
          <p:nvPr/>
        </p:nvSpPr>
        <p:spPr>
          <a:xfrm>
            <a:off x="1021241" y="1207208"/>
            <a:ext cx="9810882" cy="892552"/>
          </a:xfrm>
          <a:prstGeom prst="rect">
            <a:avLst/>
          </a:prstGeom>
          <a:noFill/>
        </p:spPr>
        <p:txBody>
          <a:bodyPr wrap="square">
            <a:spAutoFit/>
          </a:bodyPr>
          <a:lstStyle/>
          <a:p>
            <a:pPr algn="just" eaLnBrk="0" fontAlgn="base" hangingPunct="0">
              <a:spcBef>
                <a:spcPct val="0"/>
              </a:spcBef>
              <a:spcAft>
                <a:spcPct val="0"/>
              </a:spcAft>
            </a:pPr>
            <a:r>
              <a:rPr lang="es-CO" altLang="es-CO" sz="1300" dirty="0">
                <a:solidFill>
                  <a:schemeClr val="bg1"/>
                </a:solidFill>
                <a:latin typeface="Helvetica" panose="020B0604020202020204" pitchFamily="34" charset="0"/>
                <a:cs typeface="Helvetica" panose="020B0604020202020204" pitchFamily="34" charset="0"/>
              </a:rPr>
              <a:t>Seguidamente aparecerá el responsable del entregable o actividad, de acuerdo a la selección realizada, donde se debe escoger el responsable de la actividad de la lista desplegable de personal de la dependencia, y dar clic en aceptar</a:t>
            </a:r>
          </a:p>
          <a:p>
            <a:pPr marL="228600" indent="-228600" algn="just" eaLnBrk="0" fontAlgn="base" hangingPunct="0">
              <a:spcBef>
                <a:spcPct val="0"/>
              </a:spcBef>
              <a:spcAft>
                <a:spcPct val="0"/>
              </a:spcAft>
              <a:buFont typeface="+mj-lt"/>
              <a:buAutoNum type="alphaLcPeriod"/>
            </a:pPr>
            <a:endParaRPr lang="es-CO" altLang="es-CO" sz="1300" dirty="0">
              <a:solidFill>
                <a:schemeClr val="bg1"/>
              </a:solidFill>
              <a:latin typeface="Helvetica" panose="020B0604020202020204" pitchFamily="34" charset="0"/>
              <a:cs typeface="Helvetica" panose="020B0604020202020204" pitchFamily="34" charset="0"/>
            </a:endParaRP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p:txBody>
      </p:sp>
      <p:sp>
        <p:nvSpPr>
          <p:cNvPr id="6" name="Rectángulo 5">
            <a:extLst>
              <a:ext uri="{FF2B5EF4-FFF2-40B4-BE49-F238E27FC236}">
                <a16:creationId xmlns:a16="http://schemas.microsoft.com/office/drawing/2014/main" id="{C8B4A2BB-D38C-4B32-AE1C-2A1D74E538CB}"/>
              </a:ext>
            </a:extLst>
          </p:cNvPr>
          <p:cNvSpPr/>
          <p:nvPr/>
        </p:nvSpPr>
        <p:spPr>
          <a:xfrm>
            <a:off x="1969477" y="3862776"/>
            <a:ext cx="9759461" cy="331154"/>
          </a:xfrm>
          <a:prstGeom prst="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err="1"/>
          </a:p>
        </p:txBody>
      </p:sp>
      <p:pic>
        <p:nvPicPr>
          <p:cNvPr id="7" name="Imagen 6">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4143" y="3936830"/>
            <a:ext cx="318596" cy="260991"/>
          </a:xfrm>
          <a:prstGeom prst="rect">
            <a:avLst/>
          </a:prstGeom>
        </p:spPr>
      </p:pic>
      <p:pic>
        <p:nvPicPr>
          <p:cNvPr id="8" name="Imagen 7">
            <a:extLst>
              <a:ext uri="{FF2B5EF4-FFF2-40B4-BE49-F238E27FC236}">
                <a16:creationId xmlns:a16="http://schemas.microsoft.com/office/drawing/2014/main" id="{2CBEC9B3-63CC-4DBA-AE9E-99B96D43B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1614306" y="3957367"/>
            <a:ext cx="318596" cy="260991"/>
          </a:xfrm>
          <a:prstGeom prst="rect">
            <a:avLst/>
          </a:prstGeom>
        </p:spPr>
      </p:pic>
    </p:spTree>
    <p:extLst>
      <p:ext uri="{BB962C8B-B14F-4D97-AF65-F5344CB8AC3E}">
        <p14:creationId xmlns:p14="http://schemas.microsoft.com/office/powerpoint/2010/main" val="718409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7955D-B6BC-D38A-02B7-B58C447F13DA}"/>
            </a:ext>
          </a:extLst>
        </p:cNvPr>
        <p:cNvGrpSpPr/>
        <p:nvPr/>
      </p:nvGrpSpPr>
      <p:grpSpPr>
        <a:xfrm>
          <a:off x="0" y="0"/>
          <a:ext cx="0" cy="0"/>
          <a:chOff x="0" y="0"/>
          <a:chExt cx="0" cy="0"/>
        </a:xfrm>
      </p:grpSpPr>
      <p:sp>
        <p:nvSpPr>
          <p:cNvPr id="11" name="Rectángulo: esquinas diagonales cortadas 10">
            <a:extLst>
              <a:ext uri="{FF2B5EF4-FFF2-40B4-BE49-F238E27FC236}">
                <a16:creationId xmlns:a16="http://schemas.microsoft.com/office/drawing/2014/main" id="{9915B987-37ED-AB73-CF0A-4E79038EB581}"/>
              </a:ext>
            </a:extLst>
          </p:cNvPr>
          <p:cNvSpPr/>
          <p:nvPr/>
        </p:nvSpPr>
        <p:spPr>
          <a:xfrm>
            <a:off x="1115500" y="4627717"/>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9" name="Rectángulo: esquinas diagonales cortadas 10">
            <a:extLst>
              <a:ext uri="{FF2B5EF4-FFF2-40B4-BE49-F238E27FC236}">
                <a16:creationId xmlns:a16="http://schemas.microsoft.com/office/drawing/2014/main" id="{4FCDC047-1F4D-B209-CE9E-323AF6670014}"/>
              </a:ext>
            </a:extLst>
          </p:cNvPr>
          <p:cNvSpPr/>
          <p:nvPr/>
        </p:nvSpPr>
        <p:spPr>
          <a:xfrm>
            <a:off x="1068371" y="3614036"/>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8" name="Rectángulo: esquinas diagonales cortadas 10">
            <a:extLst>
              <a:ext uri="{FF2B5EF4-FFF2-40B4-BE49-F238E27FC236}">
                <a16:creationId xmlns:a16="http://schemas.microsoft.com/office/drawing/2014/main" id="{D7070DCA-4FF5-DACE-98D8-1EB757FCE38B}"/>
              </a:ext>
            </a:extLst>
          </p:cNvPr>
          <p:cNvSpPr/>
          <p:nvPr/>
        </p:nvSpPr>
        <p:spPr>
          <a:xfrm>
            <a:off x="1068371" y="2600355"/>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4" name="Rectángulo: esquinas diagonales cortadas 10">
            <a:extLst>
              <a:ext uri="{FF2B5EF4-FFF2-40B4-BE49-F238E27FC236}">
                <a16:creationId xmlns:a16="http://schemas.microsoft.com/office/drawing/2014/main" id="{9633EBE9-4FA4-AA17-FE1C-FB6C73425A28}"/>
              </a:ext>
            </a:extLst>
          </p:cNvPr>
          <p:cNvSpPr/>
          <p:nvPr/>
        </p:nvSpPr>
        <p:spPr>
          <a:xfrm>
            <a:off x="1021240" y="1624970"/>
            <a:ext cx="10055258" cy="76220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E1FFD262-CE1C-16C9-50CF-A27ACCDCD4D2}"/>
              </a:ext>
            </a:extLst>
          </p:cNvPr>
          <p:cNvSpPr>
            <a:spLocks noGrp="1"/>
          </p:cNvSpPr>
          <p:nvPr>
            <p:ph type="title"/>
          </p:nvPr>
        </p:nvSpPr>
        <p:spPr/>
        <p:txBody>
          <a:bodyPr/>
          <a:lstStyle/>
          <a:p>
            <a:r>
              <a:rPr lang="es-ES_tradnl" dirty="0">
                <a:solidFill>
                  <a:schemeClr val="bg1">
                    <a:lumMod val="50000"/>
                  </a:schemeClr>
                </a:solidFill>
                <a:latin typeface="Helvetica" panose="020B0604020202020204" pitchFamily="34" charset="0"/>
                <a:cs typeface="Helvetica" panose="020B0604020202020204" pitchFamily="34" charset="0"/>
              </a:rPr>
              <a:t>Ajustes de planeación</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a:extLst>
              <a:ext uri="{FF2B5EF4-FFF2-40B4-BE49-F238E27FC236}">
                <a16:creationId xmlns:a16="http://schemas.microsoft.com/office/drawing/2014/main" id="{075DEDA8-2F82-4664-090F-AF0910148FAE}"/>
              </a:ext>
            </a:extLst>
          </p:cNvPr>
          <p:cNvSpPr>
            <a:spLocks noGrp="1"/>
          </p:cNvSpPr>
          <p:nvPr>
            <p:ph sz="half" idx="2"/>
          </p:nvPr>
        </p:nvSpPr>
        <p:spPr/>
        <p:txBody>
          <a:bodyPr/>
          <a:lstStyle/>
          <a:p>
            <a:r>
              <a:rPr lang="es-MX" dirty="0"/>
              <a:t>8</a:t>
            </a:r>
            <a:endParaRPr lang="es-CO" dirty="0"/>
          </a:p>
        </p:txBody>
      </p:sp>
      <p:pic>
        <p:nvPicPr>
          <p:cNvPr id="7" name="Imagen 6">
            <a:extLst>
              <a:ext uri="{FF2B5EF4-FFF2-40B4-BE49-F238E27FC236}">
                <a16:creationId xmlns:a16="http://schemas.microsoft.com/office/drawing/2014/main" id="{F075367C-0E67-352D-5734-CCEDBB0117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4143" y="3936830"/>
            <a:ext cx="318596" cy="260991"/>
          </a:xfrm>
          <a:prstGeom prst="rect">
            <a:avLst/>
          </a:prstGeom>
        </p:spPr>
      </p:pic>
      <p:sp>
        <p:nvSpPr>
          <p:cNvPr id="6" name="CuadroTexto 5">
            <a:extLst>
              <a:ext uri="{FF2B5EF4-FFF2-40B4-BE49-F238E27FC236}">
                <a16:creationId xmlns:a16="http://schemas.microsoft.com/office/drawing/2014/main" id="{D050993A-5236-EB60-9AE5-A3290FB57955}"/>
              </a:ext>
            </a:extLst>
          </p:cNvPr>
          <p:cNvSpPr txBox="1"/>
          <p:nvPr/>
        </p:nvSpPr>
        <p:spPr>
          <a:xfrm>
            <a:off x="1021242" y="4774089"/>
            <a:ext cx="9810881" cy="292388"/>
          </a:xfrm>
          <a:prstGeom prst="rect">
            <a:avLst/>
          </a:prstGeom>
          <a:noFill/>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altLang="es-CO" sz="1300" dirty="0">
                <a:solidFill>
                  <a:schemeClr val="bg1"/>
                </a:solidFill>
                <a:latin typeface="Helvetica" panose="020B0604020202020204" pitchFamily="34" charset="0"/>
                <a:cs typeface="Helvetica" panose="020B0604020202020204" pitchFamily="34" charset="0"/>
              </a:rPr>
              <a:t>Cuando el Director General realice la aprobación, la modificación solicitada quedará en el sistema según la solicitud del área</a:t>
            </a:r>
          </a:p>
        </p:txBody>
      </p:sp>
      <p:sp>
        <p:nvSpPr>
          <p:cNvPr id="10" name="CuadroTexto 9">
            <a:extLst>
              <a:ext uri="{FF2B5EF4-FFF2-40B4-BE49-F238E27FC236}">
                <a16:creationId xmlns:a16="http://schemas.microsoft.com/office/drawing/2014/main" id="{993424C8-1143-E278-B012-384C65579ED9}"/>
              </a:ext>
            </a:extLst>
          </p:cNvPr>
          <p:cNvSpPr txBox="1"/>
          <p:nvPr/>
        </p:nvSpPr>
        <p:spPr>
          <a:xfrm>
            <a:off x="1021243" y="3729909"/>
            <a:ext cx="9810880" cy="492443"/>
          </a:xfrm>
          <a:prstGeom prst="rect">
            <a:avLst/>
          </a:prstGeom>
          <a:noFill/>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altLang="es-CO" sz="1300" dirty="0">
                <a:solidFill>
                  <a:schemeClr val="bg1"/>
                </a:solidFill>
                <a:latin typeface="Helvetica" panose="020B0604020202020204" pitchFamily="34" charset="0"/>
                <a:cs typeface="Helvetica" panose="020B0604020202020204" pitchFamily="34" charset="0"/>
              </a:rPr>
              <a:t>Al terminar el flujo en la OAP, ingresará a la bandeja del Director General, quien finalmente será quien apruebe las modificaciones solicitadas</a:t>
            </a:r>
          </a:p>
        </p:txBody>
      </p:sp>
      <p:sp>
        <p:nvSpPr>
          <p:cNvPr id="13" name="17 Rectángulo">
            <a:extLst>
              <a:ext uri="{FF2B5EF4-FFF2-40B4-BE49-F238E27FC236}">
                <a16:creationId xmlns:a16="http://schemas.microsoft.com/office/drawing/2014/main" id="{A148FFC5-4889-81D5-B13E-77AB2414E647}"/>
              </a:ext>
            </a:extLst>
          </p:cNvPr>
          <p:cNvSpPr/>
          <p:nvPr/>
        </p:nvSpPr>
        <p:spPr>
          <a:xfrm>
            <a:off x="1021241" y="1701483"/>
            <a:ext cx="9810882" cy="692497"/>
          </a:xfrm>
          <a:prstGeom prst="rect">
            <a:avLst/>
          </a:prstGeom>
          <a:noFill/>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altLang="es-CO" sz="1300" dirty="0">
                <a:solidFill>
                  <a:schemeClr val="bg1"/>
                </a:solidFill>
                <a:latin typeface="Helvetica" panose="020B0604020202020204" pitchFamily="34" charset="0"/>
                <a:cs typeface="Helvetica" panose="020B0604020202020204" pitchFamily="34" charset="0"/>
              </a:rPr>
              <a:t>Cuando la modificación ha sido terminada por el jefe del área, entrará a la bandeja del validador de la Oficina Asesora de Planeación, quien revisará y validará para que sea revisado por el jefe de la Oficina.</a:t>
            </a:r>
            <a:endParaRPr lang="es-CO" altLang="es-CO" sz="1300" dirty="0">
              <a:latin typeface="Helvetica" panose="020B0604020202020204" pitchFamily="34" charset="0"/>
              <a:cs typeface="Helvetica" panose="020B0604020202020204" pitchFamily="34" charset="0"/>
            </a:endParaRPr>
          </a:p>
          <a:p>
            <a:pPr algn="just" eaLnBrk="0" fontAlgn="base" hangingPunct="0">
              <a:spcBef>
                <a:spcPct val="0"/>
              </a:spcBef>
              <a:spcAft>
                <a:spcPct val="0"/>
              </a:spcAft>
            </a:pPr>
            <a:endParaRPr lang="es-CO" altLang="es-CO" sz="1300" dirty="0">
              <a:latin typeface="Helvetica" panose="020B0604020202020204" pitchFamily="34" charset="0"/>
              <a:cs typeface="Helvetica" panose="020B0604020202020204" pitchFamily="34" charset="0"/>
            </a:endParaRPr>
          </a:p>
        </p:txBody>
      </p:sp>
      <p:sp>
        <p:nvSpPr>
          <p:cNvPr id="5" name="CuadroTexto 4">
            <a:extLst>
              <a:ext uri="{FF2B5EF4-FFF2-40B4-BE49-F238E27FC236}">
                <a16:creationId xmlns:a16="http://schemas.microsoft.com/office/drawing/2014/main" id="{12A6368B-AC9B-51A5-F6E1-6E1D5C92DB9D}"/>
              </a:ext>
            </a:extLst>
          </p:cNvPr>
          <p:cNvSpPr txBox="1"/>
          <p:nvPr/>
        </p:nvSpPr>
        <p:spPr>
          <a:xfrm>
            <a:off x="1021243" y="2835263"/>
            <a:ext cx="9810880" cy="292388"/>
          </a:xfrm>
          <a:prstGeom prst="rect">
            <a:avLst/>
          </a:prstGeom>
          <a:noFill/>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altLang="es-CO" sz="1300" dirty="0">
                <a:solidFill>
                  <a:schemeClr val="bg1"/>
                </a:solidFill>
                <a:latin typeface="Helvetica" panose="020B0604020202020204" pitchFamily="34" charset="0"/>
                <a:cs typeface="Helvetica" panose="020B0604020202020204" pitchFamily="34" charset="0"/>
              </a:rPr>
              <a:t>El jefe de la OAP, revisará y dará terminar</a:t>
            </a:r>
          </a:p>
        </p:txBody>
      </p:sp>
    </p:spTree>
    <p:extLst>
      <p:ext uri="{BB962C8B-B14F-4D97-AF65-F5344CB8AC3E}">
        <p14:creationId xmlns:p14="http://schemas.microsoft.com/office/powerpoint/2010/main" val="559126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0A69A8-513E-DB7E-FE01-AB8FB94D6D4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3FA98DAE-D3EC-CFD3-C6D9-AC66FEB9440F}"/>
              </a:ext>
            </a:extLst>
          </p:cNvPr>
          <p:cNvSpPr txBox="1">
            <a:spLocks/>
          </p:cNvSpPr>
          <p:nvPr/>
        </p:nvSpPr>
        <p:spPr>
          <a:xfrm>
            <a:off x="1078948" y="3055903"/>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CO" b="1" dirty="0">
                <a:solidFill>
                  <a:schemeClr val="bg1"/>
                </a:solidFill>
                <a:latin typeface="Helvetica" panose="020B0604020202020204" pitchFamily="34" charset="0"/>
                <a:cs typeface="Helvetica" panose="020B0604020202020204" pitchFamily="34" charset="0"/>
              </a:rPr>
              <a:t>9. </a:t>
            </a:r>
            <a:r>
              <a:rPr lang="es-CO" b="1" dirty="0" smtClean="0">
                <a:solidFill>
                  <a:schemeClr val="bg1"/>
                </a:solidFill>
                <a:latin typeface="Helvetica" panose="020B0604020202020204" pitchFamily="34" charset="0"/>
                <a:cs typeface="Helvetica" panose="020B0604020202020204" pitchFamily="34" charset="0"/>
              </a:rPr>
              <a:t>Reportes</a:t>
            </a:r>
            <a:endParaRPr lang="es-CO"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08171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diagonales cortadas 10">
            <a:extLst>
              <a:ext uri="{FF2B5EF4-FFF2-40B4-BE49-F238E27FC236}">
                <a16:creationId xmlns:a16="http://schemas.microsoft.com/office/drawing/2014/main" id="{99BAFA92-EEB8-460A-A45D-9CED56003DC6}"/>
              </a:ext>
            </a:extLst>
          </p:cNvPr>
          <p:cNvSpPr/>
          <p:nvPr/>
        </p:nvSpPr>
        <p:spPr>
          <a:xfrm>
            <a:off x="543570" y="3568535"/>
            <a:ext cx="11053743" cy="68854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3" name="Rectángulo: esquinas diagonales cortadas 10">
            <a:extLst>
              <a:ext uri="{FF2B5EF4-FFF2-40B4-BE49-F238E27FC236}">
                <a16:creationId xmlns:a16="http://schemas.microsoft.com/office/drawing/2014/main" id="{99BAFA92-EEB8-460A-A45D-9CED56003DC6}"/>
              </a:ext>
            </a:extLst>
          </p:cNvPr>
          <p:cNvSpPr/>
          <p:nvPr/>
        </p:nvSpPr>
        <p:spPr>
          <a:xfrm>
            <a:off x="543571" y="2560912"/>
            <a:ext cx="11053743" cy="688547"/>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Generalidades del Sistema</a:t>
            </a:r>
            <a:endParaRPr lang="es-ES"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p:cNvSpPr>
            <a:spLocks noGrp="1"/>
          </p:cNvSpPr>
          <p:nvPr>
            <p:ph sz="half" idx="2"/>
          </p:nvPr>
        </p:nvSpPr>
        <p:spPr/>
        <p:txBody>
          <a:bodyPr/>
          <a:lstStyle/>
          <a:p>
            <a:r>
              <a:rPr lang="es-ES" dirty="0">
                <a:latin typeface="Helvetica" panose="020B0604020202020204" pitchFamily="34" charset="0"/>
                <a:cs typeface="Helvetica" panose="020B0604020202020204" pitchFamily="34" charset="0"/>
              </a:rPr>
              <a:t>1</a:t>
            </a:r>
          </a:p>
        </p:txBody>
      </p:sp>
      <p:sp>
        <p:nvSpPr>
          <p:cNvPr id="4" name="Rectángulo 3">
            <a:extLst>
              <a:ext uri="{FF2B5EF4-FFF2-40B4-BE49-F238E27FC236}">
                <a16:creationId xmlns:a16="http://schemas.microsoft.com/office/drawing/2014/main" id="{2E3B40C0-1006-45D1-C99B-E6FC19D5D974}"/>
              </a:ext>
            </a:extLst>
          </p:cNvPr>
          <p:cNvSpPr/>
          <p:nvPr/>
        </p:nvSpPr>
        <p:spPr>
          <a:xfrm>
            <a:off x="1378075" y="2560912"/>
            <a:ext cx="9819011" cy="692497"/>
          </a:xfrm>
          <a:prstGeom prst="rect">
            <a:avLst/>
          </a:prstGeom>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sz="1300" dirty="0">
                <a:solidFill>
                  <a:schemeClr val="bg1"/>
                </a:solidFill>
                <a:latin typeface="Helvetica" panose="020B0604020202020204" pitchFamily="34" charset="0"/>
                <a:cs typeface="Helvetica" panose="020B0604020202020204" pitchFamily="34" charset="0"/>
              </a:rPr>
              <a:t>Los responsables de reportes y roles en el sistema, solo podrán será asignados a quienes se encuentren dentro del directorio activo de la entidad. No se podrán asignar responsabilidad de reporte a servidores que hagan parte de otra área diferente a la que aparezca en el directorio</a:t>
            </a:r>
          </a:p>
        </p:txBody>
      </p:sp>
      <p:sp>
        <p:nvSpPr>
          <p:cNvPr id="6" name="Rectángulo 5">
            <a:extLst>
              <a:ext uri="{FF2B5EF4-FFF2-40B4-BE49-F238E27FC236}">
                <a16:creationId xmlns:a16="http://schemas.microsoft.com/office/drawing/2014/main" id="{F8250029-E29E-C08E-AFA2-BF8D6C0268C4}"/>
              </a:ext>
            </a:extLst>
          </p:cNvPr>
          <p:cNvSpPr/>
          <p:nvPr/>
        </p:nvSpPr>
        <p:spPr>
          <a:xfrm>
            <a:off x="1378074" y="3516507"/>
            <a:ext cx="9819011" cy="692497"/>
          </a:xfrm>
          <a:prstGeom prst="rect">
            <a:avLst/>
          </a:prstGeom>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sz="1300" dirty="0">
                <a:solidFill>
                  <a:schemeClr val="bg1"/>
                </a:solidFill>
                <a:latin typeface="Helvetica" panose="020B0604020202020204" pitchFamily="34" charset="0"/>
                <a:cs typeface="Helvetica" panose="020B0604020202020204" pitchFamily="34" charset="0"/>
              </a:rPr>
              <a:t>Durante el manual se mencionarán los días en los que se encontrará habilitado el sistema según la función que se desee realizar. Después de estos plazos, no se habilitará el sistema, salvo que se hayan presentado fallas técnicas o se presenten situaciones de fuerza mayor </a:t>
            </a:r>
          </a:p>
        </p:txBody>
      </p:sp>
      <p:pic>
        <p:nvPicPr>
          <p:cNvPr id="11" name="Imagen 10">
            <a:extLst>
              <a:ext uri="{FF2B5EF4-FFF2-40B4-BE49-F238E27FC236}">
                <a16:creationId xmlns:a16="http://schemas.microsoft.com/office/drawing/2014/main" id="{2971C622-9798-2443-6004-03E088107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3960" y="1559071"/>
            <a:ext cx="747626" cy="747626"/>
          </a:xfrm>
          <a:prstGeom prst="rect">
            <a:avLst/>
          </a:prstGeom>
        </p:spPr>
      </p:pic>
      <p:pic>
        <p:nvPicPr>
          <p:cNvPr id="16" name="Imagen 15">
            <a:extLst>
              <a:ext uri="{FF2B5EF4-FFF2-40B4-BE49-F238E27FC236}">
                <a16:creationId xmlns:a16="http://schemas.microsoft.com/office/drawing/2014/main" id="{77718491-94C0-3E2E-D3C5-F513FA45667B}"/>
              </a:ext>
            </a:extLst>
          </p:cNvPr>
          <p:cNvPicPr>
            <a:picLocks noChangeAspect="1"/>
          </p:cNvPicPr>
          <p:nvPr/>
        </p:nvPicPr>
        <p:blipFill>
          <a:blip r:embed="rId3"/>
          <a:stretch>
            <a:fillRect/>
          </a:stretch>
        </p:blipFill>
        <p:spPr>
          <a:xfrm>
            <a:off x="5473960" y="4758802"/>
            <a:ext cx="1968770" cy="1616676"/>
          </a:xfrm>
          <a:prstGeom prst="rect">
            <a:avLst/>
          </a:prstGeom>
        </p:spPr>
      </p:pic>
      <p:grpSp>
        <p:nvGrpSpPr>
          <p:cNvPr id="9" name="Grupo 8">
            <a:extLst>
              <a:ext uri="{FF2B5EF4-FFF2-40B4-BE49-F238E27FC236}">
                <a16:creationId xmlns:a16="http://schemas.microsoft.com/office/drawing/2014/main" id="{B37FB41E-693C-4894-9E10-D80A5DFDC016}"/>
              </a:ext>
            </a:extLst>
          </p:cNvPr>
          <p:cNvGrpSpPr/>
          <p:nvPr/>
        </p:nvGrpSpPr>
        <p:grpSpPr>
          <a:xfrm>
            <a:off x="630410" y="757887"/>
            <a:ext cx="11827284" cy="688547"/>
            <a:chOff x="494522" y="1054359"/>
            <a:chExt cx="3454315" cy="502765"/>
          </a:xfrm>
        </p:grpSpPr>
        <p:sp>
          <p:nvSpPr>
            <p:cNvPr id="10"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720445" y="1144001"/>
              <a:ext cx="3228392" cy="213497"/>
            </a:xfrm>
            <a:prstGeom prst="rect">
              <a:avLst/>
            </a:prstGeom>
            <a:noFill/>
          </p:spPr>
          <p:txBody>
            <a:bodyPr wrap="square" rtlCol="0">
              <a:spAutoFit/>
            </a:bodyPr>
            <a:lstStyle/>
            <a:p>
              <a:pPr marL="285750" indent="-285750" algn="just" eaLnBrk="0" fontAlgn="base" hangingPunct="0">
                <a:spcBef>
                  <a:spcPct val="0"/>
                </a:spcBef>
                <a:spcAft>
                  <a:spcPct val="0"/>
                </a:spcAft>
                <a:buFont typeface="Arial" panose="020B0604020202020204" pitchFamily="34" charset="0"/>
                <a:buChar char="•"/>
              </a:pPr>
              <a:r>
                <a:rPr lang="es-CO" sz="1300" dirty="0">
                  <a:solidFill>
                    <a:schemeClr val="bg1"/>
                  </a:solidFill>
                  <a:latin typeface="Helvetica" panose="020B0604020202020204" pitchFamily="34" charset="0"/>
                  <a:cs typeface="Helvetica" panose="020B0604020202020204" pitchFamily="34" charset="0"/>
                </a:rPr>
                <a:t>Se recomienda que al iniciar sesión, se utilice el explorador Google Chrome.</a:t>
              </a:r>
            </a:p>
          </p:txBody>
        </p:sp>
      </p:grpSp>
    </p:spTree>
    <p:extLst>
      <p:ext uri="{BB962C8B-B14F-4D97-AF65-F5344CB8AC3E}">
        <p14:creationId xmlns:p14="http://schemas.microsoft.com/office/powerpoint/2010/main" val="1084926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7955D-B6BC-D38A-02B7-B58C447F13DA}"/>
            </a:ext>
          </a:extLst>
        </p:cNvPr>
        <p:cNvGrpSpPr/>
        <p:nvPr/>
      </p:nvGrpSpPr>
      <p:grpSpPr>
        <a:xfrm>
          <a:off x="0" y="0"/>
          <a:ext cx="0" cy="0"/>
          <a:chOff x="0" y="0"/>
          <a:chExt cx="0" cy="0"/>
        </a:xfrm>
      </p:grpSpPr>
      <p:pic>
        <p:nvPicPr>
          <p:cNvPr id="16" name="Imagen 15"/>
          <p:cNvPicPr/>
          <p:nvPr/>
        </p:nvPicPr>
        <p:blipFill>
          <a:blip r:embed="rId2"/>
          <a:stretch>
            <a:fillRect/>
          </a:stretch>
        </p:blipFill>
        <p:spPr>
          <a:xfrm>
            <a:off x="3167112" y="5184958"/>
            <a:ext cx="5613400" cy="1209040"/>
          </a:xfrm>
          <a:prstGeom prst="rect">
            <a:avLst/>
          </a:prstGeom>
        </p:spPr>
      </p:pic>
      <p:sp>
        <p:nvSpPr>
          <p:cNvPr id="8" name="Rectángulo: esquinas diagonales cortadas 10">
            <a:extLst>
              <a:ext uri="{FF2B5EF4-FFF2-40B4-BE49-F238E27FC236}">
                <a16:creationId xmlns:a16="http://schemas.microsoft.com/office/drawing/2014/main" id="{D7070DCA-4FF5-DACE-98D8-1EB757FCE38B}"/>
              </a:ext>
            </a:extLst>
          </p:cNvPr>
          <p:cNvSpPr/>
          <p:nvPr/>
        </p:nvSpPr>
        <p:spPr>
          <a:xfrm>
            <a:off x="1150935" y="4431765"/>
            <a:ext cx="10055258" cy="527296"/>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4" name="Rectángulo: esquinas diagonales cortadas 10">
            <a:extLst>
              <a:ext uri="{FF2B5EF4-FFF2-40B4-BE49-F238E27FC236}">
                <a16:creationId xmlns:a16="http://schemas.microsoft.com/office/drawing/2014/main" id="{9633EBE9-4FA4-AA17-FE1C-FB6C73425A28}"/>
              </a:ext>
            </a:extLst>
          </p:cNvPr>
          <p:cNvSpPr/>
          <p:nvPr/>
        </p:nvSpPr>
        <p:spPr>
          <a:xfrm>
            <a:off x="1068371" y="885865"/>
            <a:ext cx="10055258" cy="63195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E1FFD262-CE1C-16C9-50CF-A27ACCDCD4D2}"/>
              </a:ext>
            </a:extLst>
          </p:cNvPr>
          <p:cNvSpPr>
            <a:spLocks noGrp="1"/>
          </p:cNvSpPr>
          <p:nvPr>
            <p:ph type="title"/>
          </p:nvPr>
        </p:nvSpPr>
        <p:spPr/>
        <p:txBody>
          <a:bodyPr/>
          <a:lstStyle/>
          <a:p>
            <a:r>
              <a:rPr lang="es-ES_tradnl" dirty="0" smtClean="0">
                <a:solidFill>
                  <a:schemeClr val="bg1">
                    <a:lumMod val="50000"/>
                  </a:schemeClr>
                </a:solidFill>
                <a:latin typeface="Helvetica" panose="020B0604020202020204" pitchFamily="34" charset="0"/>
                <a:cs typeface="Helvetica" panose="020B0604020202020204" pitchFamily="34" charset="0"/>
              </a:rPr>
              <a:t>Reportes</a:t>
            </a:r>
            <a:endParaRPr lang="es-CO" dirty="0">
              <a:solidFill>
                <a:schemeClr val="bg1">
                  <a:lumMod val="50000"/>
                </a:schemeClr>
              </a:solidFill>
              <a:latin typeface="Helvetica" panose="020B0604020202020204" pitchFamily="34" charset="0"/>
              <a:cs typeface="Helvetica" panose="020B0604020202020204" pitchFamily="34" charset="0"/>
            </a:endParaRPr>
          </a:p>
        </p:txBody>
      </p:sp>
      <p:sp>
        <p:nvSpPr>
          <p:cNvPr id="3" name="Marcador de contenido 2">
            <a:extLst>
              <a:ext uri="{FF2B5EF4-FFF2-40B4-BE49-F238E27FC236}">
                <a16:creationId xmlns:a16="http://schemas.microsoft.com/office/drawing/2014/main" id="{075DEDA8-2F82-4664-090F-AF0910148FAE}"/>
              </a:ext>
            </a:extLst>
          </p:cNvPr>
          <p:cNvSpPr>
            <a:spLocks noGrp="1"/>
          </p:cNvSpPr>
          <p:nvPr>
            <p:ph sz="half" idx="2"/>
          </p:nvPr>
        </p:nvSpPr>
        <p:spPr/>
        <p:txBody>
          <a:bodyPr/>
          <a:lstStyle/>
          <a:p>
            <a:r>
              <a:rPr lang="es-MX" dirty="0"/>
              <a:t>8</a:t>
            </a:r>
            <a:endParaRPr lang="es-CO" dirty="0"/>
          </a:p>
        </p:txBody>
      </p:sp>
      <p:pic>
        <p:nvPicPr>
          <p:cNvPr id="7" name="Imagen 6">
            <a:extLst>
              <a:ext uri="{FF2B5EF4-FFF2-40B4-BE49-F238E27FC236}">
                <a16:creationId xmlns:a16="http://schemas.microsoft.com/office/drawing/2014/main" id="{F075367C-0E67-352D-5734-CCEDBB0117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362033">
            <a:off x="5268403" y="5815575"/>
            <a:ext cx="318596" cy="260991"/>
          </a:xfrm>
          <a:prstGeom prst="rect">
            <a:avLst/>
          </a:prstGeom>
        </p:spPr>
      </p:pic>
      <p:sp>
        <p:nvSpPr>
          <p:cNvPr id="13" name="17 Rectángulo">
            <a:extLst>
              <a:ext uri="{FF2B5EF4-FFF2-40B4-BE49-F238E27FC236}">
                <a16:creationId xmlns:a16="http://schemas.microsoft.com/office/drawing/2014/main" id="{A148FFC5-4889-81D5-B13E-77AB2414E647}"/>
              </a:ext>
            </a:extLst>
          </p:cNvPr>
          <p:cNvSpPr/>
          <p:nvPr/>
        </p:nvSpPr>
        <p:spPr>
          <a:xfrm>
            <a:off x="1068371" y="902234"/>
            <a:ext cx="9810882" cy="523220"/>
          </a:xfrm>
          <a:prstGeom prst="rect">
            <a:avLst/>
          </a:prstGeom>
          <a:noFill/>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ES_tradnl" sz="1400" dirty="0">
                <a:solidFill>
                  <a:schemeClr val="bg1"/>
                </a:solidFill>
                <a:latin typeface="Helvetica" panose="020B0604020202020204" pitchFamily="34" charset="0"/>
                <a:ea typeface="Times" panose="02020603050405020304" pitchFamily="18" charset="0"/>
                <a:cs typeface="Times New Roman" panose="02020603050405020304" pitchFamily="18" charset="0"/>
              </a:rPr>
              <a:t>Permite observar y analizar los componentes del plan de acción y los reportes que a la fecha de consulta se tengan de avances tanto para entregables como de actividades de la planeación institucional</a:t>
            </a:r>
            <a:endParaRPr lang="es-CO" altLang="es-CO" sz="1300" dirty="0">
              <a:solidFill>
                <a:schemeClr val="bg1"/>
              </a:solidFill>
              <a:latin typeface="Helvetica" panose="020B0604020202020204" pitchFamily="34" charset="0"/>
              <a:cs typeface="Helvetica" panose="020B0604020202020204" pitchFamily="34" charset="0"/>
            </a:endParaRPr>
          </a:p>
        </p:txBody>
      </p:sp>
      <p:sp>
        <p:nvSpPr>
          <p:cNvPr id="5" name="CuadroTexto 4">
            <a:extLst>
              <a:ext uri="{FF2B5EF4-FFF2-40B4-BE49-F238E27FC236}">
                <a16:creationId xmlns:a16="http://schemas.microsoft.com/office/drawing/2014/main" id="{12A6368B-AC9B-51A5-F6E1-6E1D5C92DB9D}"/>
              </a:ext>
            </a:extLst>
          </p:cNvPr>
          <p:cNvSpPr txBox="1"/>
          <p:nvPr/>
        </p:nvSpPr>
        <p:spPr>
          <a:xfrm>
            <a:off x="1173795" y="4549219"/>
            <a:ext cx="9810880" cy="292388"/>
          </a:xfrm>
          <a:prstGeom prst="rect">
            <a:avLst/>
          </a:prstGeom>
          <a:noFill/>
        </p:spPr>
        <p:txBody>
          <a:bodyPr wrap="square">
            <a:spAutoFit/>
          </a:bodyPr>
          <a:lstStyle/>
          <a:p>
            <a:pPr marL="285750" indent="-285750" algn="just" eaLnBrk="0" fontAlgn="base" hangingPunct="0">
              <a:spcBef>
                <a:spcPct val="0"/>
              </a:spcBef>
              <a:spcAft>
                <a:spcPct val="0"/>
              </a:spcAft>
              <a:buFont typeface="Arial" panose="020B0604020202020204" pitchFamily="34" charset="0"/>
              <a:buChar char="•"/>
            </a:pPr>
            <a:r>
              <a:rPr lang="es-CO" altLang="es-CO" sz="1300" dirty="0" smtClean="0">
                <a:solidFill>
                  <a:schemeClr val="bg1"/>
                </a:solidFill>
                <a:latin typeface="Helvetica" panose="020B0604020202020204" pitchFamily="34" charset="0"/>
                <a:cs typeface="Helvetica" panose="020B0604020202020204" pitchFamily="34" charset="0"/>
              </a:rPr>
              <a:t>Los reportes del menú se pueden observar desde la herramienta web o darle </a:t>
            </a:r>
            <a:r>
              <a:rPr lang="es-CO" altLang="es-CO" sz="1300" dirty="0" err="1" smtClean="0">
                <a:solidFill>
                  <a:schemeClr val="bg1"/>
                </a:solidFill>
                <a:latin typeface="Helvetica" panose="020B0604020202020204" pitchFamily="34" charset="0"/>
                <a:cs typeface="Helvetica" panose="020B0604020202020204" pitchFamily="34" charset="0"/>
              </a:rPr>
              <a:t>eportar</a:t>
            </a:r>
            <a:r>
              <a:rPr lang="es-CO" altLang="es-CO" sz="1300" dirty="0" smtClean="0">
                <a:solidFill>
                  <a:schemeClr val="bg1"/>
                </a:solidFill>
                <a:latin typeface="Helvetica" panose="020B0604020202020204" pitchFamily="34" charset="0"/>
                <a:cs typeface="Helvetica" panose="020B0604020202020204" pitchFamily="34" charset="0"/>
              </a:rPr>
              <a:t> para descargar los informes en </a:t>
            </a:r>
            <a:r>
              <a:rPr lang="es-CO" altLang="es-CO" sz="1300" dirty="0" err="1" smtClean="0">
                <a:solidFill>
                  <a:schemeClr val="bg1"/>
                </a:solidFill>
                <a:latin typeface="Helvetica" panose="020B0604020202020204" pitchFamily="34" charset="0"/>
                <a:cs typeface="Helvetica" panose="020B0604020202020204" pitchFamily="34" charset="0"/>
              </a:rPr>
              <a:t>excel</a:t>
            </a:r>
            <a:endParaRPr lang="es-CO" altLang="es-CO" sz="1300" dirty="0">
              <a:solidFill>
                <a:schemeClr val="bg1"/>
              </a:solidFill>
              <a:latin typeface="Helvetica" panose="020B0604020202020204" pitchFamily="34" charset="0"/>
              <a:cs typeface="Helvetica" panose="020B0604020202020204" pitchFamily="34" charset="0"/>
            </a:endParaRPr>
          </a:p>
        </p:txBody>
      </p:sp>
      <p:pic>
        <p:nvPicPr>
          <p:cNvPr id="14" name="Imagen 13"/>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445381" y="1752724"/>
            <a:ext cx="3914775" cy="2490470"/>
          </a:xfrm>
          <a:prstGeom prst="rect">
            <a:avLst/>
          </a:prstGeom>
        </p:spPr>
      </p:pic>
      <p:pic>
        <p:nvPicPr>
          <p:cNvPr id="15" name="Imagen 14"/>
          <p:cNvPicPr/>
          <p:nvPr/>
        </p:nvPicPr>
        <p:blipFill>
          <a:blip r:embed="rId7"/>
          <a:stretch>
            <a:fillRect/>
          </a:stretch>
        </p:blipFill>
        <p:spPr>
          <a:xfrm>
            <a:off x="6065520" y="1777808"/>
            <a:ext cx="4917440" cy="2479645"/>
          </a:xfrm>
          <a:prstGeom prst="rect">
            <a:avLst/>
          </a:prstGeom>
        </p:spPr>
      </p:pic>
      <p:pic>
        <p:nvPicPr>
          <p:cNvPr id="17" name="Imagen 16">
            <a:extLst>
              <a:ext uri="{FF2B5EF4-FFF2-40B4-BE49-F238E27FC236}">
                <a16:creationId xmlns:a16="http://schemas.microsoft.com/office/drawing/2014/main" id="{E33F89E1-F17D-49BD-BC0A-B149C1A3E738}"/>
              </a:ext>
            </a:extLst>
          </p:cNvPr>
          <p:cNvPicPr/>
          <p:nvPr/>
        </p:nvPicPr>
        <p:blipFill>
          <a:blip r:embed="rId8" cstate="print">
            <a:extLst>
              <a:ext uri="{BEBA8EAE-BF5A-486C-A8C5-ECC9F3942E4B}">
                <a14:imgProps xmlns:a14="http://schemas.microsoft.com/office/drawing/2010/main">
                  <a14:imgLayer r:embed="rId9">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 uri="{28A0092B-C50C-407E-A947-70E740481C1C}">
                <a14:useLocalDpi xmlns:a14="http://schemas.microsoft.com/office/drawing/2010/main" val="0"/>
              </a:ext>
            </a:extLst>
          </a:blip>
          <a:stretch>
            <a:fillRect/>
          </a:stretch>
        </p:blipFill>
        <p:spPr>
          <a:xfrm rot="7931864">
            <a:off x="5963285" y="3320098"/>
            <a:ext cx="265430" cy="217805"/>
          </a:xfrm>
          <a:prstGeom prst="rect">
            <a:avLst/>
          </a:prstGeom>
        </p:spPr>
      </p:pic>
    </p:spTree>
    <p:extLst>
      <p:ext uri="{BB962C8B-B14F-4D97-AF65-F5344CB8AC3E}">
        <p14:creationId xmlns:p14="http://schemas.microsoft.com/office/powerpoint/2010/main" val="2006238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0A69A8-513E-DB7E-FE01-AB8FB94D6D4E}"/>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3FA98DAE-D3EC-CFD3-C6D9-AC66FEB9440F}"/>
              </a:ext>
            </a:extLst>
          </p:cNvPr>
          <p:cNvSpPr txBox="1">
            <a:spLocks/>
          </p:cNvSpPr>
          <p:nvPr/>
        </p:nvSpPr>
        <p:spPr>
          <a:xfrm>
            <a:off x="1078948" y="3055903"/>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r>
              <a:rPr lang="es-CO" b="1" dirty="0" smtClean="0">
                <a:solidFill>
                  <a:schemeClr val="bg1"/>
                </a:solidFill>
                <a:latin typeface="Helvetica" panose="020B0604020202020204" pitchFamily="34" charset="0"/>
                <a:cs typeface="Helvetica" panose="020B0604020202020204" pitchFamily="34" charset="0"/>
              </a:rPr>
              <a:t>10. </a:t>
            </a:r>
            <a:r>
              <a:rPr lang="es-CO" b="1" dirty="0">
                <a:solidFill>
                  <a:schemeClr val="bg1"/>
                </a:solidFill>
                <a:latin typeface="Helvetica" panose="020B0604020202020204" pitchFamily="34" charset="0"/>
                <a:cs typeface="Helvetica" panose="020B0604020202020204" pitchFamily="34" charset="0"/>
              </a:rPr>
              <a:t>Módulo SIE</a:t>
            </a:r>
          </a:p>
        </p:txBody>
      </p:sp>
    </p:spTree>
    <p:extLst>
      <p:ext uri="{BB962C8B-B14F-4D97-AF65-F5344CB8AC3E}">
        <p14:creationId xmlns:p14="http://schemas.microsoft.com/office/powerpoint/2010/main" val="1278396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3AB64-507D-093A-E200-092A51276641}"/>
            </a:ext>
          </a:extLst>
        </p:cNvPr>
        <p:cNvGrpSpPr/>
        <p:nvPr/>
      </p:nvGrpSpPr>
      <p:grpSpPr>
        <a:xfrm>
          <a:off x="0" y="0"/>
          <a:ext cx="0" cy="0"/>
          <a:chOff x="0" y="0"/>
          <a:chExt cx="0" cy="0"/>
        </a:xfrm>
      </p:grpSpPr>
      <p:sp>
        <p:nvSpPr>
          <p:cNvPr id="13" name="CuadroTexto 12">
            <a:extLst>
              <a:ext uri="{FF2B5EF4-FFF2-40B4-BE49-F238E27FC236}">
                <a16:creationId xmlns:a16="http://schemas.microsoft.com/office/drawing/2014/main" id="{8E9444F5-A01B-09E7-C6F0-550638663792}"/>
              </a:ext>
            </a:extLst>
          </p:cNvPr>
          <p:cNvSpPr txBox="1"/>
          <p:nvPr/>
        </p:nvSpPr>
        <p:spPr>
          <a:xfrm>
            <a:off x="3700281" y="1526808"/>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1</a:t>
            </a:r>
          </a:p>
        </p:txBody>
      </p:sp>
      <p:sp>
        <p:nvSpPr>
          <p:cNvPr id="14" name="CuadroTexto 13">
            <a:extLst>
              <a:ext uri="{FF2B5EF4-FFF2-40B4-BE49-F238E27FC236}">
                <a16:creationId xmlns:a16="http://schemas.microsoft.com/office/drawing/2014/main" id="{39E199F9-83EB-4B7D-5C53-816E05818213}"/>
              </a:ext>
            </a:extLst>
          </p:cNvPr>
          <p:cNvSpPr txBox="1"/>
          <p:nvPr/>
        </p:nvSpPr>
        <p:spPr>
          <a:xfrm>
            <a:off x="4179882" y="1554891"/>
            <a:ext cx="5038258" cy="420564"/>
          </a:xfrm>
          <a:prstGeom prst="rect">
            <a:avLst/>
          </a:prstGeom>
          <a:noFill/>
        </p:spPr>
        <p:txBody>
          <a:bodyPr wrap="square" rtlCol="0">
            <a:spAutoFit/>
          </a:bodyPr>
          <a:lstStyle/>
          <a:p>
            <a:r>
              <a:rPr lang="es-ES" sz="2133" dirty="0">
                <a:solidFill>
                  <a:srgbClr val="4D4D4D"/>
                </a:solidFill>
                <a:latin typeface="Helvetica"/>
                <a:cs typeface="Helvetica"/>
              </a:rPr>
              <a:t>Procedimiento de almacenamiento</a:t>
            </a:r>
          </a:p>
        </p:txBody>
      </p:sp>
      <p:cxnSp>
        <p:nvCxnSpPr>
          <p:cNvPr id="15" name="Conector recto 14">
            <a:extLst>
              <a:ext uri="{FF2B5EF4-FFF2-40B4-BE49-F238E27FC236}">
                <a16:creationId xmlns:a16="http://schemas.microsoft.com/office/drawing/2014/main" id="{BE4C62EF-E344-C579-E0E7-E83583FAFDDB}"/>
              </a:ext>
            </a:extLst>
          </p:cNvPr>
          <p:cNvCxnSpPr/>
          <p:nvPr/>
        </p:nvCxnSpPr>
        <p:spPr>
          <a:xfrm>
            <a:off x="4310620" y="2060423"/>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CuadroTexto 30">
            <a:extLst>
              <a:ext uri="{FF2B5EF4-FFF2-40B4-BE49-F238E27FC236}">
                <a16:creationId xmlns:a16="http://schemas.microsoft.com/office/drawing/2014/main" id="{3BFAFA4E-579D-4B6B-1A27-CB18719422F9}"/>
              </a:ext>
            </a:extLst>
          </p:cNvPr>
          <p:cNvSpPr txBox="1"/>
          <p:nvPr/>
        </p:nvSpPr>
        <p:spPr>
          <a:xfrm>
            <a:off x="616941" y="3315322"/>
            <a:ext cx="2150532" cy="502766"/>
          </a:xfrm>
          <a:prstGeom prst="rect">
            <a:avLst/>
          </a:prstGeom>
          <a:noFill/>
        </p:spPr>
        <p:txBody>
          <a:bodyPr wrap="square" rtlCol="0">
            <a:spAutoFit/>
          </a:bodyPr>
          <a:lstStyle/>
          <a:p>
            <a:r>
              <a:rPr lang="es-ES" sz="2667" b="1" dirty="0">
                <a:solidFill>
                  <a:srgbClr val="4D4D4D"/>
                </a:solidFill>
                <a:latin typeface="Helvetica"/>
                <a:cs typeface="Helvetica"/>
              </a:rPr>
              <a:t>Contenido</a:t>
            </a:r>
          </a:p>
        </p:txBody>
      </p:sp>
      <p:sp>
        <p:nvSpPr>
          <p:cNvPr id="6" name="CuadroTexto 5">
            <a:extLst>
              <a:ext uri="{FF2B5EF4-FFF2-40B4-BE49-F238E27FC236}">
                <a16:creationId xmlns:a16="http://schemas.microsoft.com/office/drawing/2014/main" id="{993BCF5F-7250-6409-D5CE-9D7E35C484DE}"/>
              </a:ext>
            </a:extLst>
          </p:cNvPr>
          <p:cNvSpPr txBox="1"/>
          <p:nvPr/>
        </p:nvSpPr>
        <p:spPr>
          <a:xfrm>
            <a:off x="4233426" y="2164496"/>
            <a:ext cx="5038258" cy="420564"/>
          </a:xfrm>
          <a:prstGeom prst="rect">
            <a:avLst/>
          </a:prstGeom>
          <a:noFill/>
        </p:spPr>
        <p:txBody>
          <a:bodyPr wrap="square" rtlCol="0">
            <a:spAutoFit/>
          </a:bodyPr>
          <a:lstStyle/>
          <a:p>
            <a:r>
              <a:rPr lang="es-ES" sz="2133" dirty="0">
                <a:solidFill>
                  <a:srgbClr val="4D4D4D"/>
                </a:solidFill>
                <a:latin typeface="Helvetica"/>
                <a:cs typeface="Helvetica"/>
              </a:rPr>
              <a:t>Consulta SGI</a:t>
            </a:r>
          </a:p>
        </p:txBody>
      </p:sp>
      <p:sp>
        <p:nvSpPr>
          <p:cNvPr id="8" name="CuadroTexto 7">
            <a:extLst>
              <a:ext uri="{FF2B5EF4-FFF2-40B4-BE49-F238E27FC236}">
                <a16:creationId xmlns:a16="http://schemas.microsoft.com/office/drawing/2014/main" id="{FCB07CC5-CC58-192B-3E8F-ED863B13F7E1}"/>
              </a:ext>
            </a:extLst>
          </p:cNvPr>
          <p:cNvSpPr txBox="1"/>
          <p:nvPr/>
        </p:nvSpPr>
        <p:spPr>
          <a:xfrm>
            <a:off x="3741468" y="2086984"/>
            <a:ext cx="454467" cy="502766"/>
          </a:xfrm>
          <a:prstGeom prst="rect">
            <a:avLst/>
          </a:prstGeom>
          <a:noFill/>
        </p:spPr>
        <p:txBody>
          <a:bodyPr wrap="square" rtlCol="0">
            <a:spAutoFit/>
          </a:bodyPr>
          <a:lstStyle/>
          <a:p>
            <a:pPr algn="ctr"/>
            <a:r>
              <a:rPr lang="es-ES" sz="2667" b="1" dirty="0">
                <a:solidFill>
                  <a:srgbClr val="FFCD00"/>
                </a:solidFill>
                <a:latin typeface="Helvetica"/>
                <a:cs typeface="Helvetica"/>
              </a:rPr>
              <a:t>2</a:t>
            </a:r>
          </a:p>
        </p:txBody>
      </p:sp>
      <p:cxnSp>
        <p:nvCxnSpPr>
          <p:cNvPr id="9" name="Conector recto 8">
            <a:extLst>
              <a:ext uri="{FF2B5EF4-FFF2-40B4-BE49-F238E27FC236}">
                <a16:creationId xmlns:a16="http://schemas.microsoft.com/office/drawing/2014/main" id="{3675092D-3574-B0E2-EFF5-06C9DE5E82F5}"/>
              </a:ext>
            </a:extLst>
          </p:cNvPr>
          <p:cNvCxnSpPr/>
          <p:nvPr/>
        </p:nvCxnSpPr>
        <p:spPr>
          <a:xfrm>
            <a:off x="4327093" y="2694741"/>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CuadroTexto 9">
            <a:extLst>
              <a:ext uri="{FF2B5EF4-FFF2-40B4-BE49-F238E27FC236}">
                <a16:creationId xmlns:a16="http://schemas.microsoft.com/office/drawing/2014/main" id="{51B0E054-1677-97F8-1776-7B3E45475216}"/>
              </a:ext>
            </a:extLst>
          </p:cNvPr>
          <p:cNvSpPr txBox="1"/>
          <p:nvPr/>
        </p:nvSpPr>
        <p:spPr>
          <a:xfrm>
            <a:off x="4249899" y="2798814"/>
            <a:ext cx="5038258" cy="420564"/>
          </a:xfrm>
          <a:prstGeom prst="rect">
            <a:avLst/>
          </a:prstGeom>
          <a:noFill/>
        </p:spPr>
        <p:txBody>
          <a:bodyPr wrap="square" rtlCol="0">
            <a:spAutoFit/>
          </a:bodyPr>
          <a:lstStyle/>
          <a:p>
            <a:r>
              <a:rPr lang="es-ES" sz="2133" dirty="0">
                <a:solidFill>
                  <a:srgbClr val="4D4D4D"/>
                </a:solidFill>
                <a:latin typeface="Helvetica"/>
                <a:cs typeface="Helvetica"/>
              </a:rPr>
              <a:t>Registro de avances SGI</a:t>
            </a:r>
          </a:p>
        </p:txBody>
      </p:sp>
      <p:cxnSp>
        <p:nvCxnSpPr>
          <p:cNvPr id="11" name="Conector recto 10">
            <a:extLst>
              <a:ext uri="{FF2B5EF4-FFF2-40B4-BE49-F238E27FC236}">
                <a16:creationId xmlns:a16="http://schemas.microsoft.com/office/drawing/2014/main" id="{CA644289-B72B-DAE9-F4F1-D1B3E57B953A}"/>
              </a:ext>
            </a:extLst>
          </p:cNvPr>
          <p:cNvCxnSpPr/>
          <p:nvPr/>
        </p:nvCxnSpPr>
        <p:spPr>
          <a:xfrm>
            <a:off x="4368280" y="3353768"/>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CuadroTexto 11">
            <a:extLst>
              <a:ext uri="{FF2B5EF4-FFF2-40B4-BE49-F238E27FC236}">
                <a16:creationId xmlns:a16="http://schemas.microsoft.com/office/drawing/2014/main" id="{5579C59C-21B9-88DA-8C49-A39C6686AD06}"/>
              </a:ext>
            </a:extLst>
          </p:cNvPr>
          <p:cNvSpPr txBox="1"/>
          <p:nvPr/>
        </p:nvSpPr>
        <p:spPr>
          <a:xfrm>
            <a:off x="3757941" y="2721302"/>
            <a:ext cx="454467" cy="502766"/>
          </a:xfrm>
          <a:prstGeom prst="rect">
            <a:avLst/>
          </a:prstGeom>
          <a:noFill/>
        </p:spPr>
        <p:txBody>
          <a:bodyPr wrap="square" rtlCol="0">
            <a:spAutoFit/>
          </a:bodyPr>
          <a:lstStyle/>
          <a:p>
            <a:pPr algn="ctr"/>
            <a:r>
              <a:rPr lang="es-CO" sz="2667" b="1" dirty="0">
                <a:solidFill>
                  <a:srgbClr val="FFCD00"/>
                </a:solidFill>
                <a:latin typeface="Helvetica"/>
                <a:cs typeface="Helvetica"/>
              </a:rPr>
              <a:t>3</a:t>
            </a:r>
            <a:endParaRPr lang="es-ES" sz="2667" b="1" dirty="0">
              <a:solidFill>
                <a:srgbClr val="FFCD00"/>
              </a:solidFill>
              <a:latin typeface="Helvetica"/>
              <a:cs typeface="Helvetica"/>
            </a:endParaRPr>
          </a:p>
        </p:txBody>
      </p:sp>
      <p:sp>
        <p:nvSpPr>
          <p:cNvPr id="37" name="CuadroTexto 36">
            <a:extLst>
              <a:ext uri="{FF2B5EF4-FFF2-40B4-BE49-F238E27FC236}">
                <a16:creationId xmlns:a16="http://schemas.microsoft.com/office/drawing/2014/main" id="{6049A9F2-749C-5DEA-24F4-8754182A10F8}"/>
              </a:ext>
            </a:extLst>
          </p:cNvPr>
          <p:cNvSpPr txBox="1"/>
          <p:nvPr/>
        </p:nvSpPr>
        <p:spPr>
          <a:xfrm>
            <a:off x="4249898" y="3513782"/>
            <a:ext cx="5636627" cy="420564"/>
          </a:xfrm>
          <a:prstGeom prst="rect">
            <a:avLst/>
          </a:prstGeom>
          <a:noFill/>
        </p:spPr>
        <p:txBody>
          <a:bodyPr wrap="square" rtlCol="0">
            <a:spAutoFit/>
          </a:bodyPr>
          <a:lstStyle/>
          <a:p>
            <a:r>
              <a:rPr lang="es-ES" sz="2133" dirty="0">
                <a:solidFill>
                  <a:srgbClr val="4D4D4D"/>
                </a:solidFill>
                <a:latin typeface="Helvetica"/>
                <a:cs typeface="Helvetica"/>
              </a:rPr>
              <a:t>Gestión en la Oficina Asesora de Planeación</a:t>
            </a:r>
          </a:p>
        </p:txBody>
      </p:sp>
      <p:cxnSp>
        <p:nvCxnSpPr>
          <p:cNvPr id="38" name="Conector recto 37">
            <a:extLst>
              <a:ext uri="{FF2B5EF4-FFF2-40B4-BE49-F238E27FC236}">
                <a16:creationId xmlns:a16="http://schemas.microsoft.com/office/drawing/2014/main" id="{64062D55-9147-8ED0-3139-16818A04FB01}"/>
              </a:ext>
            </a:extLst>
          </p:cNvPr>
          <p:cNvCxnSpPr/>
          <p:nvPr/>
        </p:nvCxnSpPr>
        <p:spPr>
          <a:xfrm>
            <a:off x="4368280" y="4068736"/>
            <a:ext cx="555943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CuadroTexto 38">
            <a:extLst>
              <a:ext uri="{FF2B5EF4-FFF2-40B4-BE49-F238E27FC236}">
                <a16:creationId xmlns:a16="http://schemas.microsoft.com/office/drawing/2014/main" id="{ACBC026E-1638-6299-2CD5-BA5F27C44224}"/>
              </a:ext>
            </a:extLst>
          </p:cNvPr>
          <p:cNvSpPr txBox="1"/>
          <p:nvPr/>
        </p:nvSpPr>
        <p:spPr>
          <a:xfrm>
            <a:off x="3757941" y="3436270"/>
            <a:ext cx="454467" cy="502766"/>
          </a:xfrm>
          <a:prstGeom prst="rect">
            <a:avLst/>
          </a:prstGeom>
          <a:noFill/>
        </p:spPr>
        <p:txBody>
          <a:bodyPr wrap="square" rtlCol="0">
            <a:spAutoFit/>
          </a:bodyPr>
          <a:lstStyle/>
          <a:p>
            <a:pPr algn="ctr"/>
            <a:r>
              <a:rPr lang="es-CO" sz="2667" b="1" dirty="0">
                <a:solidFill>
                  <a:srgbClr val="FFCD00"/>
                </a:solidFill>
                <a:latin typeface="Helvetica"/>
                <a:cs typeface="Helvetica"/>
              </a:rPr>
              <a:t>4</a:t>
            </a:r>
            <a:endParaRPr lang="es-ES" sz="2667" b="1" dirty="0">
              <a:solidFill>
                <a:srgbClr val="FFCD00"/>
              </a:solidFill>
              <a:latin typeface="Helvetica"/>
              <a:cs typeface="Helvetica"/>
            </a:endParaRPr>
          </a:p>
        </p:txBody>
      </p:sp>
    </p:spTree>
    <p:extLst>
      <p:ext uri="{BB962C8B-B14F-4D97-AF65-F5344CB8AC3E}">
        <p14:creationId xmlns:p14="http://schemas.microsoft.com/office/powerpoint/2010/main" val="2070142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1773" y="154244"/>
            <a:ext cx="7429527" cy="524168"/>
          </a:xfrm>
        </p:spPr>
        <p:txBody>
          <a:bodyPr/>
          <a:lstStyle/>
          <a:p>
            <a:r>
              <a:rPr lang="es-ES" dirty="0"/>
              <a:t>Concepto Sistema de Información Estratégica</a:t>
            </a:r>
          </a:p>
        </p:txBody>
      </p:sp>
      <p:sp>
        <p:nvSpPr>
          <p:cNvPr id="23" name="Google Shape;60;p7"/>
          <p:cNvSpPr/>
          <p:nvPr/>
        </p:nvSpPr>
        <p:spPr>
          <a:xfrm>
            <a:off x="2561773" y="1043531"/>
            <a:ext cx="1997831" cy="3715100"/>
          </a:xfrm>
          <a:custGeom>
            <a:avLst/>
            <a:gdLst/>
            <a:ahLst/>
            <a:cxnLst/>
            <a:rect l="l" t="t" r="r" b="b"/>
            <a:pathLst>
              <a:path w="21581" h="21525" extrusionOk="0">
                <a:moveTo>
                  <a:pt x="21317" y="8691"/>
                </a:moveTo>
                <a:cubicBezTo>
                  <a:pt x="20882" y="8671"/>
                  <a:pt x="20485" y="8722"/>
                  <a:pt x="20107" y="8823"/>
                </a:cubicBezTo>
                <a:cubicBezTo>
                  <a:pt x="15798" y="9948"/>
                  <a:pt x="11490" y="11083"/>
                  <a:pt x="7294" y="12350"/>
                </a:cubicBezTo>
                <a:cubicBezTo>
                  <a:pt x="6463" y="12604"/>
                  <a:pt x="5594" y="12837"/>
                  <a:pt x="4762" y="13080"/>
                </a:cubicBezTo>
                <a:cubicBezTo>
                  <a:pt x="4743" y="13101"/>
                  <a:pt x="4706" y="13111"/>
                  <a:pt x="4668" y="13090"/>
                </a:cubicBezTo>
                <a:cubicBezTo>
                  <a:pt x="4687" y="13080"/>
                  <a:pt x="4706" y="13070"/>
                  <a:pt x="4743" y="13060"/>
                </a:cubicBezTo>
                <a:cubicBezTo>
                  <a:pt x="4819" y="13030"/>
                  <a:pt x="4894" y="12989"/>
                  <a:pt x="4970" y="12959"/>
                </a:cubicBezTo>
                <a:cubicBezTo>
                  <a:pt x="6482" y="12361"/>
                  <a:pt x="8032" y="11803"/>
                  <a:pt x="9581" y="11246"/>
                </a:cubicBezTo>
                <a:cubicBezTo>
                  <a:pt x="12775" y="10100"/>
                  <a:pt x="16006" y="8975"/>
                  <a:pt x="19162" y="7789"/>
                </a:cubicBezTo>
                <a:cubicBezTo>
                  <a:pt x="19597" y="7627"/>
                  <a:pt x="20050" y="7465"/>
                  <a:pt x="20428" y="7262"/>
                </a:cubicBezTo>
                <a:cubicBezTo>
                  <a:pt x="20523" y="7211"/>
                  <a:pt x="20598" y="7171"/>
                  <a:pt x="20598" y="7090"/>
                </a:cubicBezTo>
                <a:cubicBezTo>
                  <a:pt x="20598" y="6907"/>
                  <a:pt x="20598" y="6715"/>
                  <a:pt x="20598" y="6532"/>
                </a:cubicBezTo>
                <a:cubicBezTo>
                  <a:pt x="20598" y="6472"/>
                  <a:pt x="20580" y="6441"/>
                  <a:pt x="20447" y="6441"/>
                </a:cubicBezTo>
                <a:cubicBezTo>
                  <a:pt x="20145" y="6441"/>
                  <a:pt x="19824" y="6441"/>
                  <a:pt x="19521" y="6492"/>
                </a:cubicBezTo>
                <a:cubicBezTo>
                  <a:pt x="18331" y="6705"/>
                  <a:pt x="17197" y="6988"/>
                  <a:pt x="16101" y="7293"/>
                </a:cubicBezTo>
                <a:cubicBezTo>
                  <a:pt x="13852" y="7911"/>
                  <a:pt x="11679" y="8610"/>
                  <a:pt x="9449" y="9259"/>
                </a:cubicBezTo>
                <a:cubicBezTo>
                  <a:pt x="9373" y="9279"/>
                  <a:pt x="9279" y="9330"/>
                  <a:pt x="9165" y="9299"/>
                </a:cubicBezTo>
                <a:cubicBezTo>
                  <a:pt x="9260" y="9259"/>
                  <a:pt x="9354" y="9229"/>
                  <a:pt x="9449" y="9188"/>
                </a:cubicBezTo>
                <a:cubicBezTo>
                  <a:pt x="13077" y="7799"/>
                  <a:pt x="16819" y="6502"/>
                  <a:pt x="20580" y="5225"/>
                </a:cubicBezTo>
                <a:cubicBezTo>
                  <a:pt x="20882" y="5123"/>
                  <a:pt x="21298" y="5052"/>
                  <a:pt x="21449" y="4911"/>
                </a:cubicBezTo>
                <a:cubicBezTo>
                  <a:pt x="21600" y="4759"/>
                  <a:pt x="21487" y="4525"/>
                  <a:pt x="21506" y="4333"/>
                </a:cubicBezTo>
                <a:cubicBezTo>
                  <a:pt x="21506" y="4323"/>
                  <a:pt x="21506" y="4302"/>
                  <a:pt x="21506" y="4292"/>
                </a:cubicBezTo>
                <a:cubicBezTo>
                  <a:pt x="21524" y="4231"/>
                  <a:pt x="21449" y="4211"/>
                  <a:pt x="21354" y="4211"/>
                </a:cubicBezTo>
                <a:cubicBezTo>
                  <a:pt x="20995" y="4201"/>
                  <a:pt x="20674" y="4221"/>
                  <a:pt x="20353" y="4313"/>
                </a:cubicBezTo>
                <a:cubicBezTo>
                  <a:pt x="17008" y="5225"/>
                  <a:pt x="13682" y="6178"/>
                  <a:pt x="10394" y="7151"/>
                </a:cubicBezTo>
                <a:cubicBezTo>
                  <a:pt x="9468" y="7424"/>
                  <a:pt x="8542" y="7698"/>
                  <a:pt x="7616" y="7982"/>
                </a:cubicBezTo>
                <a:cubicBezTo>
                  <a:pt x="7578" y="7992"/>
                  <a:pt x="7540" y="8002"/>
                  <a:pt x="7521" y="8012"/>
                </a:cubicBezTo>
                <a:cubicBezTo>
                  <a:pt x="7502" y="8012"/>
                  <a:pt x="7483" y="8022"/>
                  <a:pt x="7465" y="8022"/>
                </a:cubicBezTo>
                <a:cubicBezTo>
                  <a:pt x="7483" y="8012"/>
                  <a:pt x="7483" y="8002"/>
                  <a:pt x="7502" y="7992"/>
                </a:cubicBezTo>
                <a:cubicBezTo>
                  <a:pt x="7540" y="7982"/>
                  <a:pt x="7559" y="7972"/>
                  <a:pt x="7597" y="7951"/>
                </a:cubicBezTo>
                <a:cubicBezTo>
                  <a:pt x="7635" y="7931"/>
                  <a:pt x="7654" y="7921"/>
                  <a:pt x="7691" y="7901"/>
                </a:cubicBezTo>
                <a:cubicBezTo>
                  <a:pt x="10866" y="6694"/>
                  <a:pt x="14117" y="5549"/>
                  <a:pt x="17405" y="4444"/>
                </a:cubicBezTo>
                <a:cubicBezTo>
                  <a:pt x="17707" y="4343"/>
                  <a:pt x="18009" y="4221"/>
                  <a:pt x="18293" y="4100"/>
                </a:cubicBezTo>
                <a:cubicBezTo>
                  <a:pt x="18369" y="4069"/>
                  <a:pt x="18444" y="4029"/>
                  <a:pt x="18444" y="3968"/>
                </a:cubicBezTo>
                <a:cubicBezTo>
                  <a:pt x="18444" y="3765"/>
                  <a:pt x="18444" y="3562"/>
                  <a:pt x="18444" y="3370"/>
                </a:cubicBezTo>
                <a:cubicBezTo>
                  <a:pt x="18444" y="3319"/>
                  <a:pt x="18425" y="3289"/>
                  <a:pt x="18312" y="3289"/>
                </a:cubicBezTo>
                <a:cubicBezTo>
                  <a:pt x="17972" y="3289"/>
                  <a:pt x="17650" y="3289"/>
                  <a:pt x="17329" y="3380"/>
                </a:cubicBezTo>
                <a:cubicBezTo>
                  <a:pt x="16876" y="3522"/>
                  <a:pt x="16422" y="3633"/>
                  <a:pt x="15950" y="3765"/>
                </a:cubicBezTo>
                <a:cubicBezTo>
                  <a:pt x="15931" y="3775"/>
                  <a:pt x="15912" y="3775"/>
                  <a:pt x="15874" y="3785"/>
                </a:cubicBezTo>
                <a:cubicBezTo>
                  <a:pt x="15836" y="3796"/>
                  <a:pt x="15798" y="3806"/>
                  <a:pt x="15761" y="3816"/>
                </a:cubicBezTo>
                <a:cubicBezTo>
                  <a:pt x="15723" y="3826"/>
                  <a:pt x="15685" y="3836"/>
                  <a:pt x="15647" y="3846"/>
                </a:cubicBezTo>
                <a:cubicBezTo>
                  <a:pt x="15628" y="3867"/>
                  <a:pt x="15591" y="3877"/>
                  <a:pt x="15534" y="3877"/>
                </a:cubicBezTo>
                <a:cubicBezTo>
                  <a:pt x="15534" y="3887"/>
                  <a:pt x="15515" y="3897"/>
                  <a:pt x="15477" y="3887"/>
                </a:cubicBezTo>
                <a:cubicBezTo>
                  <a:pt x="15496" y="3877"/>
                  <a:pt x="15496" y="3877"/>
                  <a:pt x="15515" y="3867"/>
                </a:cubicBezTo>
                <a:cubicBezTo>
                  <a:pt x="15534" y="3846"/>
                  <a:pt x="15572" y="3836"/>
                  <a:pt x="15609" y="3836"/>
                </a:cubicBezTo>
                <a:cubicBezTo>
                  <a:pt x="15647" y="3826"/>
                  <a:pt x="15666" y="3816"/>
                  <a:pt x="15704" y="3806"/>
                </a:cubicBezTo>
                <a:cubicBezTo>
                  <a:pt x="15742" y="3796"/>
                  <a:pt x="15780" y="3785"/>
                  <a:pt x="15798" y="3775"/>
                </a:cubicBezTo>
                <a:cubicBezTo>
                  <a:pt x="15817" y="3765"/>
                  <a:pt x="15836" y="3765"/>
                  <a:pt x="15855" y="3755"/>
                </a:cubicBezTo>
                <a:cubicBezTo>
                  <a:pt x="16139" y="3664"/>
                  <a:pt x="16422" y="3573"/>
                  <a:pt x="16687" y="3471"/>
                </a:cubicBezTo>
                <a:cubicBezTo>
                  <a:pt x="17556" y="3177"/>
                  <a:pt x="18482" y="2924"/>
                  <a:pt x="19370" y="2650"/>
                </a:cubicBezTo>
                <a:cubicBezTo>
                  <a:pt x="19483" y="2620"/>
                  <a:pt x="19597" y="2589"/>
                  <a:pt x="19597" y="2498"/>
                </a:cubicBezTo>
                <a:cubicBezTo>
                  <a:pt x="19597" y="2316"/>
                  <a:pt x="19597" y="2133"/>
                  <a:pt x="19597" y="1951"/>
                </a:cubicBezTo>
                <a:cubicBezTo>
                  <a:pt x="19597" y="1910"/>
                  <a:pt x="19597" y="1860"/>
                  <a:pt x="19502" y="1870"/>
                </a:cubicBezTo>
                <a:cubicBezTo>
                  <a:pt x="19276" y="1880"/>
                  <a:pt x="19030" y="1829"/>
                  <a:pt x="18803" y="1900"/>
                </a:cubicBezTo>
                <a:cubicBezTo>
                  <a:pt x="17953" y="2164"/>
                  <a:pt x="17083" y="2427"/>
                  <a:pt x="16214" y="2681"/>
                </a:cubicBezTo>
                <a:cubicBezTo>
                  <a:pt x="15420" y="2924"/>
                  <a:pt x="14627" y="3177"/>
                  <a:pt x="13814" y="3390"/>
                </a:cubicBezTo>
                <a:cubicBezTo>
                  <a:pt x="13795" y="3400"/>
                  <a:pt x="13757" y="3400"/>
                  <a:pt x="13739" y="3410"/>
                </a:cubicBezTo>
                <a:cubicBezTo>
                  <a:pt x="13720" y="3431"/>
                  <a:pt x="13682" y="3441"/>
                  <a:pt x="13663" y="3431"/>
                </a:cubicBezTo>
                <a:cubicBezTo>
                  <a:pt x="13644" y="3410"/>
                  <a:pt x="13701" y="3410"/>
                  <a:pt x="13720" y="3410"/>
                </a:cubicBezTo>
                <a:cubicBezTo>
                  <a:pt x="13739" y="3400"/>
                  <a:pt x="13757" y="3390"/>
                  <a:pt x="13776" y="3380"/>
                </a:cubicBezTo>
                <a:cubicBezTo>
                  <a:pt x="13852" y="3350"/>
                  <a:pt x="13946" y="3309"/>
                  <a:pt x="14022" y="3279"/>
                </a:cubicBezTo>
                <a:cubicBezTo>
                  <a:pt x="16214" y="2468"/>
                  <a:pt x="18501" y="1728"/>
                  <a:pt x="20712" y="937"/>
                </a:cubicBezTo>
                <a:cubicBezTo>
                  <a:pt x="21184" y="765"/>
                  <a:pt x="21468" y="593"/>
                  <a:pt x="21392" y="268"/>
                </a:cubicBezTo>
                <a:cubicBezTo>
                  <a:pt x="21335" y="5"/>
                  <a:pt x="21241" y="-46"/>
                  <a:pt x="20750" y="35"/>
                </a:cubicBezTo>
                <a:cubicBezTo>
                  <a:pt x="20655" y="55"/>
                  <a:pt x="20561" y="76"/>
                  <a:pt x="20447" y="106"/>
                </a:cubicBezTo>
                <a:cubicBezTo>
                  <a:pt x="19937" y="228"/>
                  <a:pt x="19483" y="390"/>
                  <a:pt x="18992" y="532"/>
                </a:cubicBezTo>
                <a:cubicBezTo>
                  <a:pt x="17159" y="1069"/>
                  <a:pt x="15307" y="1576"/>
                  <a:pt x="13493" y="2133"/>
                </a:cubicBezTo>
                <a:cubicBezTo>
                  <a:pt x="12038" y="2579"/>
                  <a:pt x="10564" y="3035"/>
                  <a:pt x="9109" y="3471"/>
                </a:cubicBezTo>
                <a:cubicBezTo>
                  <a:pt x="8655" y="3603"/>
                  <a:pt x="8428" y="3765"/>
                  <a:pt x="8504" y="4049"/>
                </a:cubicBezTo>
                <a:cubicBezTo>
                  <a:pt x="8542" y="4231"/>
                  <a:pt x="8731" y="4292"/>
                  <a:pt x="9033" y="4201"/>
                </a:cubicBezTo>
                <a:cubicBezTo>
                  <a:pt x="9109" y="4181"/>
                  <a:pt x="9184" y="4150"/>
                  <a:pt x="9260" y="4120"/>
                </a:cubicBezTo>
                <a:cubicBezTo>
                  <a:pt x="9789" y="3937"/>
                  <a:pt x="10337" y="3775"/>
                  <a:pt x="10904" y="3633"/>
                </a:cubicBezTo>
                <a:cubicBezTo>
                  <a:pt x="10923" y="3623"/>
                  <a:pt x="10942" y="3623"/>
                  <a:pt x="10980" y="3613"/>
                </a:cubicBezTo>
                <a:cubicBezTo>
                  <a:pt x="10998" y="3593"/>
                  <a:pt x="11036" y="3583"/>
                  <a:pt x="11074" y="3603"/>
                </a:cubicBezTo>
                <a:cubicBezTo>
                  <a:pt x="11055" y="3613"/>
                  <a:pt x="11036" y="3623"/>
                  <a:pt x="11017" y="3633"/>
                </a:cubicBezTo>
                <a:cubicBezTo>
                  <a:pt x="10998" y="3644"/>
                  <a:pt x="10980" y="3654"/>
                  <a:pt x="10961" y="3654"/>
                </a:cubicBezTo>
                <a:cubicBezTo>
                  <a:pt x="10885" y="3694"/>
                  <a:pt x="10791" y="3725"/>
                  <a:pt x="10715" y="3765"/>
                </a:cubicBezTo>
                <a:cubicBezTo>
                  <a:pt x="9827" y="4150"/>
                  <a:pt x="8863" y="4495"/>
                  <a:pt x="8031" y="4921"/>
                </a:cubicBezTo>
                <a:cubicBezTo>
                  <a:pt x="7672" y="5103"/>
                  <a:pt x="7446" y="5296"/>
                  <a:pt x="7521" y="5569"/>
                </a:cubicBezTo>
                <a:cubicBezTo>
                  <a:pt x="7559" y="5661"/>
                  <a:pt x="7465" y="5721"/>
                  <a:pt x="7332" y="5772"/>
                </a:cubicBezTo>
                <a:cubicBezTo>
                  <a:pt x="6746" y="5995"/>
                  <a:pt x="6180" y="6228"/>
                  <a:pt x="5613" y="6451"/>
                </a:cubicBezTo>
                <a:cubicBezTo>
                  <a:pt x="5065" y="6664"/>
                  <a:pt x="4498" y="6867"/>
                  <a:pt x="4044" y="7140"/>
                </a:cubicBezTo>
                <a:cubicBezTo>
                  <a:pt x="3950" y="7191"/>
                  <a:pt x="3836" y="7242"/>
                  <a:pt x="3836" y="7333"/>
                </a:cubicBezTo>
                <a:cubicBezTo>
                  <a:pt x="3836" y="7516"/>
                  <a:pt x="3836" y="7708"/>
                  <a:pt x="3836" y="7891"/>
                </a:cubicBezTo>
                <a:cubicBezTo>
                  <a:pt x="3836" y="7941"/>
                  <a:pt x="3855" y="7982"/>
                  <a:pt x="3969" y="7982"/>
                </a:cubicBezTo>
                <a:cubicBezTo>
                  <a:pt x="4271" y="7982"/>
                  <a:pt x="4592" y="8022"/>
                  <a:pt x="4894" y="7931"/>
                </a:cubicBezTo>
                <a:cubicBezTo>
                  <a:pt x="5310" y="7820"/>
                  <a:pt x="5726" y="7708"/>
                  <a:pt x="6142" y="7597"/>
                </a:cubicBezTo>
                <a:cubicBezTo>
                  <a:pt x="6161" y="7597"/>
                  <a:pt x="6180" y="7586"/>
                  <a:pt x="6198" y="7586"/>
                </a:cubicBezTo>
                <a:cubicBezTo>
                  <a:pt x="6180" y="7597"/>
                  <a:pt x="6180" y="7607"/>
                  <a:pt x="6161" y="7617"/>
                </a:cubicBezTo>
                <a:cubicBezTo>
                  <a:pt x="6085" y="7657"/>
                  <a:pt x="6009" y="7688"/>
                  <a:pt x="5915" y="7728"/>
                </a:cubicBezTo>
                <a:cubicBezTo>
                  <a:pt x="5008" y="8134"/>
                  <a:pt x="4044" y="8509"/>
                  <a:pt x="3250" y="8975"/>
                </a:cubicBezTo>
                <a:cubicBezTo>
                  <a:pt x="3137" y="9036"/>
                  <a:pt x="3005" y="9097"/>
                  <a:pt x="3005" y="9188"/>
                </a:cubicBezTo>
                <a:cubicBezTo>
                  <a:pt x="2986" y="9391"/>
                  <a:pt x="3005" y="9593"/>
                  <a:pt x="3005" y="9786"/>
                </a:cubicBezTo>
                <a:cubicBezTo>
                  <a:pt x="3005" y="9837"/>
                  <a:pt x="3024" y="9867"/>
                  <a:pt x="3137" y="9867"/>
                </a:cubicBezTo>
                <a:cubicBezTo>
                  <a:pt x="3553" y="9867"/>
                  <a:pt x="3950" y="9887"/>
                  <a:pt x="4328" y="9776"/>
                </a:cubicBezTo>
                <a:cubicBezTo>
                  <a:pt x="4894" y="9614"/>
                  <a:pt x="5461" y="9462"/>
                  <a:pt x="6028" y="9299"/>
                </a:cubicBezTo>
                <a:cubicBezTo>
                  <a:pt x="6935" y="9036"/>
                  <a:pt x="7843" y="8772"/>
                  <a:pt x="8750" y="8509"/>
                </a:cubicBezTo>
                <a:cubicBezTo>
                  <a:pt x="8768" y="8499"/>
                  <a:pt x="8787" y="8499"/>
                  <a:pt x="8806" y="8489"/>
                </a:cubicBezTo>
                <a:cubicBezTo>
                  <a:pt x="8825" y="8468"/>
                  <a:pt x="8863" y="8458"/>
                  <a:pt x="8901" y="8478"/>
                </a:cubicBezTo>
                <a:cubicBezTo>
                  <a:pt x="8939" y="8499"/>
                  <a:pt x="8882" y="8509"/>
                  <a:pt x="8863" y="8509"/>
                </a:cubicBezTo>
                <a:cubicBezTo>
                  <a:pt x="8844" y="8519"/>
                  <a:pt x="8825" y="8529"/>
                  <a:pt x="8806" y="8529"/>
                </a:cubicBezTo>
                <a:cubicBezTo>
                  <a:pt x="7672" y="8985"/>
                  <a:pt x="6539" y="9441"/>
                  <a:pt x="5405" y="9897"/>
                </a:cubicBezTo>
                <a:cubicBezTo>
                  <a:pt x="4384" y="10303"/>
                  <a:pt x="3402" y="10739"/>
                  <a:pt x="2513" y="11235"/>
                </a:cubicBezTo>
                <a:cubicBezTo>
                  <a:pt x="2438" y="11276"/>
                  <a:pt x="2362" y="11317"/>
                  <a:pt x="2362" y="11377"/>
                </a:cubicBezTo>
                <a:cubicBezTo>
                  <a:pt x="2362" y="11560"/>
                  <a:pt x="2362" y="11752"/>
                  <a:pt x="2362" y="11935"/>
                </a:cubicBezTo>
                <a:cubicBezTo>
                  <a:pt x="2362" y="11986"/>
                  <a:pt x="2381" y="12016"/>
                  <a:pt x="2494" y="12016"/>
                </a:cubicBezTo>
                <a:cubicBezTo>
                  <a:pt x="2778" y="12016"/>
                  <a:pt x="3061" y="12026"/>
                  <a:pt x="3345" y="11975"/>
                </a:cubicBezTo>
                <a:cubicBezTo>
                  <a:pt x="3704" y="11904"/>
                  <a:pt x="4025" y="11803"/>
                  <a:pt x="4346" y="11712"/>
                </a:cubicBezTo>
                <a:cubicBezTo>
                  <a:pt x="6728" y="11002"/>
                  <a:pt x="9090" y="10293"/>
                  <a:pt x="11471" y="9583"/>
                </a:cubicBezTo>
                <a:cubicBezTo>
                  <a:pt x="11565" y="9553"/>
                  <a:pt x="11641" y="9512"/>
                  <a:pt x="11830" y="9533"/>
                </a:cubicBezTo>
                <a:cubicBezTo>
                  <a:pt x="11717" y="9573"/>
                  <a:pt x="11622" y="9614"/>
                  <a:pt x="11528" y="9644"/>
                </a:cubicBezTo>
                <a:cubicBezTo>
                  <a:pt x="8863" y="10597"/>
                  <a:pt x="6217" y="11550"/>
                  <a:pt x="3666" y="12563"/>
                </a:cubicBezTo>
                <a:cubicBezTo>
                  <a:pt x="2476" y="13040"/>
                  <a:pt x="1361" y="13557"/>
                  <a:pt x="265" y="14094"/>
                </a:cubicBezTo>
                <a:cubicBezTo>
                  <a:pt x="132" y="14155"/>
                  <a:pt x="0" y="14215"/>
                  <a:pt x="0" y="14317"/>
                </a:cubicBezTo>
                <a:cubicBezTo>
                  <a:pt x="0" y="14509"/>
                  <a:pt x="0" y="14712"/>
                  <a:pt x="0" y="14905"/>
                </a:cubicBezTo>
                <a:cubicBezTo>
                  <a:pt x="0" y="14955"/>
                  <a:pt x="19" y="15006"/>
                  <a:pt x="151" y="15006"/>
                </a:cubicBezTo>
                <a:cubicBezTo>
                  <a:pt x="435" y="15006"/>
                  <a:pt x="718" y="15036"/>
                  <a:pt x="1002" y="14976"/>
                </a:cubicBezTo>
                <a:cubicBezTo>
                  <a:pt x="1852" y="14803"/>
                  <a:pt x="2646" y="14580"/>
                  <a:pt x="3439" y="14347"/>
                </a:cubicBezTo>
                <a:cubicBezTo>
                  <a:pt x="5329" y="13810"/>
                  <a:pt x="7219" y="13253"/>
                  <a:pt x="9109" y="12715"/>
                </a:cubicBezTo>
                <a:cubicBezTo>
                  <a:pt x="9184" y="12695"/>
                  <a:pt x="9260" y="12644"/>
                  <a:pt x="9392" y="12665"/>
                </a:cubicBezTo>
                <a:cubicBezTo>
                  <a:pt x="9335" y="12715"/>
                  <a:pt x="9241" y="12736"/>
                  <a:pt x="9184" y="12756"/>
                </a:cubicBezTo>
                <a:cubicBezTo>
                  <a:pt x="7956" y="13192"/>
                  <a:pt x="6709" y="13617"/>
                  <a:pt x="5537" y="14084"/>
                </a:cubicBezTo>
                <a:cubicBezTo>
                  <a:pt x="4724" y="14408"/>
                  <a:pt x="3912" y="14732"/>
                  <a:pt x="3288" y="15158"/>
                </a:cubicBezTo>
                <a:cubicBezTo>
                  <a:pt x="3194" y="15229"/>
                  <a:pt x="3080" y="15290"/>
                  <a:pt x="3080" y="15381"/>
                </a:cubicBezTo>
                <a:cubicBezTo>
                  <a:pt x="3080" y="15584"/>
                  <a:pt x="3080" y="15797"/>
                  <a:pt x="3080" y="15999"/>
                </a:cubicBezTo>
                <a:cubicBezTo>
                  <a:pt x="3080" y="16050"/>
                  <a:pt x="3080" y="16091"/>
                  <a:pt x="3194" y="16081"/>
                </a:cubicBezTo>
                <a:cubicBezTo>
                  <a:pt x="3534" y="16081"/>
                  <a:pt x="3855" y="16091"/>
                  <a:pt x="4195" y="16020"/>
                </a:cubicBezTo>
                <a:cubicBezTo>
                  <a:pt x="5783" y="15655"/>
                  <a:pt x="7294" y="15189"/>
                  <a:pt x="8844" y="14783"/>
                </a:cubicBezTo>
                <a:cubicBezTo>
                  <a:pt x="10602" y="14317"/>
                  <a:pt x="12359" y="13830"/>
                  <a:pt x="14135" y="13374"/>
                </a:cubicBezTo>
                <a:cubicBezTo>
                  <a:pt x="14211" y="13354"/>
                  <a:pt x="14268" y="13313"/>
                  <a:pt x="14381" y="13344"/>
                </a:cubicBezTo>
                <a:cubicBezTo>
                  <a:pt x="14343" y="13394"/>
                  <a:pt x="14249" y="13425"/>
                  <a:pt x="14173" y="13455"/>
                </a:cubicBezTo>
                <a:cubicBezTo>
                  <a:pt x="11452" y="14611"/>
                  <a:pt x="8825" y="15807"/>
                  <a:pt x="6293" y="17064"/>
                </a:cubicBezTo>
                <a:cubicBezTo>
                  <a:pt x="5783" y="17317"/>
                  <a:pt x="5254" y="17540"/>
                  <a:pt x="4838" y="17844"/>
                </a:cubicBezTo>
                <a:cubicBezTo>
                  <a:pt x="4724" y="17935"/>
                  <a:pt x="4573" y="18017"/>
                  <a:pt x="4554" y="18128"/>
                </a:cubicBezTo>
                <a:cubicBezTo>
                  <a:pt x="4535" y="18341"/>
                  <a:pt x="4554" y="18554"/>
                  <a:pt x="4554" y="18777"/>
                </a:cubicBezTo>
                <a:cubicBezTo>
                  <a:pt x="4554" y="18858"/>
                  <a:pt x="4630" y="18888"/>
                  <a:pt x="4781" y="18898"/>
                </a:cubicBezTo>
                <a:cubicBezTo>
                  <a:pt x="5537" y="18929"/>
                  <a:pt x="6274" y="18848"/>
                  <a:pt x="6992" y="18716"/>
                </a:cubicBezTo>
                <a:cubicBezTo>
                  <a:pt x="8031" y="18523"/>
                  <a:pt x="9052" y="18310"/>
                  <a:pt x="10072" y="18108"/>
                </a:cubicBezTo>
                <a:cubicBezTo>
                  <a:pt x="10885" y="17956"/>
                  <a:pt x="11717" y="17804"/>
                  <a:pt x="12567" y="17682"/>
                </a:cubicBezTo>
                <a:cubicBezTo>
                  <a:pt x="12586" y="17672"/>
                  <a:pt x="12605" y="17662"/>
                  <a:pt x="12624" y="17682"/>
                </a:cubicBezTo>
                <a:cubicBezTo>
                  <a:pt x="12605" y="17692"/>
                  <a:pt x="12605" y="17692"/>
                  <a:pt x="12586" y="17702"/>
                </a:cubicBezTo>
                <a:cubicBezTo>
                  <a:pt x="12548" y="17723"/>
                  <a:pt x="12510" y="17753"/>
                  <a:pt x="12454" y="17773"/>
                </a:cubicBezTo>
                <a:cubicBezTo>
                  <a:pt x="11206" y="18321"/>
                  <a:pt x="9978" y="18888"/>
                  <a:pt x="8768" y="19456"/>
                </a:cubicBezTo>
                <a:cubicBezTo>
                  <a:pt x="7843" y="19882"/>
                  <a:pt x="6935" y="20307"/>
                  <a:pt x="6161" y="20814"/>
                </a:cubicBezTo>
                <a:cubicBezTo>
                  <a:pt x="6085" y="20865"/>
                  <a:pt x="5991" y="20905"/>
                  <a:pt x="5991" y="20976"/>
                </a:cubicBezTo>
                <a:cubicBezTo>
                  <a:pt x="5991" y="21128"/>
                  <a:pt x="5991" y="21280"/>
                  <a:pt x="5991" y="21432"/>
                </a:cubicBezTo>
                <a:cubicBezTo>
                  <a:pt x="5991" y="21463"/>
                  <a:pt x="5972" y="21513"/>
                  <a:pt x="6066" y="21513"/>
                </a:cubicBezTo>
                <a:cubicBezTo>
                  <a:pt x="6274" y="21513"/>
                  <a:pt x="6482" y="21554"/>
                  <a:pt x="6652" y="21483"/>
                </a:cubicBezTo>
                <a:cubicBezTo>
                  <a:pt x="6954" y="21361"/>
                  <a:pt x="7238" y="21240"/>
                  <a:pt x="7521" y="21098"/>
                </a:cubicBezTo>
                <a:cubicBezTo>
                  <a:pt x="9071" y="20328"/>
                  <a:pt x="10696" y="19598"/>
                  <a:pt x="12302" y="18868"/>
                </a:cubicBezTo>
                <a:cubicBezTo>
                  <a:pt x="13096" y="18513"/>
                  <a:pt x="13890" y="18179"/>
                  <a:pt x="14627" y="17783"/>
                </a:cubicBezTo>
                <a:cubicBezTo>
                  <a:pt x="14891" y="17641"/>
                  <a:pt x="15080" y="17489"/>
                  <a:pt x="15024" y="17266"/>
                </a:cubicBezTo>
                <a:cubicBezTo>
                  <a:pt x="14986" y="17135"/>
                  <a:pt x="15024" y="17003"/>
                  <a:pt x="15024" y="16861"/>
                </a:cubicBezTo>
                <a:cubicBezTo>
                  <a:pt x="15024" y="16679"/>
                  <a:pt x="14948" y="16638"/>
                  <a:pt x="14608" y="16628"/>
                </a:cubicBezTo>
                <a:cubicBezTo>
                  <a:pt x="13965" y="16618"/>
                  <a:pt x="13342" y="16699"/>
                  <a:pt x="12718" y="16790"/>
                </a:cubicBezTo>
                <a:cubicBezTo>
                  <a:pt x="10923" y="17054"/>
                  <a:pt x="9184" y="17388"/>
                  <a:pt x="7465" y="17753"/>
                </a:cubicBezTo>
                <a:cubicBezTo>
                  <a:pt x="7219" y="17804"/>
                  <a:pt x="6973" y="17875"/>
                  <a:pt x="6690" y="17885"/>
                </a:cubicBezTo>
                <a:cubicBezTo>
                  <a:pt x="6690" y="17895"/>
                  <a:pt x="6671" y="17895"/>
                  <a:pt x="6671" y="17905"/>
                </a:cubicBezTo>
                <a:cubicBezTo>
                  <a:pt x="6633" y="17885"/>
                  <a:pt x="6671" y="17885"/>
                  <a:pt x="6690" y="17885"/>
                </a:cubicBezTo>
                <a:cubicBezTo>
                  <a:pt x="6709" y="17864"/>
                  <a:pt x="6728" y="17854"/>
                  <a:pt x="6746" y="17844"/>
                </a:cubicBezTo>
                <a:cubicBezTo>
                  <a:pt x="8050" y="17195"/>
                  <a:pt x="9392" y="16567"/>
                  <a:pt x="10753" y="15949"/>
                </a:cubicBezTo>
                <a:cubicBezTo>
                  <a:pt x="13134" y="14864"/>
                  <a:pt x="15591" y="13830"/>
                  <a:pt x="18028" y="12776"/>
                </a:cubicBezTo>
                <a:cubicBezTo>
                  <a:pt x="18236" y="12685"/>
                  <a:pt x="18425" y="12594"/>
                  <a:pt x="18576" y="12482"/>
                </a:cubicBezTo>
                <a:cubicBezTo>
                  <a:pt x="18633" y="12442"/>
                  <a:pt x="18671" y="12391"/>
                  <a:pt x="18671" y="12340"/>
                </a:cubicBezTo>
                <a:cubicBezTo>
                  <a:pt x="18671" y="12138"/>
                  <a:pt x="18671" y="11925"/>
                  <a:pt x="18671" y="11722"/>
                </a:cubicBezTo>
                <a:cubicBezTo>
                  <a:pt x="18671" y="11641"/>
                  <a:pt x="18614" y="11611"/>
                  <a:pt x="18463" y="11600"/>
                </a:cubicBezTo>
                <a:cubicBezTo>
                  <a:pt x="18047" y="11590"/>
                  <a:pt x="17650" y="11631"/>
                  <a:pt x="17272" y="11712"/>
                </a:cubicBezTo>
                <a:cubicBezTo>
                  <a:pt x="15402" y="12097"/>
                  <a:pt x="13606" y="12573"/>
                  <a:pt x="11811" y="13050"/>
                </a:cubicBezTo>
                <a:cubicBezTo>
                  <a:pt x="10753" y="13334"/>
                  <a:pt x="9694" y="13628"/>
                  <a:pt x="8655" y="13911"/>
                </a:cubicBezTo>
                <a:cubicBezTo>
                  <a:pt x="8636" y="13922"/>
                  <a:pt x="8617" y="13922"/>
                  <a:pt x="8580" y="13932"/>
                </a:cubicBezTo>
                <a:cubicBezTo>
                  <a:pt x="8561" y="13952"/>
                  <a:pt x="8523" y="13962"/>
                  <a:pt x="8485" y="13942"/>
                </a:cubicBezTo>
                <a:cubicBezTo>
                  <a:pt x="8504" y="13932"/>
                  <a:pt x="8523" y="13922"/>
                  <a:pt x="8561" y="13911"/>
                </a:cubicBezTo>
                <a:cubicBezTo>
                  <a:pt x="8580" y="13901"/>
                  <a:pt x="8598" y="13891"/>
                  <a:pt x="8617" y="13891"/>
                </a:cubicBezTo>
                <a:cubicBezTo>
                  <a:pt x="8712" y="13861"/>
                  <a:pt x="8787" y="13820"/>
                  <a:pt x="8882" y="13790"/>
                </a:cubicBezTo>
                <a:cubicBezTo>
                  <a:pt x="12283" y="12604"/>
                  <a:pt x="15704" y="11418"/>
                  <a:pt x="19181" y="10293"/>
                </a:cubicBezTo>
                <a:cubicBezTo>
                  <a:pt x="19880" y="10070"/>
                  <a:pt x="20561" y="9837"/>
                  <a:pt x="21241" y="9604"/>
                </a:cubicBezTo>
                <a:cubicBezTo>
                  <a:pt x="21392" y="9553"/>
                  <a:pt x="21581" y="9512"/>
                  <a:pt x="21581" y="9391"/>
                </a:cubicBezTo>
                <a:cubicBezTo>
                  <a:pt x="21581" y="9188"/>
                  <a:pt x="21581" y="8975"/>
                  <a:pt x="21581" y="8772"/>
                </a:cubicBezTo>
                <a:cubicBezTo>
                  <a:pt x="21506" y="8722"/>
                  <a:pt x="21449" y="8701"/>
                  <a:pt x="21317" y="8691"/>
                </a:cubicBezTo>
                <a:close/>
                <a:moveTo>
                  <a:pt x="15383" y="3917"/>
                </a:moveTo>
                <a:cubicBezTo>
                  <a:pt x="15383" y="3917"/>
                  <a:pt x="15383" y="3917"/>
                  <a:pt x="15383" y="3917"/>
                </a:cubicBezTo>
                <a:cubicBezTo>
                  <a:pt x="15402" y="3927"/>
                  <a:pt x="15383" y="3927"/>
                  <a:pt x="15383" y="3927"/>
                </a:cubicBezTo>
                <a:cubicBezTo>
                  <a:pt x="15364" y="3927"/>
                  <a:pt x="15364" y="3927"/>
                  <a:pt x="15383" y="3917"/>
                </a:cubicBezTo>
                <a:cubicBezTo>
                  <a:pt x="15364" y="3917"/>
                  <a:pt x="15364" y="3917"/>
                  <a:pt x="15383" y="3917"/>
                </a:cubicBezTo>
                <a:close/>
                <a:moveTo>
                  <a:pt x="6255" y="7566"/>
                </a:moveTo>
                <a:lnTo>
                  <a:pt x="6255" y="7566"/>
                </a:lnTo>
                <a:lnTo>
                  <a:pt x="6274" y="7566"/>
                </a:lnTo>
                <a:lnTo>
                  <a:pt x="6255" y="7566"/>
                </a:lnTo>
                <a:close/>
                <a:moveTo>
                  <a:pt x="7351" y="8063"/>
                </a:moveTo>
                <a:cubicBezTo>
                  <a:pt x="7351" y="8053"/>
                  <a:pt x="7332" y="8053"/>
                  <a:pt x="7351" y="8063"/>
                </a:cubicBezTo>
                <a:cubicBezTo>
                  <a:pt x="7351" y="8053"/>
                  <a:pt x="7351" y="8053"/>
                  <a:pt x="7351" y="8053"/>
                </a:cubicBezTo>
                <a:cubicBezTo>
                  <a:pt x="7351" y="8043"/>
                  <a:pt x="7370" y="8053"/>
                  <a:pt x="7351" y="8063"/>
                </a:cubicBezTo>
                <a:cubicBezTo>
                  <a:pt x="7370" y="8053"/>
                  <a:pt x="7351" y="8053"/>
                  <a:pt x="7351" y="8063"/>
                </a:cubicBezTo>
                <a:close/>
                <a:moveTo>
                  <a:pt x="12019" y="9431"/>
                </a:moveTo>
                <a:cubicBezTo>
                  <a:pt x="12038" y="9421"/>
                  <a:pt x="12057" y="9421"/>
                  <a:pt x="12094" y="9411"/>
                </a:cubicBezTo>
                <a:cubicBezTo>
                  <a:pt x="12113" y="9401"/>
                  <a:pt x="12132" y="9391"/>
                  <a:pt x="12151" y="9391"/>
                </a:cubicBezTo>
                <a:cubicBezTo>
                  <a:pt x="12151" y="9401"/>
                  <a:pt x="12170" y="9401"/>
                  <a:pt x="12170" y="9411"/>
                </a:cubicBezTo>
                <a:cubicBezTo>
                  <a:pt x="12151" y="9411"/>
                  <a:pt x="12113" y="9411"/>
                  <a:pt x="12094" y="9421"/>
                </a:cubicBezTo>
                <a:cubicBezTo>
                  <a:pt x="12094" y="9441"/>
                  <a:pt x="12076" y="9452"/>
                  <a:pt x="12038" y="9452"/>
                </a:cubicBezTo>
                <a:cubicBezTo>
                  <a:pt x="12000" y="9462"/>
                  <a:pt x="11981" y="9482"/>
                  <a:pt x="11943" y="9492"/>
                </a:cubicBezTo>
                <a:cubicBezTo>
                  <a:pt x="11924" y="9502"/>
                  <a:pt x="11887" y="9502"/>
                  <a:pt x="11849" y="9512"/>
                </a:cubicBezTo>
                <a:cubicBezTo>
                  <a:pt x="11849" y="9441"/>
                  <a:pt x="11943" y="9441"/>
                  <a:pt x="12019" y="9431"/>
                </a:cubicBezTo>
                <a:close/>
                <a:moveTo>
                  <a:pt x="14400" y="13323"/>
                </a:moveTo>
                <a:cubicBezTo>
                  <a:pt x="14419" y="13323"/>
                  <a:pt x="14419" y="13334"/>
                  <a:pt x="14400" y="13323"/>
                </a:cubicBezTo>
                <a:cubicBezTo>
                  <a:pt x="14419" y="13334"/>
                  <a:pt x="14400" y="13334"/>
                  <a:pt x="14400" y="13334"/>
                </a:cubicBezTo>
                <a:cubicBezTo>
                  <a:pt x="14400" y="13334"/>
                  <a:pt x="14400" y="13334"/>
                  <a:pt x="14400" y="13323"/>
                </a:cubicBezTo>
                <a:cubicBezTo>
                  <a:pt x="14400" y="13323"/>
                  <a:pt x="14400" y="13323"/>
                  <a:pt x="14400" y="13323"/>
                </a:cubicBezTo>
                <a:close/>
                <a:moveTo>
                  <a:pt x="9487" y="12634"/>
                </a:moveTo>
                <a:cubicBezTo>
                  <a:pt x="9468" y="12634"/>
                  <a:pt x="9430" y="12644"/>
                  <a:pt x="9430" y="12644"/>
                </a:cubicBezTo>
                <a:cubicBezTo>
                  <a:pt x="9411" y="12624"/>
                  <a:pt x="9449" y="12624"/>
                  <a:pt x="9468" y="12624"/>
                </a:cubicBezTo>
                <a:cubicBezTo>
                  <a:pt x="9487" y="12604"/>
                  <a:pt x="9524" y="12594"/>
                  <a:pt x="9562" y="12614"/>
                </a:cubicBezTo>
                <a:cubicBezTo>
                  <a:pt x="9524" y="12624"/>
                  <a:pt x="9506" y="12624"/>
                  <a:pt x="9487" y="12634"/>
                </a:cubicBezTo>
                <a:close/>
              </a:path>
            </a:pathLst>
          </a:custGeom>
          <a:solidFill>
            <a:srgbClr val="D8D8D8"/>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 name="Google Shape;58;p7"/>
          <p:cNvSpPr txBox="1"/>
          <p:nvPr/>
        </p:nvSpPr>
        <p:spPr>
          <a:xfrm>
            <a:off x="2215910" y="1640972"/>
            <a:ext cx="2835389" cy="662669"/>
          </a:xfrm>
          <a:prstGeom prst="rect">
            <a:avLst/>
          </a:prstGeom>
          <a:noFill/>
          <a:ln>
            <a:noFill/>
          </a:ln>
        </p:spPr>
        <p:txBody>
          <a:bodyPr spcFirstLastPara="1" wrap="square" lIns="0" tIns="45700" rIns="0"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67"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Sistema de Información Estadística - SIE</a:t>
            </a:r>
          </a:p>
        </p:txBody>
      </p:sp>
      <p:sp>
        <p:nvSpPr>
          <p:cNvPr id="24" name="Google Shape;62;p7"/>
          <p:cNvSpPr/>
          <p:nvPr/>
        </p:nvSpPr>
        <p:spPr>
          <a:xfrm>
            <a:off x="967850" y="716512"/>
            <a:ext cx="5185675" cy="4188363"/>
          </a:xfrm>
          <a:custGeom>
            <a:avLst/>
            <a:gdLst/>
            <a:ahLst/>
            <a:cxnLst/>
            <a:rect l="l" t="t" r="r" b="b"/>
            <a:pathLst>
              <a:path w="21499" h="21527" extrusionOk="0">
                <a:moveTo>
                  <a:pt x="9993" y="21519"/>
                </a:moveTo>
                <a:cubicBezTo>
                  <a:pt x="9559" y="21519"/>
                  <a:pt x="9055" y="21484"/>
                  <a:pt x="8551" y="21413"/>
                </a:cubicBezTo>
                <a:cubicBezTo>
                  <a:pt x="7052" y="21202"/>
                  <a:pt x="5596" y="20797"/>
                  <a:pt x="4218" y="20022"/>
                </a:cubicBezTo>
                <a:cubicBezTo>
                  <a:pt x="3557" y="19652"/>
                  <a:pt x="2925" y="19221"/>
                  <a:pt x="2357" y="18657"/>
                </a:cubicBezTo>
                <a:cubicBezTo>
                  <a:pt x="1355" y="17662"/>
                  <a:pt x="681" y="16385"/>
                  <a:pt x="290" y="14879"/>
                </a:cubicBezTo>
                <a:cubicBezTo>
                  <a:pt x="20" y="13832"/>
                  <a:pt x="-58" y="12757"/>
                  <a:pt x="41" y="11665"/>
                </a:cubicBezTo>
                <a:cubicBezTo>
                  <a:pt x="162" y="10318"/>
                  <a:pt x="489" y="9059"/>
                  <a:pt x="1029" y="7879"/>
                </a:cubicBezTo>
                <a:cubicBezTo>
                  <a:pt x="1427" y="7016"/>
                  <a:pt x="1902" y="6232"/>
                  <a:pt x="2442" y="5493"/>
                </a:cubicBezTo>
                <a:cubicBezTo>
                  <a:pt x="3323" y="4295"/>
                  <a:pt x="4353" y="3309"/>
                  <a:pt x="5475" y="2481"/>
                </a:cubicBezTo>
                <a:cubicBezTo>
                  <a:pt x="6796" y="1495"/>
                  <a:pt x="8196" y="746"/>
                  <a:pt x="9701" y="315"/>
                </a:cubicBezTo>
                <a:cubicBezTo>
                  <a:pt x="10305" y="139"/>
                  <a:pt x="10923" y="77"/>
                  <a:pt x="11541" y="24"/>
                </a:cubicBezTo>
                <a:cubicBezTo>
                  <a:pt x="12457" y="-46"/>
                  <a:pt x="13367" y="42"/>
                  <a:pt x="14276" y="218"/>
                </a:cubicBezTo>
                <a:cubicBezTo>
                  <a:pt x="14482" y="262"/>
                  <a:pt x="14688" y="324"/>
                  <a:pt x="14894" y="377"/>
                </a:cubicBezTo>
                <a:cubicBezTo>
                  <a:pt x="15000" y="403"/>
                  <a:pt x="15071" y="482"/>
                  <a:pt x="15128" y="588"/>
                </a:cubicBezTo>
                <a:cubicBezTo>
                  <a:pt x="15156" y="650"/>
                  <a:pt x="15156" y="702"/>
                  <a:pt x="15121" y="764"/>
                </a:cubicBezTo>
                <a:cubicBezTo>
                  <a:pt x="15085" y="817"/>
                  <a:pt x="15036" y="843"/>
                  <a:pt x="14986" y="808"/>
                </a:cubicBezTo>
                <a:cubicBezTo>
                  <a:pt x="14780" y="676"/>
                  <a:pt x="14553" y="667"/>
                  <a:pt x="14333" y="623"/>
                </a:cubicBezTo>
                <a:cubicBezTo>
                  <a:pt x="13473" y="421"/>
                  <a:pt x="12607" y="403"/>
                  <a:pt x="11740" y="465"/>
                </a:cubicBezTo>
                <a:cubicBezTo>
                  <a:pt x="11257" y="500"/>
                  <a:pt x="10774" y="535"/>
                  <a:pt x="10298" y="632"/>
                </a:cubicBezTo>
                <a:cubicBezTo>
                  <a:pt x="9595" y="782"/>
                  <a:pt x="8906" y="1019"/>
                  <a:pt x="8238" y="1328"/>
                </a:cubicBezTo>
                <a:cubicBezTo>
                  <a:pt x="7137" y="1847"/>
                  <a:pt x="6086" y="2490"/>
                  <a:pt x="5099" y="3300"/>
                </a:cubicBezTo>
                <a:cubicBezTo>
                  <a:pt x="3785" y="4366"/>
                  <a:pt x="2655" y="5669"/>
                  <a:pt x="1753" y="7271"/>
                </a:cubicBezTo>
                <a:cubicBezTo>
                  <a:pt x="1149" y="8337"/>
                  <a:pt x="730" y="9499"/>
                  <a:pt x="510" y="10776"/>
                </a:cubicBezTo>
                <a:cubicBezTo>
                  <a:pt x="162" y="12792"/>
                  <a:pt x="382" y="14694"/>
                  <a:pt x="1256" y="16464"/>
                </a:cubicBezTo>
                <a:cubicBezTo>
                  <a:pt x="1682" y="17327"/>
                  <a:pt x="2243" y="18041"/>
                  <a:pt x="2925" y="18604"/>
                </a:cubicBezTo>
                <a:cubicBezTo>
                  <a:pt x="4111" y="19582"/>
                  <a:pt x="5418" y="20189"/>
                  <a:pt x="6803" y="20568"/>
                </a:cubicBezTo>
                <a:cubicBezTo>
                  <a:pt x="7954" y="20885"/>
                  <a:pt x="9119" y="21034"/>
                  <a:pt x="10291" y="21026"/>
                </a:cubicBezTo>
                <a:cubicBezTo>
                  <a:pt x="11321" y="21017"/>
                  <a:pt x="12330" y="20814"/>
                  <a:pt x="13317" y="20462"/>
                </a:cubicBezTo>
                <a:cubicBezTo>
                  <a:pt x="14553" y="20022"/>
                  <a:pt x="15696" y="19335"/>
                  <a:pt x="16762" y="18454"/>
                </a:cubicBezTo>
                <a:cubicBezTo>
                  <a:pt x="17806" y="17592"/>
                  <a:pt x="18729" y="16561"/>
                  <a:pt x="19418" y="15240"/>
                </a:cubicBezTo>
                <a:cubicBezTo>
                  <a:pt x="19859" y="14386"/>
                  <a:pt x="20192" y="13462"/>
                  <a:pt x="20455" y="12502"/>
                </a:cubicBezTo>
                <a:cubicBezTo>
                  <a:pt x="20739" y="11436"/>
                  <a:pt x="20924" y="10345"/>
                  <a:pt x="20874" y="9217"/>
                </a:cubicBezTo>
                <a:cubicBezTo>
                  <a:pt x="20818" y="7976"/>
                  <a:pt x="20533" y="6831"/>
                  <a:pt x="19958" y="5801"/>
                </a:cubicBezTo>
                <a:cubicBezTo>
                  <a:pt x="19603" y="5167"/>
                  <a:pt x="19205" y="4595"/>
                  <a:pt x="18722" y="4110"/>
                </a:cubicBezTo>
                <a:cubicBezTo>
                  <a:pt x="18381" y="3767"/>
                  <a:pt x="18019" y="3450"/>
                  <a:pt x="17621" y="3203"/>
                </a:cubicBezTo>
                <a:cubicBezTo>
                  <a:pt x="17401" y="3071"/>
                  <a:pt x="17188" y="2930"/>
                  <a:pt x="16968" y="2789"/>
                </a:cubicBezTo>
                <a:cubicBezTo>
                  <a:pt x="16868" y="2728"/>
                  <a:pt x="16833" y="2622"/>
                  <a:pt x="16868" y="2516"/>
                </a:cubicBezTo>
                <a:cubicBezTo>
                  <a:pt x="16904" y="2411"/>
                  <a:pt x="16989" y="2367"/>
                  <a:pt x="17088" y="2411"/>
                </a:cubicBezTo>
                <a:cubicBezTo>
                  <a:pt x="17380" y="2552"/>
                  <a:pt x="17671" y="2675"/>
                  <a:pt x="17955" y="2851"/>
                </a:cubicBezTo>
                <a:cubicBezTo>
                  <a:pt x="18516" y="3194"/>
                  <a:pt x="19035" y="3626"/>
                  <a:pt x="19518" y="4137"/>
                </a:cubicBezTo>
                <a:cubicBezTo>
                  <a:pt x="20491" y="5176"/>
                  <a:pt x="21109" y="6479"/>
                  <a:pt x="21386" y="8020"/>
                </a:cubicBezTo>
                <a:cubicBezTo>
                  <a:pt x="21542" y="8874"/>
                  <a:pt x="21521" y="9737"/>
                  <a:pt x="21421" y="10609"/>
                </a:cubicBezTo>
                <a:cubicBezTo>
                  <a:pt x="21258" y="11965"/>
                  <a:pt x="20896" y="13242"/>
                  <a:pt x="20406" y="14474"/>
                </a:cubicBezTo>
                <a:cubicBezTo>
                  <a:pt x="19979" y="15540"/>
                  <a:pt x="19418" y="16500"/>
                  <a:pt x="18722" y="17327"/>
                </a:cubicBezTo>
                <a:cubicBezTo>
                  <a:pt x="17607" y="18657"/>
                  <a:pt x="16314" y="19643"/>
                  <a:pt x="14894" y="20392"/>
                </a:cubicBezTo>
                <a:cubicBezTo>
                  <a:pt x="14006" y="20858"/>
                  <a:pt x="13090" y="21167"/>
                  <a:pt x="12138" y="21360"/>
                </a:cubicBezTo>
                <a:cubicBezTo>
                  <a:pt x="11463" y="21475"/>
                  <a:pt x="10767" y="21554"/>
                  <a:pt x="9993" y="21519"/>
                </a:cubicBezTo>
                <a:close/>
              </a:path>
            </a:pathLst>
          </a:custGeom>
          <a:solidFill>
            <a:srgbClr val="F36F13"/>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 name="Rectángulo 24"/>
          <p:cNvSpPr/>
          <p:nvPr/>
        </p:nvSpPr>
        <p:spPr>
          <a:xfrm>
            <a:off x="1853156" y="2303641"/>
            <a:ext cx="323623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 una herramienta para consolidar y disponer los datos e información estadística más importantes de Función Pública en un único lugar.</a:t>
            </a:r>
            <a:endParaRPr kumimoji="0" lang="es-ES"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 name="Google Shape;62;p7">
            <a:extLst>
              <a:ext uri="{FF2B5EF4-FFF2-40B4-BE49-F238E27FC236}">
                <a16:creationId xmlns:a16="http://schemas.microsoft.com/office/drawing/2014/main" id="{42C898EF-7A89-5181-8E09-E57E1BCAE732}"/>
              </a:ext>
            </a:extLst>
          </p:cNvPr>
          <p:cNvSpPr/>
          <p:nvPr/>
        </p:nvSpPr>
        <p:spPr>
          <a:xfrm>
            <a:off x="6398789" y="1332815"/>
            <a:ext cx="5185675" cy="5152919"/>
          </a:xfrm>
          <a:custGeom>
            <a:avLst/>
            <a:gdLst/>
            <a:ahLst/>
            <a:cxnLst/>
            <a:rect l="l" t="t" r="r" b="b"/>
            <a:pathLst>
              <a:path w="21499" h="21527" extrusionOk="0">
                <a:moveTo>
                  <a:pt x="9993" y="21519"/>
                </a:moveTo>
                <a:cubicBezTo>
                  <a:pt x="9559" y="21519"/>
                  <a:pt x="9055" y="21484"/>
                  <a:pt x="8551" y="21413"/>
                </a:cubicBezTo>
                <a:cubicBezTo>
                  <a:pt x="7052" y="21202"/>
                  <a:pt x="5596" y="20797"/>
                  <a:pt x="4218" y="20022"/>
                </a:cubicBezTo>
                <a:cubicBezTo>
                  <a:pt x="3557" y="19652"/>
                  <a:pt x="2925" y="19221"/>
                  <a:pt x="2357" y="18657"/>
                </a:cubicBezTo>
                <a:cubicBezTo>
                  <a:pt x="1355" y="17662"/>
                  <a:pt x="681" y="16385"/>
                  <a:pt x="290" y="14879"/>
                </a:cubicBezTo>
                <a:cubicBezTo>
                  <a:pt x="20" y="13832"/>
                  <a:pt x="-58" y="12757"/>
                  <a:pt x="41" y="11665"/>
                </a:cubicBezTo>
                <a:cubicBezTo>
                  <a:pt x="162" y="10318"/>
                  <a:pt x="489" y="9059"/>
                  <a:pt x="1029" y="7879"/>
                </a:cubicBezTo>
                <a:cubicBezTo>
                  <a:pt x="1427" y="7016"/>
                  <a:pt x="1902" y="6232"/>
                  <a:pt x="2442" y="5493"/>
                </a:cubicBezTo>
                <a:cubicBezTo>
                  <a:pt x="3323" y="4295"/>
                  <a:pt x="4353" y="3309"/>
                  <a:pt x="5475" y="2481"/>
                </a:cubicBezTo>
                <a:cubicBezTo>
                  <a:pt x="6796" y="1495"/>
                  <a:pt x="8196" y="746"/>
                  <a:pt x="9701" y="315"/>
                </a:cubicBezTo>
                <a:cubicBezTo>
                  <a:pt x="10305" y="139"/>
                  <a:pt x="10923" y="77"/>
                  <a:pt x="11541" y="24"/>
                </a:cubicBezTo>
                <a:cubicBezTo>
                  <a:pt x="12457" y="-46"/>
                  <a:pt x="13367" y="42"/>
                  <a:pt x="14276" y="218"/>
                </a:cubicBezTo>
                <a:cubicBezTo>
                  <a:pt x="14482" y="262"/>
                  <a:pt x="14688" y="324"/>
                  <a:pt x="14894" y="377"/>
                </a:cubicBezTo>
                <a:cubicBezTo>
                  <a:pt x="15000" y="403"/>
                  <a:pt x="15071" y="482"/>
                  <a:pt x="15128" y="588"/>
                </a:cubicBezTo>
                <a:cubicBezTo>
                  <a:pt x="15156" y="650"/>
                  <a:pt x="15156" y="702"/>
                  <a:pt x="15121" y="764"/>
                </a:cubicBezTo>
                <a:cubicBezTo>
                  <a:pt x="15085" y="817"/>
                  <a:pt x="15036" y="843"/>
                  <a:pt x="14986" y="808"/>
                </a:cubicBezTo>
                <a:cubicBezTo>
                  <a:pt x="14780" y="676"/>
                  <a:pt x="14553" y="667"/>
                  <a:pt x="14333" y="623"/>
                </a:cubicBezTo>
                <a:cubicBezTo>
                  <a:pt x="13473" y="421"/>
                  <a:pt x="12607" y="403"/>
                  <a:pt x="11740" y="465"/>
                </a:cubicBezTo>
                <a:cubicBezTo>
                  <a:pt x="11257" y="500"/>
                  <a:pt x="10774" y="535"/>
                  <a:pt x="10298" y="632"/>
                </a:cubicBezTo>
                <a:cubicBezTo>
                  <a:pt x="9595" y="782"/>
                  <a:pt x="8906" y="1019"/>
                  <a:pt x="8238" y="1328"/>
                </a:cubicBezTo>
                <a:cubicBezTo>
                  <a:pt x="7137" y="1847"/>
                  <a:pt x="6086" y="2490"/>
                  <a:pt x="5099" y="3300"/>
                </a:cubicBezTo>
                <a:cubicBezTo>
                  <a:pt x="3785" y="4366"/>
                  <a:pt x="2655" y="5669"/>
                  <a:pt x="1753" y="7271"/>
                </a:cubicBezTo>
                <a:cubicBezTo>
                  <a:pt x="1149" y="8337"/>
                  <a:pt x="730" y="9499"/>
                  <a:pt x="510" y="10776"/>
                </a:cubicBezTo>
                <a:cubicBezTo>
                  <a:pt x="162" y="12792"/>
                  <a:pt x="382" y="14694"/>
                  <a:pt x="1256" y="16464"/>
                </a:cubicBezTo>
                <a:cubicBezTo>
                  <a:pt x="1682" y="17327"/>
                  <a:pt x="2243" y="18041"/>
                  <a:pt x="2925" y="18604"/>
                </a:cubicBezTo>
                <a:cubicBezTo>
                  <a:pt x="4111" y="19582"/>
                  <a:pt x="5418" y="20189"/>
                  <a:pt x="6803" y="20568"/>
                </a:cubicBezTo>
                <a:cubicBezTo>
                  <a:pt x="7954" y="20885"/>
                  <a:pt x="9119" y="21034"/>
                  <a:pt x="10291" y="21026"/>
                </a:cubicBezTo>
                <a:cubicBezTo>
                  <a:pt x="11321" y="21017"/>
                  <a:pt x="12330" y="20814"/>
                  <a:pt x="13317" y="20462"/>
                </a:cubicBezTo>
                <a:cubicBezTo>
                  <a:pt x="14553" y="20022"/>
                  <a:pt x="15696" y="19335"/>
                  <a:pt x="16762" y="18454"/>
                </a:cubicBezTo>
                <a:cubicBezTo>
                  <a:pt x="17806" y="17592"/>
                  <a:pt x="18729" y="16561"/>
                  <a:pt x="19418" y="15240"/>
                </a:cubicBezTo>
                <a:cubicBezTo>
                  <a:pt x="19859" y="14386"/>
                  <a:pt x="20192" y="13462"/>
                  <a:pt x="20455" y="12502"/>
                </a:cubicBezTo>
                <a:cubicBezTo>
                  <a:pt x="20739" y="11436"/>
                  <a:pt x="20924" y="10345"/>
                  <a:pt x="20874" y="9217"/>
                </a:cubicBezTo>
                <a:cubicBezTo>
                  <a:pt x="20818" y="7976"/>
                  <a:pt x="20533" y="6831"/>
                  <a:pt x="19958" y="5801"/>
                </a:cubicBezTo>
                <a:cubicBezTo>
                  <a:pt x="19603" y="5167"/>
                  <a:pt x="19205" y="4595"/>
                  <a:pt x="18722" y="4110"/>
                </a:cubicBezTo>
                <a:cubicBezTo>
                  <a:pt x="18381" y="3767"/>
                  <a:pt x="18019" y="3450"/>
                  <a:pt x="17621" y="3203"/>
                </a:cubicBezTo>
                <a:cubicBezTo>
                  <a:pt x="17401" y="3071"/>
                  <a:pt x="17188" y="2930"/>
                  <a:pt x="16968" y="2789"/>
                </a:cubicBezTo>
                <a:cubicBezTo>
                  <a:pt x="16868" y="2728"/>
                  <a:pt x="16833" y="2622"/>
                  <a:pt x="16868" y="2516"/>
                </a:cubicBezTo>
                <a:cubicBezTo>
                  <a:pt x="16904" y="2411"/>
                  <a:pt x="16989" y="2367"/>
                  <a:pt x="17088" y="2411"/>
                </a:cubicBezTo>
                <a:cubicBezTo>
                  <a:pt x="17380" y="2552"/>
                  <a:pt x="17671" y="2675"/>
                  <a:pt x="17955" y="2851"/>
                </a:cubicBezTo>
                <a:cubicBezTo>
                  <a:pt x="18516" y="3194"/>
                  <a:pt x="19035" y="3626"/>
                  <a:pt x="19518" y="4137"/>
                </a:cubicBezTo>
                <a:cubicBezTo>
                  <a:pt x="20491" y="5176"/>
                  <a:pt x="21109" y="6479"/>
                  <a:pt x="21386" y="8020"/>
                </a:cubicBezTo>
                <a:cubicBezTo>
                  <a:pt x="21542" y="8874"/>
                  <a:pt x="21521" y="9737"/>
                  <a:pt x="21421" y="10609"/>
                </a:cubicBezTo>
                <a:cubicBezTo>
                  <a:pt x="21258" y="11965"/>
                  <a:pt x="20896" y="13242"/>
                  <a:pt x="20406" y="14474"/>
                </a:cubicBezTo>
                <a:cubicBezTo>
                  <a:pt x="19979" y="15540"/>
                  <a:pt x="19418" y="16500"/>
                  <a:pt x="18722" y="17327"/>
                </a:cubicBezTo>
                <a:cubicBezTo>
                  <a:pt x="17607" y="18657"/>
                  <a:pt x="16314" y="19643"/>
                  <a:pt x="14894" y="20392"/>
                </a:cubicBezTo>
                <a:cubicBezTo>
                  <a:pt x="14006" y="20858"/>
                  <a:pt x="13090" y="21167"/>
                  <a:pt x="12138" y="21360"/>
                </a:cubicBezTo>
                <a:cubicBezTo>
                  <a:pt x="11463" y="21475"/>
                  <a:pt x="10767" y="21554"/>
                  <a:pt x="9993" y="21519"/>
                </a:cubicBezTo>
                <a:close/>
              </a:path>
            </a:pathLst>
          </a:custGeom>
          <a:solidFill>
            <a:srgbClr val="F36F13"/>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 name="Google Shape;60;p7">
            <a:extLst>
              <a:ext uri="{FF2B5EF4-FFF2-40B4-BE49-F238E27FC236}">
                <a16:creationId xmlns:a16="http://schemas.microsoft.com/office/drawing/2014/main" id="{1FEB1A98-90BD-12C3-92AD-01F50A4C86D0}"/>
              </a:ext>
            </a:extLst>
          </p:cNvPr>
          <p:cNvSpPr/>
          <p:nvPr/>
        </p:nvSpPr>
        <p:spPr>
          <a:xfrm>
            <a:off x="7625261" y="1466764"/>
            <a:ext cx="1997831" cy="4592845"/>
          </a:xfrm>
          <a:custGeom>
            <a:avLst/>
            <a:gdLst/>
            <a:ahLst/>
            <a:cxnLst/>
            <a:rect l="l" t="t" r="r" b="b"/>
            <a:pathLst>
              <a:path w="21581" h="21525" extrusionOk="0">
                <a:moveTo>
                  <a:pt x="21317" y="8691"/>
                </a:moveTo>
                <a:cubicBezTo>
                  <a:pt x="20882" y="8671"/>
                  <a:pt x="20485" y="8722"/>
                  <a:pt x="20107" y="8823"/>
                </a:cubicBezTo>
                <a:cubicBezTo>
                  <a:pt x="15798" y="9948"/>
                  <a:pt x="11490" y="11083"/>
                  <a:pt x="7294" y="12350"/>
                </a:cubicBezTo>
                <a:cubicBezTo>
                  <a:pt x="6463" y="12604"/>
                  <a:pt x="5594" y="12837"/>
                  <a:pt x="4762" y="13080"/>
                </a:cubicBezTo>
                <a:cubicBezTo>
                  <a:pt x="4743" y="13101"/>
                  <a:pt x="4706" y="13111"/>
                  <a:pt x="4668" y="13090"/>
                </a:cubicBezTo>
                <a:cubicBezTo>
                  <a:pt x="4687" y="13080"/>
                  <a:pt x="4706" y="13070"/>
                  <a:pt x="4743" y="13060"/>
                </a:cubicBezTo>
                <a:cubicBezTo>
                  <a:pt x="4819" y="13030"/>
                  <a:pt x="4894" y="12989"/>
                  <a:pt x="4970" y="12959"/>
                </a:cubicBezTo>
                <a:cubicBezTo>
                  <a:pt x="6482" y="12361"/>
                  <a:pt x="8032" y="11803"/>
                  <a:pt x="9581" y="11246"/>
                </a:cubicBezTo>
                <a:cubicBezTo>
                  <a:pt x="12775" y="10100"/>
                  <a:pt x="16006" y="8975"/>
                  <a:pt x="19162" y="7789"/>
                </a:cubicBezTo>
                <a:cubicBezTo>
                  <a:pt x="19597" y="7627"/>
                  <a:pt x="20050" y="7465"/>
                  <a:pt x="20428" y="7262"/>
                </a:cubicBezTo>
                <a:cubicBezTo>
                  <a:pt x="20523" y="7211"/>
                  <a:pt x="20598" y="7171"/>
                  <a:pt x="20598" y="7090"/>
                </a:cubicBezTo>
                <a:cubicBezTo>
                  <a:pt x="20598" y="6907"/>
                  <a:pt x="20598" y="6715"/>
                  <a:pt x="20598" y="6532"/>
                </a:cubicBezTo>
                <a:cubicBezTo>
                  <a:pt x="20598" y="6472"/>
                  <a:pt x="20580" y="6441"/>
                  <a:pt x="20447" y="6441"/>
                </a:cubicBezTo>
                <a:cubicBezTo>
                  <a:pt x="20145" y="6441"/>
                  <a:pt x="19824" y="6441"/>
                  <a:pt x="19521" y="6492"/>
                </a:cubicBezTo>
                <a:cubicBezTo>
                  <a:pt x="18331" y="6705"/>
                  <a:pt x="17197" y="6988"/>
                  <a:pt x="16101" y="7293"/>
                </a:cubicBezTo>
                <a:cubicBezTo>
                  <a:pt x="13852" y="7911"/>
                  <a:pt x="11679" y="8610"/>
                  <a:pt x="9449" y="9259"/>
                </a:cubicBezTo>
                <a:cubicBezTo>
                  <a:pt x="9373" y="9279"/>
                  <a:pt x="9279" y="9330"/>
                  <a:pt x="9165" y="9299"/>
                </a:cubicBezTo>
                <a:cubicBezTo>
                  <a:pt x="9260" y="9259"/>
                  <a:pt x="9354" y="9229"/>
                  <a:pt x="9449" y="9188"/>
                </a:cubicBezTo>
                <a:cubicBezTo>
                  <a:pt x="13077" y="7799"/>
                  <a:pt x="16819" y="6502"/>
                  <a:pt x="20580" y="5225"/>
                </a:cubicBezTo>
                <a:cubicBezTo>
                  <a:pt x="20882" y="5123"/>
                  <a:pt x="21298" y="5052"/>
                  <a:pt x="21449" y="4911"/>
                </a:cubicBezTo>
                <a:cubicBezTo>
                  <a:pt x="21600" y="4759"/>
                  <a:pt x="21487" y="4525"/>
                  <a:pt x="21506" y="4333"/>
                </a:cubicBezTo>
                <a:cubicBezTo>
                  <a:pt x="21506" y="4323"/>
                  <a:pt x="21506" y="4302"/>
                  <a:pt x="21506" y="4292"/>
                </a:cubicBezTo>
                <a:cubicBezTo>
                  <a:pt x="21524" y="4231"/>
                  <a:pt x="21449" y="4211"/>
                  <a:pt x="21354" y="4211"/>
                </a:cubicBezTo>
                <a:cubicBezTo>
                  <a:pt x="20995" y="4201"/>
                  <a:pt x="20674" y="4221"/>
                  <a:pt x="20353" y="4313"/>
                </a:cubicBezTo>
                <a:cubicBezTo>
                  <a:pt x="17008" y="5225"/>
                  <a:pt x="13682" y="6178"/>
                  <a:pt x="10394" y="7151"/>
                </a:cubicBezTo>
                <a:cubicBezTo>
                  <a:pt x="9468" y="7424"/>
                  <a:pt x="8542" y="7698"/>
                  <a:pt x="7616" y="7982"/>
                </a:cubicBezTo>
                <a:cubicBezTo>
                  <a:pt x="7578" y="7992"/>
                  <a:pt x="7540" y="8002"/>
                  <a:pt x="7521" y="8012"/>
                </a:cubicBezTo>
                <a:cubicBezTo>
                  <a:pt x="7502" y="8012"/>
                  <a:pt x="7483" y="8022"/>
                  <a:pt x="7465" y="8022"/>
                </a:cubicBezTo>
                <a:cubicBezTo>
                  <a:pt x="7483" y="8012"/>
                  <a:pt x="7483" y="8002"/>
                  <a:pt x="7502" y="7992"/>
                </a:cubicBezTo>
                <a:cubicBezTo>
                  <a:pt x="7540" y="7982"/>
                  <a:pt x="7559" y="7972"/>
                  <a:pt x="7597" y="7951"/>
                </a:cubicBezTo>
                <a:cubicBezTo>
                  <a:pt x="7635" y="7931"/>
                  <a:pt x="7654" y="7921"/>
                  <a:pt x="7691" y="7901"/>
                </a:cubicBezTo>
                <a:cubicBezTo>
                  <a:pt x="10866" y="6694"/>
                  <a:pt x="14117" y="5549"/>
                  <a:pt x="17405" y="4444"/>
                </a:cubicBezTo>
                <a:cubicBezTo>
                  <a:pt x="17707" y="4343"/>
                  <a:pt x="18009" y="4221"/>
                  <a:pt x="18293" y="4100"/>
                </a:cubicBezTo>
                <a:cubicBezTo>
                  <a:pt x="18369" y="4069"/>
                  <a:pt x="18444" y="4029"/>
                  <a:pt x="18444" y="3968"/>
                </a:cubicBezTo>
                <a:cubicBezTo>
                  <a:pt x="18444" y="3765"/>
                  <a:pt x="18444" y="3562"/>
                  <a:pt x="18444" y="3370"/>
                </a:cubicBezTo>
                <a:cubicBezTo>
                  <a:pt x="18444" y="3319"/>
                  <a:pt x="18425" y="3289"/>
                  <a:pt x="18312" y="3289"/>
                </a:cubicBezTo>
                <a:cubicBezTo>
                  <a:pt x="17972" y="3289"/>
                  <a:pt x="17650" y="3289"/>
                  <a:pt x="17329" y="3380"/>
                </a:cubicBezTo>
                <a:cubicBezTo>
                  <a:pt x="16876" y="3522"/>
                  <a:pt x="16422" y="3633"/>
                  <a:pt x="15950" y="3765"/>
                </a:cubicBezTo>
                <a:cubicBezTo>
                  <a:pt x="15931" y="3775"/>
                  <a:pt x="15912" y="3775"/>
                  <a:pt x="15874" y="3785"/>
                </a:cubicBezTo>
                <a:cubicBezTo>
                  <a:pt x="15836" y="3796"/>
                  <a:pt x="15798" y="3806"/>
                  <a:pt x="15761" y="3816"/>
                </a:cubicBezTo>
                <a:cubicBezTo>
                  <a:pt x="15723" y="3826"/>
                  <a:pt x="15685" y="3836"/>
                  <a:pt x="15647" y="3846"/>
                </a:cubicBezTo>
                <a:cubicBezTo>
                  <a:pt x="15628" y="3867"/>
                  <a:pt x="15591" y="3877"/>
                  <a:pt x="15534" y="3877"/>
                </a:cubicBezTo>
                <a:cubicBezTo>
                  <a:pt x="15534" y="3887"/>
                  <a:pt x="15515" y="3897"/>
                  <a:pt x="15477" y="3887"/>
                </a:cubicBezTo>
                <a:cubicBezTo>
                  <a:pt x="15496" y="3877"/>
                  <a:pt x="15496" y="3877"/>
                  <a:pt x="15515" y="3867"/>
                </a:cubicBezTo>
                <a:cubicBezTo>
                  <a:pt x="15534" y="3846"/>
                  <a:pt x="15572" y="3836"/>
                  <a:pt x="15609" y="3836"/>
                </a:cubicBezTo>
                <a:cubicBezTo>
                  <a:pt x="15647" y="3826"/>
                  <a:pt x="15666" y="3816"/>
                  <a:pt x="15704" y="3806"/>
                </a:cubicBezTo>
                <a:cubicBezTo>
                  <a:pt x="15742" y="3796"/>
                  <a:pt x="15780" y="3785"/>
                  <a:pt x="15798" y="3775"/>
                </a:cubicBezTo>
                <a:cubicBezTo>
                  <a:pt x="15817" y="3765"/>
                  <a:pt x="15836" y="3765"/>
                  <a:pt x="15855" y="3755"/>
                </a:cubicBezTo>
                <a:cubicBezTo>
                  <a:pt x="16139" y="3664"/>
                  <a:pt x="16422" y="3573"/>
                  <a:pt x="16687" y="3471"/>
                </a:cubicBezTo>
                <a:cubicBezTo>
                  <a:pt x="17556" y="3177"/>
                  <a:pt x="18482" y="2924"/>
                  <a:pt x="19370" y="2650"/>
                </a:cubicBezTo>
                <a:cubicBezTo>
                  <a:pt x="19483" y="2620"/>
                  <a:pt x="19597" y="2589"/>
                  <a:pt x="19597" y="2498"/>
                </a:cubicBezTo>
                <a:cubicBezTo>
                  <a:pt x="19597" y="2316"/>
                  <a:pt x="19597" y="2133"/>
                  <a:pt x="19597" y="1951"/>
                </a:cubicBezTo>
                <a:cubicBezTo>
                  <a:pt x="19597" y="1910"/>
                  <a:pt x="19597" y="1860"/>
                  <a:pt x="19502" y="1870"/>
                </a:cubicBezTo>
                <a:cubicBezTo>
                  <a:pt x="19276" y="1880"/>
                  <a:pt x="19030" y="1829"/>
                  <a:pt x="18803" y="1900"/>
                </a:cubicBezTo>
                <a:cubicBezTo>
                  <a:pt x="17953" y="2164"/>
                  <a:pt x="17083" y="2427"/>
                  <a:pt x="16214" y="2681"/>
                </a:cubicBezTo>
                <a:cubicBezTo>
                  <a:pt x="15420" y="2924"/>
                  <a:pt x="14627" y="3177"/>
                  <a:pt x="13814" y="3390"/>
                </a:cubicBezTo>
                <a:cubicBezTo>
                  <a:pt x="13795" y="3400"/>
                  <a:pt x="13757" y="3400"/>
                  <a:pt x="13739" y="3410"/>
                </a:cubicBezTo>
                <a:cubicBezTo>
                  <a:pt x="13720" y="3431"/>
                  <a:pt x="13682" y="3441"/>
                  <a:pt x="13663" y="3431"/>
                </a:cubicBezTo>
                <a:cubicBezTo>
                  <a:pt x="13644" y="3410"/>
                  <a:pt x="13701" y="3410"/>
                  <a:pt x="13720" y="3410"/>
                </a:cubicBezTo>
                <a:cubicBezTo>
                  <a:pt x="13739" y="3400"/>
                  <a:pt x="13757" y="3390"/>
                  <a:pt x="13776" y="3380"/>
                </a:cubicBezTo>
                <a:cubicBezTo>
                  <a:pt x="13852" y="3350"/>
                  <a:pt x="13946" y="3309"/>
                  <a:pt x="14022" y="3279"/>
                </a:cubicBezTo>
                <a:cubicBezTo>
                  <a:pt x="16214" y="2468"/>
                  <a:pt x="18501" y="1728"/>
                  <a:pt x="20712" y="937"/>
                </a:cubicBezTo>
                <a:cubicBezTo>
                  <a:pt x="21184" y="765"/>
                  <a:pt x="21468" y="593"/>
                  <a:pt x="21392" y="268"/>
                </a:cubicBezTo>
                <a:cubicBezTo>
                  <a:pt x="21335" y="5"/>
                  <a:pt x="21241" y="-46"/>
                  <a:pt x="20750" y="35"/>
                </a:cubicBezTo>
                <a:cubicBezTo>
                  <a:pt x="20655" y="55"/>
                  <a:pt x="20561" y="76"/>
                  <a:pt x="20447" y="106"/>
                </a:cubicBezTo>
                <a:cubicBezTo>
                  <a:pt x="19937" y="228"/>
                  <a:pt x="19483" y="390"/>
                  <a:pt x="18992" y="532"/>
                </a:cubicBezTo>
                <a:cubicBezTo>
                  <a:pt x="17159" y="1069"/>
                  <a:pt x="15307" y="1576"/>
                  <a:pt x="13493" y="2133"/>
                </a:cubicBezTo>
                <a:cubicBezTo>
                  <a:pt x="12038" y="2579"/>
                  <a:pt x="10564" y="3035"/>
                  <a:pt x="9109" y="3471"/>
                </a:cubicBezTo>
                <a:cubicBezTo>
                  <a:pt x="8655" y="3603"/>
                  <a:pt x="8428" y="3765"/>
                  <a:pt x="8504" y="4049"/>
                </a:cubicBezTo>
                <a:cubicBezTo>
                  <a:pt x="8542" y="4231"/>
                  <a:pt x="8731" y="4292"/>
                  <a:pt x="9033" y="4201"/>
                </a:cubicBezTo>
                <a:cubicBezTo>
                  <a:pt x="9109" y="4181"/>
                  <a:pt x="9184" y="4150"/>
                  <a:pt x="9260" y="4120"/>
                </a:cubicBezTo>
                <a:cubicBezTo>
                  <a:pt x="9789" y="3937"/>
                  <a:pt x="10337" y="3775"/>
                  <a:pt x="10904" y="3633"/>
                </a:cubicBezTo>
                <a:cubicBezTo>
                  <a:pt x="10923" y="3623"/>
                  <a:pt x="10942" y="3623"/>
                  <a:pt x="10980" y="3613"/>
                </a:cubicBezTo>
                <a:cubicBezTo>
                  <a:pt x="10998" y="3593"/>
                  <a:pt x="11036" y="3583"/>
                  <a:pt x="11074" y="3603"/>
                </a:cubicBezTo>
                <a:cubicBezTo>
                  <a:pt x="11055" y="3613"/>
                  <a:pt x="11036" y="3623"/>
                  <a:pt x="11017" y="3633"/>
                </a:cubicBezTo>
                <a:cubicBezTo>
                  <a:pt x="10998" y="3644"/>
                  <a:pt x="10980" y="3654"/>
                  <a:pt x="10961" y="3654"/>
                </a:cubicBezTo>
                <a:cubicBezTo>
                  <a:pt x="10885" y="3694"/>
                  <a:pt x="10791" y="3725"/>
                  <a:pt x="10715" y="3765"/>
                </a:cubicBezTo>
                <a:cubicBezTo>
                  <a:pt x="9827" y="4150"/>
                  <a:pt x="8863" y="4495"/>
                  <a:pt x="8031" y="4921"/>
                </a:cubicBezTo>
                <a:cubicBezTo>
                  <a:pt x="7672" y="5103"/>
                  <a:pt x="7446" y="5296"/>
                  <a:pt x="7521" y="5569"/>
                </a:cubicBezTo>
                <a:cubicBezTo>
                  <a:pt x="7559" y="5661"/>
                  <a:pt x="7465" y="5721"/>
                  <a:pt x="7332" y="5772"/>
                </a:cubicBezTo>
                <a:cubicBezTo>
                  <a:pt x="6746" y="5995"/>
                  <a:pt x="6180" y="6228"/>
                  <a:pt x="5613" y="6451"/>
                </a:cubicBezTo>
                <a:cubicBezTo>
                  <a:pt x="5065" y="6664"/>
                  <a:pt x="4498" y="6867"/>
                  <a:pt x="4044" y="7140"/>
                </a:cubicBezTo>
                <a:cubicBezTo>
                  <a:pt x="3950" y="7191"/>
                  <a:pt x="3836" y="7242"/>
                  <a:pt x="3836" y="7333"/>
                </a:cubicBezTo>
                <a:cubicBezTo>
                  <a:pt x="3836" y="7516"/>
                  <a:pt x="3836" y="7708"/>
                  <a:pt x="3836" y="7891"/>
                </a:cubicBezTo>
                <a:cubicBezTo>
                  <a:pt x="3836" y="7941"/>
                  <a:pt x="3855" y="7982"/>
                  <a:pt x="3969" y="7982"/>
                </a:cubicBezTo>
                <a:cubicBezTo>
                  <a:pt x="4271" y="7982"/>
                  <a:pt x="4592" y="8022"/>
                  <a:pt x="4894" y="7931"/>
                </a:cubicBezTo>
                <a:cubicBezTo>
                  <a:pt x="5310" y="7820"/>
                  <a:pt x="5726" y="7708"/>
                  <a:pt x="6142" y="7597"/>
                </a:cubicBezTo>
                <a:cubicBezTo>
                  <a:pt x="6161" y="7597"/>
                  <a:pt x="6180" y="7586"/>
                  <a:pt x="6198" y="7586"/>
                </a:cubicBezTo>
                <a:cubicBezTo>
                  <a:pt x="6180" y="7597"/>
                  <a:pt x="6180" y="7607"/>
                  <a:pt x="6161" y="7617"/>
                </a:cubicBezTo>
                <a:cubicBezTo>
                  <a:pt x="6085" y="7657"/>
                  <a:pt x="6009" y="7688"/>
                  <a:pt x="5915" y="7728"/>
                </a:cubicBezTo>
                <a:cubicBezTo>
                  <a:pt x="5008" y="8134"/>
                  <a:pt x="4044" y="8509"/>
                  <a:pt x="3250" y="8975"/>
                </a:cubicBezTo>
                <a:cubicBezTo>
                  <a:pt x="3137" y="9036"/>
                  <a:pt x="3005" y="9097"/>
                  <a:pt x="3005" y="9188"/>
                </a:cubicBezTo>
                <a:cubicBezTo>
                  <a:pt x="2986" y="9391"/>
                  <a:pt x="3005" y="9593"/>
                  <a:pt x="3005" y="9786"/>
                </a:cubicBezTo>
                <a:cubicBezTo>
                  <a:pt x="3005" y="9837"/>
                  <a:pt x="3024" y="9867"/>
                  <a:pt x="3137" y="9867"/>
                </a:cubicBezTo>
                <a:cubicBezTo>
                  <a:pt x="3553" y="9867"/>
                  <a:pt x="3950" y="9887"/>
                  <a:pt x="4328" y="9776"/>
                </a:cubicBezTo>
                <a:cubicBezTo>
                  <a:pt x="4894" y="9614"/>
                  <a:pt x="5461" y="9462"/>
                  <a:pt x="6028" y="9299"/>
                </a:cubicBezTo>
                <a:cubicBezTo>
                  <a:pt x="6935" y="9036"/>
                  <a:pt x="7843" y="8772"/>
                  <a:pt x="8750" y="8509"/>
                </a:cubicBezTo>
                <a:cubicBezTo>
                  <a:pt x="8768" y="8499"/>
                  <a:pt x="8787" y="8499"/>
                  <a:pt x="8806" y="8489"/>
                </a:cubicBezTo>
                <a:cubicBezTo>
                  <a:pt x="8825" y="8468"/>
                  <a:pt x="8863" y="8458"/>
                  <a:pt x="8901" y="8478"/>
                </a:cubicBezTo>
                <a:cubicBezTo>
                  <a:pt x="8939" y="8499"/>
                  <a:pt x="8882" y="8509"/>
                  <a:pt x="8863" y="8509"/>
                </a:cubicBezTo>
                <a:cubicBezTo>
                  <a:pt x="8844" y="8519"/>
                  <a:pt x="8825" y="8529"/>
                  <a:pt x="8806" y="8529"/>
                </a:cubicBezTo>
                <a:cubicBezTo>
                  <a:pt x="7672" y="8985"/>
                  <a:pt x="6539" y="9441"/>
                  <a:pt x="5405" y="9897"/>
                </a:cubicBezTo>
                <a:cubicBezTo>
                  <a:pt x="4384" y="10303"/>
                  <a:pt x="3402" y="10739"/>
                  <a:pt x="2513" y="11235"/>
                </a:cubicBezTo>
                <a:cubicBezTo>
                  <a:pt x="2438" y="11276"/>
                  <a:pt x="2362" y="11317"/>
                  <a:pt x="2362" y="11377"/>
                </a:cubicBezTo>
                <a:cubicBezTo>
                  <a:pt x="2362" y="11560"/>
                  <a:pt x="2362" y="11752"/>
                  <a:pt x="2362" y="11935"/>
                </a:cubicBezTo>
                <a:cubicBezTo>
                  <a:pt x="2362" y="11986"/>
                  <a:pt x="2381" y="12016"/>
                  <a:pt x="2494" y="12016"/>
                </a:cubicBezTo>
                <a:cubicBezTo>
                  <a:pt x="2778" y="12016"/>
                  <a:pt x="3061" y="12026"/>
                  <a:pt x="3345" y="11975"/>
                </a:cubicBezTo>
                <a:cubicBezTo>
                  <a:pt x="3704" y="11904"/>
                  <a:pt x="4025" y="11803"/>
                  <a:pt x="4346" y="11712"/>
                </a:cubicBezTo>
                <a:cubicBezTo>
                  <a:pt x="6728" y="11002"/>
                  <a:pt x="9090" y="10293"/>
                  <a:pt x="11471" y="9583"/>
                </a:cubicBezTo>
                <a:cubicBezTo>
                  <a:pt x="11565" y="9553"/>
                  <a:pt x="11641" y="9512"/>
                  <a:pt x="11830" y="9533"/>
                </a:cubicBezTo>
                <a:cubicBezTo>
                  <a:pt x="11717" y="9573"/>
                  <a:pt x="11622" y="9614"/>
                  <a:pt x="11528" y="9644"/>
                </a:cubicBezTo>
                <a:cubicBezTo>
                  <a:pt x="8863" y="10597"/>
                  <a:pt x="6217" y="11550"/>
                  <a:pt x="3666" y="12563"/>
                </a:cubicBezTo>
                <a:cubicBezTo>
                  <a:pt x="2476" y="13040"/>
                  <a:pt x="1361" y="13557"/>
                  <a:pt x="265" y="14094"/>
                </a:cubicBezTo>
                <a:cubicBezTo>
                  <a:pt x="132" y="14155"/>
                  <a:pt x="0" y="14215"/>
                  <a:pt x="0" y="14317"/>
                </a:cubicBezTo>
                <a:cubicBezTo>
                  <a:pt x="0" y="14509"/>
                  <a:pt x="0" y="14712"/>
                  <a:pt x="0" y="14905"/>
                </a:cubicBezTo>
                <a:cubicBezTo>
                  <a:pt x="0" y="14955"/>
                  <a:pt x="19" y="15006"/>
                  <a:pt x="151" y="15006"/>
                </a:cubicBezTo>
                <a:cubicBezTo>
                  <a:pt x="435" y="15006"/>
                  <a:pt x="718" y="15036"/>
                  <a:pt x="1002" y="14976"/>
                </a:cubicBezTo>
                <a:cubicBezTo>
                  <a:pt x="1852" y="14803"/>
                  <a:pt x="2646" y="14580"/>
                  <a:pt x="3439" y="14347"/>
                </a:cubicBezTo>
                <a:cubicBezTo>
                  <a:pt x="5329" y="13810"/>
                  <a:pt x="7219" y="13253"/>
                  <a:pt x="9109" y="12715"/>
                </a:cubicBezTo>
                <a:cubicBezTo>
                  <a:pt x="9184" y="12695"/>
                  <a:pt x="9260" y="12644"/>
                  <a:pt x="9392" y="12665"/>
                </a:cubicBezTo>
                <a:cubicBezTo>
                  <a:pt x="9335" y="12715"/>
                  <a:pt x="9241" y="12736"/>
                  <a:pt x="9184" y="12756"/>
                </a:cubicBezTo>
                <a:cubicBezTo>
                  <a:pt x="7956" y="13192"/>
                  <a:pt x="6709" y="13617"/>
                  <a:pt x="5537" y="14084"/>
                </a:cubicBezTo>
                <a:cubicBezTo>
                  <a:pt x="4724" y="14408"/>
                  <a:pt x="3912" y="14732"/>
                  <a:pt x="3288" y="15158"/>
                </a:cubicBezTo>
                <a:cubicBezTo>
                  <a:pt x="3194" y="15229"/>
                  <a:pt x="3080" y="15290"/>
                  <a:pt x="3080" y="15381"/>
                </a:cubicBezTo>
                <a:cubicBezTo>
                  <a:pt x="3080" y="15584"/>
                  <a:pt x="3080" y="15797"/>
                  <a:pt x="3080" y="15999"/>
                </a:cubicBezTo>
                <a:cubicBezTo>
                  <a:pt x="3080" y="16050"/>
                  <a:pt x="3080" y="16091"/>
                  <a:pt x="3194" y="16081"/>
                </a:cubicBezTo>
                <a:cubicBezTo>
                  <a:pt x="3534" y="16081"/>
                  <a:pt x="3855" y="16091"/>
                  <a:pt x="4195" y="16020"/>
                </a:cubicBezTo>
                <a:cubicBezTo>
                  <a:pt x="5783" y="15655"/>
                  <a:pt x="7294" y="15189"/>
                  <a:pt x="8844" y="14783"/>
                </a:cubicBezTo>
                <a:cubicBezTo>
                  <a:pt x="10602" y="14317"/>
                  <a:pt x="12359" y="13830"/>
                  <a:pt x="14135" y="13374"/>
                </a:cubicBezTo>
                <a:cubicBezTo>
                  <a:pt x="14211" y="13354"/>
                  <a:pt x="14268" y="13313"/>
                  <a:pt x="14381" y="13344"/>
                </a:cubicBezTo>
                <a:cubicBezTo>
                  <a:pt x="14343" y="13394"/>
                  <a:pt x="14249" y="13425"/>
                  <a:pt x="14173" y="13455"/>
                </a:cubicBezTo>
                <a:cubicBezTo>
                  <a:pt x="11452" y="14611"/>
                  <a:pt x="8825" y="15807"/>
                  <a:pt x="6293" y="17064"/>
                </a:cubicBezTo>
                <a:cubicBezTo>
                  <a:pt x="5783" y="17317"/>
                  <a:pt x="5254" y="17540"/>
                  <a:pt x="4838" y="17844"/>
                </a:cubicBezTo>
                <a:cubicBezTo>
                  <a:pt x="4724" y="17935"/>
                  <a:pt x="4573" y="18017"/>
                  <a:pt x="4554" y="18128"/>
                </a:cubicBezTo>
                <a:cubicBezTo>
                  <a:pt x="4535" y="18341"/>
                  <a:pt x="4554" y="18554"/>
                  <a:pt x="4554" y="18777"/>
                </a:cubicBezTo>
                <a:cubicBezTo>
                  <a:pt x="4554" y="18858"/>
                  <a:pt x="4630" y="18888"/>
                  <a:pt x="4781" y="18898"/>
                </a:cubicBezTo>
                <a:cubicBezTo>
                  <a:pt x="5537" y="18929"/>
                  <a:pt x="6274" y="18848"/>
                  <a:pt x="6992" y="18716"/>
                </a:cubicBezTo>
                <a:cubicBezTo>
                  <a:pt x="8031" y="18523"/>
                  <a:pt x="9052" y="18310"/>
                  <a:pt x="10072" y="18108"/>
                </a:cubicBezTo>
                <a:cubicBezTo>
                  <a:pt x="10885" y="17956"/>
                  <a:pt x="11717" y="17804"/>
                  <a:pt x="12567" y="17682"/>
                </a:cubicBezTo>
                <a:cubicBezTo>
                  <a:pt x="12586" y="17672"/>
                  <a:pt x="12605" y="17662"/>
                  <a:pt x="12624" y="17682"/>
                </a:cubicBezTo>
                <a:cubicBezTo>
                  <a:pt x="12605" y="17692"/>
                  <a:pt x="12605" y="17692"/>
                  <a:pt x="12586" y="17702"/>
                </a:cubicBezTo>
                <a:cubicBezTo>
                  <a:pt x="12548" y="17723"/>
                  <a:pt x="12510" y="17753"/>
                  <a:pt x="12454" y="17773"/>
                </a:cubicBezTo>
                <a:cubicBezTo>
                  <a:pt x="11206" y="18321"/>
                  <a:pt x="9978" y="18888"/>
                  <a:pt x="8768" y="19456"/>
                </a:cubicBezTo>
                <a:cubicBezTo>
                  <a:pt x="7843" y="19882"/>
                  <a:pt x="6935" y="20307"/>
                  <a:pt x="6161" y="20814"/>
                </a:cubicBezTo>
                <a:cubicBezTo>
                  <a:pt x="6085" y="20865"/>
                  <a:pt x="5991" y="20905"/>
                  <a:pt x="5991" y="20976"/>
                </a:cubicBezTo>
                <a:cubicBezTo>
                  <a:pt x="5991" y="21128"/>
                  <a:pt x="5991" y="21280"/>
                  <a:pt x="5991" y="21432"/>
                </a:cubicBezTo>
                <a:cubicBezTo>
                  <a:pt x="5991" y="21463"/>
                  <a:pt x="5972" y="21513"/>
                  <a:pt x="6066" y="21513"/>
                </a:cubicBezTo>
                <a:cubicBezTo>
                  <a:pt x="6274" y="21513"/>
                  <a:pt x="6482" y="21554"/>
                  <a:pt x="6652" y="21483"/>
                </a:cubicBezTo>
                <a:cubicBezTo>
                  <a:pt x="6954" y="21361"/>
                  <a:pt x="7238" y="21240"/>
                  <a:pt x="7521" y="21098"/>
                </a:cubicBezTo>
                <a:cubicBezTo>
                  <a:pt x="9071" y="20328"/>
                  <a:pt x="10696" y="19598"/>
                  <a:pt x="12302" y="18868"/>
                </a:cubicBezTo>
                <a:cubicBezTo>
                  <a:pt x="13096" y="18513"/>
                  <a:pt x="13890" y="18179"/>
                  <a:pt x="14627" y="17783"/>
                </a:cubicBezTo>
                <a:cubicBezTo>
                  <a:pt x="14891" y="17641"/>
                  <a:pt x="15080" y="17489"/>
                  <a:pt x="15024" y="17266"/>
                </a:cubicBezTo>
                <a:cubicBezTo>
                  <a:pt x="14986" y="17135"/>
                  <a:pt x="15024" y="17003"/>
                  <a:pt x="15024" y="16861"/>
                </a:cubicBezTo>
                <a:cubicBezTo>
                  <a:pt x="15024" y="16679"/>
                  <a:pt x="14948" y="16638"/>
                  <a:pt x="14608" y="16628"/>
                </a:cubicBezTo>
                <a:cubicBezTo>
                  <a:pt x="13965" y="16618"/>
                  <a:pt x="13342" y="16699"/>
                  <a:pt x="12718" y="16790"/>
                </a:cubicBezTo>
                <a:cubicBezTo>
                  <a:pt x="10923" y="17054"/>
                  <a:pt x="9184" y="17388"/>
                  <a:pt x="7465" y="17753"/>
                </a:cubicBezTo>
                <a:cubicBezTo>
                  <a:pt x="7219" y="17804"/>
                  <a:pt x="6973" y="17875"/>
                  <a:pt x="6690" y="17885"/>
                </a:cubicBezTo>
                <a:cubicBezTo>
                  <a:pt x="6690" y="17895"/>
                  <a:pt x="6671" y="17895"/>
                  <a:pt x="6671" y="17905"/>
                </a:cubicBezTo>
                <a:cubicBezTo>
                  <a:pt x="6633" y="17885"/>
                  <a:pt x="6671" y="17885"/>
                  <a:pt x="6690" y="17885"/>
                </a:cubicBezTo>
                <a:cubicBezTo>
                  <a:pt x="6709" y="17864"/>
                  <a:pt x="6728" y="17854"/>
                  <a:pt x="6746" y="17844"/>
                </a:cubicBezTo>
                <a:cubicBezTo>
                  <a:pt x="8050" y="17195"/>
                  <a:pt x="9392" y="16567"/>
                  <a:pt x="10753" y="15949"/>
                </a:cubicBezTo>
                <a:cubicBezTo>
                  <a:pt x="13134" y="14864"/>
                  <a:pt x="15591" y="13830"/>
                  <a:pt x="18028" y="12776"/>
                </a:cubicBezTo>
                <a:cubicBezTo>
                  <a:pt x="18236" y="12685"/>
                  <a:pt x="18425" y="12594"/>
                  <a:pt x="18576" y="12482"/>
                </a:cubicBezTo>
                <a:cubicBezTo>
                  <a:pt x="18633" y="12442"/>
                  <a:pt x="18671" y="12391"/>
                  <a:pt x="18671" y="12340"/>
                </a:cubicBezTo>
                <a:cubicBezTo>
                  <a:pt x="18671" y="12138"/>
                  <a:pt x="18671" y="11925"/>
                  <a:pt x="18671" y="11722"/>
                </a:cubicBezTo>
                <a:cubicBezTo>
                  <a:pt x="18671" y="11641"/>
                  <a:pt x="18614" y="11611"/>
                  <a:pt x="18463" y="11600"/>
                </a:cubicBezTo>
                <a:cubicBezTo>
                  <a:pt x="18047" y="11590"/>
                  <a:pt x="17650" y="11631"/>
                  <a:pt x="17272" y="11712"/>
                </a:cubicBezTo>
                <a:cubicBezTo>
                  <a:pt x="15402" y="12097"/>
                  <a:pt x="13606" y="12573"/>
                  <a:pt x="11811" y="13050"/>
                </a:cubicBezTo>
                <a:cubicBezTo>
                  <a:pt x="10753" y="13334"/>
                  <a:pt x="9694" y="13628"/>
                  <a:pt x="8655" y="13911"/>
                </a:cubicBezTo>
                <a:cubicBezTo>
                  <a:pt x="8636" y="13922"/>
                  <a:pt x="8617" y="13922"/>
                  <a:pt x="8580" y="13932"/>
                </a:cubicBezTo>
                <a:cubicBezTo>
                  <a:pt x="8561" y="13952"/>
                  <a:pt x="8523" y="13962"/>
                  <a:pt x="8485" y="13942"/>
                </a:cubicBezTo>
                <a:cubicBezTo>
                  <a:pt x="8504" y="13932"/>
                  <a:pt x="8523" y="13922"/>
                  <a:pt x="8561" y="13911"/>
                </a:cubicBezTo>
                <a:cubicBezTo>
                  <a:pt x="8580" y="13901"/>
                  <a:pt x="8598" y="13891"/>
                  <a:pt x="8617" y="13891"/>
                </a:cubicBezTo>
                <a:cubicBezTo>
                  <a:pt x="8712" y="13861"/>
                  <a:pt x="8787" y="13820"/>
                  <a:pt x="8882" y="13790"/>
                </a:cubicBezTo>
                <a:cubicBezTo>
                  <a:pt x="12283" y="12604"/>
                  <a:pt x="15704" y="11418"/>
                  <a:pt x="19181" y="10293"/>
                </a:cubicBezTo>
                <a:cubicBezTo>
                  <a:pt x="19880" y="10070"/>
                  <a:pt x="20561" y="9837"/>
                  <a:pt x="21241" y="9604"/>
                </a:cubicBezTo>
                <a:cubicBezTo>
                  <a:pt x="21392" y="9553"/>
                  <a:pt x="21581" y="9512"/>
                  <a:pt x="21581" y="9391"/>
                </a:cubicBezTo>
                <a:cubicBezTo>
                  <a:pt x="21581" y="9188"/>
                  <a:pt x="21581" y="8975"/>
                  <a:pt x="21581" y="8772"/>
                </a:cubicBezTo>
                <a:cubicBezTo>
                  <a:pt x="21506" y="8722"/>
                  <a:pt x="21449" y="8701"/>
                  <a:pt x="21317" y="8691"/>
                </a:cubicBezTo>
                <a:close/>
                <a:moveTo>
                  <a:pt x="15383" y="3917"/>
                </a:moveTo>
                <a:cubicBezTo>
                  <a:pt x="15383" y="3917"/>
                  <a:pt x="15383" y="3917"/>
                  <a:pt x="15383" y="3917"/>
                </a:cubicBezTo>
                <a:cubicBezTo>
                  <a:pt x="15402" y="3927"/>
                  <a:pt x="15383" y="3927"/>
                  <a:pt x="15383" y="3927"/>
                </a:cubicBezTo>
                <a:cubicBezTo>
                  <a:pt x="15364" y="3927"/>
                  <a:pt x="15364" y="3927"/>
                  <a:pt x="15383" y="3917"/>
                </a:cubicBezTo>
                <a:cubicBezTo>
                  <a:pt x="15364" y="3917"/>
                  <a:pt x="15364" y="3917"/>
                  <a:pt x="15383" y="3917"/>
                </a:cubicBezTo>
                <a:close/>
                <a:moveTo>
                  <a:pt x="6255" y="7566"/>
                </a:moveTo>
                <a:lnTo>
                  <a:pt x="6255" y="7566"/>
                </a:lnTo>
                <a:lnTo>
                  <a:pt x="6274" y="7566"/>
                </a:lnTo>
                <a:lnTo>
                  <a:pt x="6255" y="7566"/>
                </a:lnTo>
                <a:close/>
                <a:moveTo>
                  <a:pt x="7351" y="8063"/>
                </a:moveTo>
                <a:cubicBezTo>
                  <a:pt x="7351" y="8053"/>
                  <a:pt x="7332" y="8053"/>
                  <a:pt x="7351" y="8063"/>
                </a:cubicBezTo>
                <a:cubicBezTo>
                  <a:pt x="7351" y="8053"/>
                  <a:pt x="7351" y="8053"/>
                  <a:pt x="7351" y="8053"/>
                </a:cubicBezTo>
                <a:cubicBezTo>
                  <a:pt x="7351" y="8043"/>
                  <a:pt x="7370" y="8053"/>
                  <a:pt x="7351" y="8063"/>
                </a:cubicBezTo>
                <a:cubicBezTo>
                  <a:pt x="7370" y="8053"/>
                  <a:pt x="7351" y="8053"/>
                  <a:pt x="7351" y="8063"/>
                </a:cubicBezTo>
                <a:close/>
                <a:moveTo>
                  <a:pt x="12019" y="9431"/>
                </a:moveTo>
                <a:cubicBezTo>
                  <a:pt x="12038" y="9421"/>
                  <a:pt x="12057" y="9421"/>
                  <a:pt x="12094" y="9411"/>
                </a:cubicBezTo>
                <a:cubicBezTo>
                  <a:pt x="12113" y="9401"/>
                  <a:pt x="12132" y="9391"/>
                  <a:pt x="12151" y="9391"/>
                </a:cubicBezTo>
                <a:cubicBezTo>
                  <a:pt x="12151" y="9401"/>
                  <a:pt x="12170" y="9401"/>
                  <a:pt x="12170" y="9411"/>
                </a:cubicBezTo>
                <a:cubicBezTo>
                  <a:pt x="12151" y="9411"/>
                  <a:pt x="12113" y="9411"/>
                  <a:pt x="12094" y="9421"/>
                </a:cubicBezTo>
                <a:cubicBezTo>
                  <a:pt x="12094" y="9441"/>
                  <a:pt x="12076" y="9452"/>
                  <a:pt x="12038" y="9452"/>
                </a:cubicBezTo>
                <a:cubicBezTo>
                  <a:pt x="12000" y="9462"/>
                  <a:pt x="11981" y="9482"/>
                  <a:pt x="11943" y="9492"/>
                </a:cubicBezTo>
                <a:cubicBezTo>
                  <a:pt x="11924" y="9502"/>
                  <a:pt x="11887" y="9502"/>
                  <a:pt x="11849" y="9512"/>
                </a:cubicBezTo>
                <a:cubicBezTo>
                  <a:pt x="11849" y="9441"/>
                  <a:pt x="11943" y="9441"/>
                  <a:pt x="12019" y="9431"/>
                </a:cubicBezTo>
                <a:close/>
                <a:moveTo>
                  <a:pt x="14400" y="13323"/>
                </a:moveTo>
                <a:cubicBezTo>
                  <a:pt x="14419" y="13323"/>
                  <a:pt x="14419" y="13334"/>
                  <a:pt x="14400" y="13323"/>
                </a:cubicBezTo>
                <a:cubicBezTo>
                  <a:pt x="14419" y="13334"/>
                  <a:pt x="14400" y="13334"/>
                  <a:pt x="14400" y="13334"/>
                </a:cubicBezTo>
                <a:cubicBezTo>
                  <a:pt x="14400" y="13334"/>
                  <a:pt x="14400" y="13334"/>
                  <a:pt x="14400" y="13323"/>
                </a:cubicBezTo>
                <a:cubicBezTo>
                  <a:pt x="14400" y="13323"/>
                  <a:pt x="14400" y="13323"/>
                  <a:pt x="14400" y="13323"/>
                </a:cubicBezTo>
                <a:close/>
                <a:moveTo>
                  <a:pt x="9487" y="12634"/>
                </a:moveTo>
                <a:cubicBezTo>
                  <a:pt x="9468" y="12634"/>
                  <a:pt x="9430" y="12644"/>
                  <a:pt x="9430" y="12644"/>
                </a:cubicBezTo>
                <a:cubicBezTo>
                  <a:pt x="9411" y="12624"/>
                  <a:pt x="9449" y="12624"/>
                  <a:pt x="9468" y="12624"/>
                </a:cubicBezTo>
                <a:cubicBezTo>
                  <a:pt x="9487" y="12604"/>
                  <a:pt x="9524" y="12594"/>
                  <a:pt x="9562" y="12614"/>
                </a:cubicBezTo>
                <a:cubicBezTo>
                  <a:pt x="9524" y="12624"/>
                  <a:pt x="9506" y="12624"/>
                  <a:pt x="9487" y="12634"/>
                </a:cubicBezTo>
                <a:close/>
              </a:path>
            </a:pathLst>
          </a:custGeom>
          <a:solidFill>
            <a:srgbClr val="D8D8D8"/>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 name="Google Shape;58;p7">
            <a:extLst>
              <a:ext uri="{FF2B5EF4-FFF2-40B4-BE49-F238E27FC236}">
                <a16:creationId xmlns:a16="http://schemas.microsoft.com/office/drawing/2014/main" id="{CED545FA-4F0F-443A-D945-4F68B13B1378}"/>
              </a:ext>
            </a:extLst>
          </p:cNvPr>
          <p:cNvSpPr txBox="1"/>
          <p:nvPr/>
        </p:nvSpPr>
        <p:spPr>
          <a:xfrm>
            <a:off x="7626907" y="1799215"/>
            <a:ext cx="2835389" cy="440821"/>
          </a:xfrm>
          <a:prstGeom prst="rect">
            <a:avLst/>
          </a:prstGeom>
          <a:noFill/>
          <a:ln>
            <a:noFill/>
          </a:ln>
        </p:spPr>
        <p:txBody>
          <a:bodyPr spcFirstLastPara="1" wrap="square" lIns="0" tIns="45700" rIns="0"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67" b="1" i="0" u="none" strike="noStrike" kern="1200" cap="none" spc="0" normalizeH="0" baseline="0" noProof="0" dirty="0">
                <a:ln>
                  <a:noFill/>
                </a:ln>
                <a:solidFill>
                  <a:prstClr val="black"/>
                </a:solidFill>
                <a:effectLst/>
                <a:uLnTx/>
                <a:uFillTx/>
                <a:latin typeface="Helvetica"/>
                <a:ea typeface="+mn-ea"/>
                <a:cs typeface="Helvetica"/>
              </a:rPr>
              <a:t>Objetivos del SIE</a:t>
            </a:r>
            <a:endParaRPr kumimoji="0" lang="es-ES" sz="1867"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 name="Rectángulo 6">
            <a:extLst>
              <a:ext uri="{FF2B5EF4-FFF2-40B4-BE49-F238E27FC236}">
                <a16:creationId xmlns:a16="http://schemas.microsoft.com/office/drawing/2014/main" id="{5367E7F0-DD92-4F15-F2FE-4AF04211D816}"/>
              </a:ext>
            </a:extLst>
          </p:cNvPr>
          <p:cNvSpPr/>
          <p:nvPr/>
        </p:nvSpPr>
        <p:spPr>
          <a:xfrm>
            <a:off x="7372241" y="2342151"/>
            <a:ext cx="3617731" cy="3816429"/>
          </a:xfrm>
          <a:prstGeom prst="rect">
            <a:avLst/>
          </a:prstGeom>
        </p:spPr>
        <p:txBody>
          <a:bodyPr wrap="square" lIns="121920" tIns="60960" rIns="121920" bIns="60960" anchor="t">
            <a:spAutoFit/>
          </a:bodyPr>
          <a:lstStyle/>
          <a:p>
            <a:pPr marL="228594" marR="0" lvl="0" indent="-228594" algn="l" defTabSz="914400" rtl="0" eaLnBrk="1" fontAlgn="auto" latinLnBrk="0" hangingPunct="1">
              <a:lnSpc>
                <a:spcPct val="100000"/>
              </a:lnSpc>
              <a:spcBef>
                <a:spcPts val="0"/>
              </a:spcBef>
              <a:spcAft>
                <a:spcPts val="0"/>
              </a:spcAft>
              <a:buClrTx/>
              <a:buSzTx/>
              <a:buFont typeface="Arial"/>
              <a:buChar char="•"/>
              <a:tabLst/>
              <a:defRPr/>
            </a:pPr>
            <a:r>
              <a:rPr kumimoji="0" lang="es-ES"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Consolidar la información estadística de Función Pública en un solo lugar.</a:t>
            </a:r>
          </a:p>
          <a:p>
            <a:pPr marL="228594" marR="0" lvl="0" indent="-228594" algn="l" defTabSz="914400" rtl="0" eaLnBrk="1" fontAlgn="auto" latinLnBrk="0" hangingPunct="1">
              <a:lnSpc>
                <a:spcPct val="100000"/>
              </a:lnSpc>
              <a:spcBef>
                <a:spcPts val="0"/>
              </a:spcBef>
              <a:spcAft>
                <a:spcPts val="0"/>
              </a:spcAft>
              <a:buClrTx/>
              <a:buSzTx/>
              <a:buFont typeface="Arial"/>
              <a:buChar char="•"/>
              <a:tabLst/>
              <a:defRPr/>
            </a:pPr>
            <a:r>
              <a:rPr kumimoji="0" lang="es-ES"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Permitir el acceso a información estadística relacionada con la misionalidad de la Entidad de forma fácil y eficiente.</a:t>
            </a:r>
          </a:p>
          <a:p>
            <a:pPr marL="228594" marR="0" lvl="0" indent="-228594" algn="l" defTabSz="914400" rtl="0" eaLnBrk="1" fontAlgn="auto" latinLnBrk="0" hangingPunct="1">
              <a:lnSpc>
                <a:spcPct val="100000"/>
              </a:lnSpc>
              <a:spcBef>
                <a:spcPts val="0"/>
              </a:spcBef>
              <a:spcAft>
                <a:spcPts val="0"/>
              </a:spcAft>
              <a:buClrTx/>
              <a:buSzTx/>
              <a:buFont typeface="Arial"/>
              <a:buChar char="•"/>
              <a:tabLst/>
              <a:defRPr/>
            </a:pPr>
            <a:r>
              <a:rPr kumimoji="0" lang="es-ES"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Automatizar la generación de reportes útiles para tomar decisiones.</a:t>
            </a:r>
          </a:p>
          <a:p>
            <a:pPr marL="228594" marR="0" lvl="0" indent="-228594" algn="l" defTabSz="914400" rtl="0" eaLnBrk="1" fontAlgn="auto" latinLnBrk="0" hangingPunct="1">
              <a:lnSpc>
                <a:spcPct val="100000"/>
              </a:lnSpc>
              <a:spcBef>
                <a:spcPts val="0"/>
              </a:spcBef>
              <a:spcAft>
                <a:spcPts val="0"/>
              </a:spcAft>
              <a:buClrTx/>
              <a:buSzTx/>
              <a:buFont typeface="Arial"/>
              <a:buChar char="•"/>
              <a:tabLst/>
              <a:defRPr/>
            </a:pPr>
            <a:r>
              <a:rPr kumimoji="0" lang="es-ES"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Incentivar el uso y aprovechamiento de la información estadística en los grupos de valor</a:t>
            </a:r>
          </a:p>
          <a:p>
            <a:pPr marL="228594" marR="0" lvl="0" indent="-228594" algn="l" defTabSz="914400" rtl="0" eaLnBrk="1" fontAlgn="auto" latinLnBrk="0" hangingPunct="1">
              <a:lnSpc>
                <a:spcPct val="100000"/>
              </a:lnSpc>
              <a:spcBef>
                <a:spcPts val="0"/>
              </a:spcBef>
              <a:spcAft>
                <a:spcPts val="0"/>
              </a:spcAft>
              <a:buClrTx/>
              <a:buSzTx/>
              <a:buFont typeface="Arial"/>
              <a:buChar char="•"/>
              <a:tabLst/>
              <a:defRPr/>
            </a:pPr>
            <a:endParaRPr kumimoji="0" lang="es-ES" sz="1600" b="0" i="1"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 name="Rectángulo 2"/>
          <p:cNvSpPr/>
          <p:nvPr/>
        </p:nvSpPr>
        <p:spPr>
          <a:xfrm>
            <a:off x="967850" y="4942975"/>
            <a:ext cx="4976721"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Calibri" panose="020F0502020204030204"/>
                <a:ea typeface="+mn-ea"/>
                <a:cs typeface="+mn-cs"/>
              </a:rPr>
              <a:t>Resolución 1017 del 18 de diciembre del 2024 – Comité Interno de Gestión de Información Estratégica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Lineamientos del proceso estadístico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Resolución 1214 del 17 de junio de 2024- DANE NTC PE 1000:2020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Resolución 1023 del 24 de mayo de 2024- MAC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Resolución 2425 del 27 de diciembre de 2023-SICODE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Resolución 2337 del 12 de diciembre de 2023-PEN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Ley 2335 de 27 de noviembre de 2023 - DANE</a:t>
            </a:r>
            <a:endParaRPr kumimoji="0" lang="es-CO"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714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Procedimiento de almacenamiento</a:t>
            </a:r>
          </a:p>
        </p:txBody>
      </p:sp>
      <p:sp>
        <p:nvSpPr>
          <p:cNvPr id="3" name="Marcador de contenido 2"/>
          <p:cNvSpPr>
            <a:spLocks noGrp="1"/>
          </p:cNvSpPr>
          <p:nvPr>
            <p:ph sz="half" idx="2"/>
          </p:nvPr>
        </p:nvSpPr>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2003223" y="1653700"/>
            <a:ext cx="3235540" cy="1472560"/>
            <a:chOff x="1815614" y="1175604"/>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1815614" y="1175604"/>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1942023" y="1197094"/>
              <a:ext cx="2495328" cy="346770"/>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1.  Con el usuario y contraseña se entra a la carpeta correspondiente de </a:t>
              </a:r>
              <a:r>
                <a:rPr lang="es-ES" sz="1500" b="1" dirty="0" err="1">
                  <a:solidFill>
                    <a:schemeClr val="bg1"/>
                  </a:solidFill>
                  <a:latin typeface="Helvetica" panose="020B0604020202020204" pitchFamily="34" charset="0"/>
                  <a:cs typeface="Helvetica" panose="020B0604020202020204" pitchFamily="34" charset="0"/>
                </a:rPr>
                <a:t>Yaksa</a:t>
              </a:r>
              <a:endParaRPr lang="es-ES" sz="1500" b="1" dirty="0">
                <a:solidFill>
                  <a:schemeClr val="bg1"/>
                </a:solidFill>
                <a:latin typeface="Helvetica" panose="020B0604020202020204" pitchFamily="34" charset="0"/>
                <a:cs typeface="Helvetica" panose="020B0604020202020204" pitchFamily="34" charset="0"/>
              </a:endParaRPr>
            </a:p>
          </p:txBody>
        </p:sp>
      </p:grpSp>
      <p:pic>
        <p:nvPicPr>
          <p:cNvPr id="38" name="Imagen 37"/>
          <p:cNvPicPr>
            <a:picLocks noChangeAspect="1"/>
          </p:cNvPicPr>
          <p:nvPr/>
        </p:nvPicPr>
        <p:blipFill>
          <a:blip r:embed="rId2"/>
          <a:stretch>
            <a:fillRect/>
          </a:stretch>
        </p:blipFill>
        <p:spPr>
          <a:xfrm>
            <a:off x="6178564" y="858386"/>
            <a:ext cx="4712885" cy="5422906"/>
          </a:xfrm>
          <a:prstGeom prst="rect">
            <a:avLst/>
          </a:prstGeom>
        </p:spPr>
      </p:pic>
      <p:sp>
        <p:nvSpPr>
          <p:cNvPr id="4" name="Rectángulo 3"/>
          <p:cNvSpPr/>
          <p:nvPr/>
        </p:nvSpPr>
        <p:spPr>
          <a:xfrm>
            <a:off x="8655538" y="5880611"/>
            <a:ext cx="2475580" cy="400680"/>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pic>
        <p:nvPicPr>
          <p:cNvPr id="39" name="Imagen 38">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7956542" y="6455846"/>
            <a:ext cx="318596" cy="260991"/>
          </a:xfrm>
          <a:prstGeom prst="rect">
            <a:avLst/>
          </a:prstGeom>
        </p:spPr>
      </p:pic>
    </p:spTree>
    <p:extLst>
      <p:ext uri="{BB962C8B-B14F-4D97-AF65-F5344CB8AC3E}">
        <p14:creationId xmlns:p14="http://schemas.microsoft.com/office/powerpoint/2010/main" val="3299708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bg1">
                    <a:lumMod val="50000"/>
                  </a:schemeClr>
                </a:solidFill>
                <a:latin typeface="Helvetica" panose="020B0604020202020204" pitchFamily="34" charset="0"/>
                <a:cs typeface="Helvetica" panose="020B0604020202020204" pitchFamily="34" charset="0"/>
              </a:rPr>
              <a:t>Procedimiento de almacenamiento</a:t>
            </a:r>
            <a:endParaRPr lang="es-ES" dirty="0"/>
          </a:p>
        </p:txBody>
      </p:sp>
      <p:sp>
        <p:nvSpPr>
          <p:cNvPr id="3" name="Marcador de contenido 2"/>
          <p:cNvSpPr>
            <a:spLocks noGrp="1"/>
          </p:cNvSpPr>
          <p:nvPr>
            <p:ph sz="half" idx="2"/>
          </p:nvPr>
        </p:nvSpPr>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511469" y="1069478"/>
            <a:ext cx="11053743" cy="547648"/>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296679"/>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2.  Identificamos la carpeta de la dependencia…</a:t>
              </a:r>
              <a:endParaRPr lang="es-CO" sz="1500" b="1" dirty="0">
                <a:solidFill>
                  <a:schemeClr val="bg1"/>
                </a:solidFill>
                <a:latin typeface="Helvetica" panose="020B0604020202020204" pitchFamily="34" charset="0"/>
                <a:cs typeface="Helvetica" panose="020B0604020202020204" pitchFamily="34" charset="0"/>
              </a:endParaRPr>
            </a:p>
          </p:txBody>
        </p:sp>
      </p:grpSp>
      <p:pic>
        <p:nvPicPr>
          <p:cNvPr id="8" name="Imagen 7"/>
          <p:cNvPicPr>
            <a:picLocks noChangeAspect="1"/>
          </p:cNvPicPr>
          <p:nvPr/>
        </p:nvPicPr>
        <p:blipFill>
          <a:blip r:embed="rId2"/>
          <a:stretch>
            <a:fillRect/>
          </a:stretch>
        </p:blipFill>
        <p:spPr>
          <a:xfrm>
            <a:off x="2463801" y="1994236"/>
            <a:ext cx="7449587" cy="4222408"/>
          </a:xfrm>
          <a:prstGeom prst="rect">
            <a:avLst/>
          </a:prstGeom>
        </p:spPr>
      </p:pic>
    </p:spTree>
    <p:extLst>
      <p:ext uri="{BB962C8B-B14F-4D97-AF65-F5344CB8AC3E}">
        <p14:creationId xmlns:p14="http://schemas.microsoft.com/office/powerpoint/2010/main" val="3594011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Procedimiento de almacenamiento</a:t>
            </a:r>
          </a:p>
        </p:txBody>
      </p:sp>
      <p:sp>
        <p:nvSpPr>
          <p:cNvPr id="3" name="Marcador de contenido 2"/>
          <p:cNvSpPr>
            <a:spLocks noGrp="1"/>
          </p:cNvSpPr>
          <p:nvPr>
            <p:ph sz="half" idx="2"/>
          </p:nvPr>
        </p:nvSpPr>
        <p:spPr/>
        <p:txBody>
          <a:bodyPr/>
          <a:lstStyle/>
          <a:p>
            <a:r>
              <a:rPr lang="es-MX"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1805221" y="1471156"/>
            <a:ext cx="2646707" cy="871661"/>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452682"/>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3.  Se accede al año del reporte</a:t>
              </a:r>
            </a:p>
            <a:p>
              <a:pPr algn="ctr"/>
              <a:endParaRPr lang="es-ES" sz="1500" b="1" dirty="0">
                <a:solidFill>
                  <a:schemeClr val="bg1"/>
                </a:solidFill>
                <a:latin typeface="Helvetica" panose="020B0604020202020204" pitchFamily="34" charset="0"/>
                <a:cs typeface="Helvetica" panose="020B0604020202020204" pitchFamily="34" charset="0"/>
              </a:endParaRPr>
            </a:p>
          </p:txBody>
        </p:sp>
      </p:grpSp>
      <p:pic>
        <p:nvPicPr>
          <p:cNvPr id="8" name="Imagen 7"/>
          <p:cNvPicPr>
            <a:picLocks noChangeAspect="1"/>
          </p:cNvPicPr>
          <p:nvPr/>
        </p:nvPicPr>
        <p:blipFill>
          <a:blip r:embed="rId2"/>
          <a:stretch>
            <a:fillRect/>
          </a:stretch>
        </p:blipFill>
        <p:spPr>
          <a:xfrm>
            <a:off x="5708074" y="982124"/>
            <a:ext cx="4818296" cy="5534030"/>
          </a:xfrm>
          <a:prstGeom prst="rect">
            <a:avLst/>
          </a:prstGeom>
        </p:spPr>
      </p:pic>
      <p:sp>
        <p:nvSpPr>
          <p:cNvPr id="9" name="Rectángulo 8"/>
          <p:cNvSpPr/>
          <p:nvPr/>
        </p:nvSpPr>
        <p:spPr>
          <a:xfrm>
            <a:off x="7266887" y="6282317"/>
            <a:ext cx="704095" cy="233837"/>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6700397" y="6385659"/>
            <a:ext cx="318596" cy="260991"/>
          </a:xfrm>
          <a:prstGeom prst="rect">
            <a:avLst/>
          </a:prstGeom>
        </p:spPr>
      </p:pic>
    </p:spTree>
    <p:extLst>
      <p:ext uri="{BB962C8B-B14F-4D97-AF65-F5344CB8AC3E}">
        <p14:creationId xmlns:p14="http://schemas.microsoft.com/office/powerpoint/2010/main" val="2131099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Procedimiento de almacenamiento</a:t>
            </a:r>
          </a:p>
        </p:txBody>
      </p:sp>
      <p:sp>
        <p:nvSpPr>
          <p:cNvPr id="3" name="Marcador de contenido 2"/>
          <p:cNvSpPr>
            <a:spLocks noGrp="1"/>
          </p:cNvSpPr>
          <p:nvPr>
            <p:ph sz="half" idx="2"/>
          </p:nvPr>
        </p:nvSpPr>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576784" y="889266"/>
            <a:ext cx="3117761" cy="680916"/>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238614"/>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4.  Se da clic en TRD</a:t>
              </a:r>
            </a:p>
          </p:txBody>
        </p:sp>
      </p:grpSp>
      <p:pic>
        <p:nvPicPr>
          <p:cNvPr id="7" name="Imagen 6"/>
          <p:cNvPicPr>
            <a:picLocks noChangeAspect="1"/>
          </p:cNvPicPr>
          <p:nvPr/>
        </p:nvPicPr>
        <p:blipFill>
          <a:blip r:embed="rId2"/>
          <a:stretch>
            <a:fillRect/>
          </a:stretch>
        </p:blipFill>
        <p:spPr>
          <a:xfrm>
            <a:off x="2695584" y="1749955"/>
            <a:ext cx="8381709" cy="2803571"/>
          </a:xfrm>
          <a:prstGeom prst="rect">
            <a:avLst/>
          </a:prstGeom>
        </p:spPr>
      </p:pic>
      <p:sp>
        <p:nvSpPr>
          <p:cNvPr id="8" name="Rectángulo 7"/>
          <p:cNvSpPr/>
          <p:nvPr/>
        </p:nvSpPr>
        <p:spPr>
          <a:xfrm>
            <a:off x="4810015" y="4081139"/>
            <a:ext cx="704095" cy="233837"/>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4454845" y="4423030"/>
            <a:ext cx="318596" cy="260991"/>
          </a:xfrm>
          <a:prstGeom prst="rect">
            <a:avLst/>
          </a:prstGeom>
        </p:spPr>
      </p:pic>
    </p:spTree>
    <p:extLst>
      <p:ext uri="{BB962C8B-B14F-4D97-AF65-F5344CB8AC3E}">
        <p14:creationId xmlns:p14="http://schemas.microsoft.com/office/powerpoint/2010/main" val="1458721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Procedimiento de almacenamiento</a:t>
            </a:r>
          </a:p>
        </p:txBody>
      </p:sp>
      <p:sp>
        <p:nvSpPr>
          <p:cNvPr id="3" name="Marcador de contenido 2"/>
          <p:cNvSpPr>
            <a:spLocks noGrp="1"/>
          </p:cNvSpPr>
          <p:nvPr>
            <p:ph sz="half" idx="2"/>
          </p:nvPr>
        </p:nvSpPr>
        <p:spPr/>
        <p:txBody>
          <a:bodyPr/>
          <a:lstStyle/>
          <a:p>
            <a:r>
              <a:rPr lang="es-MX"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576784" y="889266"/>
            <a:ext cx="11053743" cy="547648"/>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296680"/>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5.  Se busca la carpeta donde se va a almacenar los archivos</a:t>
              </a:r>
            </a:p>
          </p:txBody>
        </p:sp>
      </p:grpSp>
      <p:pic>
        <p:nvPicPr>
          <p:cNvPr id="7" name="Imagen 6"/>
          <p:cNvPicPr>
            <a:picLocks noChangeAspect="1"/>
          </p:cNvPicPr>
          <p:nvPr/>
        </p:nvPicPr>
        <p:blipFill>
          <a:blip r:embed="rId2"/>
          <a:stretch>
            <a:fillRect/>
          </a:stretch>
        </p:blipFill>
        <p:spPr>
          <a:xfrm>
            <a:off x="2627336" y="1823723"/>
            <a:ext cx="7102455" cy="4092295"/>
          </a:xfrm>
          <a:prstGeom prst="rect">
            <a:avLst/>
          </a:prstGeom>
        </p:spPr>
      </p:pic>
    </p:spTree>
    <p:extLst>
      <p:ext uri="{BB962C8B-B14F-4D97-AF65-F5344CB8AC3E}">
        <p14:creationId xmlns:p14="http://schemas.microsoft.com/office/powerpoint/2010/main" val="2015376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Proceso de consulta SGI</a:t>
            </a:r>
          </a:p>
        </p:txBody>
      </p:sp>
      <p:sp>
        <p:nvSpPr>
          <p:cNvPr id="3" name="Marcador de contenido 2"/>
          <p:cNvSpPr>
            <a:spLocks noGrp="1"/>
          </p:cNvSpPr>
          <p:nvPr>
            <p:ph sz="half" idx="2"/>
          </p:nvPr>
        </p:nvSpPr>
        <p:spPr/>
        <p:txBody>
          <a:bodyPr/>
          <a:lstStyle/>
          <a:p>
            <a:r>
              <a:rPr lang="es-MX"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576784" y="889266"/>
            <a:ext cx="11053743" cy="547648"/>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296680"/>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1. Una vez se haya ingresado a SGI, se da clic en Planeación SIE</a:t>
              </a:r>
            </a:p>
          </p:txBody>
        </p:sp>
      </p:grpSp>
      <p:pic>
        <p:nvPicPr>
          <p:cNvPr id="8" name="Imagen 7"/>
          <p:cNvPicPr>
            <a:picLocks noChangeAspect="1"/>
          </p:cNvPicPr>
          <p:nvPr/>
        </p:nvPicPr>
        <p:blipFill>
          <a:blip r:embed="rId2"/>
          <a:stretch>
            <a:fillRect/>
          </a:stretch>
        </p:blipFill>
        <p:spPr>
          <a:xfrm>
            <a:off x="769245" y="2108788"/>
            <a:ext cx="10668820" cy="3821268"/>
          </a:xfrm>
          <a:prstGeom prst="rect">
            <a:avLst/>
          </a:prstGeom>
        </p:spPr>
      </p:pic>
      <p:sp>
        <p:nvSpPr>
          <p:cNvPr id="9" name="Rectángulo 8"/>
          <p:cNvSpPr/>
          <p:nvPr/>
        </p:nvSpPr>
        <p:spPr>
          <a:xfrm>
            <a:off x="576784" y="4276436"/>
            <a:ext cx="1763969" cy="223268"/>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pic>
        <p:nvPicPr>
          <p:cNvPr id="13" name="Imagen 12">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414073" y="4573760"/>
            <a:ext cx="318596" cy="260991"/>
          </a:xfrm>
          <a:prstGeom prst="rect">
            <a:avLst/>
          </a:prstGeom>
        </p:spPr>
      </p:pic>
    </p:spTree>
    <p:extLst>
      <p:ext uri="{BB962C8B-B14F-4D97-AF65-F5344CB8AC3E}">
        <p14:creationId xmlns:p14="http://schemas.microsoft.com/office/powerpoint/2010/main" val="312815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2049" y="249703"/>
            <a:ext cx="7429527" cy="524168"/>
          </a:xfrm>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Generalidades del Sistema </a:t>
            </a:r>
            <a:endParaRPr lang="es-ES" dirty="0">
              <a:solidFill>
                <a:schemeClr val="bg1">
                  <a:lumMod val="50000"/>
                </a:schemeClr>
              </a:solidFill>
            </a:endParaRPr>
          </a:p>
        </p:txBody>
      </p:sp>
      <p:sp>
        <p:nvSpPr>
          <p:cNvPr id="3" name="Marcador de contenido 2"/>
          <p:cNvSpPr>
            <a:spLocks noGrp="1"/>
          </p:cNvSpPr>
          <p:nvPr>
            <p:ph sz="half" idx="2"/>
          </p:nvPr>
        </p:nvSpPr>
        <p:spPr>
          <a:xfrm>
            <a:off x="2032991" y="292054"/>
            <a:ext cx="618067" cy="525992"/>
          </a:xfrm>
        </p:spPr>
        <p:txBody>
          <a:bodyPr/>
          <a:lstStyle/>
          <a:p>
            <a:r>
              <a:rPr lang="es-ES" dirty="0"/>
              <a:t>1</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72" y="816222"/>
            <a:ext cx="8401691" cy="5525885"/>
          </a:xfrm>
          <a:prstGeom prst="rect">
            <a:avLst/>
          </a:prstGeom>
        </p:spPr>
      </p:pic>
    </p:spTree>
    <p:extLst>
      <p:ext uri="{BB962C8B-B14F-4D97-AF65-F5344CB8AC3E}">
        <p14:creationId xmlns:p14="http://schemas.microsoft.com/office/powerpoint/2010/main" val="410385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Proceso de consulta SGI</a:t>
            </a:r>
          </a:p>
        </p:txBody>
      </p:sp>
      <p:sp>
        <p:nvSpPr>
          <p:cNvPr id="3" name="Marcador de contenido 2"/>
          <p:cNvSpPr>
            <a:spLocks noGrp="1"/>
          </p:cNvSpPr>
          <p:nvPr>
            <p:ph sz="half" idx="2"/>
          </p:nvPr>
        </p:nvSpPr>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392322" y="1624139"/>
            <a:ext cx="4667296" cy="1191865"/>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0"/>
              <a:ext cx="3228392" cy="331065"/>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2. Si se desea consultar la información anterior reportada, accedemos a la Sábana de entregables y actividades</a:t>
              </a:r>
            </a:p>
          </p:txBody>
        </p:sp>
      </p:gr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491" y="889264"/>
            <a:ext cx="4465943" cy="5648105"/>
          </a:xfrm>
          <a:prstGeom prst="rect">
            <a:avLst/>
          </a:prstGeom>
        </p:spPr>
      </p:pic>
      <p:sp>
        <p:nvSpPr>
          <p:cNvPr id="8" name="Rectángulo 7"/>
          <p:cNvSpPr/>
          <p:nvPr/>
        </p:nvSpPr>
        <p:spPr>
          <a:xfrm>
            <a:off x="5255491" y="4062668"/>
            <a:ext cx="1969477" cy="223005"/>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4900320" y="4248225"/>
            <a:ext cx="318596" cy="260991"/>
          </a:xfrm>
          <a:prstGeom prst="rect">
            <a:avLst/>
          </a:prstGeom>
        </p:spPr>
      </p:pic>
    </p:spTree>
    <p:extLst>
      <p:ext uri="{BB962C8B-B14F-4D97-AF65-F5344CB8AC3E}">
        <p14:creationId xmlns:p14="http://schemas.microsoft.com/office/powerpoint/2010/main" val="4060546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Proceso de consulta SGI</a:t>
            </a:r>
          </a:p>
        </p:txBody>
      </p:sp>
      <p:sp>
        <p:nvSpPr>
          <p:cNvPr id="3" name="Marcador de contenido 2"/>
          <p:cNvSpPr>
            <a:spLocks noGrp="1"/>
          </p:cNvSpPr>
          <p:nvPr>
            <p:ph sz="half" idx="2"/>
          </p:nvPr>
        </p:nvSpPr>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1177148" y="1240248"/>
            <a:ext cx="2397325" cy="1319375"/>
            <a:chOff x="494522" y="1054359"/>
            <a:chExt cx="3228392" cy="506754"/>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478762"/>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3. En esta parte se puede identificar los Entregables y/o Actividades por reportar. </a:t>
              </a:r>
            </a:p>
          </p:txBody>
        </p:sp>
      </p:grpSp>
      <p:pic>
        <p:nvPicPr>
          <p:cNvPr id="7" name="Imagen 6"/>
          <p:cNvPicPr>
            <a:picLocks noChangeAspect="1"/>
          </p:cNvPicPr>
          <p:nvPr/>
        </p:nvPicPr>
        <p:blipFill>
          <a:blip r:embed="rId2"/>
          <a:stretch>
            <a:fillRect/>
          </a:stretch>
        </p:blipFill>
        <p:spPr>
          <a:xfrm>
            <a:off x="3936915" y="889265"/>
            <a:ext cx="7063755" cy="5576190"/>
          </a:xfrm>
          <a:prstGeom prst="rect">
            <a:avLst/>
          </a:prstGeom>
        </p:spPr>
      </p:pic>
      <p:sp>
        <p:nvSpPr>
          <p:cNvPr id="8" name="Rectángulo 7"/>
          <p:cNvSpPr/>
          <p:nvPr/>
        </p:nvSpPr>
        <p:spPr>
          <a:xfrm>
            <a:off x="7313068" y="2843467"/>
            <a:ext cx="3687601" cy="1506860"/>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2404678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Registro de avances SGI</a:t>
            </a:r>
          </a:p>
        </p:txBody>
      </p:sp>
      <p:sp>
        <p:nvSpPr>
          <p:cNvPr id="3" name="Marcador de contenido 2"/>
          <p:cNvSpPr>
            <a:spLocks noGrp="1"/>
          </p:cNvSpPr>
          <p:nvPr>
            <p:ph sz="half" idx="2"/>
          </p:nvPr>
        </p:nvSpPr>
        <p:spPr>
          <a:xfrm>
            <a:off x="1907261" y="274680"/>
            <a:ext cx="618067" cy="525992"/>
          </a:xfrm>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576784" y="889265"/>
            <a:ext cx="2840671" cy="642425"/>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433562"/>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1. Se da Clic en Registrar Avances</a:t>
              </a:r>
            </a:p>
          </p:txBody>
        </p:sp>
      </p:grpSp>
      <p:pic>
        <p:nvPicPr>
          <p:cNvPr id="7" name="Imagen 6"/>
          <p:cNvPicPr>
            <a:picLocks noChangeAspect="1"/>
          </p:cNvPicPr>
          <p:nvPr/>
        </p:nvPicPr>
        <p:blipFill>
          <a:blip r:embed="rId2"/>
          <a:stretch>
            <a:fillRect/>
          </a:stretch>
        </p:blipFill>
        <p:spPr>
          <a:xfrm>
            <a:off x="5052291" y="889265"/>
            <a:ext cx="5833677" cy="5742397"/>
          </a:xfrm>
          <a:prstGeom prst="rect">
            <a:avLst/>
          </a:prstGeom>
        </p:spPr>
      </p:pic>
      <p:pic>
        <p:nvPicPr>
          <p:cNvPr id="8" name="Imagen 7">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4655141" y="3834518"/>
            <a:ext cx="318596" cy="260991"/>
          </a:xfrm>
          <a:prstGeom prst="rect">
            <a:avLst/>
          </a:prstGeom>
        </p:spPr>
      </p:pic>
      <p:sp>
        <p:nvSpPr>
          <p:cNvPr id="9" name="Rectángulo 8"/>
          <p:cNvSpPr/>
          <p:nvPr/>
        </p:nvSpPr>
        <p:spPr>
          <a:xfrm>
            <a:off x="5360080" y="3629222"/>
            <a:ext cx="1636968" cy="262482"/>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93572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Registro de avances SGI</a:t>
            </a:r>
          </a:p>
        </p:txBody>
      </p:sp>
      <p:sp>
        <p:nvSpPr>
          <p:cNvPr id="3" name="Marcador de contenido 2"/>
          <p:cNvSpPr>
            <a:spLocks noGrp="1"/>
          </p:cNvSpPr>
          <p:nvPr>
            <p:ph sz="half" idx="2"/>
          </p:nvPr>
        </p:nvSpPr>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576784" y="889266"/>
            <a:ext cx="11053743" cy="547648"/>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296680"/>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2. Se diligencia la información solicitada y clic en Aceptar…</a:t>
              </a:r>
            </a:p>
          </p:txBody>
        </p:sp>
      </p:grpSp>
      <p:pic>
        <p:nvPicPr>
          <p:cNvPr id="7" name="Imagen 6"/>
          <p:cNvPicPr>
            <a:picLocks noChangeAspect="1"/>
          </p:cNvPicPr>
          <p:nvPr/>
        </p:nvPicPr>
        <p:blipFill>
          <a:blip r:embed="rId2"/>
          <a:stretch>
            <a:fillRect/>
          </a:stretch>
        </p:blipFill>
        <p:spPr>
          <a:xfrm>
            <a:off x="266195" y="2400211"/>
            <a:ext cx="11659610" cy="2057578"/>
          </a:xfrm>
          <a:prstGeom prst="rect">
            <a:avLst/>
          </a:prstGeom>
        </p:spPr>
      </p:pic>
      <p:pic>
        <p:nvPicPr>
          <p:cNvPr id="8" name="Imagen 7">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4631451" y="4458534"/>
            <a:ext cx="318596" cy="260991"/>
          </a:xfrm>
          <a:prstGeom prst="rect">
            <a:avLst/>
          </a:prstGeom>
        </p:spPr>
      </p:pic>
      <p:sp>
        <p:nvSpPr>
          <p:cNvPr id="9" name="Rectángulo 8"/>
          <p:cNvSpPr/>
          <p:nvPr/>
        </p:nvSpPr>
        <p:spPr>
          <a:xfrm>
            <a:off x="4883905" y="4142420"/>
            <a:ext cx="1184386" cy="242059"/>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spTree>
    <p:extLst>
      <p:ext uri="{BB962C8B-B14F-4D97-AF65-F5344CB8AC3E}">
        <p14:creationId xmlns:p14="http://schemas.microsoft.com/office/powerpoint/2010/main" val="38773637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Gestión en la Oficina Asesora de Planeación </a:t>
            </a:r>
          </a:p>
        </p:txBody>
      </p:sp>
      <p:sp>
        <p:nvSpPr>
          <p:cNvPr id="3" name="Marcador de contenido 2"/>
          <p:cNvSpPr>
            <a:spLocks noGrp="1"/>
          </p:cNvSpPr>
          <p:nvPr>
            <p:ph sz="half" idx="2"/>
          </p:nvPr>
        </p:nvSpPr>
        <p:spPr/>
        <p:txBody>
          <a:bodyPr/>
          <a:lstStyle/>
          <a:p>
            <a:r>
              <a:rPr lang="es-ES" dirty="0" smtClean="0"/>
              <a:t>10</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668932" y="1150521"/>
            <a:ext cx="2476658" cy="1767678"/>
            <a:chOff x="494522" y="1054359"/>
            <a:chExt cx="3228392" cy="502765"/>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87699425-F95C-49D1-8DAC-49C5B1CC8278}"/>
                </a:ext>
              </a:extLst>
            </p:cNvPr>
            <p:cNvSpPr txBox="1"/>
            <p:nvPr/>
          </p:nvSpPr>
          <p:spPr>
            <a:xfrm>
              <a:off x="494522" y="1082351"/>
              <a:ext cx="3228392" cy="420183"/>
            </a:xfrm>
            <a:prstGeom prst="rect">
              <a:avLst/>
            </a:prstGeom>
            <a:noFill/>
          </p:spPr>
          <p:txBody>
            <a:bodyPr wrap="square" rtlCol="0">
              <a:spAutoFit/>
            </a:bodyPr>
            <a:lstStyle/>
            <a:p>
              <a:pPr algn="ctr"/>
              <a:r>
                <a:rPr lang="es-ES" sz="1500" b="1" dirty="0">
                  <a:solidFill>
                    <a:schemeClr val="bg1"/>
                  </a:solidFill>
                  <a:latin typeface="Helvetica" panose="020B0604020202020204" pitchFamily="34" charset="0"/>
                  <a:cs typeface="Helvetica" panose="020B0604020202020204" pitchFamily="34" charset="0"/>
                </a:rPr>
                <a:t>El documento se devuelve si no cumple con: la calidad (completitud y formato) e integridad (como el código SIGEP)</a:t>
              </a:r>
            </a:p>
          </p:txBody>
        </p:sp>
      </p:grpSp>
      <p:pic>
        <p:nvPicPr>
          <p:cNvPr id="7" name="Imagen 6"/>
          <p:cNvPicPr>
            <a:picLocks noChangeAspect="1"/>
          </p:cNvPicPr>
          <p:nvPr/>
        </p:nvPicPr>
        <p:blipFill>
          <a:blip r:embed="rId2"/>
          <a:stretch>
            <a:fillRect/>
          </a:stretch>
        </p:blipFill>
        <p:spPr>
          <a:xfrm>
            <a:off x="4002010" y="1022604"/>
            <a:ext cx="6961997" cy="5184268"/>
          </a:xfrm>
          <a:prstGeom prst="rect">
            <a:avLst/>
          </a:prstGeom>
        </p:spPr>
      </p:pic>
      <p:sp>
        <p:nvSpPr>
          <p:cNvPr id="8" name="Rectángulo 7"/>
          <p:cNvSpPr/>
          <p:nvPr/>
        </p:nvSpPr>
        <p:spPr>
          <a:xfrm>
            <a:off x="4002010" y="4367467"/>
            <a:ext cx="1521335" cy="361551"/>
          </a:xfrm>
          <a:prstGeom prst="rect">
            <a:avLst/>
          </a:prstGeom>
          <a:noFill/>
          <a:ln w="2540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3"/>
          <a:stretch>
            <a:fillRect/>
          </a:stretch>
        </p:blipFill>
        <p:spPr>
          <a:xfrm rot="7362033">
            <a:off x="3646839" y="4598522"/>
            <a:ext cx="318596" cy="260991"/>
          </a:xfrm>
          <a:prstGeom prst="rect">
            <a:avLst/>
          </a:prstGeom>
        </p:spPr>
      </p:pic>
    </p:spTree>
    <p:extLst>
      <p:ext uri="{BB962C8B-B14F-4D97-AF65-F5344CB8AC3E}">
        <p14:creationId xmlns:p14="http://schemas.microsoft.com/office/powerpoint/2010/main" val="1110961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921056" y="2265028"/>
            <a:ext cx="8560904" cy="24250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CO" sz="4000" b="1" dirty="0" smtClean="0">
                <a:solidFill>
                  <a:srgbClr val="FFFFFF"/>
                </a:solidFill>
                <a:latin typeface="Helvetica" panose="020B0604020202020204" pitchFamily="34" charset="0"/>
                <a:ea typeface="Work Sans Light"/>
                <a:cs typeface="Helvetica" panose="020B0604020202020204" pitchFamily="34" charset="0"/>
                <a:sym typeface="Work Sans Light"/>
              </a:rPr>
              <a:t>11</a:t>
            </a:r>
            <a:r>
              <a:rPr kumimoji="0" lang="es-CO" sz="4000" b="1" i="0" u="none" strike="noStrike" kern="1200" cap="none" spc="0" normalizeH="0" baseline="0" noProof="0" dirty="0" smtClean="0">
                <a:ln>
                  <a:noFill/>
                </a:ln>
                <a:solidFill>
                  <a:srgbClr val="FFFFFF"/>
                </a:solidFill>
                <a:effectLst/>
                <a:uLnTx/>
                <a:uFillTx/>
                <a:latin typeface="Helvetica" panose="020B0604020202020204" pitchFamily="34" charset="0"/>
                <a:ea typeface="Work Sans Light"/>
                <a:cs typeface="Helvetica" panose="020B0604020202020204" pitchFamily="34" charset="0"/>
                <a:sym typeface="Work Sans Light"/>
              </a:rPr>
              <a:t>. </a:t>
            </a:r>
            <a:r>
              <a:rPr kumimoji="0" lang="es-CO" sz="4000" b="1" i="0" u="none" strike="noStrike" kern="1200" cap="none" spc="0" normalizeH="0" baseline="0" noProof="0" dirty="0">
                <a:ln>
                  <a:noFill/>
                </a:ln>
                <a:solidFill>
                  <a:srgbClr val="FFFFFF"/>
                </a:solidFill>
                <a:effectLst/>
                <a:uLnTx/>
                <a:uFillTx/>
                <a:latin typeface="Helvetica" panose="020B0604020202020204" pitchFamily="34" charset="0"/>
                <a:ea typeface="Work Sans Light"/>
                <a:cs typeface="Helvetica" panose="020B0604020202020204" pitchFamily="34" charset="0"/>
                <a:sym typeface="Work Sans Light"/>
              </a:rPr>
              <a:t>Manual del usuario SGI – Módulo de Indicadores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sym typeface="Work Sans Light"/>
              </a:rPr>
              <a:t>Versión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Helvetica" panose="020B0604020202020204" pitchFamily="34" charset="0"/>
                <a:cs typeface="Helvetica" panose="020B0604020202020204" pitchFamily="34" charset="0"/>
                <a:sym typeface="Work Sans Light"/>
              </a:rPr>
              <a:t>Junio 2025</a:t>
            </a:r>
          </a:p>
        </p:txBody>
      </p:sp>
    </p:spTree>
    <p:extLst>
      <p:ext uri="{BB962C8B-B14F-4D97-AF65-F5344CB8AC3E}">
        <p14:creationId xmlns:p14="http://schemas.microsoft.com/office/powerpoint/2010/main" val="1048407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868043" y="1818634"/>
            <a:ext cx="4324659" cy="1932468"/>
          </a:xfrm>
          <a:prstGeom prst="rect">
            <a:avLst/>
          </a:prstGeom>
        </p:spPr>
      </p:pic>
      <p:sp>
        <p:nvSpPr>
          <p:cNvPr id="2" name="Título 1"/>
          <p:cNvSpPr>
            <a:spLocks noGrp="1"/>
          </p:cNvSpPr>
          <p:nvPr>
            <p:ph type="title"/>
          </p:nvPr>
        </p:nvSpPr>
        <p:spPr>
          <a:xfrm>
            <a:off x="2037518" y="1277741"/>
            <a:ext cx="1364773" cy="524168"/>
          </a:xfrm>
        </p:spPr>
        <p:txBody>
          <a:bodyPr>
            <a:normAutofit/>
          </a:bodyPr>
          <a:lstStyle/>
          <a:p>
            <a:r>
              <a:rPr lang="es-ES" sz="1800" dirty="0"/>
              <a:t>Proposito </a:t>
            </a:r>
          </a:p>
        </p:txBody>
      </p:sp>
      <p:sp>
        <p:nvSpPr>
          <p:cNvPr id="6" name="Rectángulo 5"/>
          <p:cNvSpPr/>
          <p:nvPr/>
        </p:nvSpPr>
        <p:spPr>
          <a:xfrm>
            <a:off x="787897" y="1983916"/>
            <a:ext cx="4237298"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La finalidad de la medición a través de indicadores se centra en la generación de información para evaluar la gestión institucional, la toma de decisiones de la alta dirección, el mejoramiento continuo de la dinámica organizacional, la transformación cultural y un mayor impacto en las políticas del sector. Adicionalmente, esta política surge como estrategia de aplicación del principio: “Lo que se puede medir se puede mejorar”. </a:t>
            </a:r>
            <a:endParaRPr kumimoji="0" lang="es-CO"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 name="AutoShape 2" descr="https://www.xamai.com/hubfs/Miniaturas%20agosto-5%20copia.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ángulo 12"/>
          <p:cNvSpPr/>
          <p:nvPr/>
        </p:nvSpPr>
        <p:spPr>
          <a:xfrm>
            <a:off x="9473595" y="1725664"/>
            <a:ext cx="22423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  Tipos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1"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Gestión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Producto </a:t>
            </a: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626" y="4520049"/>
            <a:ext cx="5588153" cy="1760373"/>
          </a:xfrm>
          <a:prstGeom prst="rect">
            <a:avLst/>
          </a:prstGeom>
        </p:spPr>
      </p:pic>
      <p:sp>
        <p:nvSpPr>
          <p:cNvPr id="20" name="Título 1"/>
          <p:cNvSpPr txBox="1">
            <a:spLocks/>
          </p:cNvSpPr>
          <p:nvPr/>
        </p:nvSpPr>
        <p:spPr>
          <a:xfrm>
            <a:off x="2301373" y="327539"/>
            <a:ext cx="7429527" cy="52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4D4D4D"/>
                </a:solidFill>
                <a:latin typeface="Helvetica"/>
                <a:ea typeface="+mj-ea"/>
                <a:cs typeface="Helvetica"/>
              </a:defRPr>
            </a:lvl1pPr>
          </a:lstStyle>
          <a:p>
            <a:pPr lvl="0">
              <a:defRPr/>
            </a:pPr>
            <a:r>
              <a:rPr lang="es-ES" dirty="0">
                <a:solidFill>
                  <a:schemeClr val="bg1">
                    <a:lumMod val="50000"/>
                  </a:schemeClr>
                </a:solidFill>
                <a:latin typeface="Helvetica" panose="020B0604020202020204" pitchFamily="34" charset="0"/>
                <a:cs typeface="Helvetica" panose="020B0604020202020204" pitchFamily="34" charset="0"/>
              </a:rPr>
              <a:t>Política de indicadores</a:t>
            </a:r>
            <a:endParaRPr kumimoji="0" lang="es-ES" sz="2400" b="1" i="0" u="none" strike="noStrike" kern="1200" cap="none" spc="0" normalizeH="0" baseline="0" noProof="0" dirty="0">
              <a:ln>
                <a:noFill/>
              </a:ln>
              <a:solidFill>
                <a:srgbClr val="4D4D4D"/>
              </a:solidFill>
              <a:effectLst/>
              <a:uLnTx/>
              <a:uFillTx/>
              <a:latin typeface="Helvetica"/>
              <a:ea typeface="+mj-ea"/>
              <a:cs typeface="Helvetica"/>
            </a:endParaRPr>
          </a:p>
        </p:txBody>
      </p:sp>
      <p:sp>
        <p:nvSpPr>
          <p:cNvPr id="21" name="Rectángulo 20"/>
          <p:cNvSpPr/>
          <p:nvPr/>
        </p:nvSpPr>
        <p:spPr>
          <a:xfrm>
            <a:off x="9473595" y="2310440"/>
            <a:ext cx="2242390" cy="12311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1" i="0" u="none" strike="noStrike" kern="1200" cap="none" spc="0" normalizeH="0" baseline="0" noProof="0" dirty="0">
              <a:ln>
                <a:noFill/>
              </a:ln>
              <a:solidFill>
                <a:srgbClr val="4D4D4D"/>
              </a:solidFill>
              <a:effectLst/>
              <a:uLnTx/>
              <a:uFillTx/>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srgbClr val="4D4D4D"/>
                </a:solidFill>
                <a:effectLst/>
                <a:uLnTx/>
                <a:uFillTx/>
                <a:latin typeface="Helvetica" panose="020B0604020202020204" pitchFamily="34" charset="0"/>
                <a:cs typeface="Helvetica" panose="020B0604020202020204" pitchFamily="34" charset="0"/>
              </a:rPr>
              <a:t>Resultado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srgbClr val="4D4D4D"/>
                </a:solidFill>
                <a:effectLst/>
                <a:uLnTx/>
                <a:uFillTx/>
                <a:latin typeface="Helvetica" panose="020B0604020202020204" pitchFamily="34" charset="0"/>
                <a:cs typeface="Helvetica" panose="020B0604020202020204" pitchFamily="34" charset="0"/>
              </a:rPr>
              <a:t>Estratégi</a:t>
            </a:r>
            <a:r>
              <a:rPr kumimoji="0" lang="es-CO" sz="1800" b="0" i="0" u="none" strike="noStrike" kern="1200" cap="none" spc="0" normalizeH="0" baseline="0" noProof="0" dirty="0">
                <a:ln>
                  <a:noFill/>
                </a:ln>
                <a:solidFill>
                  <a:srgbClr val="585858"/>
                </a:solidFill>
                <a:effectLst/>
                <a:uLnTx/>
                <a:uFillTx/>
                <a:latin typeface="Helvetica" panose="020B0604020202020204" pitchFamily="34" charset="0"/>
                <a:cs typeface="Helvetica" panose="020B0604020202020204" pitchFamily="34" charset="0"/>
              </a:rPr>
              <a:t>co </a:t>
            </a:r>
          </a:p>
        </p:txBody>
      </p:sp>
      <p:sp>
        <p:nvSpPr>
          <p:cNvPr id="22" name="Título 1"/>
          <p:cNvSpPr txBox="1">
            <a:spLocks/>
          </p:cNvSpPr>
          <p:nvPr/>
        </p:nvSpPr>
        <p:spPr>
          <a:xfrm>
            <a:off x="7030372" y="3996924"/>
            <a:ext cx="7429527" cy="52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4D4D4D"/>
                </a:solidFill>
                <a:latin typeface="Helvetica"/>
                <a:ea typeface="+mj-ea"/>
                <a:cs typeface="Helvetic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800" b="1" i="0" u="none" strike="noStrike" kern="1200" cap="none" spc="0" normalizeH="0" baseline="0" noProof="0" dirty="0">
                <a:ln>
                  <a:noFill/>
                </a:ln>
                <a:solidFill>
                  <a:srgbClr val="4D4D4D"/>
                </a:solidFill>
                <a:effectLst/>
                <a:uLnTx/>
                <a:uFillTx/>
                <a:latin typeface="Helvetica"/>
                <a:ea typeface="+mj-ea"/>
                <a:cs typeface="Helvetica"/>
              </a:rPr>
              <a:t>Nivel de desempeño</a:t>
            </a:r>
          </a:p>
        </p:txBody>
      </p:sp>
      <p:cxnSp>
        <p:nvCxnSpPr>
          <p:cNvPr id="18" name="Conector recto 17"/>
          <p:cNvCxnSpPr/>
          <p:nvPr/>
        </p:nvCxnSpPr>
        <p:spPr>
          <a:xfrm>
            <a:off x="5636626" y="6274102"/>
            <a:ext cx="5598709" cy="1128"/>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1888350" y="783683"/>
            <a:ext cx="8188338" cy="1"/>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785078" y="353050"/>
            <a:ext cx="504882" cy="424732"/>
          </a:xfrm>
          <a:prstGeom prst="rect">
            <a:avLst/>
          </a:prstGeom>
        </p:spPr>
        <p:txBody>
          <a:bodyPr wrap="none">
            <a:spAutoFit/>
          </a:bodyPr>
          <a:lstStyle/>
          <a:p>
            <a:pPr lvl="0" algn="ctr">
              <a:lnSpc>
                <a:spcPct val="90000"/>
              </a:lnSpc>
              <a:spcBef>
                <a:spcPts val="1000"/>
              </a:spcBef>
            </a:pPr>
            <a:r>
              <a:rPr lang="es-ES" sz="2400" dirty="0" smtClean="0">
                <a:solidFill>
                  <a:srgbClr val="888888"/>
                </a:solidFill>
                <a:latin typeface="Helvetica"/>
                <a:cs typeface="Helvetica"/>
              </a:rPr>
              <a:t>11</a:t>
            </a:r>
            <a:endParaRPr lang="es-ES" sz="2400" dirty="0">
              <a:solidFill>
                <a:srgbClr val="888888"/>
              </a:solidFill>
              <a:latin typeface="Helvetica"/>
              <a:cs typeface="Helvetica"/>
            </a:endParaRPr>
          </a:p>
        </p:txBody>
      </p:sp>
    </p:spTree>
    <p:extLst>
      <p:ext uri="{BB962C8B-B14F-4D97-AF65-F5344CB8AC3E}">
        <p14:creationId xmlns:p14="http://schemas.microsoft.com/office/powerpoint/2010/main" val="3233109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96423" y="260981"/>
            <a:ext cx="7429527" cy="524168"/>
          </a:xfrm>
        </p:spPr>
        <p:txBody>
          <a:bodyPr/>
          <a:lstStyle/>
          <a:p>
            <a:r>
              <a:rPr lang="es-ES" dirty="0">
                <a:solidFill>
                  <a:schemeClr val="bg1">
                    <a:lumMod val="50000"/>
                  </a:schemeClr>
                </a:solidFill>
                <a:latin typeface="Helvetica" panose="020B0604020202020204" pitchFamily="34" charset="0"/>
                <a:cs typeface="Helvetica" panose="020B0604020202020204" pitchFamily="34" charset="0"/>
              </a:rPr>
              <a:t>Ficha de indicador</a:t>
            </a:r>
            <a:endParaRPr lang="es-ES" dirty="0"/>
          </a:p>
        </p:txBody>
      </p:sp>
      <p:grpSp>
        <p:nvGrpSpPr>
          <p:cNvPr id="10" name="Grupo 9">
            <a:extLst>
              <a:ext uri="{FF2B5EF4-FFF2-40B4-BE49-F238E27FC236}">
                <a16:creationId xmlns:a16="http://schemas.microsoft.com/office/drawing/2014/main" id="{B37FB41E-693C-4894-9E10-D80A5DFDC016}"/>
              </a:ext>
            </a:extLst>
          </p:cNvPr>
          <p:cNvGrpSpPr/>
          <p:nvPr/>
        </p:nvGrpSpPr>
        <p:grpSpPr>
          <a:xfrm>
            <a:off x="1068263" y="937543"/>
            <a:ext cx="9996853" cy="1359140"/>
            <a:chOff x="510130" y="1056189"/>
            <a:chExt cx="3248190" cy="449341"/>
          </a:xfrm>
        </p:grpSpPr>
        <p:sp>
          <p:nvSpPr>
            <p:cNvPr id="11" name="Rectángulo: esquinas diagonales cortadas 10">
              <a:extLst>
                <a:ext uri="{FF2B5EF4-FFF2-40B4-BE49-F238E27FC236}">
                  <a16:creationId xmlns:a16="http://schemas.microsoft.com/office/drawing/2014/main" id="{99BAFA92-EEB8-460A-A45D-9CED56003DC6}"/>
                </a:ext>
              </a:extLst>
            </p:cNvPr>
            <p:cNvSpPr/>
            <p:nvPr/>
          </p:nvSpPr>
          <p:spPr>
            <a:xfrm>
              <a:off x="510130" y="1056189"/>
              <a:ext cx="3228392" cy="449341"/>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87699425-F95C-49D1-8DAC-49C5B1CC8278}"/>
                </a:ext>
              </a:extLst>
            </p:cNvPr>
            <p:cNvSpPr txBox="1"/>
            <p:nvPr/>
          </p:nvSpPr>
          <p:spPr>
            <a:xfrm>
              <a:off x="529928" y="1099740"/>
              <a:ext cx="3228392" cy="3622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a:t>
              </a:r>
              <a:r>
                <a:rPr kumimoji="0" lang="es-MX"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a:t>
              </a:r>
              <a:r>
                <a:rPr kumimoji="0" lang="es-MX" sz="1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a:t>
              </a:r>
              <a:r>
                <a:rPr kumimoji="0" lang="es-MX"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un documento que recopila y presenta de manera clara y organizada la información relevante. en el  que generalmente se incluyen detalles como la descripción del indicador, su finalidad, la forma en que se mide, las fuentes de información, los niveles de referencia o metas, y la periodicidad con la que se realiza el seguimiento.</a:t>
              </a: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pic>
        <p:nvPicPr>
          <p:cNvPr id="7" name="Imagen 6">
            <a:extLst>
              <a:ext uri="{FF2B5EF4-FFF2-40B4-BE49-F238E27FC236}">
                <a16:creationId xmlns:a16="http://schemas.microsoft.com/office/drawing/2014/main" id="{91B2B98C-52CE-454F-9CD3-E0D94EC06A41}"/>
              </a:ext>
            </a:extLst>
          </p:cNvPr>
          <p:cNvPicPr>
            <a:picLocks noChangeAspect="1"/>
          </p:cNvPicPr>
          <p:nvPr/>
        </p:nvPicPr>
        <p:blipFill>
          <a:blip r:embed="rId2"/>
          <a:stretch>
            <a:fillRect/>
          </a:stretch>
        </p:blipFill>
        <p:spPr>
          <a:xfrm>
            <a:off x="1002321" y="2539636"/>
            <a:ext cx="10128739" cy="3736921"/>
          </a:xfrm>
          <a:prstGeom prst="rect">
            <a:avLst/>
          </a:prstGeom>
        </p:spPr>
      </p:pic>
      <p:cxnSp>
        <p:nvCxnSpPr>
          <p:cNvPr id="9" name="Conector recto 8"/>
          <p:cNvCxnSpPr/>
          <p:nvPr/>
        </p:nvCxnSpPr>
        <p:spPr>
          <a:xfrm flipV="1">
            <a:off x="1870765" y="744588"/>
            <a:ext cx="8188338" cy="1"/>
          </a:xfrm>
          <a:prstGeom prst="line">
            <a:avLst/>
          </a:prstGeom>
          <a:ln w="539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1729776" y="310699"/>
            <a:ext cx="504882" cy="424732"/>
          </a:xfrm>
          <a:prstGeom prst="rect">
            <a:avLst/>
          </a:prstGeom>
        </p:spPr>
        <p:txBody>
          <a:bodyPr wrap="none">
            <a:spAutoFit/>
          </a:bodyPr>
          <a:lstStyle/>
          <a:p>
            <a:pPr lvl="0" algn="ctr">
              <a:lnSpc>
                <a:spcPct val="90000"/>
              </a:lnSpc>
              <a:spcBef>
                <a:spcPts val="1000"/>
              </a:spcBef>
            </a:pPr>
            <a:r>
              <a:rPr lang="es-ES" sz="2400" dirty="0" smtClean="0">
                <a:solidFill>
                  <a:srgbClr val="888888"/>
                </a:solidFill>
                <a:latin typeface="Helvetica"/>
                <a:cs typeface="Helvetica"/>
              </a:rPr>
              <a:t>11</a:t>
            </a:r>
            <a:endParaRPr lang="es-ES" sz="2400" dirty="0">
              <a:solidFill>
                <a:srgbClr val="888888"/>
              </a:solidFill>
              <a:latin typeface="Helvetica"/>
              <a:cs typeface="Helvetica"/>
            </a:endParaRPr>
          </a:p>
        </p:txBody>
      </p:sp>
    </p:spTree>
    <p:extLst>
      <p:ext uri="{BB962C8B-B14F-4D97-AF65-F5344CB8AC3E}">
        <p14:creationId xmlns:p14="http://schemas.microsoft.com/office/powerpoint/2010/main" val="3999197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81236" y="259487"/>
            <a:ext cx="7429527" cy="524168"/>
          </a:xfrm>
        </p:spPr>
        <p:txBody>
          <a:bodyPr/>
          <a:lstStyle/>
          <a:p>
            <a:r>
              <a:rPr lang="es-ES" dirty="0">
                <a:solidFill>
                  <a:schemeClr val="bg1">
                    <a:lumMod val="50000"/>
                  </a:schemeClr>
                </a:solidFill>
                <a:latin typeface="Helvetica" panose="020B0604020202020204" pitchFamily="34" charset="0"/>
                <a:cs typeface="Helvetica" panose="020B0604020202020204" pitchFamily="34" charset="0"/>
              </a:rPr>
              <a:t>Ficha de indicador</a:t>
            </a:r>
            <a:endParaRPr lang="es-ES" dirty="0"/>
          </a:p>
        </p:txBody>
      </p:sp>
      <p:pic>
        <p:nvPicPr>
          <p:cNvPr id="5" name="Imagen 4">
            <a:extLst>
              <a:ext uri="{FF2B5EF4-FFF2-40B4-BE49-F238E27FC236}">
                <a16:creationId xmlns:a16="http://schemas.microsoft.com/office/drawing/2014/main" id="{F919DF6F-8381-41E9-9ECE-D41CCAB4E1FC}"/>
              </a:ext>
            </a:extLst>
          </p:cNvPr>
          <p:cNvPicPr>
            <a:picLocks noChangeAspect="1"/>
          </p:cNvPicPr>
          <p:nvPr/>
        </p:nvPicPr>
        <p:blipFill>
          <a:blip r:embed="rId2"/>
          <a:stretch>
            <a:fillRect/>
          </a:stretch>
        </p:blipFill>
        <p:spPr>
          <a:xfrm>
            <a:off x="888022" y="809423"/>
            <a:ext cx="10579128" cy="2820364"/>
          </a:xfrm>
          <a:prstGeom prst="rect">
            <a:avLst/>
          </a:prstGeom>
        </p:spPr>
      </p:pic>
      <p:pic>
        <p:nvPicPr>
          <p:cNvPr id="8" name="Imagen 7">
            <a:extLst>
              <a:ext uri="{FF2B5EF4-FFF2-40B4-BE49-F238E27FC236}">
                <a16:creationId xmlns:a16="http://schemas.microsoft.com/office/drawing/2014/main" id="{CC3BE382-9DBB-4928-893F-F131C08581DB}"/>
              </a:ext>
            </a:extLst>
          </p:cNvPr>
          <p:cNvPicPr>
            <a:picLocks noChangeAspect="1"/>
          </p:cNvPicPr>
          <p:nvPr/>
        </p:nvPicPr>
        <p:blipFill>
          <a:blip r:embed="rId3"/>
          <a:stretch>
            <a:fillRect/>
          </a:stretch>
        </p:blipFill>
        <p:spPr>
          <a:xfrm>
            <a:off x="888022" y="3681144"/>
            <a:ext cx="10579127" cy="2911915"/>
          </a:xfrm>
          <a:prstGeom prst="rect">
            <a:avLst/>
          </a:prstGeom>
        </p:spPr>
      </p:pic>
      <p:sp>
        <p:nvSpPr>
          <p:cNvPr id="4" name="Rectángulo 3"/>
          <p:cNvSpPr/>
          <p:nvPr/>
        </p:nvSpPr>
        <p:spPr>
          <a:xfrm>
            <a:off x="1784205" y="333155"/>
            <a:ext cx="504882" cy="424732"/>
          </a:xfrm>
          <a:prstGeom prst="rect">
            <a:avLst/>
          </a:prstGeom>
        </p:spPr>
        <p:txBody>
          <a:bodyPr wrap="none">
            <a:spAutoFit/>
          </a:bodyPr>
          <a:lstStyle/>
          <a:p>
            <a:pPr lvl="0" algn="ctr">
              <a:lnSpc>
                <a:spcPct val="90000"/>
              </a:lnSpc>
              <a:spcBef>
                <a:spcPts val="1000"/>
              </a:spcBef>
            </a:pPr>
            <a:r>
              <a:rPr lang="es-ES" sz="2400" dirty="0" smtClean="0">
                <a:solidFill>
                  <a:srgbClr val="888888"/>
                </a:solidFill>
                <a:latin typeface="Helvetica"/>
                <a:cs typeface="Helvetica"/>
              </a:rPr>
              <a:t>11</a:t>
            </a:r>
            <a:endParaRPr lang="es-ES" sz="2400" dirty="0">
              <a:solidFill>
                <a:srgbClr val="888888"/>
              </a:solidFill>
              <a:latin typeface="Helvetica"/>
              <a:cs typeface="Helvetica"/>
            </a:endParaRPr>
          </a:p>
        </p:txBody>
      </p:sp>
    </p:spTree>
    <p:extLst>
      <p:ext uri="{BB962C8B-B14F-4D97-AF65-F5344CB8AC3E}">
        <p14:creationId xmlns:p14="http://schemas.microsoft.com/office/powerpoint/2010/main" val="3095573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0227" y="2749128"/>
            <a:ext cx="8543221" cy="2082931"/>
          </a:xfrm>
        </p:spPr>
        <p:txBody>
          <a:bodyPr>
            <a:normAutofit/>
          </a:bodyPr>
          <a:lstStyle/>
          <a:p>
            <a:r>
              <a:rPr lang="es-ES" sz="6000" dirty="0" smtClean="0">
                <a:solidFill>
                  <a:schemeClr val="bg1"/>
                </a:solidFill>
              </a:rPr>
              <a:t>12. </a:t>
            </a:r>
            <a:r>
              <a:rPr lang="es-ES" sz="6000" dirty="0">
                <a:solidFill>
                  <a:schemeClr val="bg1"/>
                </a:solidFill>
              </a:rPr>
              <a:t>Generalidades</a:t>
            </a:r>
          </a:p>
        </p:txBody>
      </p:sp>
    </p:spTree>
    <p:extLst>
      <p:ext uri="{BB962C8B-B14F-4D97-AF65-F5344CB8AC3E}">
        <p14:creationId xmlns:p14="http://schemas.microsoft.com/office/powerpoint/2010/main" val="3828265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FF97C81-B5FD-95AF-389A-1828A28F9904}"/>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38F125D8-A4B2-27FC-1D48-63304E9ABF22}"/>
              </a:ext>
            </a:extLst>
          </p:cNvPr>
          <p:cNvSpPr txBox="1">
            <a:spLocks/>
          </p:cNvSpPr>
          <p:nvPr/>
        </p:nvSpPr>
        <p:spPr>
          <a:xfrm>
            <a:off x="1078948" y="3055903"/>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gn="l"/>
            <a:r>
              <a:rPr lang="es-ES" sz="4800" b="1" dirty="0">
                <a:solidFill>
                  <a:schemeClr val="bg1"/>
                </a:solidFill>
                <a:latin typeface="Helvetica" panose="020B0604020202020204" pitchFamily="34" charset="0"/>
                <a:cs typeface="Helvetica" panose="020B0604020202020204" pitchFamily="34" charset="0"/>
              </a:rPr>
              <a:t>2. Ingreso al SGI</a:t>
            </a:r>
            <a:endParaRPr lang="es-CO" sz="48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437238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Bocadillo nube: nube 68">
            <a:extLst>
              <a:ext uri="{FF2B5EF4-FFF2-40B4-BE49-F238E27FC236}">
                <a16:creationId xmlns:a16="http://schemas.microsoft.com/office/drawing/2014/main" id="{21F7EBF2-E16B-4078-BFD9-741A6F3F86A7}"/>
              </a:ext>
            </a:extLst>
          </p:cNvPr>
          <p:cNvSpPr/>
          <p:nvPr/>
        </p:nvSpPr>
        <p:spPr>
          <a:xfrm>
            <a:off x="1210368" y="945652"/>
            <a:ext cx="2512473" cy="131726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2463801" y="233719"/>
            <a:ext cx="2689313" cy="524168"/>
          </a:xfrm>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Generalidades</a:t>
            </a:r>
            <a:endParaRPr lang="es-ES" dirty="0">
              <a:solidFill>
                <a:schemeClr val="bg1">
                  <a:lumMod val="50000"/>
                </a:schemeClr>
              </a:solidFill>
            </a:endParaRPr>
          </a:p>
        </p:txBody>
      </p:sp>
      <p:sp>
        <p:nvSpPr>
          <p:cNvPr id="3" name="Marcador de contenido 2"/>
          <p:cNvSpPr>
            <a:spLocks noGrp="1"/>
          </p:cNvSpPr>
          <p:nvPr>
            <p:ph sz="half" idx="2"/>
          </p:nvPr>
        </p:nvSpPr>
        <p:spPr>
          <a:xfrm>
            <a:off x="1698715" y="305462"/>
            <a:ext cx="618067" cy="525992"/>
          </a:xfrm>
        </p:spPr>
        <p:txBody>
          <a:bodyPr/>
          <a:lstStyle/>
          <a:p>
            <a:r>
              <a:rPr lang="es-ES" dirty="0" smtClean="0"/>
              <a:t>12</a:t>
            </a:r>
            <a:endParaRPr lang="es-ES" dirty="0"/>
          </a:p>
        </p:txBody>
      </p:sp>
      <p:sp>
        <p:nvSpPr>
          <p:cNvPr id="11" name="Rectángulo: esquinas redondeadas 5">
            <a:extLst>
              <a:ext uri="{FF2B5EF4-FFF2-40B4-BE49-F238E27FC236}">
                <a16:creationId xmlns:a16="http://schemas.microsoft.com/office/drawing/2014/main" id="{79982ABB-F3C8-41EB-8559-DFA1D8B21029}"/>
              </a:ext>
            </a:extLst>
          </p:cNvPr>
          <p:cNvSpPr/>
          <p:nvPr/>
        </p:nvSpPr>
        <p:spPr>
          <a:xfrm>
            <a:off x="4256021" y="7605616"/>
            <a:ext cx="1801368" cy="75895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14" name="Imagen 13">
            <a:extLst>
              <a:ext uri="{FF2B5EF4-FFF2-40B4-BE49-F238E27FC236}">
                <a16:creationId xmlns:a16="http://schemas.microsoft.com/office/drawing/2014/main" id="{218F3B51-0C18-4DA0-9432-1FE11AF948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479166" y="2957384"/>
            <a:ext cx="362891" cy="297277"/>
          </a:xfrm>
          <a:prstGeom prst="rect">
            <a:avLst/>
          </a:prstGeom>
        </p:spPr>
      </p:pic>
      <p:sp>
        <p:nvSpPr>
          <p:cNvPr id="19" name="Rectángulo 18">
            <a:extLst>
              <a:ext uri="{FF2B5EF4-FFF2-40B4-BE49-F238E27FC236}">
                <a16:creationId xmlns:a16="http://schemas.microsoft.com/office/drawing/2014/main" id="{B67E5C26-FF94-4ACB-80F4-C7A8489E0196}"/>
              </a:ext>
            </a:extLst>
          </p:cNvPr>
          <p:cNvSpPr/>
          <p:nvPr/>
        </p:nvSpPr>
        <p:spPr>
          <a:xfrm>
            <a:off x="1687838" y="1221712"/>
            <a:ext cx="1722770" cy="83099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recomienda que al iniciar sesión, se utilice el explorador Google Chrome.</a:t>
            </a:r>
          </a:p>
        </p:txBody>
      </p:sp>
      <p:pic>
        <p:nvPicPr>
          <p:cNvPr id="5" name="Imagen 4">
            <a:extLst>
              <a:ext uri="{FF2B5EF4-FFF2-40B4-BE49-F238E27FC236}">
                <a16:creationId xmlns:a16="http://schemas.microsoft.com/office/drawing/2014/main" id="{70D13BA1-9E86-44A7-B6B4-41207975BD8D}"/>
              </a:ext>
            </a:extLst>
          </p:cNvPr>
          <p:cNvPicPr>
            <a:picLocks noChangeAspect="1"/>
          </p:cNvPicPr>
          <p:nvPr/>
        </p:nvPicPr>
        <p:blipFill>
          <a:blip r:embed="rId4"/>
          <a:stretch>
            <a:fillRect/>
          </a:stretch>
        </p:blipFill>
        <p:spPr>
          <a:xfrm>
            <a:off x="1425889" y="2698611"/>
            <a:ext cx="1032360" cy="1261447"/>
          </a:xfrm>
          <a:prstGeom prst="rect">
            <a:avLst/>
          </a:prstGeom>
        </p:spPr>
      </p:pic>
      <p:pic>
        <p:nvPicPr>
          <p:cNvPr id="6" name="Imagen 5">
            <a:extLst>
              <a:ext uri="{FF2B5EF4-FFF2-40B4-BE49-F238E27FC236}">
                <a16:creationId xmlns:a16="http://schemas.microsoft.com/office/drawing/2014/main" id="{5AD918BA-CCD7-4970-A304-7A419A40976F}"/>
              </a:ext>
            </a:extLst>
          </p:cNvPr>
          <p:cNvPicPr>
            <a:picLocks noChangeAspect="1"/>
          </p:cNvPicPr>
          <p:nvPr/>
        </p:nvPicPr>
        <p:blipFill>
          <a:blip r:embed="rId5"/>
          <a:stretch>
            <a:fillRect/>
          </a:stretch>
        </p:blipFill>
        <p:spPr>
          <a:xfrm>
            <a:off x="9470557" y="5058986"/>
            <a:ext cx="1356807" cy="566911"/>
          </a:xfrm>
          <a:prstGeom prst="rect">
            <a:avLst/>
          </a:prstGeom>
        </p:spPr>
      </p:pic>
      <p:grpSp>
        <p:nvGrpSpPr>
          <p:cNvPr id="34" name="Group 2">
            <a:extLst>
              <a:ext uri="{FF2B5EF4-FFF2-40B4-BE49-F238E27FC236}">
                <a16:creationId xmlns:a16="http://schemas.microsoft.com/office/drawing/2014/main" id="{27C199F9-F5DB-4287-B70D-9B4EA668588E}"/>
              </a:ext>
            </a:extLst>
          </p:cNvPr>
          <p:cNvGrpSpPr/>
          <p:nvPr/>
        </p:nvGrpSpPr>
        <p:grpSpPr>
          <a:xfrm>
            <a:off x="898859" y="4142528"/>
            <a:ext cx="2045288" cy="2006604"/>
            <a:chOff x="506996" y="1284605"/>
            <a:chExt cx="2682538" cy="3244401"/>
          </a:xfrm>
        </p:grpSpPr>
        <p:sp>
          <p:nvSpPr>
            <p:cNvPr id="35" name="Freeform: Shape 3">
              <a:extLst>
                <a:ext uri="{FF2B5EF4-FFF2-40B4-BE49-F238E27FC236}">
                  <a16:creationId xmlns:a16="http://schemas.microsoft.com/office/drawing/2014/main" id="{1C196ACA-EB56-459E-95DA-89A9F0B8563B}"/>
                </a:ext>
              </a:extLst>
            </p:cNvPr>
            <p:cNvSpPr/>
            <p:nvPr/>
          </p:nvSpPr>
          <p:spPr>
            <a:xfrm>
              <a:off x="506996" y="1287955"/>
              <a:ext cx="2682538" cy="3241051"/>
            </a:xfrm>
            <a:custGeom>
              <a:avLst/>
              <a:gdLst>
                <a:gd name="connsiteX0" fmla="*/ 2253763 w 2682538"/>
                <a:gd name="connsiteY0" fmla="*/ 0 h 3241051"/>
                <a:gd name="connsiteX1" fmla="*/ 2682538 w 2682538"/>
                <a:gd name="connsiteY1" fmla="*/ 2908837 h 3241051"/>
                <a:gd name="connsiteX2" fmla="*/ 428774 w 2682538"/>
                <a:gd name="connsiteY2" fmla="*/ 3241051 h 3241051"/>
                <a:gd name="connsiteX3" fmla="*/ 0 w 2682538"/>
                <a:gd name="connsiteY3" fmla="*/ 332214 h 3241051"/>
              </a:gdLst>
              <a:ahLst/>
              <a:cxnLst>
                <a:cxn ang="0">
                  <a:pos x="connsiteX0" y="connsiteY0"/>
                </a:cxn>
                <a:cxn ang="0">
                  <a:pos x="connsiteX1" y="connsiteY1"/>
                </a:cxn>
                <a:cxn ang="0">
                  <a:pos x="connsiteX2" y="connsiteY2"/>
                </a:cxn>
                <a:cxn ang="0">
                  <a:pos x="connsiteX3" y="connsiteY3"/>
                </a:cxn>
              </a:cxnLst>
              <a:rect l="l" t="t" r="r" b="b"/>
              <a:pathLst>
                <a:path w="2682538" h="3241051">
                  <a:moveTo>
                    <a:pt x="2253763" y="0"/>
                  </a:moveTo>
                  <a:lnTo>
                    <a:pt x="2682538" y="2908837"/>
                  </a:lnTo>
                  <a:lnTo>
                    <a:pt x="428774" y="3241051"/>
                  </a:lnTo>
                  <a:lnTo>
                    <a:pt x="0" y="332214"/>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4">
              <a:extLst>
                <a:ext uri="{FF2B5EF4-FFF2-40B4-BE49-F238E27FC236}">
                  <a16:creationId xmlns:a16="http://schemas.microsoft.com/office/drawing/2014/main" id="{646EC744-1AA8-46BE-B29B-4940FD35A1E3}"/>
                </a:ext>
              </a:extLst>
            </p:cNvPr>
            <p:cNvSpPr/>
            <p:nvPr/>
          </p:nvSpPr>
          <p:spPr>
            <a:xfrm>
              <a:off x="768161" y="1485645"/>
              <a:ext cx="2278117" cy="2940269"/>
            </a:xfrm>
            <a:custGeom>
              <a:avLst/>
              <a:gdLst>
                <a:gd name="connsiteX0" fmla="*/ 651455 w 2278117"/>
                <a:gd name="connsiteY0" fmla="*/ 0 h 2940269"/>
                <a:gd name="connsiteX1" fmla="*/ 2021739 w 2278117"/>
                <a:gd name="connsiteY1" fmla="*/ 0 h 2940269"/>
                <a:gd name="connsiteX2" fmla="*/ 2278117 w 2278117"/>
                <a:gd name="connsiteY2" fmla="*/ 1739291 h 2940269"/>
                <a:gd name="connsiteX3" fmla="*/ 2278117 w 2278117"/>
                <a:gd name="connsiteY3" fmla="*/ 2732264 h 2940269"/>
                <a:gd name="connsiteX4" fmla="*/ 866993 w 2278117"/>
                <a:gd name="connsiteY4" fmla="*/ 2940269 h 2940269"/>
                <a:gd name="connsiteX5" fmla="*/ 152413 w 2278117"/>
                <a:gd name="connsiteY5" fmla="*/ 2940269 h 2940269"/>
                <a:gd name="connsiteX6" fmla="*/ 0 w 2278117"/>
                <a:gd name="connsiteY6" fmla="*/ 1906290 h 2940269"/>
                <a:gd name="connsiteX7" fmla="*/ 0 w 2278117"/>
                <a:gd name="connsiteY7" fmla="*/ 96027 h 29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117" h="2940269">
                  <a:moveTo>
                    <a:pt x="651455" y="0"/>
                  </a:moveTo>
                  <a:lnTo>
                    <a:pt x="2021739" y="0"/>
                  </a:lnTo>
                  <a:lnTo>
                    <a:pt x="2278117" y="1739291"/>
                  </a:lnTo>
                  <a:lnTo>
                    <a:pt x="2278117" y="2732264"/>
                  </a:lnTo>
                  <a:lnTo>
                    <a:pt x="866993" y="2940269"/>
                  </a:lnTo>
                  <a:lnTo>
                    <a:pt x="152413" y="2940269"/>
                  </a:lnTo>
                  <a:lnTo>
                    <a:pt x="0" y="1906290"/>
                  </a:lnTo>
                  <a:lnTo>
                    <a:pt x="0" y="96027"/>
                  </a:lnTo>
                  <a:close/>
                </a:path>
              </a:pathLst>
            </a:cu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5">
              <a:extLst>
                <a:ext uri="{FF2B5EF4-FFF2-40B4-BE49-F238E27FC236}">
                  <a16:creationId xmlns:a16="http://schemas.microsoft.com/office/drawing/2014/main" id="{53E90E5B-1DFA-4E76-91B5-078E33C65B65}"/>
                </a:ext>
              </a:extLst>
            </p:cNvPr>
            <p:cNvSpPr/>
            <p:nvPr/>
          </p:nvSpPr>
          <p:spPr>
            <a:xfrm>
              <a:off x="720863" y="1438347"/>
              <a:ext cx="2278117" cy="29402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6">
              <a:extLst>
                <a:ext uri="{FF2B5EF4-FFF2-40B4-BE49-F238E27FC236}">
                  <a16:creationId xmlns:a16="http://schemas.microsoft.com/office/drawing/2014/main" id="{F8CB0E28-87CD-42F3-B1F8-6D06F8323F01}"/>
                </a:ext>
              </a:extLst>
            </p:cNvPr>
            <p:cNvSpPr/>
            <p:nvPr/>
          </p:nvSpPr>
          <p:spPr>
            <a:xfrm>
              <a:off x="928232" y="1284605"/>
              <a:ext cx="332398" cy="646180"/>
            </a:xfrm>
            <a:custGeom>
              <a:avLst/>
              <a:gdLst>
                <a:gd name="connsiteX0" fmla="*/ 170023 w 332398"/>
                <a:gd name="connsiteY0" fmla="*/ 836 h 646180"/>
                <a:gd name="connsiteX1" fmla="*/ 228330 w 332398"/>
                <a:gd name="connsiteY1" fmla="*/ 6329 h 646180"/>
                <a:gd name="connsiteX2" fmla="*/ 332398 w 332398"/>
                <a:gd name="connsiteY2" fmla="*/ 131749 h 646180"/>
                <a:gd name="connsiteX3" fmla="*/ 330326 w 332398"/>
                <a:gd name="connsiteY3" fmla="*/ 153742 h 646180"/>
                <a:gd name="connsiteX4" fmla="*/ 326905 w 332398"/>
                <a:gd name="connsiteY4" fmla="*/ 190055 h 646180"/>
                <a:gd name="connsiteX5" fmla="*/ 212623 w 332398"/>
                <a:gd name="connsiteY5" fmla="*/ 568935 h 646180"/>
                <a:gd name="connsiteX6" fmla="*/ 77246 w 332398"/>
                <a:gd name="connsiteY6" fmla="*/ 641569 h 646180"/>
                <a:gd name="connsiteX7" fmla="*/ 4611 w 332398"/>
                <a:gd name="connsiteY7" fmla="*/ 506192 h 646180"/>
                <a:gd name="connsiteX8" fmla="*/ 109929 w 332398"/>
                <a:gd name="connsiteY8" fmla="*/ 157029 h 646180"/>
                <a:gd name="connsiteX9" fmla="*/ 111684 w 332398"/>
                <a:gd name="connsiteY9" fmla="*/ 153742 h 646180"/>
                <a:gd name="connsiteX10" fmla="*/ 123030 w 332398"/>
                <a:gd name="connsiteY10" fmla="*/ 132487 h 646180"/>
                <a:gd name="connsiteX11" fmla="*/ 169265 w 332398"/>
                <a:gd name="connsiteY11" fmla="*/ 107681 h 646180"/>
                <a:gd name="connsiteX12" fmla="*/ 196958 w 332398"/>
                <a:gd name="connsiteY12" fmla="*/ 110335 h 646180"/>
                <a:gd name="connsiteX13" fmla="*/ 238436 w 332398"/>
                <a:gd name="connsiteY13" fmla="*/ 144122 h 646180"/>
                <a:gd name="connsiteX14" fmla="*/ 241400 w 332398"/>
                <a:gd name="connsiteY14" fmla="*/ 153742 h 646180"/>
                <a:gd name="connsiteX15" fmla="*/ 246306 w 332398"/>
                <a:gd name="connsiteY15" fmla="*/ 169671 h 646180"/>
                <a:gd name="connsiteX16" fmla="*/ 243651 w 332398"/>
                <a:gd name="connsiteY16" fmla="*/ 197364 h 646180"/>
                <a:gd name="connsiteX17" fmla="*/ 189872 w 332398"/>
                <a:gd name="connsiteY17" fmla="*/ 375659 h 646180"/>
                <a:gd name="connsiteX18" fmla="*/ 145298 w 332398"/>
                <a:gd name="connsiteY18" fmla="*/ 362214 h 646180"/>
                <a:gd name="connsiteX19" fmla="*/ 199077 w 332398"/>
                <a:gd name="connsiteY19" fmla="*/ 183919 h 646180"/>
                <a:gd name="connsiteX20" fmla="*/ 183513 w 332398"/>
                <a:gd name="connsiteY20" fmla="*/ 154909 h 646180"/>
                <a:gd name="connsiteX21" fmla="*/ 154504 w 332398"/>
                <a:gd name="connsiteY21" fmla="*/ 170474 h 646180"/>
                <a:gd name="connsiteX22" fmla="*/ 49185 w 332398"/>
                <a:gd name="connsiteY22" fmla="*/ 519637 h 646180"/>
                <a:gd name="connsiteX23" fmla="*/ 90691 w 332398"/>
                <a:gd name="connsiteY23" fmla="*/ 596995 h 646180"/>
                <a:gd name="connsiteX24" fmla="*/ 168049 w 332398"/>
                <a:gd name="connsiteY24" fmla="*/ 555490 h 646180"/>
                <a:gd name="connsiteX25" fmla="*/ 282331 w 332398"/>
                <a:gd name="connsiteY25" fmla="*/ 176610 h 646180"/>
                <a:gd name="connsiteX26" fmla="*/ 284501 w 332398"/>
                <a:gd name="connsiteY26" fmla="*/ 153742 h 646180"/>
                <a:gd name="connsiteX27" fmla="*/ 286120 w 332398"/>
                <a:gd name="connsiteY27" fmla="*/ 136671 h 646180"/>
                <a:gd name="connsiteX28" fmla="*/ 214885 w 332398"/>
                <a:gd name="connsiteY28" fmla="*/ 50904 h 646180"/>
                <a:gd name="connsiteX29" fmla="*/ 89177 w 332398"/>
                <a:gd name="connsiteY29" fmla="*/ 118349 h 646180"/>
                <a:gd name="connsiteX30" fmla="*/ 78502 w 332398"/>
                <a:gd name="connsiteY30" fmla="*/ 153742 h 646180"/>
                <a:gd name="connsiteX31" fmla="*/ 29872 w 332398"/>
                <a:gd name="connsiteY31" fmla="*/ 153742 h 646180"/>
                <a:gd name="connsiteX32" fmla="*/ 44603 w 332398"/>
                <a:gd name="connsiteY32" fmla="*/ 104904 h 646180"/>
                <a:gd name="connsiteX33" fmla="*/ 170023 w 332398"/>
                <a:gd name="connsiteY33" fmla="*/ 836 h 64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398" h="646180">
                  <a:moveTo>
                    <a:pt x="170023" y="836"/>
                  </a:moveTo>
                  <a:cubicBezTo>
                    <a:pt x="189066" y="-1209"/>
                    <a:pt x="208829" y="447"/>
                    <a:pt x="228330" y="6329"/>
                  </a:cubicBezTo>
                  <a:cubicBezTo>
                    <a:pt x="286832" y="23975"/>
                    <a:pt x="326264" y="74620"/>
                    <a:pt x="332398" y="131749"/>
                  </a:cubicBezTo>
                  <a:lnTo>
                    <a:pt x="330326" y="153742"/>
                  </a:lnTo>
                  <a:lnTo>
                    <a:pt x="326905" y="190055"/>
                  </a:lnTo>
                  <a:lnTo>
                    <a:pt x="212623" y="568935"/>
                  </a:lnTo>
                  <a:cubicBezTo>
                    <a:pt x="195369" y="626138"/>
                    <a:pt x="134450" y="658824"/>
                    <a:pt x="77246" y="641569"/>
                  </a:cubicBezTo>
                  <a:cubicBezTo>
                    <a:pt x="20043" y="624315"/>
                    <a:pt x="-12644" y="563395"/>
                    <a:pt x="4611" y="506192"/>
                  </a:cubicBezTo>
                  <a:lnTo>
                    <a:pt x="109929" y="157029"/>
                  </a:lnTo>
                  <a:lnTo>
                    <a:pt x="111684" y="153742"/>
                  </a:lnTo>
                  <a:lnTo>
                    <a:pt x="123030" y="132487"/>
                  </a:lnTo>
                  <a:cubicBezTo>
                    <a:pt x="134595" y="118499"/>
                    <a:pt x="151215" y="109581"/>
                    <a:pt x="169265" y="107681"/>
                  </a:cubicBezTo>
                  <a:cubicBezTo>
                    <a:pt x="178290" y="106730"/>
                    <a:pt x="187672" y="107534"/>
                    <a:pt x="196958" y="110335"/>
                  </a:cubicBezTo>
                  <a:cubicBezTo>
                    <a:pt x="215531" y="115937"/>
                    <a:pt x="230005" y="128408"/>
                    <a:pt x="238436" y="144122"/>
                  </a:cubicBezTo>
                  <a:lnTo>
                    <a:pt x="241400" y="153742"/>
                  </a:lnTo>
                  <a:lnTo>
                    <a:pt x="246306" y="169671"/>
                  </a:lnTo>
                  <a:cubicBezTo>
                    <a:pt x="247256" y="178696"/>
                    <a:pt x="246452" y="188078"/>
                    <a:pt x="243651" y="197364"/>
                  </a:cubicBezTo>
                  <a:lnTo>
                    <a:pt x="189872" y="375659"/>
                  </a:lnTo>
                  <a:lnTo>
                    <a:pt x="145298" y="362214"/>
                  </a:lnTo>
                  <a:lnTo>
                    <a:pt x="199077" y="183919"/>
                  </a:lnTo>
                  <a:cubicBezTo>
                    <a:pt x="202887" y="171289"/>
                    <a:pt x="196142" y="158719"/>
                    <a:pt x="183513" y="154909"/>
                  </a:cubicBezTo>
                  <a:cubicBezTo>
                    <a:pt x="170883" y="151100"/>
                    <a:pt x="158313" y="157844"/>
                    <a:pt x="154504" y="170474"/>
                  </a:cubicBezTo>
                  <a:lnTo>
                    <a:pt x="49185" y="519637"/>
                  </a:lnTo>
                  <a:cubicBezTo>
                    <a:pt x="39326" y="552324"/>
                    <a:pt x="58003" y="587135"/>
                    <a:pt x="90691" y="596995"/>
                  </a:cubicBezTo>
                  <a:cubicBezTo>
                    <a:pt x="123379" y="606854"/>
                    <a:pt x="158189" y="588177"/>
                    <a:pt x="168049" y="555490"/>
                  </a:cubicBezTo>
                  <a:lnTo>
                    <a:pt x="282331" y="176610"/>
                  </a:lnTo>
                  <a:lnTo>
                    <a:pt x="284501" y="153742"/>
                  </a:lnTo>
                  <a:lnTo>
                    <a:pt x="286120" y="136671"/>
                  </a:lnTo>
                  <a:cubicBezTo>
                    <a:pt x="281956" y="97576"/>
                    <a:pt x="255001" y="63004"/>
                    <a:pt x="214885" y="50904"/>
                  </a:cubicBezTo>
                  <a:cubicBezTo>
                    <a:pt x="161396" y="34770"/>
                    <a:pt x="105311" y="64860"/>
                    <a:pt x="89177" y="118349"/>
                  </a:cubicBezTo>
                  <a:lnTo>
                    <a:pt x="78502" y="153742"/>
                  </a:lnTo>
                  <a:lnTo>
                    <a:pt x="29872" y="153742"/>
                  </a:lnTo>
                  <a:lnTo>
                    <a:pt x="44603" y="104904"/>
                  </a:lnTo>
                  <a:cubicBezTo>
                    <a:pt x="62249" y="46401"/>
                    <a:pt x="112895" y="6969"/>
                    <a:pt x="170023" y="836"/>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7">
            <a:extLst>
              <a:ext uri="{FF2B5EF4-FFF2-40B4-BE49-F238E27FC236}">
                <a16:creationId xmlns:a16="http://schemas.microsoft.com/office/drawing/2014/main" id="{A23B3A79-9C89-4924-A5BB-5B7E7AEAF13C}"/>
              </a:ext>
            </a:extLst>
          </p:cNvPr>
          <p:cNvGrpSpPr/>
          <p:nvPr/>
        </p:nvGrpSpPr>
        <p:grpSpPr>
          <a:xfrm>
            <a:off x="1170254" y="4701422"/>
            <a:ext cx="1604453" cy="1058926"/>
            <a:chOff x="252732" y="2666568"/>
            <a:chExt cx="3265483" cy="1712136"/>
          </a:xfrm>
        </p:grpSpPr>
        <p:sp>
          <p:nvSpPr>
            <p:cNvPr id="40" name="TextBox 8">
              <a:extLst>
                <a:ext uri="{FF2B5EF4-FFF2-40B4-BE49-F238E27FC236}">
                  <a16:creationId xmlns:a16="http://schemas.microsoft.com/office/drawing/2014/main" id="{01FFA8A9-830E-4A6D-9186-68CD1CD7A34E}"/>
                </a:ext>
              </a:extLst>
            </p:cNvPr>
            <p:cNvSpPr txBox="1"/>
            <p:nvPr/>
          </p:nvSpPr>
          <p:spPr>
            <a:xfrm>
              <a:off x="592135" y="2666568"/>
              <a:ext cx="2926080" cy="861774"/>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prstClr val="black"/>
                  </a:solidFill>
                  <a:effectLst/>
                  <a:uLnTx/>
                  <a:uFillTx/>
                  <a:latin typeface="Helvetica" panose="020B0604020202020204" pitchFamily="34" charset="0"/>
                  <a:ea typeface="+mn-ea"/>
                  <a:cs typeface="Helvetica" panose="020B0604020202020204" pitchFamily="34" charset="0"/>
                </a:rPr>
                <a:t>Sistema integrado de planeación y gestión</a:t>
              </a:r>
            </a:p>
          </p:txBody>
        </p:sp>
        <p:sp>
          <p:nvSpPr>
            <p:cNvPr id="41" name="TextBox 9">
              <a:extLst>
                <a:ext uri="{FF2B5EF4-FFF2-40B4-BE49-F238E27FC236}">
                  <a16:creationId xmlns:a16="http://schemas.microsoft.com/office/drawing/2014/main" id="{351BBA8C-1C76-4B98-8A98-8A299B97597E}"/>
                </a:ext>
              </a:extLst>
            </p:cNvPr>
            <p:cNvSpPr txBox="1"/>
            <p:nvPr/>
          </p:nvSpPr>
          <p:spPr>
            <a:xfrm>
              <a:off x="252732" y="3701596"/>
              <a:ext cx="2926080" cy="677108"/>
            </a:xfrm>
            <a:prstGeom prst="rect">
              <a:avLst/>
            </a:prstGeom>
            <a:noFill/>
          </p:spPr>
          <p:txBody>
            <a:bodyPr wrap="square" lIns="0" rIns="0" rtlCol="0" anchor="t">
              <a:spAutoFit/>
            </a:bodyPr>
            <a:lstStyle/>
            <a:p>
              <a:pPr marL="139700" marR="0" lvl="0" indent="0" algn="just" defTabSz="914400" rtl="0" eaLnBrk="1" fontAlgn="auto" latinLnBrk="0" hangingPunct="1">
                <a:lnSpc>
                  <a:spcPct val="100000"/>
                </a:lnSpc>
                <a:spcBef>
                  <a:spcPts val="0"/>
                </a:spcBef>
                <a:spcAft>
                  <a:spcPts val="0"/>
                </a:spcAft>
                <a:buClr>
                  <a:srgbClr val="FFFFFF"/>
                </a:buClr>
                <a:buSzPts val="1400"/>
                <a:buFontTx/>
                <a:buNone/>
                <a:tabLst/>
                <a:defRPr/>
              </a:pP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Identifique y seleccione el icono correspondiente al módulo SGI.</a:t>
              </a:r>
            </a:p>
          </p:txBody>
        </p:sp>
      </p:grpSp>
      <p:grpSp>
        <p:nvGrpSpPr>
          <p:cNvPr id="42" name="Group 10">
            <a:extLst>
              <a:ext uri="{FF2B5EF4-FFF2-40B4-BE49-F238E27FC236}">
                <a16:creationId xmlns:a16="http://schemas.microsoft.com/office/drawing/2014/main" id="{6841CA03-D9DA-42C5-9C01-2F86EEE5D0CA}"/>
              </a:ext>
            </a:extLst>
          </p:cNvPr>
          <p:cNvGrpSpPr/>
          <p:nvPr/>
        </p:nvGrpSpPr>
        <p:grpSpPr>
          <a:xfrm>
            <a:off x="3684358" y="2370518"/>
            <a:ext cx="2065848" cy="2146545"/>
            <a:chOff x="3338819" y="2853526"/>
            <a:chExt cx="2682538" cy="3244401"/>
          </a:xfrm>
        </p:grpSpPr>
        <p:sp>
          <p:nvSpPr>
            <p:cNvPr id="43" name="Freeform: Shape 11">
              <a:extLst>
                <a:ext uri="{FF2B5EF4-FFF2-40B4-BE49-F238E27FC236}">
                  <a16:creationId xmlns:a16="http://schemas.microsoft.com/office/drawing/2014/main" id="{30FE373D-3F5E-4989-959D-90B00E03D4EE}"/>
                </a:ext>
              </a:extLst>
            </p:cNvPr>
            <p:cNvSpPr/>
            <p:nvPr/>
          </p:nvSpPr>
          <p:spPr>
            <a:xfrm>
              <a:off x="3338819" y="2856876"/>
              <a:ext cx="2682538" cy="3241051"/>
            </a:xfrm>
            <a:custGeom>
              <a:avLst/>
              <a:gdLst>
                <a:gd name="connsiteX0" fmla="*/ 2253763 w 2682538"/>
                <a:gd name="connsiteY0" fmla="*/ 0 h 3241051"/>
                <a:gd name="connsiteX1" fmla="*/ 2682538 w 2682538"/>
                <a:gd name="connsiteY1" fmla="*/ 2908837 h 3241051"/>
                <a:gd name="connsiteX2" fmla="*/ 428774 w 2682538"/>
                <a:gd name="connsiteY2" fmla="*/ 3241051 h 3241051"/>
                <a:gd name="connsiteX3" fmla="*/ 0 w 2682538"/>
                <a:gd name="connsiteY3" fmla="*/ 332214 h 3241051"/>
              </a:gdLst>
              <a:ahLst/>
              <a:cxnLst>
                <a:cxn ang="0">
                  <a:pos x="connsiteX0" y="connsiteY0"/>
                </a:cxn>
                <a:cxn ang="0">
                  <a:pos x="connsiteX1" y="connsiteY1"/>
                </a:cxn>
                <a:cxn ang="0">
                  <a:pos x="connsiteX2" y="connsiteY2"/>
                </a:cxn>
                <a:cxn ang="0">
                  <a:pos x="connsiteX3" y="connsiteY3"/>
                </a:cxn>
              </a:cxnLst>
              <a:rect l="l" t="t" r="r" b="b"/>
              <a:pathLst>
                <a:path w="2682538" h="3241051">
                  <a:moveTo>
                    <a:pt x="2253763" y="0"/>
                  </a:moveTo>
                  <a:lnTo>
                    <a:pt x="2682538" y="2908837"/>
                  </a:lnTo>
                  <a:lnTo>
                    <a:pt x="428774" y="3241051"/>
                  </a:lnTo>
                  <a:lnTo>
                    <a:pt x="0" y="332214"/>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12">
              <a:extLst>
                <a:ext uri="{FF2B5EF4-FFF2-40B4-BE49-F238E27FC236}">
                  <a16:creationId xmlns:a16="http://schemas.microsoft.com/office/drawing/2014/main" id="{26C22597-EDE5-4D59-B64B-47432867B262}"/>
                </a:ext>
              </a:extLst>
            </p:cNvPr>
            <p:cNvSpPr/>
            <p:nvPr/>
          </p:nvSpPr>
          <p:spPr>
            <a:xfrm>
              <a:off x="3599984" y="3054566"/>
              <a:ext cx="2278117" cy="2940269"/>
            </a:xfrm>
            <a:custGeom>
              <a:avLst/>
              <a:gdLst>
                <a:gd name="connsiteX0" fmla="*/ 651455 w 2278117"/>
                <a:gd name="connsiteY0" fmla="*/ 0 h 2940269"/>
                <a:gd name="connsiteX1" fmla="*/ 2021739 w 2278117"/>
                <a:gd name="connsiteY1" fmla="*/ 0 h 2940269"/>
                <a:gd name="connsiteX2" fmla="*/ 2278117 w 2278117"/>
                <a:gd name="connsiteY2" fmla="*/ 1739291 h 2940269"/>
                <a:gd name="connsiteX3" fmla="*/ 2278117 w 2278117"/>
                <a:gd name="connsiteY3" fmla="*/ 2732264 h 2940269"/>
                <a:gd name="connsiteX4" fmla="*/ 866993 w 2278117"/>
                <a:gd name="connsiteY4" fmla="*/ 2940269 h 2940269"/>
                <a:gd name="connsiteX5" fmla="*/ 152413 w 2278117"/>
                <a:gd name="connsiteY5" fmla="*/ 2940269 h 2940269"/>
                <a:gd name="connsiteX6" fmla="*/ 0 w 2278117"/>
                <a:gd name="connsiteY6" fmla="*/ 1906290 h 2940269"/>
                <a:gd name="connsiteX7" fmla="*/ 0 w 2278117"/>
                <a:gd name="connsiteY7" fmla="*/ 96027 h 29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117" h="2940269">
                  <a:moveTo>
                    <a:pt x="651455" y="0"/>
                  </a:moveTo>
                  <a:lnTo>
                    <a:pt x="2021739" y="0"/>
                  </a:lnTo>
                  <a:lnTo>
                    <a:pt x="2278117" y="1739291"/>
                  </a:lnTo>
                  <a:lnTo>
                    <a:pt x="2278117" y="2732264"/>
                  </a:lnTo>
                  <a:lnTo>
                    <a:pt x="866993" y="2940269"/>
                  </a:lnTo>
                  <a:lnTo>
                    <a:pt x="152413" y="2940269"/>
                  </a:lnTo>
                  <a:lnTo>
                    <a:pt x="0" y="1906290"/>
                  </a:lnTo>
                  <a:lnTo>
                    <a:pt x="0" y="96027"/>
                  </a:lnTo>
                  <a:close/>
                </a:path>
              </a:pathLst>
            </a:cu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3">
              <a:extLst>
                <a:ext uri="{FF2B5EF4-FFF2-40B4-BE49-F238E27FC236}">
                  <a16:creationId xmlns:a16="http://schemas.microsoft.com/office/drawing/2014/main" id="{1E6E6BDB-4CC2-470B-89F0-898679A2F484}"/>
                </a:ext>
              </a:extLst>
            </p:cNvPr>
            <p:cNvSpPr/>
            <p:nvPr/>
          </p:nvSpPr>
          <p:spPr>
            <a:xfrm>
              <a:off x="3552686" y="3007268"/>
              <a:ext cx="2278117" cy="29402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Freeform: Shape 14">
              <a:extLst>
                <a:ext uri="{FF2B5EF4-FFF2-40B4-BE49-F238E27FC236}">
                  <a16:creationId xmlns:a16="http://schemas.microsoft.com/office/drawing/2014/main" id="{69CDD292-38D8-4A82-9BF3-48977655F46F}"/>
                </a:ext>
              </a:extLst>
            </p:cNvPr>
            <p:cNvSpPr/>
            <p:nvPr/>
          </p:nvSpPr>
          <p:spPr>
            <a:xfrm>
              <a:off x="3760055" y="2853526"/>
              <a:ext cx="332398" cy="646180"/>
            </a:xfrm>
            <a:custGeom>
              <a:avLst/>
              <a:gdLst>
                <a:gd name="connsiteX0" fmla="*/ 170023 w 332398"/>
                <a:gd name="connsiteY0" fmla="*/ 836 h 646180"/>
                <a:gd name="connsiteX1" fmla="*/ 228330 w 332398"/>
                <a:gd name="connsiteY1" fmla="*/ 6329 h 646180"/>
                <a:gd name="connsiteX2" fmla="*/ 332398 w 332398"/>
                <a:gd name="connsiteY2" fmla="*/ 131749 h 646180"/>
                <a:gd name="connsiteX3" fmla="*/ 330326 w 332398"/>
                <a:gd name="connsiteY3" fmla="*/ 153742 h 646180"/>
                <a:gd name="connsiteX4" fmla="*/ 326905 w 332398"/>
                <a:gd name="connsiteY4" fmla="*/ 190055 h 646180"/>
                <a:gd name="connsiteX5" fmla="*/ 212623 w 332398"/>
                <a:gd name="connsiteY5" fmla="*/ 568935 h 646180"/>
                <a:gd name="connsiteX6" fmla="*/ 77246 w 332398"/>
                <a:gd name="connsiteY6" fmla="*/ 641569 h 646180"/>
                <a:gd name="connsiteX7" fmla="*/ 4611 w 332398"/>
                <a:gd name="connsiteY7" fmla="*/ 506192 h 646180"/>
                <a:gd name="connsiteX8" fmla="*/ 109929 w 332398"/>
                <a:gd name="connsiteY8" fmla="*/ 157029 h 646180"/>
                <a:gd name="connsiteX9" fmla="*/ 111684 w 332398"/>
                <a:gd name="connsiteY9" fmla="*/ 153742 h 646180"/>
                <a:gd name="connsiteX10" fmla="*/ 123030 w 332398"/>
                <a:gd name="connsiteY10" fmla="*/ 132487 h 646180"/>
                <a:gd name="connsiteX11" fmla="*/ 169265 w 332398"/>
                <a:gd name="connsiteY11" fmla="*/ 107681 h 646180"/>
                <a:gd name="connsiteX12" fmla="*/ 196958 w 332398"/>
                <a:gd name="connsiteY12" fmla="*/ 110335 h 646180"/>
                <a:gd name="connsiteX13" fmla="*/ 238436 w 332398"/>
                <a:gd name="connsiteY13" fmla="*/ 144122 h 646180"/>
                <a:gd name="connsiteX14" fmla="*/ 241400 w 332398"/>
                <a:gd name="connsiteY14" fmla="*/ 153742 h 646180"/>
                <a:gd name="connsiteX15" fmla="*/ 246306 w 332398"/>
                <a:gd name="connsiteY15" fmla="*/ 169671 h 646180"/>
                <a:gd name="connsiteX16" fmla="*/ 243651 w 332398"/>
                <a:gd name="connsiteY16" fmla="*/ 197364 h 646180"/>
                <a:gd name="connsiteX17" fmla="*/ 189872 w 332398"/>
                <a:gd name="connsiteY17" fmla="*/ 375659 h 646180"/>
                <a:gd name="connsiteX18" fmla="*/ 145298 w 332398"/>
                <a:gd name="connsiteY18" fmla="*/ 362214 h 646180"/>
                <a:gd name="connsiteX19" fmla="*/ 199077 w 332398"/>
                <a:gd name="connsiteY19" fmla="*/ 183919 h 646180"/>
                <a:gd name="connsiteX20" fmla="*/ 183513 w 332398"/>
                <a:gd name="connsiteY20" fmla="*/ 154909 h 646180"/>
                <a:gd name="connsiteX21" fmla="*/ 154504 w 332398"/>
                <a:gd name="connsiteY21" fmla="*/ 170474 h 646180"/>
                <a:gd name="connsiteX22" fmla="*/ 49185 w 332398"/>
                <a:gd name="connsiteY22" fmla="*/ 519637 h 646180"/>
                <a:gd name="connsiteX23" fmla="*/ 90691 w 332398"/>
                <a:gd name="connsiteY23" fmla="*/ 596995 h 646180"/>
                <a:gd name="connsiteX24" fmla="*/ 168049 w 332398"/>
                <a:gd name="connsiteY24" fmla="*/ 555490 h 646180"/>
                <a:gd name="connsiteX25" fmla="*/ 282331 w 332398"/>
                <a:gd name="connsiteY25" fmla="*/ 176610 h 646180"/>
                <a:gd name="connsiteX26" fmla="*/ 284501 w 332398"/>
                <a:gd name="connsiteY26" fmla="*/ 153742 h 646180"/>
                <a:gd name="connsiteX27" fmla="*/ 286120 w 332398"/>
                <a:gd name="connsiteY27" fmla="*/ 136671 h 646180"/>
                <a:gd name="connsiteX28" fmla="*/ 214885 w 332398"/>
                <a:gd name="connsiteY28" fmla="*/ 50904 h 646180"/>
                <a:gd name="connsiteX29" fmla="*/ 89177 w 332398"/>
                <a:gd name="connsiteY29" fmla="*/ 118349 h 646180"/>
                <a:gd name="connsiteX30" fmla="*/ 78502 w 332398"/>
                <a:gd name="connsiteY30" fmla="*/ 153742 h 646180"/>
                <a:gd name="connsiteX31" fmla="*/ 29872 w 332398"/>
                <a:gd name="connsiteY31" fmla="*/ 153742 h 646180"/>
                <a:gd name="connsiteX32" fmla="*/ 44603 w 332398"/>
                <a:gd name="connsiteY32" fmla="*/ 104904 h 646180"/>
                <a:gd name="connsiteX33" fmla="*/ 170023 w 332398"/>
                <a:gd name="connsiteY33" fmla="*/ 836 h 64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398" h="646180">
                  <a:moveTo>
                    <a:pt x="170023" y="836"/>
                  </a:moveTo>
                  <a:cubicBezTo>
                    <a:pt x="189066" y="-1209"/>
                    <a:pt x="208829" y="447"/>
                    <a:pt x="228330" y="6329"/>
                  </a:cubicBezTo>
                  <a:cubicBezTo>
                    <a:pt x="286832" y="23975"/>
                    <a:pt x="326264" y="74620"/>
                    <a:pt x="332398" y="131749"/>
                  </a:cubicBezTo>
                  <a:lnTo>
                    <a:pt x="330326" y="153742"/>
                  </a:lnTo>
                  <a:lnTo>
                    <a:pt x="326905" y="190055"/>
                  </a:lnTo>
                  <a:lnTo>
                    <a:pt x="212623" y="568935"/>
                  </a:lnTo>
                  <a:cubicBezTo>
                    <a:pt x="195369" y="626138"/>
                    <a:pt x="134450" y="658824"/>
                    <a:pt x="77246" y="641569"/>
                  </a:cubicBezTo>
                  <a:cubicBezTo>
                    <a:pt x="20043" y="624315"/>
                    <a:pt x="-12644" y="563395"/>
                    <a:pt x="4611" y="506192"/>
                  </a:cubicBezTo>
                  <a:lnTo>
                    <a:pt x="109929" y="157029"/>
                  </a:lnTo>
                  <a:lnTo>
                    <a:pt x="111684" y="153742"/>
                  </a:lnTo>
                  <a:lnTo>
                    <a:pt x="123030" y="132487"/>
                  </a:lnTo>
                  <a:cubicBezTo>
                    <a:pt x="134595" y="118499"/>
                    <a:pt x="151215" y="109581"/>
                    <a:pt x="169265" y="107681"/>
                  </a:cubicBezTo>
                  <a:cubicBezTo>
                    <a:pt x="178290" y="106730"/>
                    <a:pt x="187672" y="107534"/>
                    <a:pt x="196958" y="110335"/>
                  </a:cubicBezTo>
                  <a:cubicBezTo>
                    <a:pt x="215531" y="115937"/>
                    <a:pt x="230005" y="128408"/>
                    <a:pt x="238436" y="144122"/>
                  </a:cubicBezTo>
                  <a:lnTo>
                    <a:pt x="241400" y="153742"/>
                  </a:lnTo>
                  <a:lnTo>
                    <a:pt x="246306" y="169671"/>
                  </a:lnTo>
                  <a:cubicBezTo>
                    <a:pt x="247256" y="178696"/>
                    <a:pt x="246452" y="188078"/>
                    <a:pt x="243651" y="197364"/>
                  </a:cubicBezTo>
                  <a:lnTo>
                    <a:pt x="189872" y="375659"/>
                  </a:lnTo>
                  <a:lnTo>
                    <a:pt x="145298" y="362214"/>
                  </a:lnTo>
                  <a:lnTo>
                    <a:pt x="199077" y="183919"/>
                  </a:lnTo>
                  <a:cubicBezTo>
                    <a:pt x="202887" y="171289"/>
                    <a:pt x="196142" y="158719"/>
                    <a:pt x="183513" y="154909"/>
                  </a:cubicBezTo>
                  <a:cubicBezTo>
                    <a:pt x="170883" y="151100"/>
                    <a:pt x="158313" y="157844"/>
                    <a:pt x="154504" y="170474"/>
                  </a:cubicBezTo>
                  <a:lnTo>
                    <a:pt x="49185" y="519637"/>
                  </a:lnTo>
                  <a:cubicBezTo>
                    <a:pt x="39326" y="552324"/>
                    <a:pt x="58003" y="587135"/>
                    <a:pt x="90691" y="596995"/>
                  </a:cubicBezTo>
                  <a:cubicBezTo>
                    <a:pt x="123379" y="606854"/>
                    <a:pt x="158189" y="588177"/>
                    <a:pt x="168049" y="555490"/>
                  </a:cubicBezTo>
                  <a:lnTo>
                    <a:pt x="282331" y="176610"/>
                  </a:lnTo>
                  <a:lnTo>
                    <a:pt x="284501" y="153742"/>
                  </a:lnTo>
                  <a:lnTo>
                    <a:pt x="286120" y="136671"/>
                  </a:lnTo>
                  <a:cubicBezTo>
                    <a:pt x="281956" y="97576"/>
                    <a:pt x="255001" y="63004"/>
                    <a:pt x="214885" y="50904"/>
                  </a:cubicBezTo>
                  <a:cubicBezTo>
                    <a:pt x="161396" y="34770"/>
                    <a:pt x="105311" y="64860"/>
                    <a:pt x="89177" y="118349"/>
                  </a:cubicBezTo>
                  <a:lnTo>
                    <a:pt x="78502" y="153742"/>
                  </a:lnTo>
                  <a:lnTo>
                    <a:pt x="29872" y="153742"/>
                  </a:lnTo>
                  <a:lnTo>
                    <a:pt x="44603" y="104904"/>
                  </a:lnTo>
                  <a:cubicBezTo>
                    <a:pt x="62249" y="46401"/>
                    <a:pt x="112895" y="6969"/>
                    <a:pt x="170023" y="836"/>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15">
            <a:extLst>
              <a:ext uri="{FF2B5EF4-FFF2-40B4-BE49-F238E27FC236}">
                <a16:creationId xmlns:a16="http://schemas.microsoft.com/office/drawing/2014/main" id="{39091094-F09C-4A1C-AFAA-7400D40FF4E6}"/>
              </a:ext>
            </a:extLst>
          </p:cNvPr>
          <p:cNvGrpSpPr/>
          <p:nvPr/>
        </p:nvGrpSpPr>
        <p:grpSpPr>
          <a:xfrm>
            <a:off x="3998988" y="2814723"/>
            <a:ext cx="1461121" cy="1345064"/>
            <a:chOff x="314846" y="2469694"/>
            <a:chExt cx="2944170" cy="2033001"/>
          </a:xfrm>
        </p:grpSpPr>
        <p:sp>
          <p:nvSpPr>
            <p:cNvPr id="48" name="TextBox 16">
              <a:extLst>
                <a:ext uri="{FF2B5EF4-FFF2-40B4-BE49-F238E27FC236}">
                  <a16:creationId xmlns:a16="http://schemas.microsoft.com/office/drawing/2014/main" id="{2036FD68-9A8A-4817-A530-773AB24CF851}"/>
                </a:ext>
              </a:extLst>
            </p:cNvPr>
            <p:cNvSpPr txBox="1"/>
            <p:nvPr/>
          </p:nvSpPr>
          <p:spPr>
            <a:xfrm>
              <a:off x="314846" y="2469694"/>
              <a:ext cx="2926080" cy="410369"/>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1">
                  <a:ln>
                    <a:noFill/>
                  </a:ln>
                  <a:solidFill>
                    <a:prstClr val="black"/>
                  </a:solidFill>
                  <a:effectLst/>
                  <a:uLnTx/>
                  <a:uFillTx/>
                  <a:latin typeface="Helvetica" panose="020B0604020202020204" pitchFamily="34" charset="0"/>
                  <a:ea typeface="+mn-ea"/>
                  <a:cs typeface="Helvetica" panose="020B0604020202020204" pitchFamily="34" charset="0"/>
                </a:rPr>
                <a:t>Inicio de sesión</a:t>
              </a:r>
            </a:p>
          </p:txBody>
        </p:sp>
        <p:sp>
          <p:nvSpPr>
            <p:cNvPr id="49" name="TextBox 17">
              <a:extLst>
                <a:ext uri="{FF2B5EF4-FFF2-40B4-BE49-F238E27FC236}">
                  <a16:creationId xmlns:a16="http://schemas.microsoft.com/office/drawing/2014/main" id="{A946975A-4D2A-451B-B77A-54F9F2EC4A07}"/>
                </a:ext>
              </a:extLst>
            </p:cNvPr>
            <p:cNvSpPr txBox="1"/>
            <p:nvPr/>
          </p:nvSpPr>
          <p:spPr>
            <a:xfrm>
              <a:off x="332936" y="3086923"/>
              <a:ext cx="2926080" cy="1415772"/>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usuario </a:t>
              </a:r>
              <a:r>
                <a:rPr kumimoji="0" lang="es-CO" sz="9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y </a:t>
              </a: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contraseña </a:t>
              </a:r>
              <a:r>
                <a:rPr kumimoji="0" lang="es-CO" sz="900" b="0" i="0" u="none" strike="noStrike" kern="1200" cap="none" spc="-1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para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ingresar </a:t>
              </a: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al SGI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son </a:t>
              </a: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los mismos       </a:t>
              </a:r>
              <a:r>
                <a:rPr kumimoji="0" lang="es-CO" sz="900" b="0" i="0" u="none" strike="noStrike" kern="1200" cap="none" spc="-1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datos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con </a:t>
              </a: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los que inicia sesión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 su equipo </a:t>
              </a: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o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ingresa </a:t>
              </a: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su  </a:t>
              </a:r>
              <a:r>
                <a:rPr kumimoji="0" lang="es-CO" sz="9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correo</a:t>
              </a:r>
              <a:r>
                <a:rPr kumimoji="0" lang="es-CO" sz="900" b="0" i="0" u="none" strike="noStrike" kern="1200" cap="none" spc="-1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electrónico.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1">
                  <a:ln>
                    <a:noFill/>
                  </a:ln>
                  <a:solidFill>
                    <a:prstClr val="white"/>
                  </a:solidFill>
                  <a:effectLst/>
                  <a:uLnTx/>
                  <a:uFillTx/>
                  <a:latin typeface="Calibri" panose="020F0502020204030204"/>
                  <a:ea typeface="+mn-ea"/>
                  <a:cs typeface="+mn-cs"/>
                </a:rPr>
                <a:t>. </a:t>
              </a:r>
            </a:p>
          </p:txBody>
        </p:sp>
      </p:grpSp>
      <p:grpSp>
        <p:nvGrpSpPr>
          <p:cNvPr id="50" name="Group 18">
            <a:extLst>
              <a:ext uri="{FF2B5EF4-FFF2-40B4-BE49-F238E27FC236}">
                <a16:creationId xmlns:a16="http://schemas.microsoft.com/office/drawing/2014/main" id="{BFBF6F81-AD4F-4AD3-8FCB-3800D7CE310C}"/>
              </a:ext>
            </a:extLst>
          </p:cNvPr>
          <p:cNvGrpSpPr/>
          <p:nvPr/>
        </p:nvGrpSpPr>
        <p:grpSpPr>
          <a:xfrm>
            <a:off x="6893767" y="4041123"/>
            <a:ext cx="2011904" cy="2332000"/>
            <a:chOff x="6170642" y="1284605"/>
            <a:chExt cx="2682538" cy="3244401"/>
          </a:xfrm>
        </p:grpSpPr>
        <p:sp>
          <p:nvSpPr>
            <p:cNvPr id="51" name="Freeform: Shape 19">
              <a:extLst>
                <a:ext uri="{FF2B5EF4-FFF2-40B4-BE49-F238E27FC236}">
                  <a16:creationId xmlns:a16="http://schemas.microsoft.com/office/drawing/2014/main" id="{91C06BDC-94C9-47C4-B2F6-994380F1C6A8}"/>
                </a:ext>
              </a:extLst>
            </p:cNvPr>
            <p:cNvSpPr/>
            <p:nvPr/>
          </p:nvSpPr>
          <p:spPr>
            <a:xfrm>
              <a:off x="6170642" y="1287955"/>
              <a:ext cx="2682538" cy="3241051"/>
            </a:xfrm>
            <a:custGeom>
              <a:avLst/>
              <a:gdLst>
                <a:gd name="connsiteX0" fmla="*/ 2253763 w 2682538"/>
                <a:gd name="connsiteY0" fmla="*/ 0 h 3241051"/>
                <a:gd name="connsiteX1" fmla="*/ 2682538 w 2682538"/>
                <a:gd name="connsiteY1" fmla="*/ 2908837 h 3241051"/>
                <a:gd name="connsiteX2" fmla="*/ 428774 w 2682538"/>
                <a:gd name="connsiteY2" fmla="*/ 3241051 h 3241051"/>
                <a:gd name="connsiteX3" fmla="*/ 0 w 2682538"/>
                <a:gd name="connsiteY3" fmla="*/ 332214 h 3241051"/>
              </a:gdLst>
              <a:ahLst/>
              <a:cxnLst>
                <a:cxn ang="0">
                  <a:pos x="connsiteX0" y="connsiteY0"/>
                </a:cxn>
                <a:cxn ang="0">
                  <a:pos x="connsiteX1" y="connsiteY1"/>
                </a:cxn>
                <a:cxn ang="0">
                  <a:pos x="connsiteX2" y="connsiteY2"/>
                </a:cxn>
                <a:cxn ang="0">
                  <a:pos x="connsiteX3" y="connsiteY3"/>
                </a:cxn>
              </a:cxnLst>
              <a:rect l="l" t="t" r="r" b="b"/>
              <a:pathLst>
                <a:path w="2682538" h="3241051">
                  <a:moveTo>
                    <a:pt x="2253763" y="0"/>
                  </a:moveTo>
                  <a:lnTo>
                    <a:pt x="2682538" y="2908837"/>
                  </a:lnTo>
                  <a:lnTo>
                    <a:pt x="428774" y="3241051"/>
                  </a:lnTo>
                  <a:lnTo>
                    <a:pt x="0" y="332214"/>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20">
              <a:extLst>
                <a:ext uri="{FF2B5EF4-FFF2-40B4-BE49-F238E27FC236}">
                  <a16:creationId xmlns:a16="http://schemas.microsoft.com/office/drawing/2014/main" id="{2424D322-7F18-4973-8457-D3BD19553FE3}"/>
                </a:ext>
              </a:extLst>
            </p:cNvPr>
            <p:cNvSpPr/>
            <p:nvPr/>
          </p:nvSpPr>
          <p:spPr>
            <a:xfrm>
              <a:off x="6431807" y="1485645"/>
              <a:ext cx="2278117" cy="2940269"/>
            </a:xfrm>
            <a:custGeom>
              <a:avLst/>
              <a:gdLst>
                <a:gd name="connsiteX0" fmla="*/ 651455 w 2278117"/>
                <a:gd name="connsiteY0" fmla="*/ 0 h 2940269"/>
                <a:gd name="connsiteX1" fmla="*/ 2021739 w 2278117"/>
                <a:gd name="connsiteY1" fmla="*/ 0 h 2940269"/>
                <a:gd name="connsiteX2" fmla="*/ 2278117 w 2278117"/>
                <a:gd name="connsiteY2" fmla="*/ 1739291 h 2940269"/>
                <a:gd name="connsiteX3" fmla="*/ 2278117 w 2278117"/>
                <a:gd name="connsiteY3" fmla="*/ 2732264 h 2940269"/>
                <a:gd name="connsiteX4" fmla="*/ 866993 w 2278117"/>
                <a:gd name="connsiteY4" fmla="*/ 2940269 h 2940269"/>
                <a:gd name="connsiteX5" fmla="*/ 152413 w 2278117"/>
                <a:gd name="connsiteY5" fmla="*/ 2940269 h 2940269"/>
                <a:gd name="connsiteX6" fmla="*/ 0 w 2278117"/>
                <a:gd name="connsiteY6" fmla="*/ 1906290 h 2940269"/>
                <a:gd name="connsiteX7" fmla="*/ 0 w 2278117"/>
                <a:gd name="connsiteY7" fmla="*/ 96027 h 29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117" h="2940269">
                  <a:moveTo>
                    <a:pt x="651455" y="0"/>
                  </a:moveTo>
                  <a:lnTo>
                    <a:pt x="2021739" y="0"/>
                  </a:lnTo>
                  <a:lnTo>
                    <a:pt x="2278117" y="1739291"/>
                  </a:lnTo>
                  <a:lnTo>
                    <a:pt x="2278117" y="2732264"/>
                  </a:lnTo>
                  <a:lnTo>
                    <a:pt x="866993" y="2940269"/>
                  </a:lnTo>
                  <a:lnTo>
                    <a:pt x="152413" y="2940269"/>
                  </a:lnTo>
                  <a:lnTo>
                    <a:pt x="0" y="1906290"/>
                  </a:lnTo>
                  <a:lnTo>
                    <a:pt x="0" y="96027"/>
                  </a:lnTo>
                  <a:close/>
                </a:path>
              </a:pathLst>
            </a:cu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21">
              <a:extLst>
                <a:ext uri="{FF2B5EF4-FFF2-40B4-BE49-F238E27FC236}">
                  <a16:creationId xmlns:a16="http://schemas.microsoft.com/office/drawing/2014/main" id="{63AF7517-DB7D-4D8F-BD54-E261B4FD468B}"/>
                </a:ext>
              </a:extLst>
            </p:cNvPr>
            <p:cNvSpPr/>
            <p:nvPr/>
          </p:nvSpPr>
          <p:spPr>
            <a:xfrm>
              <a:off x="6384509" y="1438347"/>
              <a:ext cx="2278117" cy="29402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22">
              <a:extLst>
                <a:ext uri="{FF2B5EF4-FFF2-40B4-BE49-F238E27FC236}">
                  <a16:creationId xmlns:a16="http://schemas.microsoft.com/office/drawing/2014/main" id="{1C22D840-A6B0-44FC-8459-BE1B7A46136E}"/>
                </a:ext>
              </a:extLst>
            </p:cNvPr>
            <p:cNvSpPr/>
            <p:nvPr/>
          </p:nvSpPr>
          <p:spPr>
            <a:xfrm>
              <a:off x="6591878" y="1284605"/>
              <a:ext cx="332398" cy="646180"/>
            </a:xfrm>
            <a:custGeom>
              <a:avLst/>
              <a:gdLst>
                <a:gd name="connsiteX0" fmla="*/ 170023 w 332398"/>
                <a:gd name="connsiteY0" fmla="*/ 836 h 646180"/>
                <a:gd name="connsiteX1" fmla="*/ 228330 w 332398"/>
                <a:gd name="connsiteY1" fmla="*/ 6329 h 646180"/>
                <a:gd name="connsiteX2" fmla="*/ 332398 w 332398"/>
                <a:gd name="connsiteY2" fmla="*/ 131749 h 646180"/>
                <a:gd name="connsiteX3" fmla="*/ 330326 w 332398"/>
                <a:gd name="connsiteY3" fmla="*/ 153742 h 646180"/>
                <a:gd name="connsiteX4" fmla="*/ 326905 w 332398"/>
                <a:gd name="connsiteY4" fmla="*/ 190055 h 646180"/>
                <a:gd name="connsiteX5" fmla="*/ 212623 w 332398"/>
                <a:gd name="connsiteY5" fmla="*/ 568935 h 646180"/>
                <a:gd name="connsiteX6" fmla="*/ 77246 w 332398"/>
                <a:gd name="connsiteY6" fmla="*/ 641569 h 646180"/>
                <a:gd name="connsiteX7" fmla="*/ 4611 w 332398"/>
                <a:gd name="connsiteY7" fmla="*/ 506192 h 646180"/>
                <a:gd name="connsiteX8" fmla="*/ 109929 w 332398"/>
                <a:gd name="connsiteY8" fmla="*/ 157029 h 646180"/>
                <a:gd name="connsiteX9" fmla="*/ 111684 w 332398"/>
                <a:gd name="connsiteY9" fmla="*/ 153742 h 646180"/>
                <a:gd name="connsiteX10" fmla="*/ 123030 w 332398"/>
                <a:gd name="connsiteY10" fmla="*/ 132487 h 646180"/>
                <a:gd name="connsiteX11" fmla="*/ 169265 w 332398"/>
                <a:gd name="connsiteY11" fmla="*/ 107681 h 646180"/>
                <a:gd name="connsiteX12" fmla="*/ 196958 w 332398"/>
                <a:gd name="connsiteY12" fmla="*/ 110335 h 646180"/>
                <a:gd name="connsiteX13" fmla="*/ 238436 w 332398"/>
                <a:gd name="connsiteY13" fmla="*/ 144122 h 646180"/>
                <a:gd name="connsiteX14" fmla="*/ 241400 w 332398"/>
                <a:gd name="connsiteY14" fmla="*/ 153742 h 646180"/>
                <a:gd name="connsiteX15" fmla="*/ 246306 w 332398"/>
                <a:gd name="connsiteY15" fmla="*/ 169671 h 646180"/>
                <a:gd name="connsiteX16" fmla="*/ 243651 w 332398"/>
                <a:gd name="connsiteY16" fmla="*/ 197364 h 646180"/>
                <a:gd name="connsiteX17" fmla="*/ 189872 w 332398"/>
                <a:gd name="connsiteY17" fmla="*/ 375659 h 646180"/>
                <a:gd name="connsiteX18" fmla="*/ 145298 w 332398"/>
                <a:gd name="connsiteY18" fmla="*/ 362214 h 646180"/>
                <a:gd name="connsiteX19" fmla="*/ 199077 w 332398"/>
                <a:gd name="connsiteY19" fmla="*/ 183919 h 646180"/>
                <a:gd name="connsiteX20" fmla="*/ 183513 w 332398"/>
                <a:gd name="connsiteY20" fmla="*/ 154909 h 646180"/>
                <a:gd name="connsiteX21" fmla="*/ 154504 w 332398"/>
                <a:gd name="connsiteY21" fmla="*/ 170474 h 646180"/>
                <a:gd name="connsiteX22" fmla="*/ 49185 w 332398"/>
                <a:gd name="connsiteY22" fmla="*/ 519637 h 646180"/>
                <a:gd name="connsiteX23" fmla="*/ 90691 w 332398"/>
                <a:gd name="connsiteY23" fmla="*/ 596995 h 646180"/>
                <a:gd name="connsiteX24" fmla="*/ 168049 w 332398"/>
                <a:gd name="connsiteY24" fmla="*/ 555490 h 646180"/>
                <a:gd name="connsiteX25" fmla="*/ 282331 w 332398"/>
                <a:gd name="connsiteY25" fmla="*/ 176610 h 646180"/>
                <a:gd name="connsiteX26" fmla="*/ 284501 w 332398"/>
                <a:gd name="connsiteY26" fmla="*/ 153742 h 646180"/>
                <a:gd name="connsiteX27" fmla="*/ 286120 w 332398"/>
                <a:gd name="connsiteY27" fmla="*/ 136671 h 646180"/>
                <a:gd name="connsiteX28" fmla="*/ 214885 w 332398"/>
                <a:gd name="connsiteY28" fmla="*/ 50904 h 646180"/>
                <a:gd name="connsiteX29" fmla="*/ 89177 w 332398"/>
                <a:gd name="connsiteY29" fmla="*/ 118349 h 646180"/>
                <a:gd name="connsiteX30" fmla="*/ 78502 w 332398"/>
                <a:gd name="connsiteY30" fmla="*/ 153742 h 646180"/>
                <a:gd name="connsiteX31" fmla="*/ 29872 w 332398"/>
                <a:gd name="connsiteY31" fmla="*/ 153742 h 646180"/>
                <a:gd name="connsiteX32" fmla="*/ 44603 w 332398"/>
                <a:gd name="connsiteY32" fmla="*/ 104904 h 646180"/>
                <a:gd name="connsiteX33" fmla="*/ 170023 w 332398"/>
                <a:gd name="connsiteY33" fmla="*/ 836 h 64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398" h="646180">
                  <a:moveTo>
                    <a:pt x="170023" y="836"/>
                  </a:moveTo>
                  <a:cubicBezTo>
                    <a:pt x="189066" y="-1209"/>
                    <a:pt x="208829" y="447"/>
                    <a:pt x="228330" y="6329"/>
                  </a:cubicBezTo>
                  <a:cubicBezTo>
                    <a:pt x="286832" y="23975"/>
                    <a:pt x="326264" y="74620"/>
                    <a:pt x="332398" y="131749"/>
                  </a:cubicBezTo>
                  <a:lnTo>
                    <a:pt x="330326" y="153742"/>
                  </a:lnTo>
                  <a:lnTo>
                    <a:pt x="326905" y="190055"/>
                  </a:lnTo>
                  <a:lnTo>
                    <a:pt x="212623" y="568935"/>
                  </a:lnTo>
                  <a:cubicBezTo>
                    <a:pt x="195369" y="626138"/>
                    <a:pt x="134450" y="658824"/>
                    <a:pt x="77246" y="641569"/>
                  </a:cubicBezTo>
                  <a:cubicBezTo>
                    <a:pt x="20043" y="624315"/>
                    <a:pt x="-12644" y="563395"/>
                    <a:pt x="4611" y="506192"/>
                  </a:cubicBezTo>
                  <a:lnTo>
                    <a:pt x="109929" y="157029"/>
                  </a:lnTo>
                  <a:lnTo>
                    <a:pt x="111684" y="153742"/>
                  </a:lnTo>
                  <a:lnTo>
                    <a:pt x="123030" y="132487"/>
                  </a:lnTo>
                  <a:cubicBezTo>
                    <a:pt x="134595" y="118499"/>
                    <a:pt x="151215" y="109581"/>
                    <a:pt x="169265" y="107681"/>
                  </a:cubicBezTo>
                  <a:cubicBezTo>
                    <a:pt x="178290" y="106730"/>
                    <a:pt x="187672" y="107534"/>
                    <a:pt x="196958" y="110335"/>
                  </a:cubicBezTo>
                  <a:cubicBezTo>
                    <a:pt x="215531" y="115937"/>
                    <a:pt x="230005" y="128408"/>
                    <a:pt x="238436" y="144122"/>
                  </a:cubicBezTo>
                  <a:lnTo>
                    <a:pt x="241400" y="153742"/>
                  </a:lnTo>
                  <a:lnTo>
                    <a:pt x="246306" y="169671"/>
                  </a:lnTo>
                  <a:cubicBezTo>
                    <a:pt x="247256" y="178696"/>
                    <a:pt x="246452" y="188078"/>
                    <a:pt x="243651" y="197364"/>
                  </a:cubicBezTo>
                  <a:lnTo>
                    <a:pt x="189872" y="375659"/>
                  </a:lnTo>
                  <a:lnTo>
                    <a:pt x="145298" y="362214"/>
                  </a:lnTo>
                  <a:lnTo>
                    <a:pt x="199077" y="183919"/>
                  </a:lnTo>
                  <a:cubicBezTo>
                    <a:pt x="202887" y="171289"/>
                    <a:pt x="196142" y="158719"/>
                    <a:pt x="183513" y="154909"/>
                  </a:cubicBezTo>
                  <a:cubicBezTo>
                    <a:pt x="170883" y="151100"/>
                    <a:pt x="158313" y="157844"/>
                    <a:pt x="154504" y="170474"/>
                  </a:cubicBezTo>
                  <a:lnTo>
                    <a:pt x="49185" y="519637"/>
                  </a:lnTo>
                  <a:cubicBezTo>
                    <a:pt x="39326" y="552324"/>
                    <a:pt x="58003" y="587135"/>
                    <a:pt x="90691" y="596995"/>
                  </a:cubicBezTo>
                  <a:cubicBezTo>
                    <a:pt x="123379" y="606854"/>
                    <a:pt x="158189" y="588177"/>
                    <a:pt x="168049" y="555490"/>
                  </a:cubicBezTo>
                  <a:lnTo>
                    <a:pt x="282331" y="176610"/>
                  </a:lnTo>
                  <a:lnTo>
                    <a:pt x="284501" y="153742"/>
                  </a:lnTo>
                  <a:lnTo>
                    <a:pt x="286120" y="136671"/>
                  </a:lnTo>
                  <a:cubicBezTo>
                    <a:pt x="281956" y="97576"/>
                    <a:pt x="255001" y="63004"/>
                    <a:pt x="214885" y="50904"/>
                  </a:cubicBezTo>
                  <a:cubicBezTo>
                    <a:pt x="161396" y="34770"/>
                    <a:pt x="105311" y="64860"/>
                    <a:pt x="89177" y="118349"/>
                  </a:cubicBezTo>
                  <a:lnTo>
                    <a:pt x="78502" y="153742"/>
                  </a:lnTo>
                  <a:lnTo>
                    <a:pt x="29872" y="153742"/>
                  </a:lnTo>
                  <a:lnTo>
                    <a:pt x="44603" y="104904"/>
                  </a:lnTo>
                  <a:cubicBezTo>
                    <a:pt x="62249" y="46401"/>
                    <a:pt x="112895" y="6969"/>
                    <a:pt x="170023" y="836"/>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5" name="Group 23">
            <a:extLst>
              <a:ext uri="{FF2B5EF4-FFF2-40B4-BE49-F238E27FC236}">
                <a16:creationId xmlns:a16="http://schemas.microsoft.com/office/drawing/2014/main" id="{09B1B58A-2A10-4648-9CD1-410F4F6F60E1}"/>
              </a:ext>
            </a:extLst>
          </p:cNvPr>
          <p:cNvGrpSpPr/>
          <p:nvPr/>
        </p:nvGrpSpPr>
        <p:grpSpPr>
          <a:xfrm>
            <a:off x="7137066" y="4358508"/>
            <a:ext cx="1478509" cy="1663982"/>
            <a:chOff x="199930" y="2227655"/>
            <a:chExt cx="3059086" cy="2315021"/>
          </a:xfrm>
        </p:grpSpPr>
        <p:sp>
          <p:nvSpPr>
            <p:cNvPr id="56" name="TextBox 24">
              <a:extLst>
                <a:ext uri="{FF2B5EF4-FFF2-40B4-BE49-F238E27FC236}">
                  <a16:creationId xmlns:a16="http://schemas.microsoft.com/office/drawing/2014/main" id="{ACE66910-7D0C-4DCB-B71F-AF58EFE512C5}"/>
                </a:ext>
              </a:extLst>
            </p:cNvPr>
            <p:cNvSpPr txBox="1"/>
            <p:nvPr/>
          </p:nvSpPr>
          <p:spPr>
            <a:xfrm>
              <a:off x="332936" y="2227655"/>
              <a:ext cx="2926080" cy="86177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1">
                  <a:ln>
                    <a:noFill/>
                  </a:ln>
                  <a:solidFill>
                    <a:prstClr val="black"/>
                  </a:solidFill>
                  <a:effectLst/>
                  <a:uLnTx/>
                  <a:uFillTx/>
                  <a:latin typeface="Calibri" panose="020F0502020204030204"/>
                  <a:ea typeface="+mn-ea"/>
                  <a:cs typeface="+mn-cs"/>
                </a:rPr>
                <a:t>Menú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1">
                  <a:ln>
                    <a:noFill/>
                  </a:ln>
                  <a:solidFill>
                    <a:prstClr val="black"/>
                  </a:solidFill>
                  <a:effectLst/>
                  <a:uLnTx/>
                  <a:uFillTx/>
                  <a:latin typeface="Calibri" panose="020F0502020204030204"/>
                  <a:ea typeface="+mn-ea"/>
                  <a:cs typeface="+mn-cs"/>
                </a:rPr>
                <a:t>Indicadores</a:t>
              </a:r>
            </a:p>
          </p:txBody>
        </p:sp>
        <p:sp>
          <p:nvSpPr>
            <p:cNvPr id="57" name="TextBox 25">
              <a:extLst>
                <a:ext uri="{FF2B5EF4-FFF2-40B4-BE49-F238E27FC236}">
                  <a16:creationId xmlns:a16="http://schemas.microsoft.com/office/drawing/2014/main" id="{9985F97F-EE6F-43BD-9BCA-A5BDF4BC72B8}"/>
                </a:ext>
              </a:extLst>
            </p:cNvPr>
            <p:cNvSpPr txBox="1"/>
            <p:nvPr/>
          </p:nvSpPr>
          <p:spPr>
            <a:xfrm>
              <a:off x="199930" y="3311569"/>
              <a:ext cx="2926080" cy="1231107"/>
            </a:xfrm>
            <a:prstGeom prst="rect">
              <a:avLst/>
            </a:prstGeom>
            <a:noFill/>
          </p:spPr>
          <p:txBody>
            <a:bodyPr wrap="square" lIns="0" rIns="0" rtlCol="0" anchor="t">
              <a:spAutoFit/>
            </a:bodyPr>
            <a:lstStyle/>
            <a:p>
              <a:pPr marL="139700" marR="0" lvl="0" indent="0" algn="just" defTabSz="914400" rtl="0" eaLnBrk="1" fontAlgn="auto" latinLnBrk="0" hangingPunct="1">
                <a:lnSpc>
                  <a:spcPct val="100000"/>
                </a:lnSpc>
                <a:spcBef>
                  <a:spcPts val="0"/>
                </a:spcBef>
                <a:spcAft>
                  <a:spcPts val="0"/>
                </a:spcAft>
                <a:buClr>
                  <a:srgbClr val="FFFFFF"/>
                </a:buClr>
                <a:buSzPts val="1400"/>
                <a:buFontTx/>
                <a:buNone/>
                <a:tabLst/>
                <a:defRPr/>
              </a:pP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Cuando ingresa al SGI visualizara el Módulo de Indicadores  en la parte superior izquierda con las opciones de Reportar  Información e Informes.</a:t>
              </a:r>
            </a:p>
          </p:txBody>
        </p:sp>
      </p:grpSp>
      <p:grpSp>
        <p:nvGrpSpPr>
          <p:cNvPr id="58" name="Group 26">
            <a:extLst>
              <a:ext uri="{FF2B5EF4-FFF2-40B4-BE49-F238E27FC236}">
                <a16:creationId xmlns:a16="http://schemas.microsoft.com/office/drawing/2014/main" id="{B9C88B36-73D0-4F75-9CEE-C60825F3E2F7}"/>
              </a:ext>
            </a:extLst>
          </p:cNvPr>
          <p:cNvGrpSpPr/>
          <p:nvPr/>
        </p:nvGrpSpPr>
        <p:grpSpPr>
          <a:xfrm>
            <a:off x="9118399" y="2685994"/>
            <a:ext cx="2128003" cy="2118423"/>
            <a:chOff x="9002466" y="2853526"/>
            <a:chExt cx="2682538" cy="3244401"/>
          </a:xfrm>
        </p:grpSpPr>
        <p:sp>
          <p:nvSpPr>
            <p:cNvPr id="59" name="Freeform: Shape 27">
              <a:extLst>
                <a:ext uri="{FF2B5EF4-FFF2-40B4-BE49-F238E27FC236}">
                  <a16:creationId xmlns:a16="http://schemas.microsoft.com/office/drawing/2014/main" id="{232B25D5-2781-4DBC-BF4F-7CC96170490C}"/>
                </a:ext>
              </a:extLst>
            </p:cNvPr>
            <p:cNvSpPr/>
            <p:nvPr/>
          </p:nvSpPr>
          <p:spPr>
            <a:xfrm>
              <a:off x="9002466" y="2856876"/>
              <a:ext cx="2682538" cy="3241051"/>
            </a:xfrm>
            <a:custGeom>
              <a:avLst/>
              <a:gdLst>
                <a:gd name="connsiteX0" fmla="*/ 2253763 w 2682538"/>
                <a:gd name="connsiteY0" fmla="*/ 0 h 3241051"/>
                <a:gd name="connsiteX1" fmla="*/ 2682538 w 2682538"/>
                <a:gd name="connsiteY1" fmla="*/ 2908837 h 3241051"/>
                <a:gd name="connsiteX2" fmla="*/ 428774 w 2682538"/>
                <a:gd name="connsiteY2" fmla="*/ 3241051 h 3241051"/>
                <a:gd name="connsiteX3" fmla="*/ 0 w 2682538"/>
                <a:gd name="connsiteY3" fmla="*/ 332214 h 3241051"/>
              </a:gdLst>
              <a:ahLst/>
              <a:cxnLst>
                <a:cxn ang="0">
                  <a:pos x="connsiteX0" y="connsiteY0"/>
                </a:cxn>
                <a:cxn ang="0">
                  <a:pos x="connsiteX1" y="connsiteY1"/>
                </a:cxn>
                <a:cxn ang="0">
                  <a:pos x="connsiteX2" y="connsiteY2"/>
                </a:cxn>
                <a:cxn ang="0">
                  <a:pos x="connsiteX3" y="connsiteY3"/>
                </a:cxn>
              </a:cxnLst>
              <a:rect l="l" t="t" r="r" b="b"/>
              <a:pathLst>
                <a:path w="2682538" h="3241051">
                  <a:moveTo>
                    <a:pt x="2253763" y="0"/>
                  </a:moveTo>
                  <a:lnTo>
                    <a:pt x="2682538" y="2908837"/>
                  </a:lnTo>
                  <a:lnTo>
                    <a:pt x="428774" y="3241051"/>
                  </a:lnTo>
                  <a:lnTo>
                    <a:pt x="0" y="332214"/>
                  </a:ln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28">
              <a:extLst>
                <a:ext uri="{FF2B5EF4-FFF2-40B4-BE49-F238E27FC236}">
                  <a16:creationId xmlns:a16="http://schemas.microsoft.com/office/drawing/2014/main" id="{03685551-6D33-4F11-8BDE-B9143B6B6AFF}"/>
                </a:ext>
              </a:extLst>
            </p:cNvPr>
            <p:cNvSpPr/>
            <p:nvPr/>
          </p:nvSpPr>
          <p:spPr>
            <a:xfrm>
              <a:off x="9263631" y="3054566"/>
              <a:ext cx="2278117" cy="2940269"/>
            </a:xfrm>
            <a:custGeom>
              <a:avLst/>
              <a:gdLst>
                <a:gd name="connsiteX0" fmla="*/ 651455 w 2278117"/>
                <a:gd name="connsiteY0" fmla="*/ 0 h 2940269"/>
                <a:gd name="connsiteX1" fmla="*/ 2021739 w 2278117"/>
                <a:gd name="connsiteY1" fmla="*/ 0 h 2940269"/>
                <a:gd name="connsiteX2" fmla="*/ 2278117 w 2278117"/>
                <a:gd name="connsiteY2" fmla="*/ 1739291 h 2940269"/>
                <a:gd name="connsiteX3" fmla="*/ 2278117 w 2278117"/>
                <a:gd name="connsiteY3" fmla="*/ 2732264 h 2940269"/>
                <a:gd name="connsiteX4" fmla="*/ 866993 w 2278117"/>
                <a:gd name="connsiteY4" fmla="*/ 2940269 h 2940269"/>
                <a:gd name="connsiteX5" fmla="*/ 152413 w 2278117"/>
                <a:gd name="connsiteY5" fmla="*/ 2940269 h 2940269"/>
                <a:gd name="connsiteX6" fmla="*/ 0 w 2278117"/>
                <a:gd name="connsiteY6" fmla="*/ 1906290 h 2940269"/>
                <a:gd name="connsiteX7" fmla="*/ 0 w 2278117"/>
                <a:gd name="connsiteY7" fmla="*/ 96027 h 29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8117" h="2940269">
                  <a:moveTo>
                    <a:pt x="651455" y="0"/>
                  </a:moveTo>
                  <a:lnTo>
                    <a:pt x="2021739" y="0"/>
                  </a:lnTo>
                  <a:lnTo>
                    <a:pt x="2278117" y="1739291"/>
                  </a:lnTo>
                  <a:lnTo>
                    <a:pt x="2278117" y="2732264"/>
                  </a:lnTo>
                  <a:lnTo>
                    <a:pt x="866993" y="2940269"/>
                  </a:lnTo>
                  <a:lnTo>
                    <a:pt x="152413" y="2940269"/>
                  </a:lnTo>
                  <a:lnTo>
                    <a:pt x="0" y="1906290"/>
                  </a:lnTo>
                  <a:lnTo>
                    <a:pt x="0" y="96027"/>
                  </a:lnTo>
                  <a:close/>
                </a:path>
              </a:pathLst>
            </a:cu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29">
              <a:extLst>
                <a:ext uri="{FF2B5EF4-FFF2-40B4-BE49-F238E27FC236}">
                  <a16:creationId xmlns:a16="http://schemas.microsoft.com/office/drawing/2014/main" id="{574365A1-28F9-453B-A74A-FED08A84508F}"/>
                </a:ext>
              </a:extLst>
            </p:cNvPr>
            <p:cNvSpPr/>
            <p:nvPr/>
          </p:nvSpPr>
          <p:spPr>
            <a:xfrm>
              <a:off x="9216333" y="3007268"/>
              <a:ext cx="2278117" cy="29402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30">
              <a:extLst>
                <a:ext uri="{FF2B5EF4-FFF2-40B4-BE49-F238E27FC236}">
                  <a16:creationId xmlns:a16="http://schemas.microsoft.com/office/drawing/2014/main" id="{2A65F1AA-7512-4DB9-A3C1-B7541A067415}"/>
                </a:ext>
              </a:extLst>
            </p:cNvPr>
            <p:cNvSpPr/>
            <p:nvPr/>
          </p:nvSpPr>
          <p:spPr>
            <a:xfrm>
              <a:off x="9423702" y="2853526"/>
              <a:ext cx="332398" cy="646180"/>
            </a:xfrm>
            <a:custGeom>
              <a:avLst/>
              <a:gdLst>
                <a:gd name="connsiteX0" fmla="*/ 170023 w 332398"/>
                <a:gd name="connsiteY0" fmla="*/ 836 h 646180"/>
                <a:gd name="connsiteX1" fmla="*/ 228330 w 332398"/>
                <a:gd name="connsiteY1" fmla="*/ 6329 h 646180"/>
                <a:gd name="connsiteX2" fmla="*/ 332398 w 332398"/>
                <a:gd name="connsiteY2" fmla="*/ 131749 h 646180"/>
                <a:gd name="connsiteX3" fmla="*/ 330326 w 332398"/>
                <a:gd name="connsiteY3" fmla="*/ 153742 h 646180"/>
                <a:gd name="connsiteX4" fmla="*/ 326905 w 332398"/>
                <a:gd name="connsiteY4" fmla="*/ 190055 h 646180"/>
                <a:gd name="connsiteX5" fmla="*/ 212623 w 332398"/>
                <a:gd name="connsiteY5" fmla="*/ 568935 h 646180"/>
                <a:gd name="connsiteX6" fmla="*/ 77246 w 332398"/>
                <a:gd name="connsiteY6" fmla="*/ 641569 h 646180"/>
                <a:gd name="connsiteX7" fmla="*/ 4611 w 332398"/>
                <a:gd name="connsiteY7" fmla="*/ 506192 h 646180"/>
                <a:gd name="connsiteX8" fmla="*/ 109929 w 332398"/>
                <a:gd name="connsiteY8" fmla="*/ 157029 h 646180"/>
                <a:gd name="connsiteX9" fmla="*/ 111684 w 332398"/>
                <a:gd name="connsiteY9" fmla="*/ 153742 h 646180"/>
                <a:gd name="connsiteX10" fmla="*/ 123030 w 332398"/>
                <a:gd name="connsiteY10" fmla="*/ 132487 h 646180"/>
                <a:gd name="connsiteX11" fmla="*/ 169265 w 332398"/>
                <a:gd name="connsiteY11" fmla="*/ 107681 h 646180"/>
                <a:gd name="connsiteX12" fmla="*/ 196958 w 332398"/>
                <a:gd name="connsiteY12" fmla="*/ 110335 h 646180"/>
                <a:gd name="connsiteX13" fmla="*/ 238436 w 332398"/>
                <a:gd name="connsiteY13" fmla="*/ 144122 h 646180"/>
                <a:gd name="connsiteX14" fmla="*/ 241400 w 332398"/>
                <a:gd name="connsiteY14" fmla="*/ 153742 h 646180"/>
                <a:gd name="connsiteX15" fmla="*/ 246306 w 332398"/>
                <a:gd name="connsiteY15" fmla="*/ 169671 h 646180"/>
                <a:gd name="connsiteX16" fmla="*/ 243651 w 332398"/>
                <a:gd name="connsiteY16" fmla="*/ 197364 h 646180"/>
                <a:gd name="connsiteX17" fmla="*/ 189872 w 332398"/>
                <a:gd name="connsiteY17" fmla="*/ 375659 h 646180"/>
                <a:gd name="connsiteX18" fmla="*/ 145298 w 332398"/>
                <a:gd name="connsiteY18" fmla="*/ 362214 h 646180"/>
                <a:gd name="connsiteX19" fmla="*/ 199077 w 332398"/>
                <a:gd name="connsiteY19" fmla="*/ 183919 h 646180"/>
                <a:gd name="connsiteX20" fmla="*/ 183513 w 332398"/>
                <a:gd name="connsiteY20" fmla="*/ 154909 h 646180"/>
                <a:gd name="connsiteX21" fmla="*/ 154504 w 332398"/>
                <a:gd name="connsiteY21" fmla="*/ 170474 h 646180"/>
                <a:gd name="connsiteX22" fmla="*/ 49185 w 332398"/>
                <a:gd name="connsiteY22" fmla="*/ 519637 h 646180"/>
                <a:gd name="connsiteX23" fmla="*/ 90691 w 332398"/>
                <a:gd name="connsiteY23" fmla="*/ 596995 h 646180"/>
                <a:gd name="connsiteX24" fmla="*/ 168049 w 332398"/>
                <a:gd name="connsiteY24" fmla="*/ 555490 h 646180"/>
                <a:gd name="connsiteX25" fmla="*/ 282331 w 332398"/>
                <a:gd name="connsiteY25" fmla="*/ 176610 h 646180"/>
                <a:gd name="connsiteX26" fmla="*/ 284501 w 332398"/>
                <a:gd name="connsiteY26" fmla="*/ 153742 h 646180"/>
                <a:gd name="connsiteX27" fmla="*/ 286120 w 332398"/>
                <a:gd name="connsiteY27" fmla="*/ 136671 h 646180"/>
                <a:gd name="connsiteX28" fmla="*/ 214885 w 332398"/>
                <a:gd name="connsiteY28" fmla="*/ 50904 h 646180"/>
                <a:gd name="connsiteX29" fmla="*/ 89177 w 332398"/>
                <a:gd name="connsiteY29" fmla="*/ 118349 h 646180"/>
                <a:gd name="connsiteX30" fmla="*/ 78502 w 332398"/>
                <a:gd name="connsiteY30" fmla="*/ 153742 h 646180"/>
                <a:gd name="connsiteX31" fmla="*/ 29872 w 332398"/>
                <a:gd name="connsiteY31" fmla="*/ 153742 h 646180"/>
                <a:gd name="connsiteX32" fmla="*/ 44603 w 332398"/>
                <a:gd name="connsiteY32" fmla="*/ 104904 h 646180"/>
                <a:gd name="connsiteX33" fmla="*/ 170023 w 332398"/>
                <a:gd name="connsiteY33" fmla="*/ 836 h 64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2398" h="646180">
                  <a:moveTo>
                    <a:pt x="170023" y="836"/>
                  </a:moveTo>
                  <a:cubicBezTo>
                    <a:pt x="189066" y="-1209"/>
                    <a:pt x="208829" y="447"/>
                    <a:pt x="228330" y="6329"/>
                  </a:cubicBezTo>
                  <a:cubicBezTo>
                    <a:pt x="286832" y="23975"/>
                    <a:pt x="326264" y="74620"/>
                    <a:pt x="332398" y="131749"/>
                  </a:cubicBezTo>
                  <a:lnTo>
                    <a:pt x="330326" y="153742"/>
                  </a:lnTo>
                  <a:lnTo>
                    <a:pt x="326905" y="190055"/>
                  </a:lnTo>
                  <a:lnTo>
                    <a:pt x="212623" y="568935"/>
                  </a:lnTo>
                  <a:cubicBezTo>
                    <a:pt x="195369" y="626138"/>
                    <a:pt x="134450" y="658824"/>
                    <a:pt x="77246" y="641569"/>
                  </a:cubicBezTo>
                  <a:cubicBezTo>
                    <a:pt x="20043" y="624315"/>
                    <a:pt x="-12644" y="563395"/>
                    <a:pt x="4611" y="506192"/>
                  </a:cubicBezTo>
                  <a:lnTo>
                    <a:pt x="109929" y="157029"/>
                  </a:lnTo>
                  <a:lnTo>
                    <a:pt x="111684" y="153742"/>
                  </a:lnTo>
                  <a:lnTo>
                    <a:pt x="123030" y="132487"/>
                  </a:lnTo>
                  <a:cubicBezTo>
                    <a:pt x="134595" y="118499"/>
                    <a:pt x="151215" y="109581"/>
                    <a:pt x="169265" y="107681"/>
                  </a:cubicBezTo>
                  <a:cubicBezTo>
                    <a:pt x="178290" y="106730"/>
                    <a:pt x="187672" y="107534"/>
                    <a:pt x="196958" y="110335"/>
                  </a:cubicBezTo>
                  <a:cubicBezTo>
                    <a:pt x="215531" y="115937"/>
                    <a:pt x="230005" y="128408"/>
                    <a:pt x="238436" y="144122"/>
                  </a:cubicBezTo>
                  <a:lnTo>
                    <a:pt x="241400" y="153742"/>
                  </a:lnTo>
                  <a:lnTo>
                    <a:pt x="246306" y="169671"/>
                  </a:lnTo>
                  <a:cubicBezTo>
                    <a:pt x="247256" y="178696"/>
                    <a:pt x="246452" y="188078"/>
                    <a:pt x="243651" y="197364"/>
                  </a:cubicBezTo>
                  <a:lnTo>
                    <a:pt x="189872" y="375659"/>
                  </a:lnTo>
                  <a:lnTo>
                    <a:pt x="145298" y="362214"/>
                  </a:lnTo>
                  <a:lnTo>
                    <a:pt x="199077" y="183919"/>
                  </a:lnTo>
                  <a:cubicBezTo>
                    <a:pt x="202887" y="171289"/>
                    <a:pt x="196142" y="158719"/>
                    <a:pt x="183513" y="154909"/>
                  </a:cubicBezTo>
                  <a:cubicBezTo>
                    <a:pt x="170883" y="151100"/>
                    <a:pt x="158313" y="157844"/>
                    <a:pt x="154504" y="170474"/>
                  </a:cubicBezTo>
                  <a:lnTo>
                    <a:pt x="49185" y="519637"/>
                  </a:lnTo>
                  <a:cubicBezTo>
                    <a:pt x="39326" y="552324"/>
                    <a:pt x="58003" y="587135"/>
                    <a:pt x="90691" y="596995"/>
                  </a:cubicBezTo>
                  <a:cubicBezTo>
                    <a:pt x="123379" y="606854"/>
                    <a:pt x="158189" y="588177"/>
                    <a:pt x="168049" y="555490"/>
                  </a:cubicBezTo>
                  <a:lnTo>
                    <a:pt x="282331" y="176610"/>
                  </a:lnTo>
                  <a:lnTo>
                    <a:pt x="284501" y="153742"/>
                  </a:lnTo>
                  <a:lnTo>
                    <a:pt x="286120" y="136671"/>
                  </a:lnTo>
                  <a:cubicBezTo>
                    <a:pt x="281956" y="97576"/>
                    <a:pt x="255001" y="63004"/>
                    <a:pt x="214885" y="50904"/>
                  </a:cubicBezTo>
                  <a:cubicBezTo>
                    <a:pt x="161396" y="34770"/>
                    <a:pt x="105311" y="64860"/>
                    <a:pt x="89177" y="118349"/>
                  </a:cubicBezTo>
                  <a:lnTo>
                    <a:pt x="78502" y="153742"/>
                  </a:lnTo>
                  <a:lnTo>
                    <a:pt x="29872" y="153742"/>
                  </a:lnTo>
                  <a:lnTo>
                    <a:pt x="44603" y="104904"/>
                  </a:lnTo>
                  <a:cubicBezTo>
                    <a:pt x="62249" y="46401"/>
                    <a:pt x="112895" y="6969"/>
                    <a:pt x="170023" y="836"/>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31">
            <a:extLst>
              <a:ext uri="{FF2B5EF4-FFF2-40B4-BE49-F238E27FC236}">
                <a16:creationId xmlns:a16="http://schemas.microsoft.com/office/drawing/2014/main" id="{094D18BA-7B07-4988-9E38-AD9C4041BEFF}"/>
              </a:ext>
            </a:extLst>
          </p:cNvPr>
          <p:cNvGrpSpPr/>
          <p:nvPr/>
        </p:nvGrpSpPr>
        <p:grpSpPr>
          <a:xfrm>
            <a:off x="9413912" y="2857450"/>
            <a:ext cx="1624363" cy="1632727"/>
            <a:chOff x="246616" y="2118552"/>
            <a:chExt cx="3177503" cy="2500550"/>
          </a:xfrm>
        </p:grpSpPr>
        <p:sp>
          <p:nvSpPr>
            <p:cNvPr id="64" name="TextBox 32">
              <a:extLst>
                <a:ext uri="{FF2B5EF4-FFF2-40B4-BE49-F238E27FC236}">
                  <a16:creationId xmlns:a16="http://schemas.microsoft.com/office/drawing/2014/main" id="{B4D69838-E70A-42D6-8EA7-026FBA13D532}"/>
                </a:ext>
              </a:extLst>
            </p:cNvPr>
            <p:cNvSpPr txBox="1"/>
            <p:nvPr/>
          </p:nvSpPr>
          <p:spPr>
            <a:xfrm>
              <a:off x="498039" y="2118552"/>
              <a:ext cx="2926080" cy="492443"/>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1">
                  <a:ln>
                    <a:noFill/>
                  </a:ln>
                  <a:solidFill>
                    <a:prstClr val="black"/>
                  </a:solidFill>
                  <a:effectLst/>
                  <a:uLnTx/>
                  <a:uFillTx/>
                  <a:latin typeface="Calibri" panose="020F0502020204030204"/>
                  <a:ea typeface="+mn-ea"/>
                  <a:cs typeface="+mn-cs"/>
                </a:rPr>
                <a:t>Recuerda</a:t>
              </a:r>
            </a:p>
          </p:txBody>
        </p:sp>
        <p:sp>
          <p:nvSpPr>
            <p:cNvPr id="65" name="TextBox 33">
              <a:extLst>
                <a:ext uri="{FF2B5EF4-FFF2-40B4-BE49-F238E27FC236}">
                  <a16:creationId xmlns:a16="http://schemas.microsoft.com/office/drawing/2014/main" id="{911B052B-E548-4967-95CF-96CE5099EF8C}"/>
                </a:ext>
              </a:extLst>
            </p:cNvPr>
            <p:cNvSpPr txBox="1"/>
            <p:nvPr/>
          </p:nvSpPr>
          <p:spPr>
            <a:xfrm>
              <a:off x="246616" y="2649331"/>
              <a:ext cx="2926080" cy="1969771"/>
            </a:xfrm>
            <a:prstGeom prst="rect">
              <a:avLst/>
            </a:prstGeom>
            <a:noFill/>
          </p:spPr>
          <p:txBody>
            <a:bodyPr wrap="square" lIns="0" rIns="0" rtlCol="0" anchor="t">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 SGI se habilita los 5 primeros días hábiles de cada mes para realizar los reportes de avance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 reporte de los entregables y actividades se efectúa mes vencido y acorde con la periodicidad definida</a:t>
              </a:r>
              <a:endParaRPr kumimoji="0" lang="en-US" sz="900" b="0" i="0" u="none" strike="noStrike" kern="1200" cap="none" spc="0" normalizeH="0" baseline="0" noProof="1">
                <a:ln>
                  <a:noFill/>
                </a:ln>
                <a:solidFill>
                  <a:prstClr val="white"/>
                </a:solidFill>
                <a:effectLst/>
                <a:uLnTx/>
                <a:uFillTx/>
                <a:latin typeface="Calibri" panose="020F0502020204030204"/>
                <a:ea typeface="+mn-ea"/>
                <a:cs typeface="+mn-cs"/>
              </a:endParaRPr>
            </a:p>
          </p:txBody>
        </p:sp>
      </p:grpSp>
      <p:pic>
        <p:nvPicPr>
          <p:cNvPr id="66" name="Imagen 65">
            <a:extLst>
              <a:ext uri="{FF2B5EF4-FFF2-40B4-BE49-F238E27FC236}">
                <a16:creationId xmlns:a16="http://schemas.microsoft.com/office/drawing/2014/main" id="{8624DB2D-87F0-4878-893D-BA53B94E7651}"/>
              </a:ext>
            </a:extLst>
          </p:cNvPr>
          <p:cNvPicPr>
            <a:picLocks noChangeAspect="1"/>
          </p:cNvPicPr>
          <p:nvPr/>
        </p:nvPicPr>
        <p:blipFill>
          <a:blip r:embed="rId6"/>
          <a:stretch>
            <a:fillRect/>
          </a:stretch>
        </p:blipFill>
        <p:spPr>
          <a:xfrm>
            <a:off x="3915320" y="5058986"/>
            <a:ext cx="1878140" cy="1044564"/>
          </a:xfrm>
          <a:prstGeom prst="rect">
            <a:avLst/>
          </a:prstGeom>
          <a:ln>
            <a:noFill/>
          </a:ln>
          <a:effectLst>
            <a:outerShdw blurRad="190500" algn="tl" rotWithShape="0">
              <a:srgbClr val="000000">
                <a:alpha val="70000"/>
              </a:srgbClr>
            </a:outerShdw>
          </a:effectLst>
        </p:spPr>
      </p:pic>
      <p:pic>
        <p:nvPicPr>
          <p:cNvPr id="67" name="Imagen 66">
            <a:extLst>
              <a:ext uri="{FF2B5EF4-FFF2-40B4-BE49-F238E27FC236}">
                <a16:creationId xmlns:a16="http://schemas.microsoft.com/office/drawing/2014/main" id="{8FF09AEB-5AC3-4396-A1DE-8AA3E2F50D52}"/>
              </a:ext>
            </a:extLst>
          </p:cNvPr>
          <p:cNvPicPr>
            <a:picLocks noChangeAspect="1"/>
          </p:cNvPicPr>
          <p:nvPr/>
        </p:nvPicPr>
        <p:blipFill>
          <a:blip r:embed="rId7"/>
          <a:stretch>
            <a:fillRect/>
          </a:stretch>
        </p:blipFill>
        <p:spPr>
          <a:xfrm>
            <a:off x="7028640" y="2119615"/>
            <a:ext cx="1184663" cy="15875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ángulo: esquinas redondeadas 16">
            <a:extLst>
              <a:ext uri="{FF2B5EF4-FFF2-40B4-BE49-F238E27FC236}">
                <a16:creationId xmlns:a16="http://schemas.microsoft.com/office/drawing/2014/main" id="{E61B7466-B136-4BA7-91A4-39D031CDD93A}"/>
              </a:ext>
            </a:extLst>
          </p:cNvPr>
          <p:cNvSpPr/>
          <p:nvPr/>
        </p:nvSpPr>
        <p:spPr>
          <a:xfrm>
            <a:off x="6971404" y="2973931"/>
            <a:ext cx="670967" cy="14886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68" name="Imagen 67">
            <a:extLst>
              <a:ext uri="{FF2B5EF4-FFF2-40B4-BE49-F238E27FC236}">
                <a16:creationId xmlns:a16="http://schemas.microsoft.com/office/drawing/2014/main" id="{5DE35F43-9AF5-40D9-81D6-8E842625C2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5320" y="1001463"/>
            <a:ext cx="1168407" cy="1227296"/>
          </a:xfrm>
          <a:prstGeom prst="rect">
            <a:avLst/>
          </a:prstGeom>
        </p:spPr>
      </p:pic>
    </p:spTree>
    <p:extLst>
      <p:ext uri="{BB962C8B-B14F-4D97-AF65-F5344CB8AC3E}">
        <p14:creationId xmlns:p14="http://schemas.microsoft.com/office/powerpoint/2010/main" val="2447586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6" y="2508419"/>
            <a:ext cx="8840664" cy="1943267"/>
          </a:xfrm>
        </p:spPr>
        <p:txBody>
          <a:bodyPr>
            <a:noAutofit/>
          </a:bodyPr>
          <a:lstStyle/>
          <a:p>
            <a:r>
              <a:rPr lang="es-ES" sz="5300" dirty="0">
                <a:solidFill>
                  <a:schemeClr val="bg1"/>
                </a:solidFill>
              </a:rPr>
              <a:t>13. Visualización Gráfica Módulo de Indicadores</a:t>
            </a:r>
          </a:p>
        </p:txBody>
      </p:sp>
    </p:spTree>
    <p:extLst>
      <p:ext uri="{BB962C8B-B14F-4D97-AF65-F5344CB8AC3E}">
        <p14:creationId xmlns:p14="http://schemas.microsoft.com/office/powerpoint/2010/main" val="805930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solidFill>
                  <a:schemeClr val="bg1">
                    <a:lumMod val="50000"/>
                  </a:schemeClr>
                </a:solidFill>
                <a:latin typeface="Helvetica" panose="020B0604020202020204" pitchFamily="34" charset="0"/>
                <a:cs typeface="Helvetica" panose="020B0604020202020204" pitchFamily="34" charset="0"/>
              </a:rPr>
              <a:t>Visualización gráfica módulo de Indicadores</a:t>
            </a:r>
            <a:endParaRPr lang="es-ES" dirty="0">
              <a:solidFill>
                <a:schemeClr val="bg1">
                  <a:lumMod val="50000"/>
                </a:schemeClr>
              </a:solidFill>
            </a:endParaRPr>
          </a:p>
        </p:txBody>
      </p:sp>
      <p:sp>
        <p:nvSpPr>
          <p:cNvPr id="3" name="Marcador de contenido 2"/>
          <p:cNvSpPr>
            <a:spLocks noGrp="1"/>
          </p:cNvSpPr>
          <p:nvPr>
            <p:ph sz="half" idx="2"/>
          </p:nvPr>
        </p:nvSpPr>
        <p:spPr>
          <a:xfrm>
            <a:off x="1811009" y="257336"/>
            <a:ext cx="618067" cy="525992"/>
          </a:xfrm>
        </p:spPr>
        <p:txBody>
          <a:bodyPr/>
          <a:lstStyle/>
          <a:p>
            <a:r>
              <a:rPr lang="es-ES" dirty="0"/>
              <a:t>13</a:t>
            </a:r>
          </a:p>
        </p:txBody>
      </p:sp>
      <p:grpSp>
        <p:nvGrpSpPr>
          <p:cNvPr id="22" name="Grupo 21">
            <a:extLst>
              <a:ext uri="{FF2B5EF4-FFF2-40B4-BE49-F238E27FC236}">
                <a16:creationId xmlns:a16="http://schemas.microsoft.com/office/drawing/2014/main" id="{25AB7EDE-EA7F-4DB9-BFD4-C837DC80F5FE}"/>
              </a:ext>
            </a:extLst>
          </p:cNvPr>
          <p:cNvGrpSpPr/>
          <p:nvPr/>
        </p:nvGrpSpPr>
        <p:grpSpPr>
          <a:xfrm>
            <a:off x="603417" y="1080297"/>
            <a:ext cx="10788833" cy="683909"/>
            <a:chOff x="490050" y="1054359"/>
            <a:chExt cx="3232864" cy="502765"/>
          </a:xfrm>
        </p:grpSpPr>
        <p:sp>
          <p:nvSpPr>
            <p:cNvPr id="23" name="Rectángulo: esquinas diagonales cortadas 22">
              <a:extLst>
                <a:ext uri="{FF2B5EF4-FFF2-40B4-BE49-F238E27FC236}">
                  <a16:creationId xmlns:a16="http://schemas.microsoft.com/office/drawing/2014/main" id="{A5ED46A5-1333-4355-8F46-A2532B324807}"/>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3">
              <a:extLst>
                <a:ext uri="{FF2B5EF4-FFF2-40B4-BE49-F238E27FC236}">
                  <a16:creationId xmlns:a16="http://schemas.microsoft.com/office/drawing/2014/main" id="{A4F3B91F-9799-4B04-86F6-541D8FA3F2CA}"/>
                </a:ext>
              </a:extLst>
            </p:cNvPr>
            <p:cNvSpPr txBox="1"/>
            <p:nvPr/>
          </p:nvSpPr>
          <p:spPr>
            <a:xfrm>
              <a:off x="490050" y="1081619"/>
              <a:ext cx="3228392" cy="47514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En la pantalla principal del módulo de indicadores se muestra un resumen gráfico de los indicadores agrupados por Clasificación y por Objetivo Institucional, que tiene Función Pública.</a:t>
              </a:r>
            </a:p>
          </p:txBody>
        </p:sp>
      </p:grpSp>
      <p:grpSp>
        <p:nvGrpSpPr>
          <p:cNvPr id="26" name="Grupo 25">
            <a:extLst>
              <a:ext uri="{FF2B5EF4-FFF2-40B4-BE49-F238E27FC236}">
                <a16:creationId xmlns:a16="http://schemas.microsoft.com/office/drawing/2014/main" id="{63497AD5-74FE-4841-B772-0B610FFD0B2D}"/>
              </a:ext>
            </a:extLst>
          </p:cNvPr>
          <p:cNvGrpSpPr/>
          <p:nvPr/>
        </p:nvGrpSpPr>
        <p:grpSpPr>
          <a:xfrm>
            <a:off x="615564" y="3474161"/>
            <a:ext cx="1901134" cy="1525678"/>
            <a:chOff x="494522" y="1054359"/>
            <a:chExt cx="3228392" cy="502765"/>
          </a:xfrm>
          <a:solidFill>
            <a:schemeClr val="accent4">
              <a:lumMod val="60000"/>
              <a:lumOff val="40000"/>
            </a:schemeClr>
          </a:solidFill>
        </p:grpSpPr>
        <p:sp>
          <p:nvSpPr>
            <p:cNvPr id="27" name="Rectángulo: esquinas diagonales cortadas 26">
              <a:extLst>
                <a:ext uri="{FF2B5EF4-FFF2-40B4-BE49-F238E27FC236}">
                  <a16:creationId xmlns:a16="http://schemas.microsoft.com/office/drawing/2014/main" id="{B727B058-6404-471E-BCA8-0DE9284A7F83}"/>
                </a:ext>
              </a:extLst>
            </p:cNvPr>
            <p:cNvSpPr/>
            <p:nvPr/>
          </p:nvSpPr>
          <p:spPr>
            <a:xfrm>
              <a:off x="494522" y="1054359"/>
              <a:ext cx="3228392" cy="502765"/>
            </a:xfrm>
            <a:prstGeom prst="snip2DiagRect">
              <a:avLst/>
            </a:prstGeom>
            <a:grp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extLst>
                <a:ext uri="{FF2B5EF4-FFF2-40B4-BE49-F238E27FC236}">
                  <a16:creationId xmlns:a16="http://schemas.microsoft.com/office/drawing/2014/main" id="{559A3B73-D43D-45DB-839E-CFD69A31BAE2}"/>
                </a:ext>
              </a:extLst>
            </p:cNvPr>
            <p:cNvSpPr txBox="1"/>
            <p:nvPr/>
          </p:nvSpPr>
          <p:spPr>
            <a:xfrm>
              <a:off x="645855" y="1087681"/>
              <a:ext cx="2757566" cy="4361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chemeClr val="bg1">
                      <a:lumMod val="50000"/>
                    </a:schemeClr>
                  </a:solidFill>
                  <a:effectLst/>
                  <a:uLnTx/>
                  <a:uFillTx/>
                  <a:latin typeface="Helvetica" panose="020B0604020202020204" pitchFamily="34" charset="0"/>
                  <a:ea typeface="+mn-ea"/>
                  <a:cs typeface="Helvetica" panose="020B0604020202020204" pitchFamily="34" charset="0"/>
                </a:rPr>
                <a:t>La gráfica muestra	los  indicadores por clasificación.</a:t>
              </a:r>
            </a:p>
          </p:txBody>
        </p:sp>
      </p:grpSp>
      <p:pic>
        <p:nvPicPr>
          <p:cNvPr id="4" name="Imagen 3">
            <a:extLst>
              <a:ext uri="{FF2B5EF4-FFF2-40B4-BE49-F238E27FC236}">
                <a16:creationId xmlns:a16="http://schemas.microsoft.com/office/drawing/2014/main" id="{22834EA1-55C6-4F29-9FC9-65F67A0BF2CB}"/>
              </a:ext>
            </a:extLst>
          </p:cNvPr>
          <p:cNvPicPr>
            <a:picLocks noChangeAspect="1"/>
          </p:cNvPicPr>
          <p:nvPr/>
        </p:nvPicPr>
        <p:blipFill>
          <a:blip r:embed="rId2"/>
          <a:stretch>
            <a:fillRect/>
          </a:stretch>
        </p:blipFill>
        <p:spPr>
          <a:xfrm>
            <a:off x="2989602" y="2256177"/>
            <a:ext cx="8083867" cy="4010340"/>
          </a:xfrm>
          <a:prstGeom prst="rect">
            <a:avLst/>
          </a:prstGeom>
        </p:spPr>
      </p:pic>
    </p:spTree>
    <p:extLst>
      <p:ext uri="{BB962C8B-B14F-4D97-AF65-F5344CB8AC3E}">
        <p14:creationId xmlns:p14="http://schemas.microsoft.com/office/powerpoint/2010/main" val="4074533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6" y="2508419"/>
            <a:ext cx="7837369" cy="1943267"/>
          </a:xfrm>
        </p:spPr>
        <p:txBody>
          <a:bodyPr>
            <a:normAutofit/>
          </a:bodyPr>
          <a:lstStyle/>
          <a:p>
            <a:r>
              <a:rPr lang="es-ES" sz="6000" dirty="0">
                <a:solidFill>
                  <a:schemeClr val="bg1"/>
                </a:solidFill>
                <a:latin typeface="Helvetica" panose="020B0604020202020204" pitchFamily="34" charset="0"/>
                <a:cs typeface="Helvetica" panose="020B0604020202020204" pitchFamily="34" charset="0"/>
              </a:rPr>
              <a:t>14. Administrar</a:t>
            </a:r>
          </a:p>
        </p:txBody>
      </p:sp>
    </p:spTree>
    <p:extLst>
      <p:ext uri="{BB962C8B-B14F-4D97-AF65-F5344CB8AC3E}">
        <p14:creationId xmlns:p14="http://schemas.microsoft.com/office/powerpoint/2010/main" val="1029752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Administrar</a:t>
            </a:r>
            <a:endParaRPr lang="es-ES" dirty="0">
              <a:solidFill>
                <a:schemeClr val="bg1">
                  <a:lumMod val="50000"/>
                </a:schemeClr>
              </a:solidFill>
            </a:endParaRPr>
          </a:p>
        </p:txBody>
      </p:sp>
      <p:sp>
        <p:nvSpPr>
          <p:cNvPr id="3" name="Marcador de contenido 2"/>
          <p:cNvSpPr>
            <a:spLocks noGrp="1"/>
          </p:cNvSpPr>
          <p:nvPr>
            <p:ph sz="half" idx="2"/>
          </p:nvPr>
        </p:nvSpPr>
        <p:spPr>
          <a:xfrm>
            <a:off x="1811071" y="283377"/>
            <a:ext cx="618067" cy="525992"/>
          </a:xfrm>
        </p:spPr>
        <p:txBody>
          <a:bodyPr/>
          <a:lstStyle/>
          <a:p>
            <a:r>
              <a:rPr lang="es-ES" dirty="0"/>
              <a:t>14</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51692" y="870572"/>
            <a:ext cx="11053743" cy="688548"/>
            <a:chOff x="494522" y="1054359"/>
            <a:chExt cx="3228392" cy="502765"/>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3228392" cy="4719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14.1 Administrar: Acceso para la creación, modificación o eliminación de los indicadores de procesos y productos de Función Pública.</a:t>
              </a:r>
            </a:p>
          </p:txBody>
        </p:sp>
      </p:grpSp>
      <p:pic>
        <p:nvPicPr>
          <p:cNvPr id="4" name="Imagen 3">
            <a:extLst>
              <a:ext uri="{FF2B5EF4-FFF2-40B4-BE49-F238E27FC236}">
                <a16:creationId xmlns:a16="http://schemas.microsoft.com/office/drawing/2014/main" id="{DEBAA15E-E119-425B-97E4-CAA4AB706D1C}"/>
              </a:ext>
            </a:extLst>
          </p:cNvPr>
          <p:cNvPicPr>
            <a:picLocks noChangeAspect="1"/>
          </p:cNvPicPr>
          <p:nvPr/>
        </p:nvPicPr>
        <p:blipFill>
          <a:blip r:embed="rId2"/>
          <a:stretch>
            <a:fillRect/>
          </a:stretch>
        </p:blipFill>
        <p:spPr>
          <a:xfrm>
            <a:off x="2254225" y="1730436"/>
            <a:ext cx="9451210" cy="4345497"/>
          </a:xfrm>
          <a:prstGeom prst="rect">
            <a:avLst/>
          </a:prstGeom>
        </p:spPr>
      </p:pic>
      <p:sp>
        <p:nvSpPr>
          <p:cNvPr id="19" name="Rectángulo: esquinas redondeadas 5">
            <a:extLst>
              <a:ext uri="{FF2B5EF4-FFF2-40B4-BE49-F238E27FC236}">
                <a16:creationId xmlns:a16="http://schemas.microsoft.com/office/drawing/2014/main" id="{BF0EED2A-29F9-4F44-8F1E-165CAC64A72F}"/>
              </a:ext>
            </a:extLst>
          </p:cNvPr>
          <p:cNvSpPr/>
          <p:nvPr/>
        </p:nvSpPr>
        <p:spPr>
          <a:xfrm>
            <a:off x="7063531" y="5785245"/>
            <a:ext cx="587229" cy="15545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20" name="Imagen 19">
            <a:extLst>
              <a:ext uri="{FF2B5EF4-FFF2-40B4-BE49-F238E27FC236}">
                <a16:creationId xmlns:a16="http://schemas.microsoft.com/office/drawing/2014/main" id="{73F47095-183D-412C-95B7-380279644A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6186307" y="5743453"/>
            <a:ext cx="595651" cy="487951"/>
          </a:xfrm>
          <a:prstGeom prst="rect">
            <a:avLst/>
          </a:prstGeom>
        </p:spPr>
      </p:pic>
      <p:grpSp>
        <p:nvGrpSpPr>
          <p:cNvPr id="21" name="Grupo 20">
            <a:extLst>
              <a:ext uri="{FF2B5EF4-FFF2-40B4-BE49-F238E27FC236}">
                <a16:creationId xmlns:a16="http://schemas.microsoft.com/office/drawing/2014/main" id="{3B6A6807-C43A-4FA8-9070-9F0D33312301}"/>
              </a:ext>
            </a:extLst>
          </p:cNvPr>
          <p:cNvGrpSpPr/>
          <p:nvPr/>
        </p:nvGrpSpPr>
        <p:grpSpPr>
          <a:xfrm>
            <a:off x="347115" y="3204597"/>
            <a:ext cx="1808856" cy="2122414"/>
            <a:chOff x="494522" y="1054359"/>
            <a:chExt cx="3228392" cy="502765"/>
          </a:xfrm>
        </p:grpSpPr>
        <p:sp>
          <p:nvSpPr>
            <p:cNvPr id="22" name="Rectángulo: esquinas diagonales cortadas 21">
              <a:extLst>
                <a:ext uri="{FF2B5EF4-FFF2-40B4-BE49-F238E27FC236}">
                  <a16:creationId xmlns:a16="http://schemas.microsoft.com/office/drawing/2014/main" id="{D532B7B1-EE82-4D32-9F85-29A86854E598}"/>
                </a:ext>
              </a:extLst>
            </p:cNvPr>
            <p:cNvSpPr/>
            <p:nvPr/>
          </p:nvSpPr>
          <p:spPr>
            <a:xfrm>
              <a:off x="494522" y="1054359"/>
              <a:ext cx="3228392" cy="502765"/>
            </a:xfrm>
            <a:prstGeom prst="snip2DiagRect">
              <a:avLst/>
            </a:prstGeom>
            <a:solidFill>
              <a:schemeClr val="accent4">
                <a:lumMod val="60000"/>
                <a:lumOff val="4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uadroTexto 22">
              <a:extLst>
                <a:ext uri="{FF2B5EF4-FFF2-40B4-BE49-F238E27FC236}">
                  <a16:creationId xmlns:a16="http://schemas.microsoft.com/office/drawing/2014/main" id="{FF8CD735-511A-4EDA-A784-CC81B25A9395}"/>
                </a:ext>
              </a:extLst>
            </p:cNvPr>
            <p:cNvSpPr txBox="1"/>
            <p:nvPr/>
          </p:nvSpPr>
          <p:spPr>
            <a:xfrm>
              <a:off x="616134" y="1079130"/>
              <a:ext cx="2985167" cy="4301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Luego de hacer clic en el módulo indicadores,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oprimir el recuadro “registrar”</a:t>
              </a:r>
            </a:p>
          </p:txBody>
        </p:sp>
      </p:grpSp>
      <p:pic>
        <p:nvPicPr>
          <p:cNvPr id="13" name="Imagen 12">
            <a:extLst>
              <a:ext uri="{FF2B5EF4-FFF2-40B4-BE49-F238E27FC236}">
                <a16:creationId xmlns:a16="http://schemas.microsoft.com/office/drawing/2014/main" id="{F81EAEC2-455F-47A0-9A29-9D2B2B4515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513246" y="2445684"/>
            <a:ext cx="595651" cy="487951"/>
          </a:xfrm>
          <a:prstGeom prst="rect">
            <a:avLst/>
          </a:prstGeom>
        </p:spPr>
      </p:pic>
      <p:sp>
        <p:nvSpPr>
          <p:cNvPr id="14" name="Rectángulo: esquinas redondeadas 5">
            <a:extLst>
              <a:ext uri="{FF2B5EF4-FFF2-40B4-BE49-F238E27FC236}">
                <a16:creationId xmlns:a16="http://schemas.microsoft.com/office/drawing/2014/main" id="{30B4E716-8F97-4811-90BC-F53FCDEBF85E}"/>
              </a:ext>
            </a:extLst>
          </p:cNvPr>
          <p:cNvSpPr/>
          <p:nvPr/>
        </p:nvSpPr>
        <p:spPr>
          <a:xfrm>
            <a:off x="2245836" y="2525812"/>
            <a:ext cx="587229" cy="15545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40288738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Administrar</a:t>
            </a:r>
            <a:endParaRPr lang="es-ES" dirty="0">
              <a:solidFill>
                <a:schemeClr val="bg1">
                  <a:lumMod val="50000"/>
                </a:schemeClr>
              </a:solidFill>
            </a:endParaRPr>
          </a:p>
        </p:txBody>
      </p:sp>
      <p:sp>
        <p:nvSpPr>
          <p:cNvPr id="3" name="Marcador de contenido 2"/>
          <p:cNvSpPr>
            <a:spLocks noGrp="1"/>
          </p:cNvSpPr>
          <p:nvPr>
            <p:ph sz="half" idx="2"/>
          </p:nvPr>
        </p:nvSpPr>
        <p:spPr>
          <a:xfrm>
            <a:off x="1845734" y="288238"/>
            <a:ext cx="618067" cy="525992"/>
          </a:xfrm>
        </p:spPr>
        <p:txBody>
          <a:bodyPr/>
          <a:lstStyle/>
          <a:p>
            <a:r>
              <a:rPr lang="es-ES" dirty="0"/>
              <a:t>14</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51692" y="870572"/>
            <a:ext cx="11053743" cy="688548"/>
            <a:chOff x="494522" y="1054359"/>
            <a:chExt cx="3228392" cy="502765"/>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3228392" cy="426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14.2 Identificación del Indicador – SGI Administración, se debe seleccionar la dependencia y la acción que desea realizar “registrar, editar o eliminar”.</a:t>
              </a:r>
            </a:p>
          </p:txBody>
        </p:sp>
      </p:grpSp>
      <p:pic>
        <p:nvPicPr>
          <p:cNvPr id="14" name="Imagen 13">
            <a:extLst>
              <a:ext uri="{FF2B5EF4-FFF2-40B4-BE49-F238E27FC236}">
                <a16:creationId xmlns:a16="http://schemas.microsoft.com/office/drawing/2014/main" id="{F5C47FC6-8CCE-4AB0-98F6-D6E468D8336A}"/>
              </a:ext>
            </a:extLst>
          </p:cNvPr>
          <p:cNvPicPr>
            <a:picLocks noChangeAspect="1"/>
          </p:cNvPicPr>
          <p:nvPr/>
        </p:nvPicPr>
        <p:blipFill>
          <a:blip r:embed="rId2"/>
          <a:stretch>
            <a:fillRect/>
          </a:stretch>
        </p:blipFill>
        <p:spPr>
          <a:xfrm>
            <a:off x="870956" y="1879516"/>
            <a:ext cx="10342476" cy="4395143"/>
          </a:xfrm>
          <a:prstGeom prst="rect">
            <a:avLst/>
          </a:prstGeom>
        </p:spPr>
      </p:pic>
      <p:sp>
        <p:nvSpPr>
          <p:cNvPr id="25" name="Rectángulo: esquinas redondeadas 16">
            <a:extLst>
              <a:ext uri="{FF2B5EF4-FFF2-40B4-BE49-F238E27FC236}">
                <a16:creationId xmlns:a16="http://schemas.microsoft.com/office/drawing/2014/main" id="{44AFE22D-329D-4D47-9C09-BDE3F3F5480D}"/>
              </a:ext>
            </a:extLst>
          </p:cNvPr>
          <p:cNvSpPr/>
          <p:nvPr/>
        </p:nvSpPr>
        <p:spPr>
          <a:xfrm>
            <a:off x="2944689" y="2017586"/>
            <a:ext cx="1585366" cy="213886"/>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26" name="Imagen 25">
            <a:extLst>
              <a:ext uri="{FF2B5EF4-FFF2-40B4-BE49-F238E27FC236}">
                <a16:creationId xmlns:a16="http://schemas.microsoft.com/office/drawing/2014/main" id="{4E24A840-1E43-40D6-B437-15132E8FF1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2289491" y="2014110"/>
            <a:ext cx="595651" cy="487951"/>
          </a:xfrm>
          <a:prstGeom prst="rect">
            <a:avLst/>
          </a:prstGeom>
        </p:spPr>
      </p:pic>
      <p:sp>
        <p:nvSpPr>
          <p:cNvPr id="27" name="Rectángulo: esquinas redondeadas 16">
            <a:extLst>
              <a:ext uri="{FF2B5EF4-FFF2-40B4-BE49-F238E27FC236}">
                <a16:creationId xmlns:a16="http://schemas.microsoft.com/office/drawing/2014/main" id="{CF3A4F74-79E1-486D-A5D3-0FF408C543AE}"/>
              </a:ext>
            </a:extLst>
          </p:cNvPr>
          <p:cNvSpPr/>
          <p:nvPr/>
        </p:nvSpPr>
        <p:spPr>
          <a:xfrm>
            <a:off x="6050016" y="6079260"/>
            <a:ext cx="2062137" cy="19539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28" name="Imagen 27">
            <a:extLst>
              <a:ext uri="{FF2B5EF4-FFF2-40B4-BE49-F238E27FC236}">
                <a16:creationId xmlns:a16="http://schemas.microsoft.com/office/drawing/2014/main" id="{80E7F7C2-12CB-49B6-ADBB-AF04B9BEC6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5394817" y="6122023"/>
            <a:ext cx="595651" cy="487951"/>
          </a:xfrm>
          <a:prstGeom prst="rect">
            <a:avLst/>
          </a:prstGeom>
        </p:spPr>
      </p:pic>
    </p:spTree>
    <p:extLst>
      <p:ext uri="{BB962C8B-B14F-4D97-AF65-F5344CB8AC3E}">
        <p14:creationId xmlns:p14="http://schemas.microsoft.com/office/powerpoint/2010/main" val="1486330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Administrar</a:t>
            </a:r>
            <a:endParaRPr lang="es-ES" dirty="0">
              <a:solidFill>
                <a:schemeClr val="bg1">
                  <a:lumMod val="50000"/>
                </a:schemeClr>
              </a:solidFill>
            </a:endParaRPr>
          </a:p>
        </p:txBody>
      </p:sp>
      <p:sp>
        <p:nvSpPr>
          <p:cNvPr id="3" name="Marcador de contenido 2"/>
          <p:cNvSpPr>
            <a:spLocks noGrp="1"/>
          </p:cNvSpPr>
          <p:nvPr>
            <p:ph sz="half" idx="2"/>
          </p:nvPr>
        </p:nvSpPr>
        <p:spPr>
          <a:xfrm>
            <a:off x="1777633" y="277995"/>
            <a:ext cx="618067" cy="525992"/>
          </a:xfrm>
        </p:spPr>
        <p:txBody>
          <a:bodyPr/>
          <a:lstStyle/>
          <a:p>
            <a:r>
              <a:rPr lang="es-ES" dirty="0"/>
              <a:t>14</a:t>
            </a:r>
          </a:p>
        </p:txBody>
      </p:sp>
      <p:grpSp>
        <p:nvGrpSpPr>
          <p:cNvPr id="14" name="Grupo 13">
            <a:extLst>
              <a:ext uri="{FF2B5EF4-FFF2-40B4-BE49-F238E27FC236}">
                <a16:creationId xmlns:a16="http://schemas.microsoft.com/office/drawing/2014/main" id="{8BCC7932-2428-4ACD-B5B1-4A7414E8DED2}"/>
              </a:ext>
            </a:extLst>
          </p:cNvPr>
          <p:cNvGrpSpPr/>
          <p:nvPr/>
        </p:nvGrpSpPr>
        <p:grpSpPr>
          <a:xfrm>
            <a:off x="569129" y="853795"/>
            <a:ext cx="8197366" cy="441245"/>
            <a:chOff x="494522" y="1054359"/>
            <a:chExt cx="3228392" cy="502765"/>
          </a:xfrm>
        </p:grpSpPr>
        <p:sp>
          <p:nvSpPr>
            <p:cNvPr id="18" name="Rectángulo: esquinas diagonales cortadas 17">
              <a:extLst>
                <a:ext uri="{FF2B5EF4-FFF2-40B4-BE49-F238E27FC236}">
                  <a16:creationId xmlns:a16="http://schemas.microsoft.com/office/drawing/2014/main" id="{A4B831AC-A8E5-438A-9588-7209769BBE14}"/>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uadroTexto 20">
              <a:extLst>
                <a:ext uri="{FF2B5EF4-FFF2-40B4-BE49-F238E27FC236}">
                  <a16:creationId xmlns:a16="http://schemas.microsoft.com/office/drawing/2014/main" id="{C6A32D08-14AE-4B52-A01B-BD2D431270B3}"/>
                </a:ext>
              </a:extLst>
            </p:cNvPr>
            <p:cNvSpPr txBox="1"/>
            <p:nvPr/>
          </p:nvSpPr>
          <p:spPr>
            <a:xfrm>
              <a:off x="494522" y="1082351"/>
              <a:ext cx="3228392" cy="4208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14.3 Identificación del Indicador – SGI Administración:</a:t>
              </a:r>
            </a:p>
          </p:txBody>
        </p:sp>
      </p:grpSp>
      <p:sp>
        <p:nvSpPr>
          <p:cNvPr id="22" name="Marcador de texto 1">
            <a:extLst>
              <a:ext uri="{FF2B5EF4-FFF2-40B4-BE49-F238E27FC236}">
                <a16:creationId xmlns:a16="http://schemas.microsoft.com/office/drawing/2014/main" id="{86B44171-FE20-4AF1-B5A8-641E02EC4B0F}"/>
              </a:ext>
            </a:extLst>
          </p:cNvPr>
          <p:cNvSpPr txBox="1">
            <a:spLocks/>
          </p:cNvSpPr>
          <p:nvPr/>
        </p:nvSpPr>
        <p:spPr>
          <a:xfrm>
            <a:off x="869806" y="1589983"/>
            <a:ext cx="3051791" cy="524168"/>
          </a:xfrm>
          <a:prstGeom prst="rect">
            <a:avLst/>
          </a:prstGeom>
          <a:no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95250" marR="0" lvl="0" indent="0" algn="l" defTabSz="914400" rtl="0" eaLnBrk="1" fontAlgn="auto" latinLnBrk="0" hangingPunct="1">
              <a:lnSpc>
                <a:spcPct val="90000"/>
              </a:lnSpc>
              <a:spcBef>
                <a:spcPts val="800"/>
              </a:spcBef>
              <a:spcAft>
                <a:spcPts val="0"/>
              </a:spcAft>
              <a:buClr>
                <a:srgbClr val="0054BC"/>
              </a:buClr>
              <a:buSzPts val="2100"/>
              <a:buFont typeface="Arial"/>
              <a:buNone/>
              <a:tabLst/>
              <a:defRPr/>
            </a:pPr>
            <a:r>
              <a:rPr kumimoji="0" lang="es-CO" sz="1100" b="0" i="0" u="none" strike="noStrike" kern="1200" cap="none" spc="0" normalizeH="0" baseline="0" noProof="0" dirty="0">
                <a:ln>
                  <a:noFill/>
                </a:ln>
                <a:solidFill>
                  <a:srgbClr val="0054BC"/>
                </a:solidFill>
                <a:effectLst/>
                <a:uLnTx/>
                <a:uFillTx/>
                <a:latin typeface="Arial" panose="020B0604020202020204" pitchFamily="34" charset="0"/>
                <a:cs typeface="Arial" panose="020B0604020202020204" pitchFamily="34" charset="0"/>
                <a:sym typeface="Work Sans"/>
              </a:rPr>
              <a:t>Dar Click en la pestaña “Indicadores”.</a:t>
            </a:r>
          </a:p>
        </p:txBody>
      </p:sp>
      <p:sp>
        <p:nvSpPr>
          <p:cNvPr id="23" name="Marcador de texto 1">
            <a:extLst>
              <a:ext uri="{FF2B5EF4-FFF2-40B4-BE49-F238E27FC236}">
                <a16:creationId xmlns:a16="http://schemas.microsoft.com/office/drawing/2014/main" id="{C6B30A90-CEAA-4C27-9BF1-E84C2614DC8F}"/>
              </a:ext>
            </a:extLst>
          </p:cNvPr>
          <p:cNvSpPr txBox="1">
            <a:spLocks/>
          </p:cNvSpPr>
          <p:nvPr/>
        </p:nvSpPr>
        <p:spPr>
          <a:xfrm>
            <a:off x="4429922" y="2547631"/>
            <a:ext cx="2452098" cy="335846"/>
          </a:xfrm>
          <a:prstGeom prst="rect">
            <a:avLst/>
          </a:prstGeom>
          <a:no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95250" marR="0" lvl="0" indent="0" algn="l" defTabSz="914400" rtl="0" eaLnBrk="1" fontAlgn="auto" latinLnBrk="0" hangingPunct="1">
              <a:lnSpc>
                <a:spcPct val="90000"/>
              </a:lnSpc>
              <a:spcBef>
                <a:spcPts val="800"/>
              </a:spcBef>
              <a:spcAft>
                <a:spcPts val="0"/>
              </a:spcAft>
              <a:buClr>
                <a:srgbClr val="0054BC"/>
              </a:buClr>
              <a:buSzPts val="2100"/>
              <a:buFont typeface="Arial"/>
              <a:buNone/>
              <a:tabLst/>
              <a:defRPr/>
            </a:pPr>
            <a:endParaRPr kumimoji="0" lang="es-CO" sz="1100" b="0" i="0" u="none" strike="noStrike" kern="1200" cap="none" spc="0" normalizeH="0" baseline="0" noProof="0" dirty="0">
              <a:ln>
                <a:noFill/>
              </a:ln>
              <a:solidFill>
                <a:srgbClr val="0054BC"/>
              </a:solidFill>
              <a:effectLst/>
              <a:uLnTx/>
              <a:uFillTx/>
              <a:latin typeface="Arial" panose="020B0604020202020204" pitchFamily="34" charset="0"/>
              <a:cs typeface="Arial" panose="020B0604020202020204" pitchFamily="34" charset="0"/>
              <a:sym typeface="Work Sans"/>
            </a:endParaRPr>
          </a:p>
          <a:p>
            <a:pPr marL="95250" marR="0" lvl="0" indent="0" algn="l" defTabSz="914400" rtl="0" eaLnBrk="1" fontAlgn="auto" latinLnBrk="0" hangingPunct="1">
              <a:lnSpc>
                <a:spcPct val="90000"/>
              </a:lnSpc>
              <a:spcBef>
                <a:spcPts val="800"/>
              </a:spcBef>
              <a:spcAft>
                <a:spcPts val="0"/>
              </a:spcAft>
              <a:buClr>
                <a:srgbClr val="0054BC"/>
              </a:buClr>
              <a:buSzPts val="2100"/>
              <a:buFont typeface="Arial"/>
              <a:buNone/>
              <a:tabLst/>
              <a:defRPr/>
            </a:pPr>
            <a:endParaRPr kumimoji="0" lang="es-CO" sz="1100" b="0" i="0" u="none" strike="noStrike" kern="1200" cap="none" spc="0" normalizeH="0" baseline="0" noProof="0" dirty="0">
              <a:ln>
                <a:noFill/>
              </a:ln>
              <a:solidFill>
                <a:srgbClr val="0054BC"/>
              </a:solidFill>
              <a:effectLst/>
              <a:uLnTx/>
              <a:uFillTx/>
              <a:latin typeface="Arial" panose="020B0604020202020204" pitchFamily="34" charset="0"/>
              <a:cs typeface="Arial" panose="020B0604020202020204" pitchFamily="34" charset="0"/>
              <a:sym typeface="Work Sans"/>
            </a:endParaRPr>
          </a:p>
        </p:txBody>
      </p:sp>
      <p:sp>
        <p:nvSpPr>
          <p:cNvPr id="24" name="Marcador de texto 1">
            <a:extLst>
              <a:ext uri="{FF2B5EF4-FFF2-40B4-BE49-F238E27FC236}">
                <a16:creationId xmlns:a16="http://schemas.microsoft.com/office/drawing/2014/main" id="{0E95717A-A8DF-46B4-A515-643D64100881}"/>
              </a:ext>
            </a:extLst>
          </p:cNvPr>
          <p:cNvSpPr txBox="1">
            <a:spLocks/>
          </p:cNvSpPr>
          <p:nvPr/>
        </p:nvSpPr>
        <p:spPr>
          <a:xfrm>
            <a:off x="1526192" y="4940560"/>
            <a:ext cx="2652346" cy="335846"/>
          </a:xfrm>
          <a:prstGeom prst="rect">
            <a:avLst/>
          </a:prstGeom>
          <a:no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95250" marR="0" lvl="0" indent="0" algn="l" defTabSz="914400" rtl="0" eaLnBrk="1" fontAlgn="auto" latinLnBrk="0" hangingPunct="1">
              <a:lnSpc>
                <a:spcPct val="90000"/>
              </a:lnSpc>
              <a:spcBef>
                <a:spcPts val="800"/>
              </a:spcBef>
              <a:spcAft>
                <a:spcPts val="0"/>
              </a:spcAft>
              <a:buClr>
                <a:srgbClr val="0054BC"/>
              </a:buClr>
              <a:buSzPts val="2100"/>
              <a:buFont typeface="Arial"/>
              <a:buNone/>
              <a:tabLst/>
              <a:defRPr/>
            </a:pPr>
            <a:r>
              <a:rPr kumimoji="0" lang="es-CO" sz="1100" b="0" i="0" u="none" strike="noStrike" kern="1200" cap="none" spc="0" normalizeH="0" baseline="0" noProof="0" dirty="0">
                <a:ln>
                  <a:noFill/>
                </a:ln>
                <a:solidFill>
                  <a:srgbClr val="0054BC"/>
                </a:solidFill>
                <a:effectLst/>
                <a:uLnTx/>
                <a:uFillTx/>
                <a:latin typeface="Arial" panose="020B0604020202020204" pitchFamily="34" charset="0"/>
                <a:cs typeface="Arial" panose="020B0604020202020204" pitchFamily="34" charset="0"/>
                <a:sym typeface="Work Sans"/>
              </a:rPr>
              <a:t>Seleccionar la acción que se requiera.</a:t>
            </a:r>
          </a:p>
        </p:txBody>
      </p:sp>
      <p:pic>
        <p:nvPicPr>
          <p:cNvPr id="25" name="Imagen 24">
            <a:extLst>
              <a:ext uri="{FF2B5EF4-FFF2-40B4-BE49-F238E27FC236}">
                <a16:creationId xmlns:a16="http://schemas.microsoft.com/office/drawing/2014/main" id="{04C15D56-C29C-4147-AF4D-9EE99D919A85}"/>
              </a:ext>
            </a:extLst>
          </p:cNvPr>
          <p:cNvPicPr>
            <a:picLocks noChangeAspect="1"/>
          </p:cNvPicPr>
          <p:nvPr/>
        </p:nvPicPr>
        <p:blipFill>
          <a:blip r:embed="rId2"/>
          <a:stretch>
            <a:fillRect/>
          </a:stretch>
        </p:blipFill>
        <p:spPr>
          <a:xfrm>
            <a:off x="1526192" y="5341818"/>
            <a:ext cx="3952875" cy="504825"/>
          </a:xfrm>
          <a:prstGeom prst="rect">
            <a:avLst/>
          </a:prstGeom>
        </p:spPr>
      </p:pic>
      <p:pic>
        <p:nvPicPr>
          <p:cNvPr id="26" name="Imagen 25">
            <a:extLst>
              <a:ext uri="{FF2B5EF4-FFF2-40B4-BE49-F238E27FC236}">
                <a16:creationId xmlns:a16="http://schemas.microsoft.com/office/drawing/2014/main" id="{BD9C9B70-D3FA-4312-8662-43F05F3B8837}"/>
              </a:ext>
            </a:extLst>
          </p:cNvPr>
          <p:cNvPicPr>
            <a:picLocks noChangeAspect="1"/>
          </p:cNvPicPr>
          <p:nvPr/>
        </p:nvPicPr>
        <p:blipFill>
          <a:blip r:embed="rId3"/>
          <a:stretch>
            <a:fillRect/>
          </a:stretch>
        </p:blipFill>
        <p:spPr>
          <a:xfrm>
            <a:off x="1427620" y="2496504"/>
            <a:ext cx="2411168" cy="524167"/>
          </a:xfrm>
          <a:prstGeom prst="rect">
            <a:avLst/>
          </a:prstGeom>
        </p:spPr>
      </p:pic>
      <p:pic>
        <p:nvPicPr>
          <p:cNvPr id="27" name="Imagen 26">
            <a:extLst>
              <a:ext uri="{FF2B5EF4-FFF2-40B4-BE49-F238E27FC236}">
                <a16:creationId xmlns:a16="http://schemas.microsoft.com/office/drawing/2014/main" id="{B4FD6D89-80D7-46AC-80FB-B21ED3D5DE37}"/>
              </a:ext>
            </a:extLst>
          </p:cNvPr>
          <p:cNvPicPr>
            <a:picLocks noChangeAspect="1"/>
          </p:cNvPicPr>
          <p:nvPr/>
        </p:nvPicPr>
        <p:blipFill>
          <a:blip r:embed="rId4"/>
          <a:stretch>
            <a:fillRect/>
          </a:stretch>
        </p:blipFill>
        <p:spPr>
          <a:xfrm>
            <a:off x="4389260" y="2436643"/>
            <a:ext cx="6801541" cy="2608444"/>
          </a:xfrm>
          <a:prstGeom prst="rect">
            <a:avLst/>
          </a:prstGeom>
        </p:spPr>
      </p:pic>
      <p:cxnSp>
        <p:nvCxnSpPr>
          <p:cNvPr id="28" name="Conector angular 17">
            <a:extLst>
              <a:ext uri="{FF2B5EF4-FFF2-40B4-BE49-F238E27FC236}">
                <a16:creationId xmlns:a16="http://schemas.microsoft.com/office/drawing/2014/main" id="{F4AB3DE2-B78A-4129-AC9A-A3A4FB8E99AD}"/>
              </a:ext>
            </a:extLst>
          </p:cNvPr>
          <p:cNvCxnSpPr>
            <a:cxnSpLocks/>
            <a:stCxn id="26" idx="2"/>
            <a:endCxn id="27" idx="1"/>
          </p:cNvCxnSpPr>
          <p:nvPr/>
        </p:nvCxnSpPr>
        <p:spPr>
          <a:xfrm rot="16200000" flipH="1">
            <a:off x="3151135" y="2502740"/>
            <a:ext cx="720194" cy="1756056"/>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9" name="Conector angular 19">
            <a:extLst>
              <a:ext uri="{FF2B5EF4-FFF2-40B4-BE49-F238E27FC236}">
                <a16:creationId xmlns:a16="http://schemas.microsoft.com/office/drawing/2014/main" id="{2450C8BD-1E58-434E-9B10-55282A55821A}"/>
              </a:ext>
            </a:extLst>
          </p:cNvPr>
          <p:cNvCxnSpPr>
            <a:cxnSpLocks/>
            <a:stCxn id="27" idx="2"/>
            <a:endCxn id="25" idx="3"/>
          </p:cNvCxnSpPr>
          <p:nvPr/>
        </p:nvCxnSpPr>
        <p:spPr>
          <a:xfrm rot="5400000">
            <a:off x="6359977" y="4164177"/>
            <a:ext cx="549144" cy="2310964"/>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sp>
        <p:nvSpPr>
          <p:cNvPr id="30" name="Rectángulo: esquinas redondeadas 5">
            <a:extLst>
              <a:ext uri="{FF2B5EF4-FFF2-40B4-BE49-F238E27FC236}">
                <a16:creationId xmlns:a16="http://schemas.microsoft.com/office/drawing/2014/main" id="{3FCFF5F8-6155-4814-9A90-F3C83820FF28}"/>
              </a:ext>
            </a:extLst>
          </p:cNvPr>
          <p:cNvSpPr/>
          <p:nvPr/>
        </p:nvSpPr>
        <p:spPr>
          <a:xfrm>
            <a:off x="2102086" y="5573137"/>
            <a:ext cx="587229" cy="15545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31" name="Imagen 30">
            <a:extLst>
              <a:ext uri="{FF2B5EF4-FFF2-40B4-BE49-F238E27FC236}">
                <a16:creationId xmlns:a16="http://schemas.microsoft.com/office/drawing/2014/main" id="{269E11B2-C8BD-4D0A-8D2A-0AA4008701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133150" y="5524435"/>
            <a:ext cx="595651" cy="487951"/>
          </a:xfrm>
          <a:prstGeom prst="rect">
            <a:avLst/>
          </a:prstGeom>
        </p:spPr>
      </p:pic>
      <p:sp>
        <p:nvSpPr>
          <p:cNvPr id="32" name="Rectángulo: esquinas redondeadas 5">
            <a:extLst>
              <a:ext uri="{FF2B5EF4-FFF2-40B4-BE49-F238E27FC236}">
                <a16:creationId xmlns:a16="http://schemas.microsoft.com/office/drawing/2014/main" id="{74EEDE57-0573-49E9-AAA0-2312F82D34B3}"/>
              </a:ext>
            </a:extLst>
          </p:cNvPr>
          <p:cNvSpPr/>
          <p:nvPr/>
        </p:nvSpPr>
        <p:spPr>
          <a:xfrm>
            <a:off x="3261166" y="5566146"/>
            <a:ext cx="587229" cy="15545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3" name="Rectángulo: esquinas redondeadas 5">
            <a:extLst>
              <a:ext uri="{FF2B5EF4-FFF2-40B4-BE49-F238E27FC236}">
                <a16:creationId xmlns:a16="http://schemas.microsoft.com/office/drawing/2014/main" id="{B50BD12B-846B-4EBE-9DC2-D268D9B91C69}"/>
              </a:ext>
            </a:extLst>
          </p:cNvPr>
          <p:cNvSpPr/>
          <p:nvPr/>
        </p:nvSpPr>
        <p:spPr>
          <a:xfrm>
            <a:off x="4428635" y="5575933"/>
            <a:ext cx="587229" cy="15545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163965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Generalidades</a:t>
            </a:r>
            <a:endParaRPr lang="es-ES" dirty="0">
              <a:solidFill>
                <a:schemeClr val="bg1">
                  <a:lumMod val="50000"/>
                </a:schemeClr>
              </a:solidFill>
            </a:endParaRPr>
          </a:p>
        </p:txBody>
      </p:sp>
      <p:sp>
        <p:nvSpPr>
          <p:cNvPr id="3" name="Marcador de contenido 2"/>
          <p:cNvSpPr>
            <a:spLocks noGrp="1"/>
          </p:cNvSpPr>
          <p:nvPr>
            <p:ph sz="half" idx="2"/>
          </p:nvPr>
        </p:nvSpPr>
        <p:spPr>
          <a:xfrm>
            <a:off x="1790217" y="294703"/>
            <a:ext cx="618067" cy="525992"/>
          </a:xfrm>
        </p:spPr>
        <p:txBody>
          <a:bodyPr/>
          <a:lstStyle/>
          <a:p>
            <a:r>
              <a:rPr lang="es-ES" dirty="0"/>
              <a:t>14</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51693" y="870573"/>
            <a:ext cx="7962801" cy="376890"/>
            <a:chOff x="494522"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94522"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7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14.4 Si se requiere crear un nuevo indicador: </a:t>
              </a:r>
            </a:p>
          </p:txBody>
        </p:sp>
      </p:grpSp>
      <p:pic>
        <p:nvPicPr>
          <p:cNvPr id="26" name="Imagen 25">
            <a:extLst>
              <a:ext uri="{FF2B5EF4-FFF2-40B4-BE49-F238E27FC236}">
                <a16:creationId xmlns:a16="http://schemas.microsoft.com/office/drawing/2014/main" id="{EA93421C-D4D8-4629-8CE9-DE8DE2A26397}"/>
              </a:ext>
            </a:extLst>
          </p:cNvPr>
          <p:cNvPicPr>
            <a:picLocks noChangeAspect="1"/>
          </p:cNvPicPr>
          <p:nvPr/>
        </p:nvPicPr>
        <p:blipFill>
          <a:blip r:embed="rId2"/>
          <a:stretch>
            <a:fillRect/>
          </a:stretch>
        </p:blipFill>
        <p:spPr>
          <a:xfrm>
            <a:off x="2220873" y="1693671"/>
            <a:ext cx="7481576" cy="4234670"/>
          </a:xfrm>
          <a:prstGeom prst="rect">
            <a:avLst/>
          </a:prstGeom>
        </p:spPr>
      </p:pic>
      <p:sp>
        <p:nvSpPr>
          <p:cNvPr id="28" name="object 5">
            <a:extLst>
              <a:ext uri="{FF2B5EF4-FFF2-40B4-BE49-F238E27FC236}">
                <a16:creationId xmlns:a16="http://schemas.microsoft.com/office/drawing/2014/main" id="{16759334-C39B-41D4-B786-782207ED19FA}"/>
              </a:ext>
            </a:extLst>
          </p:cNvPr>
          <p:cNvSpPr/>
          <p:nvPr/>
        </p:nvSpPr>
        <p:spPr>
          <a:xfrm>
            <a:off x="5284592" y="5605344"/>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upo 28">
            <a:extLst>
              <a:ext uri="{FF2B5EF4-FFF2-40B4-BE49-F238E27FC236}">
                <a16:creationId xmlns:a16="http://schemas.microsoft.com/office/drawing/2014/main" id="{4E09079B-4919-49EA-9E5C-E75079048DF2}"/>
              </a:ext>
            </a:extLst>
          </p:cNvPr>
          <p:cNvGrpSpPr/>
          <p:nvPr/>
        </p:nvGrpSpPr>
        <p:grpSpPr>
          <a:xfrm flipV="1">
            <a:off x="1176521" y="3205470"/>
            <a:ext cx="994018" cy="2740011"/>
            <a:chOff x="401651" y="3280611"/>
            <a:chExt cx="640536" cy="1694893"/>
          </a:xfrm>
        </p:grpSpPr>
        <p:sp>
          <p:nvSpPr>
            <p:cNvPr id="30" name="object 11">
              <a:extLst>
                <a:ext uri="{FF2B5EF4-FFF2-40B4-BE49-F238E27FC236}">
                  <a16:creationId xmlns:a16="http://schemas.microsoft.com/office/drawing/2014/main" id="{238960B5-BF52-429C-A080-D437A13CC9B4}"/>
                </a:ext>
              </a:extLst>
            </p:cNvPr>
            <p:cNvSpPr/>
            <p:nvPr/>
          </p:nvSpPr>
          <p:spPr>
            <a:xfrm>
              <a:off x="401651" y="3280611"/>
              <a:ext cx="638175" cy="1686560"/>
            </a:xfrm>
            <a:custGeom>
              <a:avLst/>
              <a:gdLst/>
              <a:ahLst/>
              <a:cxnLst/>
              <a:rect l="l" t="t" r="r" b="b"/>
              <a:pathLst>
                <a:path w="638175" h="1686560">
                  <a:moveTo>
                    <a:pt x="0" y="735330"/>
                  </a:moveTo>
                  <a:lnTo>
                    <a:pt x="1618" y="787891"/>
                  </a:lnTo>
                  <a:lnTo>
                    <a:pt x="6408" y="839600"/>
                  </a:lnTo>
                  <a:lnTo>
                    <a:pt x="14271" y="890312"/>
                  </a:lnTo>
                  <a:lnTo>
                    <a:pt x="25111" y="939880"/>
                  </a:lnTo>
                  <a:lnTo>
                    <a:pt x="38828" y="988160"/>
                  </a:lnTo>
                  <a:lnTo>
                    <a:pt x="55326" y="1035005"/>
                  </a:lnTo>
                  <a:lnTo>
                    <a:pt x="74505" y="1080270"/>
                  </a:lnTo>
                  <a:lnTo>
                    <a:pt x="96269" y="1123809"/>
                  </a:lnTo>
                  <a:lnTo>
                    <a:pt x="120519" y="1165477"/>
                  </a:lnTo>
                  <a:lnTo>
                    <a:pt x="147158" y="1205128"/>
                  </a:lnTo>
                  <a:lnTo>
                    <a:pt x="176088" y="1242616"/>
                  </a:lnTo>
                  <a:lnTo>
                    <a:pt x="207210" y="1277797"/>
                  </a:lnTo>
                  <a:lnTo>
                    <a:pt x="240427" y="1310524"/>
                  </a:lnTo>
                  <a:lnTo>
                    <a:pt x="275642" y="1340651"/>
                  </a:lnTo>
                  <a:lnTo>
                    <a:pt x="312755" y="1368033"/>
                  </a:lnTo>
                  <a:lnTo>
                    <a:pt x="351670" y="1392526"/>
                  </a:lnTo>
                  <a:lnTo>
                    <a:pt x="392288" y="1413981"/>
                  </a:lnTo>
                  <a:lnTo>
                    <a:pt x="434512" y="1432256"/>
                  </a:lnTo>
                  <a:lnTo>
                    <a:pt x="478243" y="1447203"/>
                  </a:lnTo>
                  <a:lnTo>
                    <a:pt x="478243" y="1367497"/>
                  </a:lnTo>
                  <a:lnTo>
                    <a:pt x="637654" y="1550263"/>
                  </a:lnTo>
                  <a:lnTo>
                    <a:pt x="478243" y="1686331"/>
                  </a:lnTo>
                  <a:lnTo>
                    <a:pt x="478243" y="1606613"/>
                  </a:lnTo>
                  <a:lnTo>
                    <a:pt x="434512" y="1591666"/>
                  </a:lnTo>
                  <a:lnTo>
                    <a:pt x="392288" y="1573391"/>
                  </a:lnTo>
                  <a:lnTo>
                    <a:pt x="351670" y="1551933"/>
                  </a:lnTo>
                  <a:lnTo>
                    <a:pt x="312755" y="1527440"/>
                  </a:lnTo>
                  <a:lnTo>
                    <a:pt x="275642" y="1500055"/>
                  </a:lnTo>
                  <a:lnTo>
                    <a:pt x="240427" y="1469925"/>
                  </a:lnTo>
                  <a:lnTo>
                    <a:pt x="207210" y="1437196"/>
                  </a:lnTo>
                  <a:lnTo>
                    <a:pt x="176088" y="1402013"/>
                  </a:lnTo>
                  <a:lnTo>
                    <a:pt x="147158" y="1364522"/>
                  </a:lnTo>
                  <a:lnTo>
                    <a:pt x="120519" y="1324869"/>
                  </a:lnTo>
                  <a:lnTo>
                    <a:pt x="96269" y="1283198"/>
                  </a:lnTo>
                  <a:lnTo>
                    <a:pt x="74505" y="1239657"/>
                  </a:lnTo>
                  <a:lnTo>
                    <a:pt x="55326" y="1194390"/>
                  </a:lnTo>
                  <a:lnTo>
                    <a:pt x="38828" y="1147544"/>
                  </a:lnTo>
                  <a:lnTo>
                    <a:pt x="25111" y="1099263"/>
                  </a:lnTo>
                  <a:lnTo>
                    <a:pt x="14271" y="1049694"/>
                  </a:lnTo>
                  <a:lnTo>
                    <a:pt x="6408" y="998983"/>
                  </a:lnTo>
                  <a:lnTo>
                    <a:pt x="1618" y="947274"/>
                  </a:lnTo>
                  <a:lnTo>
                    <a:pt x="0" y="894715"/>
                  </a:lnTo>
                  <a:lnTo>
                    <a:pt x="0" y="735330"/>
                  </a:lnTo>
                  <a:lnTo>
                    <a:pt x="1471" y="684980"/>
                  </a:lnTo>
                  <a:lnTo>
                    <a:pt x="5821" y="635542"/>
                  </a:lnTo>
                  <a:lnTo>
                    <a:pt x="12955" y="587125"/>
                  </a:lnTo>
                  <a:lnTo>
                    <a:pt x="22778" y="539838"/>
                  </a:lnTo>
                  <a:lnTo>
                    <a:pt x="35195" y="493790"/>
                  </a:lnTo>
                  <a:lnTo>
                    <a:pt x="50111" y="449091"/>
                  </a:lnTo>
                  <a:lnTo>
                    <a:pt x="67431" y="405851"/>
                  </a:lnTo>
                  <a:lnTo>
                    <a:pt x="87060" y="364179"/>
                  </a:lnTo>
                  <a:lnTo>
                    <a:pt x="108903" y="324184"/>
                  </a:lnTo>
                  <a:lnTo>
                    <a:pt x="132865" y="285977"/>
                  </a:lnTo>
                  <a:lnTo>
                    <a:pt x="158852" y="249665"/>
                  </a:lnTo>
                  <a:lnTo>
                    <a:pt x="186767" y="215360"/>
                  </a:lnTo>
                  <a:lnTo>
                    <a:pt x="216517" y="183170"/>
                  </a:lnTo>
                  <a:lnTo>
                    <a:pt x="248006" y="153204"/>
                  </a:lnTo>
                  <a:lnTo>
                    <a:pt x="281139" y="125573"/>
                  </a:lnTo>
                  <a:lnTo>
                    <a:pt x="315821" y="100386"/>
                  </a:lnTo>
                  <a:lnTo>
                    <a:pt x="351958" y="77752"/>
                  </a:lnTo>
                  <a:lnTo>
                    <a:pt x="389454" y="57781"/>
                  </a:lnTo>
                  <a:lnTo>
                    <a:pt x="428214" y="40581"/>
                  </a:lnTo>
                  <a:lnTo>
                    <a:pt x="468143" y="26264"/>
                  </a:lnTo>
                  <a:lnTo>
                    <a:pt x="509147" y="14937"/>
                  </a:lnTo>
                  <a:lnTo>
                    <a:pt x="551130" y="6712"/>
                  </a:lnTo>
                  <a:lnTo>
                    <a:pt x="593997" y="1696"/>
                  </a:lnTo>
                  <a:lnTo>
                    <a:pt x="637654" y="0"/>
                  </a:lnTo>
                  <a:lnTo>
                    <a:pt x="637654" y="159385"/>
                  </a:lnTo>
                  <a:lnTo>
                    <a:pt x="593620" y="161118"/>
                  </a:lnTo>
                  <a:lnTo>
                    <a:pt x="550339" y="166246"/>
                  </a:lnTo>
                  <a:lnTo>
                    <a:pt x="507914" y="174661"/>
                  </a:lnTo>
                  <a:lnTo>
                    <a:pt x="466450" y="186254"/>
                  </a:lnTo>
                  <a:lnTo>
                    <a:pt x="426052" y="200916"/>
                  </a:lnTo>
                  <a:lnTo>
                    <a:pt x="386825" y="218541"/>
                  </a:lnTo>
                  <a:lnTo>
                    <a:pt x="348873" y="239018"/>
                  </a:lnTo>
                  <a:lnTo>
                    <a:pt x="312300" y="262241"/>
                  </a:lnTo>
                  <a:lnTo>
                    <a:pt x="277212" y="288100"/>
                  </a:lnTo>
                  <a:lnTo>
                    <a:pt x="243712" y="316489"/>
                  </a:lnTo>
                  <a:lnTo>
                    <a:pt x="211907" y="347297"/>
                  </a:lnTo>
                  <a:lnTo>
                    <a:pt x="181900" y="380417"/>
                  </a:lnTo>
                  <a:lnTo>
                    <a:pt x="153796" y="415741"/>
                  </a:lnTo>
                  <a:lnTo>
                    <a:pt x="127699" y="453161"/>
                  </a:lnTo>
                  <a:lnTo>
                    <a:pt x="103715" y="492567"/>
                  </a:lnTo>
                  <a:lnTo>
                    <a:pt x="81947" y="533853"/>
                  </a:lnTo>
                  <a:lnTo>
                    <a:pt x="62502" y="576909"/>
                  </a:lnTo>
                  <a:lnTo>
                    <a:pt x="45482" y="621627"/>
                  </a:lnTo>
                  <a:lnTo>
                    <a:pt x="30993" y="667900"/>
                  </a:lnTo>
                  <a:lnTo>
                    <a:pt x="19140" y="715618"/>
                  </a:lnTo>
                  <a:lnTo>
                    <a:pt x="10027" y="764674"/>
                  </a:lnTo>
                  <a:lnTo>
                    <a:pt x="3759" y="814959"/>
                  </a:lnTo>
                </a:path>
              </a:pathLst>
            </a:custGeom>
            <a:ln w="12700">
              <a:solidFill>
                <a:srgbClr val="0054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9">
              <a:extLst>
                <a:ext uri="{FF2B5EF4-FFF2-40B4-BE49-F238E27FC236}">
                  <a16:creationId xmlns:a16="http://schemas.microsoft.com/office/drawing/2014/main" id="{5C298FE7-AEE0-45E0-85B9-D9796690E365}"/>
                </a:ext>
              </a:extLst>
            </p:cNvPr>
            <p:cNvSpPr/>
            <p:nvPr/>
          </p:nvSpPr>
          <p:spPr>
            <a:xfrm>
              <a:off x="404012" y="4024274"/>
              <a:ext cx="638175" cy="951230"/>
            </a:xfrm>
            <a:custGeom>
              <a:avLst/>
              <a:gdLst/>
              <a:ahLst/>
              <a:cxnLst/>
              <a:rect l="l" t="t" r="r" b="b"/>
              <a:pathLst>
                <a:path w="638175" h="951229">
                  <a:moveTo>
                    <a:pt x="0" y="0"/>
                  </a:moveTo>
                  <a:lnTo>
                    <a:pt x="0" y="159385"/>
                  </a:lnTo>
                  <a:lnTo>
                    <a:pt x="1618" y="211944"/>
                  </a:lnTo>
                  <a:lnTo>
                    <a:pt x="6408" y="263653"/>
                  </a:lnTo>
                  <a:lnTo>
                    <a:pt x="14271" y="314364"/>
                  </a:lnTo>
                  <a:lnTo>
                    <a:pt x="25111" y="363933"/>
                  </a:lnTo>
                  <a:lnTo>
                    <a:pt x="38828" y="412214"/>
                  </a:lnTo>
                  <a:lnTo>
                    <a:pt x="55326" y="459060"/>
                  </a:lnTo>
                  <a:lnTo>
                    <a:pt x="74505" y="504327"/>
                  </a:lnTo>
                  <a:lnTo>
                    <a:pt x="96269" y="547868"/>
                  </a:lnTo>
                  <a:lnTo>
                    <a:pt x="120519" y="589539"/>
                  </a:lnTo>
                  <a:lnTo>
                    <a:pt x="147158" y="629192"/>
                  </a:lnTo>
                  <a:lnTo>
                    <a:pt x="176088" y="666683"/>
                  </a:lnTo>
                  <a:lnTo>
                    <a:pt x="207210" y="701866"/>
                  </a:lnTo>
                  <a:lnTo>
                    <a:pt x="240427" y="734595"/>
                  </a:lnTo>
                  <a:lnTo>
                    <a:pt x="275642" y="764725"/>
                  </a:lnTo>
                  <a:lnTo>
                    <a:pt x="312755" y="792110"/>
                  </a:lnTo>
                  <a:lnTo>
                    <a:pt x="351670" y="816603"/>
                  </a:lnTo>
                  <a:lnTo>
                    <a:pt x="392288" y="838061"/>
                  </a:lnTo>
                  <a:lnTo>
                    <a:pt x="434512" y="856336"/>
                  </a:lnTo>
                  <a:lnTo>
                    <a:pt x="478243" y="871283"/>
                  </a:lnTo>
                  <a:lnTo>
                    <a:pt x="478243" y="951001"/>
                  </a:lnTo>
                  <a:lnTo>
                    <a:pt x="637654" y="814933"/>
                  </a:lnTo>
                  <a:lnTo>
                    <a:pt x="547763" y="711873"/>
                  </a:lnTo>
                  <a:lnTo>
                    <a:pt x="478243" y="711873"/>
                  </a:lnTo>
                  <a:lnTo>
                    <a:pt x="434512" y="696926"/>
                  </a:lnTo>
                  <a:lnTo>
                    <a:pt x="392288" y="678651"/>
                  </a:lnTo>
                  <a:lnTo>
                    <a:pt x="351670" y="657196"/>
                  </a:lnTo>
                  <a:lnTo>
                    <a:pt x="312755" y="632703"/>
                  </a:lnTo>
                  <a:lnTo>
                    <a:pt x="275642" y="605321"/>
                  </a:lnTo>
                  <a:lnTo>
                    <a:pt x="240427" y="575194"/>
                  </a:lnTo>
                  <a:lnTo>
                    <a:pt x="207210" y="542467"/>
                  </a:lnTo>
                  <a:lnTo>
                    <a:pt x="176088" y="507286"/>
                  </a:lnTo>
                  <a:lnTo>
                    <a:pt x="147158" y="469798"/>
                  </a:lnTo>
                  <a:lnTo>
                    <a:pt x="120519" y="430147"/>
                  </a:lnTo>
                  <a:lnTo>
                    <a:pt x="96269" y="388479"/>
                  </a:lnTo>
                  <a:lnTo>
                    <a:pt x="74505" y="344940"/>
                  </a:lnTo>
                  <a:lnTo>
                    <a:pt x="55326" y="299675"/>
                  </a:lnTo>
                  <a:lnTo>
                    <a:pt x="38828" y="252830"/>
                  </a:lnTo>
                  <a:lnTo>
                    <a:pt x="25111" y="204550"/>
                  </a:lnTo>
                  <a:lnTo>
                    <a:pt x="14271" y="154982"/>
                  </a:lnTo>
                  <a:lnTo>
                    <a:pt x="6408" y="104270"/>
                  </a:lnTo>
                  <a:lnTo>
                    <a:pt x="1618" y="52561"/>
                  </a:lnTo>
                  <a:lnTo>
                    <a:pt x="0" y="0"/>
                  </a:lnTo>
                  <a:close/>
                </a:path>
                <a:path w="638175" h="951229">
                  <a:moveTo>
                    <a:pt x="478243" y="632167"/>
                  </a:moveTo>
                  <a:lnTo>
                    <a:pt x="478243" y="711873"/>
                  </a:lnTo>
                  <a:lnTo>
                    <a:pt x="547763" y="711873"/>
                  </a:lnTo>
                  <a:lnTo>
                    <a:pt x="478243" y="632167"/>
                  </a:lnTo>
                  <a:close/>
                </a:path>
              </a:pathLst>
            </a:custGeom>
            <a:solidFill>
              <a:schemeClr val="accent5">
                <a:lumMod val="40000"/>
                <a:lumOff val="6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10">
              <a:extLst>
                <a:ext uri="{FF2B5EF4-FFF2-40B4-BE49-F238E27FC236}">
                  <a16:creationId xmlns:a16="http://schemas.microsoft.com/office/drawing/2014/main" id="{E9E63607-D40C-4B4D-B923-150483CB7593}"/>
                </a:ext>
              </a:extLst>
            </p:cNvPr>
            <p:cNvSpPr/>
            <p:nvPr/>
          </p:nvSpPr>
          <p:spPr>
            <a:xfrm>
              <a:off x="404178" y="3288945"/>
              <a:ext cx="637540" cy="815340"/>
            </a:xfrm>
            <a:custGeom>
              <a:avLst/>
              <a:gdLst/>
              <a:ahLst/>
              <a:cxnLst/>
              <a:rect l="l" t="t" r="r" b="b"/>
              <a:pathLst>
                <a:path w="637540" h="815339">
                  <a:moveTo>
                    <a:pt x="637488" y="0"/>
                  </a:moveTo>
                  <a:lnTo>
                    <a:pt x="585603" y="2411"/>
                  </a:lnTo>
                  <a:lnTo>
                    <a:pt x="525121" y="11467"/>
                  </a:lnTo>
                  <a:lnTo>
                    <a:pt x="482977" y="21817"/>
                  </a:lnTo>
                  <a:lnTo>
                    <a:pt x="442015" y="35248"/>
                  </a:lnTo>
                  <a:lnTo>
                    <a:pt x="402317" y="51639"/>
                  </a:lnTo>
                  <a:lnTo>
                    <a:pt x="363969" y="70868"/>
                  </a:lnTo>
                  <a:lnTo>
                    <a:pt x="327054" y="92815"/>
                  </a:lnTo>
                  <a:lnTo>
                    <a:pt x="291657" y="117359"/>
                  </a:lnTo>
                  <a:lnTo>
                    <a:pt x="257862" y="144380"/>
                  </a:lnTo>
                  <a:lnTo>
                    <a:pt x="225752" y="173756"/>
                  </a:lnTo>
                  <a:lnTo>
                    <a:pt x="195412" y="205367"/>
                  </a:lnTo>
                  <a:lnTo>
                    <a:pt x="166926" y="239093"/>
                  </a:lnTo>
                  <a:lnTo>
                    <a:pt x="140378" y="274812"/>
                  </a:lnTo>
                  <a:lnTo>
                    <a:pt x="115852" y="312403"/>
                  </a:lnTo>
                  <a:lnTo>
                    <a:pt x="93433" y="351746"/>
                  </a:lnTo>
                  <a:lnTo>
                    <a:pt x="73204" y="392720"/>
                  </a:lnTo>
                  <a:lnTo>
                    <a:pt x="55250" y="435205"/>
                  </a:lnTo>
                  <a:lnTo>
                    <a:pt x="39654" y="479079"/>
                  </a:lnTo>
                  <a:lnTo>
                    <a:pt x="26501" y="524222"/>
                  </a:lnTo>
                  <a:lnTo>
                    <a:pt x="15875" y="570512"/>
                  </a:lnTo>
                  <a:lnTo>
                    <a:pt x="7860" y="617830"/>
                  </a:lnTo>
                  <a:lnTo>
                    <a:pt x="2540" y="666055"/>
                  </a:lnTo>
                  <a:lnTo>
                    <a:pt x="0" y="715065"/>
                  </a:lnTo>
                  <a:lnTo>
                    <a:pt x="322" y="764740"/>
                  </a:lnTo>
                  <a:lnTo>
                    <a:pt x="3593" y="814959"/>
                  </a:lnTo>
                  <a:lnTo>
                    <a:pt x="9861" y="764674"/>
                  </a:lnTo>
                  <a:lnTo>
                    <a:pt x="18974" y="715618"/>
                  </a:lnTo>
                  <a:lnTo>
                    <a:pt x="30827" y="667900"/>
                  </a:lnTo>
                  <a:lnTo>
                    <a:pt x="45316" y="621627"/>
                  </a:lnTo>
                  <a:lnTo>
                    <a:pt x="62335" y="576909"/>
                  </a:lnTo>
                  <a:lnTo>
                    <a:pt x="81781" y="533853"/>
                  </a:lnTo>
                  <a:lnTo>
                    <a:pt x="103549" y="492567"/>
                  </a:lnTo>
                  <a:lnTo>
                    <a:pt x="127533" y="453161"/>
                  </a:lnTo>
                  <a:lnTo>
                    <a:pt x="153629" y="415741"/>
                  </a:lnTo>
                  <a:lnTo>
                    <a:pt x="181734" y="380417"/>
                  </a:lnTo>
                  <a:lnTo>
                    <a:pt x="211741" y="347297"/>
                  </a:lnTo>
                  <a:lnTo>
                    <a:pt x="243546" y="316489"/>
                  </a:lnTo>
                  <a:lnTo>
                    <a:pt x="277045" y="288100"/>
                  </a:lnTo>
                  <a:lnTo>
                    <a:pt x="312134" y="262241"/>
                  </a:lnTo>
                  <a:lnTo>
                    <a:pt x="348706" y="239018"/>
                  </a:lnTo>
                  <a:lnTo>
                    <a:pt x="386659" y="218541"/>
                  </a:lnTo>
                  <a:lnTo>
                    <a:pt x="425886" y="200916"/>
                  </a:lnTo>
                  <a:lnTo>
                    <a:pt x="466284" y="186254"/>
                  </a:lnTo>
                  <a:lnTo>
                    <a:pt x="507748" y="174661"/>
                  </a:lnTo>
                  <a:lnTo>
                    <a:pt x="550173" y="166246"/>
                  </a:lnTo>
                  <a:lnTo>
                    <a:pt x="593454" y="161118"/>
                  </a:lnTo>
                  <a:lnTo>
                    <a:pt x="637488" y="159385"/>
                  </a:lnTo>
                  <a:lnTo>
                    <a:pt x="637488" y="0"/>
                  </a:lnTo>
                  <a:close/>
                </a:path>
              </a:pathLst>
            </a:custGeom>
            <a:solidFill>
              <a:schemeClr val="accent5">
                <a:lumMod val="40000"/>
                <a:lumOff val="60000"/>
              </a:schemeClr>
            </a:solidFill>
            <a:ln>
              <a:solidFill>
                <a:srgbClr val="0054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object 18">
            <a:extLst>
              <a:ext uri="{FF2B5EF4-FFF2-40B4-BE49-F238E27FC236}">
                <a16:creationId xmlns:a16="http://schemas.microsoft.com/office/drawing/2014/main" id="{250BB518-B811-45E9-9F15-2B9BE34BA0A9}"/>
              </a:ext>
            </a:extLst>
          </p:cNvPr>
          <p:cNvSpPr txBox="1"/>
          <p:nvPr/>
        </p:nvSpPr>
        <p:spPr>
          <a:xfrm>
            <a:off x="2336088" y="5633743"/>
            <a:ext cx="2712295" cy="289182"/>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Paso 1: </a:t>
            </a:r>
            <a:r>
              <a:rPr kumimoji="0" sz="900" b="0"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Clic</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b</a:t>
            </a:r>
            <a:r>
              <a:rPr kumimoji="0" sz="900" b="0"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otón</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Registrar</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sz="900" b="0" i="0" u="none" strike="noStrike" kern="1200" cap="none" spc="2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t>
            </a:r>
            <a:r>
              <a:rPr kumimoji="0" lang="es-CO"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despliega</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cuadro de registro.</a:t>
            </a:r>
            <a:endParaRPr kumimoji="0"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object 5">
            <a:extLst>
              <a:ext uri="{FF2B5EF4-FFF2-40B4-BE49-F238E27FC236}">
                <a16:creationId xmlns:a16="http://schemas.microsoft.com/office/drawing/2014/main" id="{E5E6BA48-02CB-46DD-A5C7-A04FC9D7DB74}"/>
              </a:ext>
            </a:extLst>
          </p:cNvPr>
          <p:cNvSpPr/>
          <p:nvPr/>
        </p:nvSpPr>
        <p:spPr>
          <a:xfrm>
            <a:off x="2014110" y="299610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bject 20">
            <a:extLst>
              <a:ext uri="{FF2B5EF4-FFF2-40B4-BE49-F238E27FC236}">
                <a16:creationId xmlns:a16="http://schemas.microsoft.com/office/drawing/2014/main" id="{3F3BE47A-5811-4EB7-9B01-826435576296}"/>
              </a:ext>
            </a:extLst>
          </p:cNvPr>
          <p:cNvSpPr txBox="1"/>
          <p:nvPr/>
        </p:nvSpPr>
        <p:spPr>
          <a:xfrm>
            <a:off x="3101178" y="4580103"/>
            <a:ext cx="3732529" cy="557204"/>
          </a:xfrm>
          <a:prstGeom prst="rect">
            <a:avLst/>
          </a:prstGeom>
          <a:solidFill>
            <a:srgbClr val="FFFFFF"/>
          </a:solidFill>
        </p:spPr>
        <p:txBody>
          <a:bodyPr vert="horz" wrap="square" lIns="0" tIns="3175" rIns="0" bIns="0" rtlCol="0">
            <a:spAutoFit/>
          </a:bodyPr>
          <a:lstStyle/>
          <a:p>
            <a:pPr marL="91440" marR="81280" lvl="0" indent="0" algn="just"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Paso </a:t>
            </a:r>
            <a:r>
              <a:rPr kumimoji="0"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Diligencie lo campos requeridos (algunos cuentan con </a:t>
            </a:r>
            <a:r>
              <a:rPr kumimoji="0"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lista  </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desplegable) la información que se registra debe </a:t>
            </a:r>
            <a:r>
              <a:rPr kumimoji="0"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 </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misma que se  consignó en la ficha de identificación del indicador. Posteriormente,  </a:t>
            </a:r>
            <a:r>
              <a:rPr kumimoji="0"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deben registrar las variables y </a:t>
            </a:r>
            <a:r>
              <a:rPr kumimoji="0"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 </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formula de</a:t>
            </a:r>
            <a:r>
              <a:rPr kumimoji="0" sz="900" b="0" i="0" u="none" strike="noStrike" kern="1200" cap="none" spc="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cálculo.</a:t>
            </a:r>
            <a:endParaRPr kumimoji="0"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object 5">
            <a:extLst>
              <a:ext uri="{FF2B5EF4-FFF2-40B4-BE49-F238E27FC236}">
                <a16:creationId xmlns:a16="http://schemas.microsoft.com/office/drawing/2014/main" id="{A3F65634-F45C-4AD0-8295-4473A058CD67}"/>
              </a:ext>
            </a:extLst>
          </p:cNvPr>
          <p:cNvSpPr/>
          <p:nvPr/>
        </p:nvSpPr>
        <p:spPr>
          <a:xfrm>
            <a:off x="3455539" y="280641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bject 19">
            <a:extLst>
              <a:ext uri="{FF2B5EF4-FFF2-40B4-BE49-F238E27FC236}">
                <a16:creationId xmlns:a16="http://schemas.microsoft.com/office/drawing/2014/main" id="{E13C9134-449F-4C7A-98A5-B23C55B5C79D}"/>
              </a:ext>
            </a:extLst>
          </p:cNvPr>
          <p:cNvSpPr txBox="1"/>
          <p:nvPr/>
        </p:nvSpPr>
        <p:spPr>
          <a:xfrm>
            <a:off x="3747331" y="2802101"/>
            <a:ext cx="4080795" cy="445315"/>
          </a:xfrm>
          <a:prstGeom prst="rect">
            <a:avLst/>
          </a:prstGeom>
        </p:spPr>
        <p:txBody>
          <a:bodyPr vert="horz" wrap="square" lIns="0" tIns="17145" rIns="0" bIns="0" rtlCol="0">
            <a:spAutoFit/>
          </a:bodyPr>
          <a:lstStyle/>
          <a:p>
            <a:pPr marL="12700" marR="5080" lvl="0" indent="0" algn="just" defTabSz="914400" rtl="0" eaLnBrk="1" fontAlgn="auto" latinLnBrk="0" hangingPunct="1">
              <a:lnSpc>
                <a:spcPct val="103299"/>
              </a:lnSpc>
              <a:spcBef>
                <a:spcPts val="13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dar </a:t>
            </a:r>
            <a:r>
              <a:rPr kumimoji="0" lang="es-CO"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botón “</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Variables</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 hacer  el registro </a:t>
            </a:r>
            <a:r>
              <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ellas, del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cálculo del  indicador, así como </a:t>
            </a:r>
            <a:r>
              <a:rPr kumimoji="0" lang="es-CO" sz="900" b="0"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descripción, formula variable , ponderación o peso y los responsables de reportar.</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ángulo: esquinas redondeadas 5">
            <a:extLst>
              <a:ext uri="{FF2B5EF4-FFF2-40B4-BE49-F238E27FC236}">
                <a16:creationId xmlns:a16="http://schemas.microsoft.com/office/drawing/2014/main" id="{CD0B0E6D-96BE-43E4-801C-494A4AB8AAE3}"/>
              </a:ext>
            </a:extLst>
          </p:cNvPr>
          <p:cNvSpPr/>
          <p:nvPr/>
        </p:nvSpPr>
        <p:spPr>
          <a:xfrm>
            <a:off x="2299945" y="2987711"/>
            <a:ext cx="491851" cy="2364465"/>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2" name="Rectángulo: esquinas redondeadas 5">
            <a:extLst>
              <a:ext uri="{FF2B5EF4-FFF2-40B4-BE49-F238E27FC236}">
                <a16:creationId xmlns:a16="http://schemas.microsoft.com/office/drawing/2014/main" id="{EEB6A9A1-D29D-499E-A0B6-DF9C00D33FE8}"/>
              </a:ext>
            </a:extLst>
          </p:cNvPr>
          <p:cNvSpPr/>
          <p:nvPr/>
        </p:nvSpPr>
        <p:spPr>
          <a:xfrm>
            <a:off x="2798623" y="2840027"/>
            <a:ext cx="587229" cy="15545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3" name="Rectángulo: esquinas redondeadas 5">
            <a:extLst>
              <a:ext uri="{FF2B5EF4-FFF2-40B4-BE49-F238E27FC236}">
                <a16:creationId xmlns:a16="http://schemas.microsoft.com/office/drawing/2014/main" id="{B5BCCDFD-9C0F-40C5-BF85-99FDA2285B3B}"/>
              </a:ext>
            </a:extLst>
          </p:cNvPr>
          <p:cNvSpPr/>
          <p:nvPr/>
        </p:nvSpPr>
        <p:spPr>
          <a:xfrm>
            <a:off x="5050951" y="5777174"/>
            <a:ext cx="645174" cy="16352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917147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Generalidades</a:t>
            </a:r>
            <a:endParaRPr lang="es-ES" dirty="0">
              <a:solidFill>
                <a:schemeClr val="bg1">
                  <a:lumMod val="50000"/>
                </a:schemeClr>
              </a:solidFill>
            </a:endParaRPr>
          </a:p>
        </p:txBody>
      </p:sp>
      <p:sp>
        <p:nvSpPr>
          <p:cNvPr id="3" name="Marcador de contenido 2"/>
          <p:cNvSpPr>
            <a:spLocks noGrp="1"/>
          </p:cNvSpPr>
          <p:nvPr>
            <p:ph sz="half" idx="2"/>
          </p:nvPr>
        </p:nvSpPr>
        <p:spPr>
          <a:xfrm>
            <a:off x="1781426" y="291099"/>
            <a:ext cx="618067" cy="525992"/>
          </a:xfrm>
        </p:spPr>
        <p:txBody>
          <a:bodyPr/>
          <a:lstStyle/>
          <a:p>
            <a:r>
              <a:rPr lang="es-ES" dirty="0"/>
              <a:t>14</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51693" y="870572"/>
            <a:ext cx="3037991" cy="380711"/>
            <a:chOff x="494522"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94522"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7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14.4.1 Registrar la variable: </a:t>
              </a:r>
            </a:p>
          </p:txBody>
        </p:sp>
      </p:grpSp>
      <p:pic>
        <p:nvPicPr>
          <p:cNvPr id="21" name="Imagen 20">
            <a:extLst>
              <a:ext uri="{FF2B5EF4-FFF2-40B4-BE49-F238E27FC236}">
                <a16:creationId xmlns:a16="http://schemas.microsoft.com/office/drawing/2014/main" id="{0E3A62BE-2CFC-44AE-98D3-3E1723785A5B}"/>
              </a:ext>
            </a:extLst>
          </p:cNvPr>
          <p:cNvPicPr>
            <a:picLocks noChangeAspect="1"/>
          </p:cNvPicPr>
          <p:nvPr/>
        </p:nvPicPr>
        <p:blipFill>
          <a:blip r:embed="rId2"/>
          <a:stretch>
            <a:fillRect/>
          </a:stretch>
        </p:blipFill>
        <p:spPr>
          <a:xfrm>
            <a:off x="1108873" y="1340201"/>
            <a:ext cx="8546856" cy="3225109"/>
          </a:xfrm>
          <a:prstGeom prst="rect">
            <a:avLst/>
          </a:prstGeom>
        </p:spPr>
      </p:pic>
      <p:grpSp>
        <p:nvGrpSpPr>
          <p:cNvPr id="23" name="Grupo 22">
            <a:extLst>
              <a:ext uri="{FF2B5EF4-FFF2-40B4-BE49-F238E27FC236}">
                <a16:creationId xmlns:a16="http://schemas.microsoft.com/office/drawing/2014/main" id="{2902FE60-D8EE-45BE-AFAD-FFAEE59E3AEF}"/>
              </a:ext>
            </a:extLst>
          </p:cNvPr>
          <p:cNvGrpSpPr/>
          <p:nvPr/>
        </p:nvGrpSpPr>
        <p:grpSpPr>
          <a:xfrm rot="10800000" flipV="1">
            <a:off x="5460173" y="2432503"/>
            <a:ext cx="237324" cy="697540"/>
            <a:chOff x="401651" y="3280611"/>
            <a:chExt cx="640536" cy="1694893"/>
          </a:xfrm>
        </p:grpSpPr>
        <p:sp>
          <p:nvSpPr>
            <p:cNvPr id="24" name="object 11">
              <a:extLst>
                <a:ext uri="{FF2B5EF4-FFF2-40B4-BE49-F238E27FC236}">
                  <a16:creationId xmlns:a16="http://schemas.microsoft.com/office/drawing/2014/main" id="{0B07E104-42EB-4022-B48D-5088AB687F1B}"/>
                </a:ext>
              </a:extLst>
            </p:cNvPr>
            <p:cNvSpPr/>
            <p:nvPr/>
          </p:nvSpPr>
          <p:spPr>
            <a:xfrm>
              <a:off x="401651" y="3280611"/>
              <a:ext cx="638175" cy="1686560"/>
            </a:xfrm>
            <a:custGeom>
              <a:avLst/>
              <a:gdLst/>
              <a:ahLst/>
              <a:cxnLst/>
              <a:rect l="l" t="t" r="r" b="b"/>
              <a:pathLst>
                <a:path w="638175" h="1686560">
                  <a:moveTo>
                    <a:pt x="0" y="735330"/>
                  </a:moveTo>
                  <a:lnTo>
                    <a:pt x="1618" y="787891"/>
                  </a:lnTo>
                  <a:lnTo>
                    <a:pt x="6408" y="839600"/>
                  </a:lnTo>
                  <a:lnTo>
                    <a:pt x="14271" y="890312"/>
                  </a:lnTo>
                  <a:lnTo>
                    <a:pt x="25111" y="939880"/>
                  </a:lnTo>
                  <a:lnTo>
                    <a:pt x="38828" y="988160"/>
                  </a:lnTo>
                  <a:lnTo>
                    <a:pt x="55326" y="1035005"/>
                  </a:lnTo>
                  <a:lnTo>
                    <a:pt x="74505" y="1080270"/>
                  </a:lnTo>
                  <a:lnTo>
                    <a:pt x="96269" y="1123809"/>
                  </a:lnTo>
                  <a:lnTo>
                    <a:pt x="120519" y="1165477"/>
                  </a:lnTo>
                  <a:lnTo>
                    <a:pt x="147158" y="1205128"/>
                  </a:lnTo>
                  <a:lnTo>
                    <a:pt x="176088" y="1242616"/>
                  </a:lnTo>
                  <a:lnTo>
                    <a:pt x="207210" y="1277797"/>
                  </a:lnTo>
                  <a:lnTo>
                    <a:pt x="240427" y="1310524"/>
                  </a:lnTo>
                  <a:lnTo>
                    <a:pt x="275642" y="1340651"/>
                  </a:lnTo>
                  <a:lnTo>
                    <a:pt x="312755" y="1368033"/>
                  </a:lnTo>
                  <a:lnTo>
                    <a:pt x="351670" y="1392526"/>
                  </a:lnTo>
                  <a:lnTo>
                    <a:pt x="392288" y="1413981"/>
                  </a:lnTo>
                  <a:lnTo>
                    <a:pt x="434512" y="1432256"/>
                  </a:lnTo>
                  <a:lnTo>
                    <a:pt x="478243" y="1447203"/>
                  </a:lnTo>
                  <a:lnTo>
                    <a:pt x="478243" y="1367497"/>
                  </a:lnTo>
                  <a:lnTo>
                    <a:pt x="637654" y="1550263"/>
                  </a:lnTo>
                  <a:lnTo>
                    <a:pt x="478243" y="1686331"/>
                  </a:lnTo>
                  <a:lnTo>
                    <a:pt x="478243" y="1606613"/>
                  </a:lnTo>
                  <a:lnTo>
                    <a:pt x="434512" y="1591666"/>
                  </a:lnTo>
                  <a:lnTo>
                    <a:pt x="392288" y="1573391"/>
                  </a:lnTo>
                  <a:lnTo>
                    <a:pt x="351670" y="1551933"/>
                  </a:lnTo>
                  <a:lnTo>
                    <a:pt x="312755" y="1527440"/>
                  </a:lnTo>
                  <a:lnTo>
                    <a:pt x="275642" y="1500055"/>
                  </a:lnTo>
                  <a:lnTo>
                    <a:pt x="240427" y="1469925"/>
                  </a:lnTo>
                  <a:lnTo>
                    <a:pt x="207210" y="1437196"/>
                  </a:lnTo>
                  <a:lnTo>
                    <a:pt x="176088" y="1402013"/>
                  </a:lnTo>
                  <a:lnTo>
                    <a:pt x="147158" y="1364522"/>
                  </a:lnTo>
                  <a:lnTo>
                    <a:pt x="120519" y="1324869"/>
                  </a:lnTo>
                  <a:lnTo>
                    <a:pt x="96269" y="1283198"/>
                  </a:lnTo>
                  <a:lnTo>
                    <a:pt x="74505" y="1239657"/>
                  </a:lnTo>
                  <a:lnTo>
                    <a:pt x="55326" y="1194390"/>
                  </a:lnTo>
                  <a:lnTo>
                    <a:pt x="38828" y="1147544"/>
                  </a:lnTo>
                  <a:lnTo>
                    <a:pt x="25111" y="1099263"/>
                  </a:lnTo>
                  <a:lnTo>
                    <a:pt x="14271" y="1049694"/>
                  </a:lnTo>
                  <a:lnTo>
                    <a:pt x="6408" y="998983"/>
                  </a:lnTo>
                  <a:lnTo>
                    <a:pt x="1618" y="947274"/>
                  </a:lnTo>
                  <a:lnTo>
                    <a:pt x="0" y="894715"/>
                  </a:lnTo>
                  <a:lnTo>
                    <a:pt x="0" y="735330"/>
                  </a:lnTo>
                  <a:lnTo>
                    <a:pt x="1471" y="684980"/>
                  </a:lnTo>
                  <a:lnTo>
                    <a:pt x="5821" y="635542"/>
                  </a:lnTo>
                  <a:lnTo>
                    <a:pt x="12955" y="587125"/>
                  </a:lnTo>
                  <a:lnTo>
                    <a:pt x="22778" y="539838"/>
                  </a:lnTo>
                  <a:lnTo>
                    <a:pt x="35195" y="493790"/>
                  </a:lnTo>
                  <a:lnTo>
                    <a:pt x="50111" y="449091"/>
                  </a:lnTo>
                  <a:lnTo>
                    <a:pt x="67431" y="405851"/>
                  </a:lnTo>
                  <a:lnTo>
                    <a:pt x="87060" y="364179"/>
                  </a:lnTo>
                  <a:lnTo>
                    <a:pt x="108903" y="324184"/>
                  </a:lnTo>
                  <a:lnTo>
                    <a:pt x="132865" y="285977"/>
                  </a:lnTo>
                  <a:lnTo>
                    <a:pt x="158852" y="249665"/>
                  </a:lnTo>
                  <a:lnTo>
                    <a:pt x="186767" y="215360"/>
                  </a:lnTo>
                  <a:lnTo>
                    <a:pt x="216517" y="183170"/>
                  </a:lnTo>
                  <a:lnTo>
                    <a:pt x="248006" y="153204"/>
                  </a:lnTo>
                  <a:lnTo>
                    <a:pt x="281139" y="125573"/>
                  </a:lnTo>
                  <a:lnTo>
                    <a:pt x="315821" y="100386"/>
                  </a:lnTo>
                  <a:lnTo>
                    <a:pt x="351958" y="77752"/>
                  </a:lnTo>
                  <a:lnTo>
                    <a:pt x="389454" y="57781"/>
                  </a:lnTo>
                  <a:lnTo>
                    <a:pt x="428214" y="40581"/>
                  </a:lnTo>
                  <a:lnTo>
                    <a:pt x="468143" y="26264"/>
                  </a:lnTo>
                  <a:lnTo>
                    <a:pt x="509147" y="14937"/>
                  </a:lnTo>
                  <a:lnTo>
                    <a:pt x="551130" y="6712"/>
                  </a:lnTo>
                  <a:lnTo>
                    <a:pt x="593997" y="1696"/>
                  </a:lnTo>
                  <a:lnTo>
                    <a:pt x="637654" y="0"/>
                  </a:lnTo>
                  <a:lnTo>
                    <a:pt x="637654" y="159385"/>
                  </a:lnTo>
                  <a:lnTo>
                    <a:pt x="593620" y="161118"/>
                  </a:lnTo>
                  <a:lnTo>
                    <a:pt x="550339" y="166246"/>
                  </a:lnTo>
                  <a:lnTo>
                    <a:pt x="507914" y="174661"/>
                  </a:lnTo>
                  <a:lnTo>
                    <a:pt x="466450" y="186254"/>
                  </a:lnTo>
                  <a:lnTo>
                    <a:pt x="426052" y="200916"/>
                  </a:lnTo>
                  <a:lnTo>
                    <a:pt x="386825" y="218541"/>
                  </a:lnTo>
                  <a:lnTo>
                    <a:pt x="348873" y="239018"/>
                  </a:lnTo>
                  <a:lnTo>
                    <a:pt x="312300" y="262241"/>
                  </a:lnTo>
                  <a:lnTo>
                    <a:pt x="277212" y="288100"/>
                  </a:lnTo>
                  <a:lnTo>
                    <a:pt x="243712" y="316489"/>
                  </a:lnTo>
                  <a:lnTo>
                    <a:pt x="211907" y="347297"/>
                  </a:lnTo>
                  <a:lnTo>
                    <a:pt x="181900" y="380417"/>
                  </a:lnTo>
                  <a:lnTo>
                    <a:pt x="153796" y="415741"/>
                  </a:lnTo>
                  <a:lnTo>
                    <a:pt x="127699" y="453161"/>
                  </a:lnTo>
                  <a:lnTo>
                    <a:pt x="103715" y="492567"/>
                  </a:lnTo>
                  <a:lnTo>
                    <a:pt x="81947" y="533853"/>
                  </a:lnTo>
                  <a:lnTo>
                    <a:pt x="62502" y="576909"/>
                  </a:lnTo>
                  <a:lnTo>
                    <a:pt x="45482" y="621627"/>
                  </a:lnTo>
                  <a:lnTo>
                    <a:pt x="30993" y="667900"/>
                  </a:lnTo>
                  <a:lnTo>
                    <a:pt x="19140" y="715618"/>
                  </a:lnTo>
                  <a:lnTo>
                    <a:pt x="10027" y="764674"/>
                  </a:lnTo>
                  <a:lnTo>
                    <a:pt x="3759" y="814959"/>
                  </a:lnTo>
                </a:path>
              </a:pathLst>
            </a:custGeom>
            <a:ln w="12700">
              <a:solidFill>
                <a:srgbClr val="0054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9">
              <a:extLst>
                <a:ext uri="{FF2B5EF4-FFF2-40B4-BE49-F238E27FC236}">
                  <a16:creationId xmlns:a16="http://schemas.microsoft.com/office/drawing/2014/main" id="{8EFA3D3C-9815-4719-AE97-57BCE29B01FC}"/>
                </a:ext>
              </a:extLst>
            </p:cNvPr>
            <p:cNvSpPr/>
            <p:nvPr/>
          </p:nvSpPr>
          <p:spPr>
            <a:xfrm>
              <a:off x="404012" y="4024274"/>
              <a:ext cx="638175" cy="951230"/>
            </a:xfrm>
            <a:custGeom>
              <a:avLst/>
              <a:gdLst/>
              <a:ahLst/>
              <a:cxnLst/>
              <a:rect l="l" t="t" r="r" b="b"/>
              <a:pathLst>
                <a:path w="638175" h="951229">
                  <a:moveTo>
                    <a:pt x="0" y="0"/>
                  </a:moveTo>
                  <a:lnTo>
                    <a:pt x="0" y="159385"/>
                  </a:lnTo>
                  <a:lnTo>
                    <a:pt x="1618" y="211944"/>
                  </a:lnTo>
                  <a:lnTo>
                    <a:pt x="6408" y="263653"/>
                  </a:lnTo>
                  <a:lnTo>
                    <a:pt x="14271" y="314364"/>
                  </a:lnTo>
                  <a:lnTo>
                    <a:pt x="25111" y="363933"/>
                  </a:lnTo>
                  <a:lnTo>
                    <a:pt x="38828" y="412214"/>
                  </a:lnTo>
                  <a:lnTo>
                    <a:pt x="55326" y="459060"/>
                  </a:lnTo>
                  <a:lnTo>
                    <a:pt x="74505" y="504327"/>
                  </a:lnTo>
                  <a:lnTo>
                    <a:pt x="96269" y="547868"/>
                  </a:lnTo>
                  <a:lnTo>
                    <a:pt x="120519" y="589539"/>
                  </a:lnTo>
                  <a:lnTo>
                    <a:pt x="147158" y="629192"/>
                  </a:lnTo>
                  <a:lnTo>
                    <a:pt x="176088" y="666683"/>
                  </a:lnTo>
                  <a:lnTo>
                    <a:pt x="207210" y="701866"/>
                  </a:lnTo>
                  <a:lnTo>
                    <a:pt x="240427" y="734595"/>
                  </a:lnTo>
                  <a:lnTo>
                    <a:pt x="275642" y="764725"/>
                  </a:lnTo>
                  <a:lnTo>
                    <a:pt x="312755" y="792110"/>
                  </a:lnTo>
                  <a:lnTo>
                    <a:pt x="351670" y="816603"/>
                  </a:lnTo>
                  <a:lnTo>
                    <a:pt x="392288" y="838061"/>
                  </a:lnTo>
                  <a:lnTo>
                    <a:pt x="434512" y="856336"/>
                  </a:lnTo>
                  <a:lnTo>
                    <a:pt x="478243" y="871283"/>
                  </a:lnTo>
                  <a:lnTo>
                    <a:pt x="478243" y="951001"/>
                  </a:lnTo>
                  <a:lnTo>
                    <a:pt x="637654" y="814933"/>
                  </a:lnTo>
                  <a:lnTo>
                    <a:pt x="547763" y="711873"/>
                  </a:lnTo>
                  <a:lnTo>
                    <a:pt x="478243" y="711873"/>
                  </a:lnTo>
                  <a:lnTo>
                    <a:pt x="434512" y="696926"/>
                  </a:lnTo>
                  <a:lnTo>
                    <a:pt x="392288" y="678651"/>
                  </a:lnTo>
                  <a:lnTo>
                    <a:pt x="351670" y="657196"/>
                  </a:lnTo>
                  <a:lnTo>
                    <a:pt x="312755" y="632703"/>
                  </a:lnTo>
                  <a:lnTo>
                    <a:pt x="275642" y="605321"/>
                  </a:lnTo>
                  <a:lnTo>
                    <a:pt x="240427" y="575194"/>
                  </a:lnTo>
                  <a:lnTo>
                    <a:pt x="207210" y="542467"/>
                  </a:lnTo>
                  <a:lnTo>
                    <a:pt x="176088" y="507286"/>
                  </a:lnTo>
                  <a:lnTo>
                    <a:pt x="147158" y="469798"/>
                  </a:lnTo>
                  <a:lnTo>
                    <a:pt x="120519" y="430147"/>
                  </a:lnTo>
                  <a:lnTo>
                    <a:pt x="96269" y="388479"/>
                  </a:lnTo>
                  <a:lnTo>
                    <a:pt x="74505" y="344940"/>
                  </a:lnTo>
                  <a:lnTo>
                    <a:pt x="55326" y="299675"/>
                  </a:lnTo>
                  <a:lnTo>
                    <a:pt x="38828" y="252830"/>
                  </a:lnTo>
                  <a:lnTo>
                    <a:pt x="25111" y="204550"/>
                  </a:lnTo>
                  <a:lnTo>
                    <a:pt x="14271" y="154982"/>
                  </a:lnTo>
                  <a:lnTo>
                    <a:pt x="6408" y="104270"/>
                  </a:lnTo>
                  <a:lnTo>
                    <a:pt x="1618" y="52561"/>
                  </a:lnTo>
                  <a:lnTo>
                    <a:pt x="0" y="0"/>
                  </a:lnTo>
                  <a:close/>
                </a:path>
                <a:path w="638175" h="951229">
                  <a:moveTo>
                    <a:pt x="478243" y="632167"/>
                  </a:moveTo>
                  <a:lnTo>
                    <a:pt x="478243" y="711873"/>
                  </a:lnTo>
                  <a:lnTo>
                    <a:pt x="547763" y="711873"/>
                  </a:lnTo>
                  <a:lnTo>
                    <a:pt x="478243" y="632167"/>
                  </a:lnTo>
                  <a:close/>
                </a:path>
              </a:pathLst>
            </a:custGeom>
            <a:solidFill>
              <a:schemeClr val="accent5">
                <a:lumMod val="40000"/>
                <a:lumOff val="6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bject 10">
              <a:extLst>
                <a:ext uri="{FF2B5EF4-FFF2-40B4-BE49-F238E27FC236}">
                  <a16:creationId xmlns:a16="http://schemas.microsoft.com/office/drawing/2014/main" id="{1207E18C-02A8-48EB-BB25-B8424B875834}"/>
                </a:ext>
              </a:extLst>
            </p:cNvPr>
            <p:cNvSpPr/>
            <p:nvPr/>
          </p:nvSpPr>
          <p:spPr>
            <a:xfrm>
              <a:off x="404178" y="3288945"/>
              <a:ext cx="637540" cy="815340"/>
            </a:xfrm>
            <a:custGeom>
              <a:avLst/>
              <a:gdLst/>
              <a:ahLst/>
              <a:cxnLst/>
              <a:rect l="l" t="t" r="r" b="b"/>
              <a:pathLst>
                <a:path w="637540" h="815339">
                  <a:moveTo>
                    <a:pt x="637488" y="0"/>
                  </a:moveTo>
                  <a:lnTo>
                    <a:pt x="585603" y="2411"/>
                  </a:lnTo>
                  <a:lnTo>
                    <a:pt x="525121" y="11467"/>
                  </a:lnTo>
                  <a:lnTo>
                    <a:pt x="482977" y="21817"/>
                  </a:lnTo>
                  <a:lnTo>
                    <a:pt x="442015" y="35248"/>
                  </a:lnTo>
                  <a:lnTo>
                    <a:pt x="402317" y="51639"/>
                  </a:lnTo>
                  <a:lnTo>
                    <a:pt x="363969" y="70868"/>
                  </a:lnTo>
                  <a:lnTo>
                    <a:pt x="327054" y="92815"/>
                  </a:lnTo>
                  <a:lnTo>
                    <a:pt x="291657" y="117359"/>
                  </a:lnTo>
                  <a:lnTo>
                    <a:pt x="257862" y="144380"/>
                  </a:lnTo>
                  <a:lnTo>
                    <a:pt x="225752" y="173756"/>
                  </a:lnTo>
                  <a:lnTo>
                    <a:pt x="195412" y="205367"/>
                  </a:lnTo>
                  <a:lnTo>
                    <a:pt x="166926" y="239093"/>
                  </a:lnTo>
                  <a:lnTo>
                    <a:pt x="140378" y="274812"/>
                  </a:lnTo>
                  <a:lnTo>
                    <a:pt x="115852" y="312403"/>
                  </a:lnTo>
                  <a:lnTo>
                    <a:pt x="93433" y="351746"/>
                  </a:lnTo>
                  <a:lnTo>
                    <a:pt x="73204" y="392720"/>
                  </a:lnTo>
                  <a:lnTo>
                    <a:pt x="55250" y="435205"/>
                  </a:lnTo>
                  <a:lnTo>
                    <a:pt x="39654" y="479079"/>
                  </a:lnTo>
                  <a:lnTo>
                    <a:pt x="26501" y="524222"/>
                  </a:lnTo>
                  <a:lnTo>
                    <a:pt x="15875" y="570512"/>
                  </a:lnTo>
                  <a:lnTo>
                    <a:pt x="7860" y="617830"/>
                  </a:lnTo>
                  <a:lnTo>
                    <a:pt x="2540" y="666055"/>
                  </a:lnTo>
                  <a:lnTo>
                    <a:pt x="0" y="715065"/>
                  </a:lnTo>
                  <a:lnTo>
                    <a:pt x="322" y="764740"/>
                  </a:lnTo>
                  <a:lnTo>
                    <a:pt x="3593" y="814959"/>
                  </a:lnTo>
                  <a:lnTo>
                    <a:pt x="9861" y="764674"/>
                  </a:lnTo>
                  <a:lnTo>
                    <a:pt x="18974" y="715618"/>
                  </a:lnTo>
                  <a:lnTo>
                    <a:pt x="30827" y="667900"/>
                  </a:lnTo>
                  <a:lnTo>
                    <a:pt x="45316" y="621627"/>
                  </a:lnTo>
                  <a:lnTo>
                    <a:pt x="62335" y="576909"/>
                  </a:lnTo>
                  <a:lnTo>
                    <a:pt x="81781" y="533853"/>
                  </a:lnTo>
                  <a:lnTo>
                    <a:pt x="103549" y="492567"/>
                  </a:lnTo>
                  <a:lnTo>
                    <a:pt x="127533" y="453161"/>
                  </a:lnTo>
                  <a:lnTo>
                    <a:pt x="153629" y="415741"/>
                  </a:lnTo>
                  <a:lnTo>
                    <a:pt x="181734" y="380417"/>
                  </a:lnTo>
                  <a:lnTo>
                    <a:pt x="211741" y="347297"/>
                  </a:lnTo>
                  <a:lnTo>
                    <a:pt x="243546" y="316489"/>
                  </a:lnTo>
                  <a:lnTo>
                    <a:pt x="277045" y="288100"/>
                  </a:lnTo>
                  <a:lnTo>
                    <a:pt x="312134" y="262241"/>
                  </a:lnTo>
                  <a:lnTo>
                    <a:pt x="348706" y="239018"/>
                  </a:lnTo>
                  <a:lnTo>
                    <a:pt x="386659" y="218541"/>
                  </a:lnTo>
                  <a:lnTo>
                    <a:pt x="425886" y="200916"/>
                  </a:lnTo>
                  <a:lnTo>
                    <a:pt x="466284" y="186254"/>
                  </a:lnTo>
                  <a:lnTo>
                    <a:pt x="507748" y="174661"/>
                  </a:lnTo>
                  <a:lnTo>
                    <a:pt x="550173" y="166246"/>
                  </a:lnTo>
                  <a:lnTo>
                    <a:pt x="593454" y="161118"/>
                  </a:lnTo>
                  <a:lnTo>
                    <a:pt x="637488" y="159385"/>
                  </a:lnTo>
                  <a:lnTo>
                    <a:pt x="637488" y="0"/>
                  </a:lnTo>
                  <a:close/>
                </a:path>
              </a:pathLst>
            </a:custGeom>
            <a:solidFill>
              <a:schemeClr val="accent5">
                <a:lumMod val="40000"/>
                <a:lumOff val="60000"/>
              </a:schemeClr>
            </a:solidFill>
            <a:ln>
              <a:solidFill>
                <a:srgbClr val="0054B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object 5">
            <a:extLst>
              <a:ext uri="{FF2B5EF4-FFF2-40B4-BE49-F238E27FC236}">
                <a16:creationId xmlns:a16="http://schemas.microsoft.com/office/drawing/2014/main" id="{1C99D465-EEE7-43D5-9519-8B5F30AB634B}"/>
              </a:ext>
            </a:extLst>
          </p:cNvPr>
          <p:cNvSpPr/>
          <p:nvPr/>
        </p:nvSpPr>
        <p:spPr>
          <a:xfrm>
            <a:off x="1103290" y="185475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bject 19">
            <a:extLst>
              <a:ext uri="{FF2B5EF4-FFF2-40B4-BE49-F238E27FC236}">
                <a16:creationId xmlns:a16="http://schemas.microsoft.com/office/drawing/2014/main" id="{65DD5FD9-3427-4C01-A826-33CBEB529BF4}"/>
              </a:ext>
            </a:extLst>
          </p:cNvPr>
          <p:cNvSpPr txBox="1"/>
          <p:nvPr/>
        </p:nvSpPr>
        <p:spPr>
          <a:xfrm>
            <a:off x="651693" y="4723089"/>
            <a:ext cx="10501861" cy="1859483"/>
          </a:xfrm>
          <a:prstGeom prst="rect">
            <a:avLst/>
          </a:prstGeom>
        </p:spPr>
        <p:txBody>
          <a:bodyPr vert="horz" wrap="square" lIns="0" tIns="12700" rIns="0" bIns="0" rtlCol="0">
            <a:spAutoFit/>
          </a:bodyPr>
          <a:lstStyle/>
          <a:p>
            <a:pPr marL="12700" marR="0" lvl="0" indent="0" algn="just" defTabSz="914400" rtl="0" eaLnBrk="1" fontAlgn="auto" latinLnBrk="0" hangingPunct="1">
              <a:lnSpc>
                <a:spcPct val="100000"/>
              </a:lnSpc>
              <a:spcBef>
                <a:spcPts val="4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a:t>
            </a:r>
            <a:r>
              <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12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Nombre:</a:t>
            </a:r>
            <a:r>
              <a:rPr kumimoji="0" sz="12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Este dato es traído automáticamente de la pantalla anterior, luego de diligenciar los datos en el campo “</a:t>
            </a:r>
            <a:r>
              <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Fórmula”</a:t>
            </a:r>
            <a:r>
              <a:rPr kumimoji="0" sz="1200" b="0" i="0" u="none" strike="noStrike" kern="1200" cap="none" spc="-1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
            </a:r>
            <a:endPar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 Descripción: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debe </a:t>
            </a:r>
            <a:r>
              <a:rPr kumimoji="0" sz="12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relacionar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incluir la información correspondiente al numerador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y</a:t>
            </a:r>
            <a:r>
              <a:rPr kumimoji="0" sz="1200" b="0" i="0" u="none" strike="noStrike" kern="1200" cap="none" spc="-12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denominador</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
            </a:r>
            <a:endParaRPr kumimoji="0" lang="es-CO"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6 Fórmula Variable: </a:t>
            </a:r>
            <a:r>
              <a:rPr kumimoji="0" lang="es-CO"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debe digitar la fórmula descriptiva con la cual se va a calcular el indicador, una vez escrita la fórmula saldrá una pantalla emergente en la cual se debe describir de manera cualitativa cada una de las variables que conforman la fórmula. </a:t>
            </a:r>
            <a:endPar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2700" marR="5080" lvl="0" indent="0" algn="just"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7 Peso</a:t>
            </a:r>
            <a:r>
              <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escribe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la ponderación (peso) que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va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tener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esa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variable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 el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calculo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cada variable, recordar que la sumatoria del peso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las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variables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debe s</a:t>
            </a:r>
            <a:r>
              <a:rPr kumimoji="0" lang="es-CO"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a:t>
            </a:r>
            <a:r>
              <a:rPr kumimoji="0" sz="1200" b="0" i="0" u="none" strike="noStrike" kern="1200" cap="none" spc="-4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sz="12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100</a:t>
            </a:r>
            <a:r>
              <a:rPr kumimoji="0" lang="es-CO" sz="1200" b="1" i="0" u="sng"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
            </a:r>
            <a:endPar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8 Responsable: </a:t>
            </a:r>
            <a:r>
              <a:rPr kumimoji="0" lang="es-CO"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 través de la lista desplegable escoger las personas encargadas de realizar el reporte en el módulo de indicadores del SGI.</a:t>
            </a:r>
            <a:endPar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9 Editar:</a:t>
            </a:r>
            <a:r>
              <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Una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vez ingresada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toda la información </a:t>
            </a:r>
            <a:r>
              <a:rPr kumimoji="0"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respecto a las variables de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debe dar clic </a:t>
            </a:r>
            <a:r>
              <a:rPr kumimoji="0" sz="12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en</a:t>
            </a:r>
            <a:r>
              <a:rPr kumimoji="0" sz="1200" b="0" i="0" u="none" strike="noStrike" kern="1200" cap="none" spc="-16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
            </a:r>
            <a:r>
              <a:rPr kumimoji="0" lang="es-CO"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Editar</a:t>
            </a:r>
            <a:r>
              <a:rPr kumimoji="0"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
            </a:r>
            <a:endParaRPr kumimoji="0" lang="es-CO"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10 Aceptar: </a:t>
            </a:r>
            <a:r>
              <a:rPr kumimoji="0" lang="es-CO" sz="12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Finalmente se despliega una pestaña emergente en la cual se enuncia “La operación se ejecutó exitosamente”, y se da Clic en la opción aceptar para terminar el proceso.</a:t>
            </a:r>
            <a:endParaRPr kumimoji="0" sz="1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44" name="object 5">
            <a:extLst>
              <a:ext uri="{FF2B5EF4-FFF2-40B4-BE49-F238E27FC236}">
                <a16:creationId xmlns:a16="http://schemas.microsoft.com/office/drawing/2014/main" id="{620B9110-B3F8-4705-A9E6-7F0F942FD6CF}"/>
              </a:ext>
            </a:extLst>
          </p:cNvPr>
          <p:cNvSpPr/>
          <p:nvPr/>
        </p:nvSpPr>
        <p:spPr>
          <a:xfrm>
            <a:off x="2649042" y="186958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bject 5">
            <a:extLst>
              <a:ext uri="{FF2B5EF4-FFF2-40B4-BE49-F238E27FC236}">
                <a16:creationId xmlns:a16="http://schemas.microsoft.com/office/drawing/2014/main" id="{5F43E0C7-C95E-4D8F-AF18-6CA3200F3084}"/>
              </a:ext>
            </a:extLst>
          </p:cNvPr>
          <p:cNvSpPr/>
          <p:nvPr/>
        </p:nvSpPr>
        <p:spPr>
          <a:xfrm>
            <a:off x="4879375" y="1902707"/>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bject 12">
            <a:extLst>
              <a:ext uri="{FF2B5EF4-FFF2-40B4-BE49-F238E27FC236}">
                <a16:creationId xmlns:a16="http://schemas.microsoft.com/office/drawing/2014/main" id="{557BDBCD-7111-4F32-9665-3B4FC79E0387}"/>
              </a:ext>
            </a:extLst>
          </p:cNvPr>
          <p:cNvSpPr/>
          <p:nvPr/>
        </p:nvSpPr>
        <p:spPr>
          <a:xfrm>
            <a:off x="6274213" y="2038203"/>
            <a:ext cx="270950" cy="288380"/>
          </a:xfrm>
          <a:custGeom>
            <a:avLst/>
            <a:gdLst/>
            <a:ahLst/>
            <a:cxnLst/>
            <a:rect l="l" t="t" r="r" b="b"/>
            <a:pathLst>
              <a:path w="1377950" h="402589">
                <a:moveTo>
                  <a:pt x="0" y="201206"/>
                </a:moveTo>
                <a:lnTo>
                  <a:pt x="13998" y="160655"/>
                </a:lnTo>
                <a:lnTo>
                  <a:pt x="54143" y="122886"/>
                </a:lnTo>
                <a:lnTo>
                  <a:pt x="117664" y="88709"/>
                </a:lnTo>
                <a:lnTo>
                  <a:pt x="157323" y="73219"/>
                </a:lnTo>
                <a:lnTo>
                  <a:pt x="201787" y="58931"/>
                </a:lnTo>
                <a:lnTo>
                  <a:pt x="250707" y="45945"/>
                </a:lnTo>
                <a:lnTo>
                  <a:pt x="303739" y="34362"/>
                </a:lnTo>
                <a:lnTo>
                  <a:pt x="360535" y="24284"/>
                </a:lnTo>
                <a:lnTo>
                  <a:pt x="420749" y="15811"/>
                </a:lnTo>
                <a:lnTo>
                  <a:pt x="484033" y="9045"/>
                </a:lnTo>
                <a:lnTo>
                  <a:pt x="550042" y="4087"/>
                </a:lnTo>
                <a:lnTo>
                  <a:pt x="618429" y="1038"/>
                </a:lnTo>
                <a:lnTo>
                  <a:pt x="688848" y="0"/>
                </a:lnTo>
                <a:lnTo>
                  <a:pt x="759288" y="1038"/>
                </a:lnTo>
                <a:lnTo>
                  <a:pt x="827695" y="4087"/>
                </a:lnTo>
                <a:lnTo>
                  <a:pt x="893721" y="9045"/>
                </a:lnTo>
                <a:lnTo>
                  <a:pt x="957020" y="15811"/>
                </a:lnTo>
                <a:lnTo>
                  <a:pt x="1017246" y="24284"/>
                </a:lnTo>
                <a:lnTo>
                  <a:pt x="1074052" y="34362"/>
                </a:lnTo>
                <a:lnTo>
                  <a:pt x="1127092" y="45945"/>
                </a:lnTo>
                <a:lnTo>
                  <a:pt x="1176020" y="58931"/>
                </a:lnTo>
                <a:lnTo>
                  <a:pt x="1220488" y="73219"/>
                </a:lnTo>
                <a:lnTo>
                  <a:pt x="1260152" y="88709"/>
                </a:lnTo>
                <a:lnTo>
                  <a:pt x="1294663" y="105298"/>
                </a:lnTo>
                <a:lnTo>
                  <a:pt x="1346846" y="141372"/>
                </a:lnTo>
                <a:lnTo>
                  <a:pt x="1374265" y="180633"/>
                </a:lnTo>
                <a:lnTo>
                  <a:pt x="1377823" y="201206"/>
                </a:lnTo>
                <a:lnTo>
                  <a:pt x="1374265" y="221778"/>
                </a:lnTo>
                <a:lnTo>
                  <a:pt x="1346846" y="261040"/>
                </a:lnTo>
                <a:lnTo>
                  <a:pt x="1294663" y="297116"/>
                </a:lnTo>
                <a:lnTo>
                  <a:pt x="1260152" y="313707"/>
                </a:lnTo>
                <a:lnTo>
                  <a:pt x="1220488" y="329197"/>
                </a:lnTo>
                <a:lnTo>
                  <a:pt x="1176020" y="343487"/>
                </a:lnTo>
                <a:lnTo>
                  <a:pt x="1127092" y="356474"/>
                </a:lnTo>
                <a:lnTo>
                  <a:pt x="1074052" y="368058"/>
                </a:lnTo>
                <a:lnTo>
                  <a:pt x="1017246" y="378137"/>
                </a:lnTo>
                <a:lnTo>
                  <a:pt x="957020" y="386611"/>
                </a:lnTo>
                <a:lnTo>
                  <a:pt x="893721" y="393378"/>
                </a:lnTo>
                <a:lnTo>
                  <a:pt x="827695" y="398336"/>
                </a:lnTo>
                <a:lnTo>
                  <a:pt x="759288" y="401385"/>
                </a:lnTo>
                <a:lnTo>
                  <a:pt x="688848" y="402424"/>
                </a:lnTo>
                <a:lnTo>
                  <a:pt x="618429" y="401385"/>
                </a:lnTo>
                <a:lnTo>
                  <a:pt x="550042" y="398336"/>
                </a:lnTo>
                <a:lnTo>
                  <a:pt x="484033" y="393378"/>
                </a:lnTo>
                <a:lnTo>
                  <a:pt x="420749" y="386611"/>
                </a:lnTo>
                <a:lnTo>
                  <a:pt x="360535" y="378137"/>
                </a:lnTo>
                <a:lnTo>
                  <a:pt x="303739" y="368058"/>
                </a:lnTo>
                <a:lnTo>
                  <a:pt x="250707" y="356474"/>
                </a:lnTo>
                <a:lnTo>
                  <a:pt x="201787" y="343487"/>
                </a:lnTo>
                <a:lnTo>
                  <a:pt x="157323" y="329197"/>
                </a:lnTo>
                <a:lnTo>
                  <a:pt x="117664" y="313707"/>
                </a:lnTo>
                <a:lnTo>
                  <a:pt x="83155" y="297116"/>
                </a:lnTo>
                <a:lnTo>
                  <a:pt x="30975" y="261040"/>
                </a:lnTo>
                <a:lnTo>
                  <a:pt x="3557" y="221778"/>
                </a:lnTo>
                <a:lnTo>
                  <a:pt x="0" y="201206"/>
                </a:lnTo>
                <a:close/>
              </a:path>
            </a:pathLst>
          </a:custGeom>
          <a:ln w="3175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bject 5">
            <a:extLst>
              <a:ext uri="{FF2B5EF4-FFF2-40B4-BE49-F238E27FC236}">
                <a16:creationId xmlns:a16="http://schemas.microsoft.com/office/drawing/2014/main" id="{5E78E62A-CE30-40B7-A0A8-10F052EC2749}"/>
              </a:ext>
            </a:extLst>
          </p:cNvPr>
          <p:cNvSpPr/>
          <p:nvPr/>
        </p:nvSpPr>
        <p:spPr>
          <a:xfrm>
            <a:off x="6157049" y="189708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bject 5">
            <a:extLst>
              <a:ext uri="{FF2B5EF4-FFF2-40B4-BE49-F238E27FC236}">
                <a16:creationId xmlns:a16="http://schemas.microsoft.com/office/drawing/2014/main" id="{3D25D3E5-2D45-4036-8171-2DE6F7D64D84}"/>
              </a:ext>
            </a:extLst>
          </p:cNvPr>
          <p:cNvSpPr/>
          <p:nvPr/>
        </p:nvSpPr>
        <p:spPr>
          <a:xfrm>
            <a:off x="7069991" y="186895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8</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bject 5">
            <a:extLst>
              <a:ext uri="{FF2B5EF4-FFF2-40B4-BE49-F238E27FC236}">
                <a16:creationId xmlns:a16="http://schemas.microsoft.com/office/drawing/2014/main" id="{74D59777-DF38-4A41-ABD2-037FDE95BD79}"/>
              </a:ext>
            </a:extLst>
          </p:cNvPr>
          <p:cNvSpPr/>
          <p:nvPr/>
        </p:nvSpPr>
        <p:spPr>
          <a:xfrm>
            <a:off x="4838009" y="399893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9</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3" name="Imagen 52">
            <a:extLst>
              <a:ext uri="{FF2B5EF4-FFF2-40B4-BE49-F238E27FC236}">
                <a16:creationId xmlns:a16="http://schemas.microsoft.com/office/drawing/2014/main" id="{ECCCA2E3-7144-458C-8BF6-E2FD9B8F9F80}"/>
              </a:ext>
            </a:extLst>
          </p:cNvPr>
          <p:cNvPicPr>
            <a:picLocks noChangeAspect="1"/>
          </p:cNvPicPr>
          <p:nvPr/>
        </p:nvPicPr>
        <p:blipFill>
          <a:blip r:embed="rId3"/>
          <a:stretch>
            <a:fillRect/>
          </a:stretch>
        </p:blipFill>
        <p:spPr>
          <a:xfrm>
            <a:off x="6332905" y="3218456"/>
            <a:ext cx="1814740" cy="717808"/>
          </a:xfrm>
          <a:prstGeom prst="rect">
            <a:avLst/>
          </a:prstGeom>
        </p:spPr>
      </p:pic>
      <p:sp>
        <p:nvSpPr>
          <p:cNvPr id="55" name="object 5">
            <a:extLst>
              <a:ext uri="{FF2B5EF4-FFF2-40B4-BE49-F238E27FC236}">
                <a16:creationId xmlns:a16="http://schemas.microsoft.com/office/drawing/2014/main" id="{E0F48B24-3704-4310-A093-2E58ECA5D42B}"/>
              </a:ext>
            </a:extLst>
          </p:cNvPr>
          <p:cNvSpPr/>
          <p:nvPr/>
        </p:nvSpPr>
        <p:spPr>
          <a:xfrm>
            <a:off x="6057932" y="303972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rgbClr val="FFC0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10</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ángulo: esquinas redondeadas 5">
            <a:extLst>
              <a:ext uri="{FF2B5EF4-FFF2-40B4-BE49-F238E27FC236}">
                <a16:creationId xmlns:a16="http://schemas.microsoft.com/office/drawing/2014/main" id="{FDEE5160-EE52-416F-9969-F37C2E8E26F8}"/>
              </a:ext>
            </a:extLst>
          </p:cNvPr>
          <p:cNvSpPr/>
          <p:nvPr/>
        </p:nvSpPr>
        <p:spPr>
          <a:xfrm>
            <a:off x="1247919" y="2064956"/>
            <a:ext cx="645174" cy="16352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9" name="Rectángulo: esquinas redondeadas 5">
            <a:extLst>
              <a:ext uri="{FF2B5EF4-FFF2-40B4-BE49-F238E27FC236}">
                <a16:creationId xmlns:a16="http://schemas.microsoft.com/office/drawing/2014/main" id="{320F3D6E-CB8C-41E5-B0E9-6EE04108CE82}"/>
              </a:ext>
            </a:extLst>
          </p:cNvPr>
          <p:cNvSpPr/>
          <p:nvPr/>
        </p:nvSpPr>
        <p:spPr>
          <a:xfrm>
            <a:off x="2235296" y="2092063"/>
            <a:ext cx="997774" cy="31566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0" name="Rectángulo: esquinas redondeadas 5">
            <a:extLst>
              <a:ext uri="{FF2B5EF4-FFF2-40B4-BE49-F238E27FC236}">
                <a16:creationId xmlns:a16="http://schemas.microsoft.com/office/drawing/2014/main" id="{85F65BBB-12D0-430A-8636-97D5C2D04BE1}"/>
              </a:ext>
            </a:extLst>
          </p:cNvPr>
          <p:cNvSpPr/>
          <p:nvPr/>
        </p:nvSpPr>
        <p:spPr>
          <a:xfrm>
            <a:off x="5139537" y="2069375"/>
            <a:ext cx="997774" cy="31566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1" name="Rectángulo: esquinas redondeadas 5">
            <a:extLst>
              <a:ext uri="{FF2B5EF4-FFF2-40B4-BE49-F238E27FC236}">
                <a16:creationId xmlns:a16="http://schemas.microsoft.com/office/drawing/2014/main" id="{E69F4A81-0747-4F15-A0F8-B049610310B9}"/>
              </a:ext>
            </a:extLst>
          </p:cNvPr>
          <p:cNvSpPr/>
          <p:nvPr/>
        </p:nvSpPr>
        <p:spPr>
          <a:xfrm>
            <a:off x="6583843" y="2062384"/>
            <a:ext cx="997774" cy="31566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2" name="Rectángulo: esquinas redondeadas 5">
            <a:extLst>
              <a:ext uri="{FF2B5EF4-FFF2-40B4-BE49-F238E27FC236}">
                <a16:creationId xmlns:a16="http://schemas.microsoft.com/office/drawing/2014/main" id="{5D2BC506-E2E6-4B99-B66C-11977B7F6079}"/>
              </a:ext>
            </a:extLst>
          </p:cNvPr>
          <p:cNvSpPr/>
          <p:nvPr/>
        </p:nvSpPr>
        <p:spPr>
          <a:xfrm>
            <a:off x="4713974" y="4197160"/>
            <a:ext cx="721032" cy="14896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3" name="Rectángulo: esquinas redondeadas 5">
            <a:extLst>
              <a:ext uri="{FF2B5EF4-FFF2-40B4-BE49-F238E27FC236}">
                <a16:creationId xmlns:a16="http://schemas.microsoft.com/office/drawing/2014/main" id="{34B5A1E8-F28D-4354-BDFE-93F93076E0A6}"/>
              </a:ext>
            </a:extLst>
          </p:cNvPr>
          <p:cNvSpPr/>
          <p:nvPr/>
        </p:nvSpPr>
        <p:spPr>
          <a:xfrm>
            <a:off x="6274213" y="3147848"/>
            <a:ext cx="1907886" cy="86289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716265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Generalidades</a:t>
            </a:r>
            <a:endParaRPr lang="es-ES" dirty="0">
              <a:solidFill>
                <a:schemeClr val="bg1">
                  <a:lumMod val="50000"/>
                </a:schemeClr>
              </a:solidFill>
            </a:endParaRPr>
          </a:p>
        </p:txBody>
      </p:sp>
      <p:sp>
        <p:nvSpPr>
          <p:cNvPr id="3" name="Marcador de contenido 2"/>
          <p:cNvSpPr>
            <a:spLocks noGrp="1"/>
          </p:cNvSpPr>
          <p:nvPr>
            <p:ph sz="half" idx="2"/>
          </p:nvPr>
        </p:nvSpPr>
        <p:spPr>
          <a:xfrm>
            <a:off x="1762934" y="277871"/>
            <a:ext cx="618067" cy="525992"/>
          </a:xfrm>
        </p:spPr>
        <p:txBody>
          <a:bodyPr/>
          <a:lstStyle/>
          <a:p>
            <a:r>
              <a:rPr lang="es-ES" dirty="0"/>
              <a:t>14</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51693" y="870572"/>
            <a:ext cx="8785922" cy="380711"/>
            <a:chOff x="494522"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94522"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7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14.5 Si se requiere </a:t>
              </a:r>
              <a:r>
                <a:rPr kumimoji="0" lang="es-ES" sz="16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modificar</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o </a:t>
              </a:r>
              <a:r>
                <a:rPr kumimoji="0" lang="es-ES" sz="16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editar</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información del indicador</a:t>
              </a:r>
            </a:p>
          </p:txBody>
        </p:sp>
      </p:grpSp>
      <p:pic>
        <p:nvPicPr>
          <p:cNvPr id="35" name="Imagen 34">
            <a:extLst>
              <a:ext uri="{FF2B5EF4-FFF2-40B4-BE49-F238E27FC236}">
                <a16:creationId xmlns:a16="http://schemas.microsoft.com/office/drawing/2014/main" id="{59977EAA-280F-4A5F-B280-9D85CE3686D2}"/>
              </a:ext>
            </a:extLst>
          </p:cNvPr>
          <p:cNvPicPr>
            <a:picLocks noChangeAspect="1"/>
          </p:cNvPicPr>
          <p:nvPr/>
        </p:nvPicPr>
        <p:blipFill>
          <a:blip r:embed="rId2"/>
          <a:stretch>
            <a:fillRect/>
          </a:stretch>
        </p:blipFill>
        <p:spPr>
          <a:xfrm>
            <a:off x="1762934" y="1763737"/>
            <a:ext cx="3404321" cy="2200319"/>
          </a:xfrm>
          <a:prstGeom prst="rect">
            <a:avLst/>
          </a:prstGeom>
        </p:spPr>
      </p:pic>
      <p:sp>
        <p:nvSpPr>
          <p:cNvPr id="36" name="object 5">
            <a:extLst>
              <a:ext uri="{FF2B5EF4-FFF2-40B4-BE49-F238E27FC236}">
                <a16:creationId xmlns:a16="http://schemas.microsoft.com/office/drawing/2014/main" id="{070861EF-946D-49F0-9696-9FA1B188155F}"/>
              </a:ext>
            </a:extLst>
          </p:cNvPr>
          <p:cNvSpPr/>
          <p:nvPr/>
        </p:nvSpPr>
        <p:spPr>
          <a:xfrm>
            <a:off x="1526792" y="339393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Imagen 36">
            <a:extLst>
              <a:ext uri="{FF2B5EF4-FFF2-40B4-BE49-F238E27FC236}">
                <a16:creationId xmlns:a16="http://schemas.microsoft.com/office/drawing/2014/main" id="{28DAB3AE-2591-4FDC-8153-886E025B3E12}"/>
              </a:ext>
            </a:extLst>
          </p:cNvPr>
          <p:cNvPicPr>
            <a:picLocks noChangeAspect="1"/>
          </p:cNvPicPr>
          <p:nvPr/>
        </p:nvPicPr>
        <p:blipFill>
          <a:blip r:embed="rId3"/>
          <a:stretch>
            <a:fillRect/>
          </a:stretch>
        </p:blipFill>
        <p:spPr>
          <a:xfrm>
            <a:off x="2226803" y="4027955"/>
            <a:ext cx="1773274" cy="185908"/>
          </a:xfrm>
          <a:prstGeom prst="rect">
            <a:avLst/>
          </a:prstGeom>
        </p:spPr>
      </p:pic>
      <p:sp>
        <p:nvSpPr>
          <p:cNvPr id="39" name="object 5">
            <a:extLst>
              <a:ext uri="{FF2B5EF4-FFF2-40B4-BE49-F238E27FC236}">
                <a16:creationId xmlns:a16="http://schemas.microsoft.com/office/drawing/2014/main" id="{413FEE67-1D44-4B62-AB10-611E2B9562DE}"/>
              </a:ext>
            </a:extLst>
          </p:cNvPr>
          <p:cNvSpPr/>
          <p:nvPr/>
        </p:nvSpPr>
        <p:spPr>
          <a:xfrm>
            <a:off x="2600375" y="3889571"/>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Imagen 42">
            <a:extLst>
              <a:ext uri="{FF2B5EF4-FFF2-40B4-BE49-F238E27FC236}">
                <a16:creationId xmlns:a16="http://schemas.microsoft.com/office/drawing/2014/main" id="{D7123673-9EA4-4278-A125-0A8D50527624}"/>
              </a:ext>
            </a:extLst>
          </p:cNvPr>
          <p:cNvPicPr>
            <a:picLocks noChangeAspect="1"/>
          </p:cNvPicPr>
          <p:nvPr/>
        </p:nvPicPr>
        <p:blipFill>
          <a:blip r:embed="rId4"/>
          <a:stretch>
            <a:fillRect/>
          </a:stretch>
        </p:blipFill>
        <p:spPr>
          <a:xfrm>
            <a:off x="5893894" y="1672021"/>
            <a:ext cx="3370298" cy="2044461"/>
          </a:xfrm>
          <a:prstGeom prst="rect">
            <a:avLst/>
          </a:prstGeom>
        </p:spPr>
      </p:pic>
      <p:pic>
        <p:nvPicPr>
          <p:cNvPr id="45" name="Imagen 44">
            <a:extLst>
              <a:ext uri="{FF2B5EF4-FFF2-40B4-BE49-F238E27FC236}">
                <a16:creationId xmlns:a16="http://schemas.microsoft.com/office/drawing/2014/main" id="{9B21C143-47F0-41EF-BB9F-AD33AE6E12AF}"/>
              </a:ext>
            </a:extLst>
          </p:cNvPr>
          <p:cNvPicPr>
            <a:picLocks noChangeAspect="1"/>
          </p:cNvPicPr>
          <p:nvPr/>
        </p:nvPicPr>
        <p:blipFill>
          <a:blip r:embed="rId5"/>
          <a:stretch>
            <a:fillRect/>
          </a:stretch>
        </p:blipFill>
        <p:spPr>
          <a:xfrm>
            <a:off x="5912921" y="3753636"/>
            <a:ext cx="3363925" cy="1381463"/>
          </a:xfrm>
          <a:prstGeom prst="rect">
            <a:avLst/>
          </a:prstGeom>
        </p:spPr>
      </p:pic>
      <p:sp>
        <p:nvSpPr>
          <p:cNvPr id="49" name="object 11">
            <a:extLst>
              <a:ext uri="{FF2B5EF4-FFF2-40B4-BE49-F238E27FC236}">
                <a16:creationId xmlns:a16="http://schemas.microsoft.com/office/drawing/2014/main" id="{B5D15F2F-0084-48A4-94FA-69FB793B2FA6}"/>
              </a:ext>
            </a:extLst>
          </p:cNvPr>
          <p:cNvSpPr txBox="1"/>
          <p:nvPr/>
        </p:nvSpPr>
        <p:spPr>
          <a:xfrm>
            <a:off x="909335" y="4201445"/>
            <a:ext cx="1362840" cy="5661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2: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Botón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Editar</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despliega cuadro para editar la  información que de</a:t>
            </a:r>
            <a:r>
              <a:rPr kumimoji="0" lang="es-CO" sz="900" b="0" i="0" u="none" strike="noStrike" kern="1200" cap="none" spc="-1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lugar</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object 20">
            <a:extLst>
              <a:ext uri="{FF2B5EF4-FFF2-40B4-BE49-F238E27FC236}">
                <a16:creationId xmlns:a16="http://schemas.microsoft.com/office/drawing/2014/main" id="{6AC0EF93-6E72-4538-A36F-E3CF3C46A7D9}"/>
              </a:ext>
            </a:extLst>
          </p:cNvPr>
          <p:cNvSpPr txBox="1"/>
          <p:nvPr/>
        </p:nvSpPr>
        <p:spPr>
          <a:xfrm>
            <a:off x="9437615" y="1547835"/>
            <a:ext cx="1682750" cy="5661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3:</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despliega cuadro para editar la  información que de</a:t>
            </a:r>
            <a:r>
              <a:rPr kumimoji="0" lang="es-CO" sz="900" b="0" i="0" u="none" strike="noStrike" kern="1200" cap="none" spc="-2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lugar sobre el indicador o las variables</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object 5">
            <a:extLst>
              <a:ext uri="{FF2B5EF4-FFF2-40B4-BE49-F238E27FC236}">
                <a16:creationId xmlns:a16="http://schemas.microsoft.com/office/drawing/2014/main" id="{6560A446-D54D-4903-B333-31DC10934A3A}"/>
              </a:ext>
            </a:extLst>
          </p:cNvPr>
          <p:cNvSpPr/>
          <p:nvPr/>
        </p:nvSpPr>
        <p:spPr>
          <a:xfrm>
            <a:off x="5690976" y="183092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object 11">
            <a:extLst>
              <a:ext uri="{FF2B5EF4-FFF2-40B4-BE49-F238E27FC236}">
                <a16:creationId xmlns:a16="http://schemas.microsoft.com/office/drawing/2014/main" id="{4F9CF97E-4499-4E50-BE31-B52670939019}"/>
              </a:ext>
            </a:extLst>
          </p:cNvPr>
          <p:cNvSpPr txBox="1"/>
          <p:nvPr/>
        </p:nvSpPr>
        <p:spPr>
          <a:xfrm>
            <a:off x="728874" y="2979782"/>
            <a:ext cx="792870" cy="5661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el indicador a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Modificar o Editar</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7" name="Imagen 66">
            <a:extLst>
              <a:ext uri="{FF2B5EF4-FFF2-40B4-BE49-F238E27FC236}">
                <a16:creationId xmlns:a16="http://schemas.microsoft.com/office/drawing/2014/main" id="{D437CB10-690A-4532-8B1B-6BEC93A62015}"/>
              </a:ext>
            </a:extLst>
          </p:cNvPr>
          <p:cNvPicPr>
            <a:picLocks noChangeAspect="1"/>
          </p:cNvPicPr>
          <p:nvPr/>
        </p:nvPicPr>
        <p:blipFill>
          <a:blip r:embed="rId6"/>
          <a:stretch>
            <a:fillRect/>
          </a:stretch>
        </p:blipFill>
        <p:spPr>
          <a:xfrm>
            <a:off x="6791291" y="4797384"/>
            <a:ext cx="1548903" cy="274344"/>
          </a:xfrm>
          <a:prstGeom prst="rect">
            <a:avLst/>
          </a:prstGeom>
        </p:spPr>
      </p:pic>
      <p:sp>
        <p:nvSpPr>
          <p:cNvPr id="69" name="object 5">
            <a:extLst>
              <a:ext uri="{FF2B5EF4-FFF2-40B4-BE49-F238E27FC236}">
                <a16:creationId xmlns:a16="http://schemas.microsoft.com/office/drawing/2014/main" id="{5E176B3E-7483-4FB5-ADD7-5F82CD7C0EF9}"/>
              </a:ext>
            </a:extLst>
          </p:cNvPr>
          <p:cNvSpPr/>
          <p:nvPr/>
        </p:nvSpPr>
        <p:spPr>
          <a:xfrm>
            <a:off x="6517197" y="4826398"/>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object 22">
            <a:extLst>
              <a:ext uri="{FF2B5EF4-FFF2-40B4-BE49-F238E27FC236}">
                <a16:creationId xmlns:a16="http://schemas.microsoft.com/office/drawing/2014/main" id="{2B9144FD-C723-413A-9090-59B1F4157588}"/>
              </a:ext>
            </a:extLst>
          </p:cNvPr>
          <p:cNvSpPr txBox="1"/>
          <p:nvPr/>
        </p:nvSpPr>
        <p:spPr>
          <a:xfrm>
            <a:off x="9107967" y="4552339"/>
            <a:ext cx="1570721" cy="566181"/>
          </a:xfrm>
          <a:prstGeom prst="rect">
            <a:avLst/>
          </a:prstGeom>
        </p:spPr>
        <p:txBody>
          <a:bodyPr vert="horz" wrap="square" lIns="0" tIns="12065" rIns="0" bIns="0" rtlCol="0">
            <a:spAutoFit/>
          </a:bodyPr>
          <a:lstStyle/>
          <a:p>
            <a:pPr marL="348615"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Botón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Editar</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para  guardar la información que</a:t>
            </a:r>
            <a:r>
              <a:rPr kumimoji="0" lang="es-CO" sz="900" b="0" i="0" u="none" strike="noStrike" kern="1200" cap="none" spc="-4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tuvo modificaciones</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5" name="Imagen 74">
            <a:extLst>
              <a:ext uri="{FF2B5EF4-FFF2-40B4-BE49-F238E27FC236}">
                <a16:creationId xmlns:a16="http://schemas.microsoft.com/office/drawing/2014/main" id="{ACEFCFE6-B2FA-47F4-8213-4D50D710D92D}"/>
              </a:ext>
            </a:extLst>
          </p:cNvPr>
          <p:cNvPicPr>
            <a:picLocks noChangeAspect="1"/>
          </p:cNvPicPr>
          <p:nvPr/>
        </p:nvPicPr>
        <p:blipFill>
          <a:blip r:embed="rId7"/>
          <a:stretch>
            <a:fillRect/>
          </a:stretch>
        </p:blipFill>
        <p:spPr>
          <a:xfrm>
            <a:off x="3752473" y="4557039"/>
            <a:ext cx="1814740" cy="717808"/>
          </a:xfrm>
          <a:prstGeom prst="rect">
            <a:avLst/>
          </a:prstGeom>
        </p:spPr>
      </p:pic>
      <p:sp>
        <p:nvSpPr>
          <p:cNvPr id="77" name="object 5">
            <a:extLst>
              <a:ext uri="{FF2B5EF4-FFF2-40B4-BE49-F238E27FC236}">
                <a16:creationId xmlns:a16="http://schemas.microsoft.com/office/drawing/2014/main" id="{2E7DEF4B-24F9-4CFE-8A3E-59C83E4B5FC4}"/>
              </a:ext>
            </a:extLst>
          </p:cNvPr>
          <p:cNvSpPr/>
          <p:nvPr/>
        </p:nvSpPr>
        <p:spPr>
          <a:xfrm>
            <a:off x="3421316" y="4784145"/>
            <a:ext cx="210958" cy="186211"/>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object 22">
            <a:extLst>
              <a:ext uri="{FF2B5EF4-FFF2-40B4-BE49-F238E27FC236}">
                <a16:creationId xmlns:a16="http://schemas.microsoft.com/office/drawing/2014/main" id="{7858DDEE-4146-478E-B367-1D141CD7BEB8}"/>
              </a:ext>
            </a:extLst>
          </p:cNvPr>
          <p:cNvSpPr txBox="1"/>
          <p:nvPr/>
        </p:nvSpPr>
        <p:spPr>
          <a:xfrm>
            <a:off x="3149374" y="5562038"/>
            <a:ext cx="2387189" cy="566181"/>
          </a:xfrm>
          <a:prstGeom prst="rect">
            <a:avLst/>
          </a:prstGeom>
        </p:spPr>
        <p:txBody>
          <a:bodyPr vert="horz" wrap="square" lIns="0" tIns="12065" rIns="0" bIns="0" rtlCol="0">
            <a:spAutoFit/>
          </a:bodyPr>
          <a:lstStyle/>
          <a:p>
            <a:pPr marL="348615"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Una vez editada o modificada la información, asegúrese de recibir el siguiente mensaje,  lo cual indica que el registro fue un éxito</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9" name="Rectángulo: esquinas redondeadas 5">
            <a:extLst>
              <a:ext uri="{FF2B5EF4-FFF2-40B4-BE49-F238E27FC236}">
                <a16:creationId xmlns:a16="http://schemas.microsoft.com/office/drawing/2014/main" id="{2BC39C5F-A95C-4F19-BB50-1CBC66B13CC9}"/>
              </a:ext>
            </a:extLst>
          </p:cNvPr>
          <p:cNvSpPr/>
          <p:nvPr/>
        </p:nvSpPr>
        <p:spPr>
          <a:xfrm>
            <a:off x="1742360" y="3305589"/>
            <a:ext cx="3450062" cy="32876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81" name="Rectángulo: esquinas redondeadas 5">
            <a:extLst>
              <a:ext uri="{FF2B5EF4-FFF2-40B4-BE49-F238E27FC236}">
                <a16:creationId xmlns:a16="http://schemas.microsoft.com/office/drawing/2014/main" id="{C9CC9C2E-F062-4C8D-AEAE-EDF33E5CDC1B}"/>
              </a:ext>
            </a:extLst>
          </p:cNvPr>
          <p:cNvSpPr/>
          <p:nvPr/>
        </p:nvSpPr>
        <p:spPr>
          <a:xfrm>
            <a:off x="2790156" y="4021202"/>
            <a:ext cx="627361" cy="180243"/>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82" name="Rectángulo: esquinas redondeadas 5">
            <a:extLst>
              <a:ext uri="{FF2B5EF4-FFF2-40B4-BE49-F238E27FC236}">
                <a16:creationId xmlns:a16="http://schemas.microsoft.com/office/drawing/2014/main" id="{7339EE90-607F-49BC-8D4E-1677E60154D2}"/>
              </a:ext>
            </a:extLst>
          </p:cNvPr>
          <p:cNvSpPr/>
          <p:nvPr/>
        </p:nvSpPr>
        <p:spPr>
          <a:xfrm>
            <a:off x="5942767" y="1798694"/>
            <a:ext cx="508368" cy="181201"/>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83" name="Rectángulo: esquinas redondeadas 5">
            <a:extLst>
              <a:ext uri="{FF2B5EF4-FFF2-40B4-BE49-F238E27FC236}">
                <a16:creationId xmlns:a16="http://schemas.microsoft.com/office/drawing/2014/main" id="{D07223AD-27C1-4064-8687-396E5F786D00}"/>
              </a:ext>
            </a:extLst>
          </p:cNvPr>
          <p:cNvSpPr/>
          <p:nvPr/>
        </p:nvSpPr>
        <p:spPr>
          <a:xfrm>
            <a:off x="6791290" y="4786271"/>
            <a:ext cx="758802" cy="209841"/>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84" name="Rectángulo: esquinas redondeadas 5">
            <a:extLst>
              <a:ext uri="{FF2B5EF4-FFF2-40B4-BE49-F238E27FC236}">
                <a16:creationId xmlns:a16="http://schemas.microsoft.com/office/drawing/2014/main" id="{A02F6E7A-2C25-431E-A232-D76C562F213D}"/>
              </a:ext>
            </a:extLst>
          </p:cNvPr>
          <p:cNvSpPr/>
          <p:nvPr/>
        </p:nvSpPr>
        <p:spPr>
          <a:xfrm>
            <a:off x="3672340" y="4484535"/>
            <a:ext cx="1921198" cy="83269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764749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3801" y="233719"/>
            <a:ext cx="7429527" cy="524168"/>
          </a:xfrm>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Ingreso al SGI</a:t>
            </a:r>
            <a:endParaRPr lang="es-ES" dirty="0">
              <a:solidFill>
                <a:schemeClr val="bg1">
                  <a:lumMod val="50000"/>
                </a:schemeClr>
              </a:solidFill>
            </a:endParaRPr>
          </a:p>
        </p:txBody>
      </p:sp>
      <p:sp>
        <p:nvSpPr>
          <p:cNvPr id="3" name="Marcador de contenido 2"/>
          <p:cNvSpPr>
            <a:spLocks noGrp="1"/>
          </p:cNvSpPr>
          <p:nvPr>
            <p:ph sz="half" idx="2"/>
          </p:nvPr>
        </p:nvSpPr>
        <p:spPr>
          <a:xfrm>
            <a:off x="1762883" y="289420"/>
            <a:ext cx="618067" cy="525992"/>
          </a:xfrm>
        </p:spPr>
        <p:txBody>
          <a:bodyPr/>
          <a:lstStyle/>
          <a:p>
            <a:r>
              <a:rPr lang="es-ES" dirty="0" smtClean="0"/>
              <a:t>13</a:t>
            </a:r>
            <a:endParaRPr lang="es-ES" dirty="0"/>
          </a:p>
        </p:txBody>
      </p:sp>
      <p:sp>
        <p:nvSpPr>
          <p:cNvPr id="33" name="Rectángulo: esquinas redondeadas 4">
            <a:extLst>
              <a:ext uri="{FF2B5EF4-FFF2-40B4-BE49-F238E27FC236}">
                <a16:creationId xmlns:a16="http://schemas.microsoft.com/office/drawing/2014/main" id="{7A7561F0-32E3-4D3E-913D-23EEE4728897}"/>
              </a:ext>
            </a:extLst>
          </p:cNvPr>
          <p:cNvSpPr txBox="1"/>
          <p:nvPr/>
        </p:nvSpPr>
        <p:spPr>
          <a:xfrm>
            <a:off x="670995" y="576915"/>
            <a:ext cx="9890743" cy="4548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Acceso: </a:t>
            </a:r>
            <a:r>
              <a:rPr kumimoji="0" lang="es-CO"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al módulo de indicadores se puede acceder de tres maneras</a:t>
            </a:r>
            <a:r>
              <a:rPr kumimoji="0" lang="es-CO"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s-CO"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upo 33">
            <a:extLst>
              <a:ext uri="{FF2B5EF4-FFF2-40B4-BE49-F238E27FC236}">
                <a16:creationId xmlns:a16="http://schemas.microsoft.com/office/drawing/2014/main" id="{F429908C-BC90-40C8-B07D-7B26CD6C857F}"/>
              </a:ext>
            </a:extLst>
          </p:cNvPr>
          <p:cNvGrpSpPr/>
          <p:nvPr/>
        </p:nvGrpSpPr>
        <p:grpSpPr>
          <a:xfrm>
            <a:off x="612955" y="1236237"/>
            <a:ext cx="2994312" cy="356830"/>
            <a:chOff x="494522" y="1054359"/>
            <a:chExt cx="3228392" cy="546589"/>
          </a:xfrm>
        </p:grpSpPr>
        <p:sp>
          <p:nvSpPr>
            <p:cNvPr id="35" name="Rectángulo: esquinas diagonales cortadas 34">
              <a:extLst>
                <a:ext uri="{FF2B5EF4-FFF2-40B4-BE49-F238E27FC236}">
                  <a16:creationId xmlns:a16="http://schemas.microsoft.com/office/drawing/2014/main" id="{85D6BA69-197C-4E65-852A-D23AB52B592B}"/>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CuadroTexto 35">
              <a:extLst>
                <a:ext uri="{FF2B5EF4-FFF2-40B4-BE49-F238E27FC236}">
                  <a16:creationId xmlns:a16="http://schemas.microsoft.com/office/drawing/2014/main" id="{025DB6A9-7284-45F6-8C98-A4FDE9FD8B3A}"/>
                </a:ext>
              </a:extLst>
            </p:cNvPr>
            <p:cNvSpPr txBox="1"/>
            <p:nvPr/>
          </p:nvSpPr>
          <p:spPr>
            <a:xfrm>
              <a:off x="494522" y="1082353"/>
              <a:ext cx="3228392" cy="518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 Escritorio del Computador</a:t>
              </a:r>
            </a:p>
          </p:txBody>
        </p:sp>
      </p:grpSp>
      <p:pic>
        <p:nvPicPr>
          <p:cNvPr id="4" name="Imagen 3">
            <a:extLst>
              <a:ext uri="{FF2B5EF4-FFF2-40B4-BE49-F238E27FC236}">
                <a16:creationId xmlns:a16="http://schemas.microsoft.com/office/drawing/2014/main" id="{1CF788A9-C1A0-4A74-96AF-F46060B9135A}"/>
              </a:ext>
            </a:extLst>
          </p:cNvPr>
          <p:cNvPicPr>
            <a:picLocks noChangeAspect="1"/>
          </p:cNvPicPr>
          <p:nvPr/>
        </p:nvPicPr>
        <p:blipFill>
          <a:blip r:embed="rId2"/>
          <a:stretch>
            <a:fillRect/>
          </a:stretch>
        </p:blipFill>
        <p:spPr>
          <a:xfrm>
            <a:off x="923832" y="1686414"/>
            <a:ext cx="2602799" cy="2048499"/>
          </a:xfrm>
          <a:prstGeom prst="rect">
            <a:avLst/>
          </a:prstGeom>
        </p:spPr>
      </p:pic>
      <p:pic>
        <p:nvPicPr>
          <p:cNvPr id="14" name="Imagen 13">
            <a:extLst>
              <a:ext uri="{FF2B5EF4-FFF2-40B4-BE49-F238E27FC236}">
                <a16:creationId xmlns:a16="http://schemas.microsoft.com/office/drawing/2014/main" id="{218F3B51-0C18-4DA0-9432-1FE11AF948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21390" y="2775506"/>
            <a:ext cx="595651" cy="487951"/>
          </a:xfrm>
          <a:prstGeom prst="rect">
            <a:avLst/>
          </a:prstGeom>
        </p:spPr>
      </p:pic>
      <p:sp>
        <p:nvSpPr>
          <p:cNvPr id="13" name="Rectángulo: esquinas redondeadas 16">
            <a:extLst>
              <a:ext uri="{FF2B5EF4-FFF2-40B4-BE49-F238E27FC236}">
                <a16:creationId xmlns:a16="http://schemas.microsoft.com/office/drawing/2014/main" id="{E61B7466-B136-4BA7-91A4-39D031CDD93A}"/>
              </a:ext>
            </a:extLst>
          </p:cNvPr>
          <p:cNvSpPr/>
          <p:nvPr/>
        </p:nvSpPr>
        <p:spPr>
          <a:xfrm>
            <a:off x="1435481" y="2368414"/>
            <a:ext cx="476948" cy="47696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5" name="Imagen 4">
            <a:extLst>
              <a:ext uri="{FF2B5EF4-FFF2-40B4-BE49-F238E27FC236}">
                <a16:creationId xmlns:a16="http://schemas.microsoft.com/office/drawing/2014/main" id="{1F082171-5360-4147-BC27-ADE6AE9ED3A9}"/>
              </a:ext>
            </a:extLst>
          </p:cNvPr>
          <p:cNvPicPr>
            <a:picLocks noChangeAspect="1"/>
          </p:cNvPicPr>
          <p:nvPr/>
        </p:nvPicPr>
        <p:blipFill rotWithShape="1">
          <a:blip r:embed="rId5"/>
          <a:srcRect t="8076" r="3903"/>
          <a:stretch/>
        </p:blipFill>
        <p:spPr>
          <a:xfrm>
            <a:off x="697329" y="4386384"/>
            <a:ext cx="3639779" cy="1753939"/>
          </a:xfrm>
          <a:prstGeom prst="rect">
            <a:avLst/>
          </a:prstGeom>
        </p:spPr>
      </p:pic>
      <p:pic>
        <p:nvPicPr>
          <p:cNvPr id="43" name="Imagen 42">
            <a:extLst>
              <a:ext uri="{FF2B5EF4-FFF2-40B4-BE49-F238E27FC236}">
                <a16:creationId xmlns:a16="http://schemas.microsoft.com/office/drawing/2014/main" id="{39979625-188C-441B-83C2-2F2F64D8F6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1193023" y="6174047"/>
            <a:ext cx="509118" cy="417064"/>
          </a:xfrm>
          <a:prstGeom prst="rect">
            <a:avLst/>
          </a:prstGeom>
        </p:spPr>
      </p:pic>
      <p:sp>
        <p:nvSpPr>
          <p:cNvPr id="44" name="Rectángulo: esquinas redondeadas 5">
            <a:extLst>
              <a:ext uri="{FF2B5EF4-FFF2-40B4-BE49-F238E27FC236}">
                <a16:creationId xmlns:a16="http://schemas.microsoft.com/office/drawing/2014/main" id="{9DD554E6-463C-4995-A46D-DC4AAE3506E1}"/>
              </a:ext>
            </a:extLst>
          </p:cNvPr>
          <p:cNvSpPr/>
          <p:nvPr/>
        </p:nvSpPr>
        <p:spPr>
          <a:xfrm>
            <a:off x="1778465" y="5681933"/>
            <a:ext cx="361005" cy="44161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nvGrpSpPr>
          <p:cNvPr id="25" name="Grupo 24">
            <a:extLst>
              <a:ext uri="{FF2B5EF4-FFF2-40B4-BE49-F238E27FC236}">
                <a16:creationId xmlns:a16="http://schemas.microsoft.com/office/drawing/2014/main" id="{4B6011CD-00C1-4C75-9BD3-83D903F5A57D}"/>
              </a:ext>
            </a:extLst>
          </p:cNvPr>
          <p:cNvGrpSpPr/>
          <p:nvPr/>
        </p:nvGrpSpPr>
        <p:grpSpPr>
          <a:xfrm>
            <a:off x="545576" y="3895095"/>
            <a:ext cx="3749588" cy="328220"/>
            <a:chOff x="494522" y="1054359"/>
            <a:chExt cx="3228392" cy="502765"/>
          </a:xfrm>
        </p:grpSpPr>
        <p:sp>
          <p:nvSpPr>
            <p:cNvPr id="26" name="Rectángulo: esquinas diagonales cortadas 25">
              <a:extLst>
                <a:ext uri="{FF2B5EF4-FFF2-40B4-BE49-F238E27FC236}">
                  <a16:creationId xmlns:a16="http://schemas.microsoft.com/office/drawing/2014/main" id="{8F5107D2-74AA-4497-86CC-375785A2FC45}"/>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uadroTexto 26">
              <a:extLst>
                <a:ext uri="{FF2B5EF4-FFF2-40B4-BE49-F238E27FC236}">
                  <a16:creationId xmlns:a16="http://schemas.microsoft.com/office/drawing/2014/main" id="{9EF30754-1C1A-4CDF-8DB9-637A8EC1B0A1}"/>
                </a:ext>
              </a:extLst>
            </p:cNvPr>
            <p:cNvSpPr txBox="1"/>
            <p:nvPr/>
          </p:nvSpPr>
          <p:spPr>
            <a:xfrm>
              <a:off x="494522" y="1082352"/>
              <a:ext cx="3228392" cy="4608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2. Intranet – Servicio de Información</a:t>
              </a:r>
            </a:p>
          </p:txBody>
        </p:sp>
      </p:grpSp>
      <p:grpSp>
        <p:nvGrpSpPr>
          <p:cNvPr id="22" name="Grupo 21">
            <a:extLst>
              <a:ext uri="{FF2B5EF4-FFF2-40B4-BE49-F238E27FC236}">
                <a16:creationId xmlns:a16="http://schemas.microsoft.com/office/drawing/2014/main" id="{1DECB061-E84F-4438-9BAB-21B0DE84708A}"/>
              </a:ext>
            </a:extLst>
          </p:cNvPr>
          <p:cNvGrpSpPr/>
          <p:nvPr/>
        </p:nvGrpSpPr>
        <p:grpSpPr>
          <a:xfrm>
            <a:off x="4777535" y="1245570"/>
            <a:ext cx="2994312" cy="440844"/>
            <a:chOff x="494522" y="1054359"/>
            <a:chExt cx="3228392" cy="546587"/>
          </a:xfrm>
        </p:grpSpPr>
        <p:sp>
          <p:nvSpPr>
            <p:cNvPr id="23" name="Rectángulo: esquinas diagonales cortadas 22">
              <a:extLst>
                <a:ext uri="{FF2B5EF4-FFF2-40B4-BE49-F238E27FC236}">
                  <a16:creationId xmlns:a16="http://schemas.microsoft.com/office/drawing/2014/main" id="{C0D0AF78-F8CC-4CDC-B7C9-A95E3F3D1257}"/>
                </a:ext>
              </a:extLst>
            </p:cNvPr>
            <p:cNvSpPr/>
            <p:nvPr/>
          </p:nvSpPr>
          <p:spPr>
            <a:xfrm>
              <a:off x="494522" y="1054359"/>
              <a:ext cx="3228392" cy="502765"/>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3">
              <a:extLst>
                <a:ext uri="{FF2B5EF4-FFF2-40B4-BE49-F238E27FC236}">
                  <a16:creationId xmlns:a16="http://schemas.microsoft.com/office/drawing/2014/main" id="{07416F22-13EC-4659-A59B-10EB423D2214}"/>
                </a:ext>
              </a:extLst>
            </p:cNvPr>
            <p:cNvSpPr txBox="1"/>
            <p:nvPr/>
          </p:nvSpPr>
          <p:spPr>
            <a:xfrm>
              <a:off x="494522" y="1082352"/>
              <a:ext cx="3228392" cy="5185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2. Google Chrome – Link </a:t>
              </a:r>
            </a:p>
          </p:txBody>
        </p:sp>
      </p:grpSp>
      <p:pic>
        <p:nvPicPr>
          <p:cNvPr id="7" name="Imagen 6">
            <a:extLst>
              <a:ext uri="{FF2B5EF4-FFF2-40B4-BE49-F238E27FC236}">
                <a16:creationId xmlns:a16="http://schemas.microsoft.com/office/drawing/2014/main" id="{54107590-8A7F-4AC0-84BF-32164E1C1834}"/>
              </a:ext>
            </a:extLst>
          </p:cNvPr>
          <p:cNvPicPr>
            <a:picLocks noChangeAspect="1"/>
          </p:cNvPicPr>
          <p:nvPr/>
        </p:nvPicPr>
        <p:blipFill rotWithShape="1">
          <a:blip r:embed="rId6"/>
          <a:srcRect r="4558"/>
          <a:stretch/>
        </p:blipFill>
        <p:spPr>
          <a:xfrm>
            <a:off x="4563611" y="2044079"/>
            <a:ext cx="7222922" cy="2215137"/>
          </a:xfrm>
          <a:prstGeom prst="rect">
            <a:avLst/>
          </a:prstGeom>
        </p:spPr>
      </p:pic>
      <p:sp>
        <p:nvSpPr>
          <p:cNvPr id="45" name="Rectángulo: esquinas redondeadas 5">
            <a:extLst>
              <a:ext uri="{FF2B5EF4-FFF2-40B4-BE49-F238E27FC236}">
                <a16:creationId xmlns:a16="http://schemas.microsoft.com/office/drawing/2014/main" id="{5131BD94-8BF8-454E-AABA-5AE6B81FA485}"/>
              </a:ext>
            </a:extLst>
          </p:cNvPr>
          <p:cNvSpPr/>
          <p:nvPr/>
        </p:nvSpPr>
        <p:spPr>
          <a:xfrm>
            <a:off x="5026892" y="1997653"/>
            <a:ext cx="1139016" cy="28673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28" name="Imagen 27">
            <a:extLst>
              <a:ext uri="{FF2B5EF4-FFF2-40B4-BE49-F238E27FC236}">
                <a16:creationId xmlns:a16="http://schemas.microsoft.com/office/drawing/2014/main" id="{98FD60BA-7554-4119-853F-93309952C7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3797695" y="1987245"/>
            <a:ext cx="595651" cy="487951"/>
          </a:xfrm>
          <a:prstGeom prst="rect">
            <a:avLst/>
          </a:prstGeom>
        </p:spPr>
      </p:pic>
      <p:grpSp>
        <p:nvGrpSpPr>
          <p:cNvPr id="29" name="Grupo 28">
            <a:extLst>
              <a:ext uri="{FF2B5EF4-FFF2-40B4-BE49-F238E27FC236}">
                <a16:creationId xmlns:a16="http://schemas.microsoft.com/office/drawing/2014/main" id="{4FF484CA-0511-44C2-9400-F931CAB0EA1B}"/>
              </a:ext>
            </a:extLst>
          </p:cNvPr>
          <p:cNvGrpSpPr/>
          <p:nvPr/>
        </p:nvGrpSpPr>
        <p:grpSpPr>
          <a:xfrm>
            <a:off x="5026891" y="4729504"/>
            <a:ext cx="4694625" cy="719598"/>
            <a:chOff x="0" y="1850193"/>
            <a:chExt cx="7485492" cy="575639"/>
          </a:xfrm>
        </p:grpSpPr>
        <p:sp>
          <p:nvSpPr>
            <p:cNvPr id="30" name="Rectángulo: esquinas redondeadas 29">
              <a:extLst>
                <a:ext uri="{FF2B5EF4-FFF2-40B4-BE49-F238E27FC236}">
                  <a16:creationId xmlns:a16="http://schemas.microsoft.com/office/drawing/2014/main" id="{97F5D3CE-24FF-4CB3-931C-9EEA64F485CE}"/>
                </a:ext>
              </a:extLst>
            </p:cNvPr>
            <p:cNvSpPr/>
            <p:nvPr/>
          </p:nvSpPr>
          <p:spPr>
            <a:xfrm>
              <a:off x="0" y="1850193"/>
              <a:ext cx="7485492" cy="575639"/>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ectángulo: esquinas redondeadas 4">
              <a:extLst>
                <a:ext uri="{FF2B5EF4-FFF2-40B4-BE49-F238E27FC236}">
                  <a16:creationId xmlns:a16="http://schemas.microsoft.com/office/drawing/2014/main" id="{B4835E71-B8F5-4D31-9CB3-0AF36C505A79}"/>
                </a:ext>
              </a:extLst>
            </p:cNvPr>
            <p:cNvSpPr txBox="1"/>
            <p:nvPr/>
          </p:nvSpPr>
          <p:spPr>
            <a:xfrm>
              <a:off x="56200" y="1859166"/>
              <a:ext cx="7429292" cy="519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Registro: </a:t>
              </a:r>
              <a:r>
                <a:rPr kumimoji="0" lang="es-ES" sz="1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escriba su usuario y contraseña, dar Clic en el botón Ingresar. </a:t>
              </a:r>
              <a:endParaRPr kumimoji="0" lang="es-CO" sz="1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spTree>
    <p:extLst>
      <p:ext uri="{BB962C8B-B14F-4D97-AF65-F5344CB8AC3E}">
        <p14:creationId xmlns:p14="http://schemas.microsoft.com/office/powerpoint/2010/main" val="3038547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Generalidades</a:t>
            </a:r>
            <a:endParaRPr lang="es-ES" dirty="0">
              <a:solidFill>
                <a:schemeClr val="bg1">
                  <a:lumMod val="50000"/>
                </a:schemeClr>
              </a:solidFill>
            </a:endParaRPr>
          </a:p>
        </p:txBody>
      </p:sp>
      <p:sp>
        <p:nvSpPr>
          <p:cNvPr id="3" name="Marcador de contenido 2"/>
          <p:cNvSpPr>
            <a:spLocks noGrp="1"/>
          </p:cNvSpPr>
          <p:nvPr>
            <p:ph sz="half" idx="2"/>
          </p:nvPr>
        </p:nvSpPr>
        <p:spPr>
          <a:xfrm>
            <a:off x="1766063" y="292079"/>
            <a:ext cx="618067" cy="525992"/>
          </a:xfrm>
        </p:spPr>
        <p:txBody>
          <a:bodyPr/>
          <a:lstStyle/>
          <a:p>
            <a:r>
              <a:rPr lang="es-ES" dirty="0"/>
              <a:t>14</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51693" y="870572"/>
            <a:ext cx="8785922" cy="380711"/>
            <a:chOff x="494522"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94522"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7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14.6 Si se requiere </a:t>
              </a:r>
              <a:r>
                <a:rPr kumimoji="0" lang="es-ES" sz="16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eliminar</a:t>
              </a: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un indicador ya registrado</a:t>
              </a:r>
            </a:p>
          </p:txBody>
        </p:sp>
      </p:grpSp>
      <p:sp>
        <p:nvSpPr>
          <p:cNvPr id="29" name="object 11">
            <a:extLst>
              <a:ext uri="{FF2B5EF4-FFF2-40B4-BE49-F238E27FC236}">
                <a16:creationId xmlns:a16="http://schemas.microsoft.com/office/drawing/2014/main" id="{760216E7-E3D6-4EF5-9AAF-97E41FF705CA}"/>
              </a:ext>
            </a:extLst>
          </p:cNvPr>
          <p:cNvSpPr txBox="1"/>
          <p:nvPr/>
        </p:nvSpPr>
        <p:spPr>
          <a:xfrm>
            <a:off x="898693" y="4443938"/>
            <a:ext cx="842622" cy="4276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el indicador a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Eliminar</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Imagen 29">
            <a:extLst>
              <a:ext uri="{FF2B5EF4-FFF2-40B4-BE49-F238E27FC236}">
                <a16:creationId xmlns:a16="http://schemas.microsoft.com/office/drawing/2014/main" id="{FB3A1137-7C22-4879-8E02-4C0A2A783918}"/>
              </a:ext>
            </a:extLst>
          </p:cNvPr>
          <p:cNvPicPr>
            <a:picLocks noChangeAspect="1"/>
          </p:cNvPicPr>
          <p:nvPr/>
        </p:nvPicPr>
        <p:blipFill>
          <a:blip r:embed="rId2"/>
          <a:stretch>
            <a:fillRect/>
          </a:stretch>
        </p:blipFill>
        <p:spPr>
          <a:xfrm>
            <a:off x="2806057" y="5180921"/>
            <a:ext cx="2910181" cy="305100"/>
          </a:xfrm>
          <a:prstGeom prst="rect">
            <a:avLst/>
          </a:prstGeom>
        </p:spPr>
      </p:pic>
      <p:sp>
        <p:nvSpPr>
          <p:cNvPr id="32" name="object 5">
            <a:extLst>
              <a:ext uri="{FF2B5EF4-FFF2-40B4-BE49-F238E27FC236}">
                <a16:creationId xmlns:a16="http://schemas.microsoft.com/office/drawing/2014/main" id="{5FB158CC-3098-400D-8B4D-498CD8CFCAFD}"/>
              </a:ext>
            </a:extLst>
          </p:cNvPr>
          <p:cNvSpPr/>
          <p:nvPr/>
        </p:nvSpPr>
        <p:spPr>
          <a:xfrm>
            <a:off x="6702391" y="2951495"/>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bject 11">
            <a:extLst>
              <a:ext uri="{FF2B5EF4-FFF2-40B4-BE49-F238E27FC236}">
                <a16:creationId xmlns:a16="http://schemas.microsoft.com/office/drawing/2014/main" id="{52237AC9-E5CA-4C24-B6D5-82DA88FCF50E}"/>
              </a:ext>
            </a:extLst>
          </p:cNvPr>
          <p:cNvSpPr txBox="1"/>
          <p:nvPr/>
        </p:nvSpPr>
        <p:spPr>
          <a:xfrm>
            <a:off x="4352362" y="5559747"/>
            <a:ext cx="1847102" cy="4276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2: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Botón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Eliminar</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despliega recuadro donde se pide verificar la acción.</a:t>
            </a:r>
            <a:endPar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4" name="Imagen 33">
            <a:extLst>
              <a:ext uri="{FF2B5EF4-FFF2-40B4-BE49-F238E27FC236}">
                <a16:creationId xmlns:a16="http://schemas.microsoft.com/office/drawing/2014/main" id="{53A67D64-CD1D-444F-8B55-8A81B92F9324}"/>
              </a:ext>
            </a:extLst>
          </p:cNvPr>
          <p:cNvPicPr>
            <a:picLocks noChangeAspect="1"/>
          </p:cNvPicPr>
          <p:nvPr/>
        </p:nvPicPr>
        <p:blipFill>
          <a:blip r:embed="rId3"/>
          <a:stretch>
            <a:fillRect/>
          </a:stretch>
        </p:blipFill>
        <p:spPr>
          <a:xfrm>
            <a:off x="7033288" y="2403632"/>
            <a:ext cx="1996440" cy="791884"/>
          </a:xfrm>
          <a:prstGeom prst="rect">
            <a:avLst/>
          </a:prstGeom>
        </p:spPr>
      </p:pic>
      <p:sp>
        <p:nvSpPr>
          <p:cNvPr id="46" name="object 11">
            <a:extLst>
              <a:ext uri="{FF2B5EF4-FFF2-40B4-BE49-F238E27FC236}">
                <a16:creationId xmlns:a16="http://schemas.microsoft.com/office/drawing/2014/main" id="{F85A129A-A1B2-4B55-A2DA-0753B3C4E97E}"/>
              </a:ext>
            </a:extLst>
          </p:cNvPr>
          <p:cNvSpPr txBox="1"/>
          <p:nvPr/>
        </p:nvSpPr>
        <p:spPr>
          <a:xfrm>
            <a:off x="6735371" y="3207960"/>
            <a:ext cx="2294357" cy="150682"/>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3: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Botón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Si</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7" name="Imagen 46">
            <a:extLst>
              <a:ext uri="{FF2B5EF4-FFF2-40B4-BE49-F238E27FC236}">
                <a16:creationId xmlns:a16="http://schemas.microsoft.com/office/drawing/2014/main" id="{A4097548-14E3-4F36-AFEF-F1AC4457270A}"/>
              </a:ext>
            </a:extLst>
          </p:cNvPr>
          <p:cNvPicPr>
            <a:picLocks noChangeAspect="1"/>
          </p:cNvPicPr>
          <p:nvPr/>
        </p:nvPicPr>
        <p:blipFill>
          <a:blip r:embed="rId4"/>
          <a:stretch>
            <a:fillRect/>
          </a:stretch>
        </p:blipFill>
        <p:spPr>
          <a:xfrm>
            <a:off x="8999812" y="4014550"/>
            <a:ext cx="1814740" cy="717808"/>
          </a:xfrm>
          <a:prstGeom prst="rect">
            <a:avLst/>
          </a:prstGeom>
        </p:spPr>
      </p:pic>
      <p:sp>
        <p:nvSpPr>
          <p:cNvPr id="50" name="object 5">
            <a:extLst>
              <a:ext uri="{FF2B5EF4-FFF2-40B4-BE49-F238E27FC236}">
                <a16:creationId xmlns:a16="http://schemas.microsoft.com/office/drawing/2014/main" id="{338C4E27-9FF7-47A6-93E9-2C11FCC3B2AE}"/>
              </a:ext>
            </a:extLst>
          </p:cNvPr>
          <p:cNvSpPr/>
          <p:nvPr/>
        </p:nvSpPr>
        <p:spPr>
          <a:xfrm>
            <a:off x="8607757" y="4058970"/>
            <a:ext cx="210958" cy="186211"/>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object 22">
            <a:extLst>
              <a:ext uri="{FF2B5EF4-FFF2-40B4-BE49-F238E27FC236}">
                <a16:creationId xmlns:a16="http://schemas.microsoft.com/office/drawing/2014/main" id="{B2DDA693-A430-4981-85E1-27B6E148880A}"/>
              </a:ext>
            </a:extLst>
          </p:cNvPr>
          <p:cNvSpPr txBox="1"/>
          <p:nvPr/>
        </p:nvSpPr>
        <p:spPr>
          <a:xfrm>
            <a:off x="8671291" y="4945509"/>
            <a:ext cx="1909728" cy="566181"/>
          </a:xfrm>
          <a:prstGeom prst="rect">
            <a:avLst/>
          </a:prstGeom>
        </p:spPr>
        <p:txBody>
          <a:bodyPr vert="horz" wrap="square" lIns="0" tIns="12065" rIns="0" bIns="0" rtlCol="0">
            <a:spAutoFit/>
          </a:bodyPr>
          <a:lstStyle/>
          <a:p>
            <a:pPr marL="348615"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Una vez eliminada la información, asegúrese de recibir el siguiente mensaje,  lo cual indica que fue un éxito.</a:t>
            </a:r>
          </a:p>
        </p:txBody>
      </p:sp>
      <p:pic>
        <p:nvPicPr>
          <p:cNvPr id="56" name="Imagen 55">
            <a:extLst>
              <a:ext uri="{FF2B5EF4-FFF2-40B4-BE49-F238E27FC236}">
                <a16:creationId xmlns:a16="http://schemas.microsoft.com/office/drawing/2014/main" id="{DFB3C717-0292-49A8-9547-A7EF72D8920C}"/>
              </a:ext>
            </a:extLst>
          </p:cNvPr>
          <p:cNvPicPr>
            <a:picLocks noChangeAspect="1"/>
          </p:cNvPicPr>
          <p:nvPr/>
        </p:nvPicPr>
        <p:blipFill>
          <a:blip r:embed="rId5"/>
          <a:stretch>
            <a:fillRect/>
          </a:stretch>
        </p:blipFill>
        <p:spPr>
          <a:xfrm>
            <a:off x="1766063" y="1763404"/>
            <a:ext cx="4529126" cy="3388306"/>
          </a:xfrm>
          <a:prstGeom prst="rect">
            <a:avLst/>
          </a:prstGeom>
        </p:spPr>
      </p:pic>
      <p:sp>
        <p:nvSpPr>
          <p:cNvPr id="59" name="object 5">
            <a:extLst>
              <a:ext uri="{FF2B5EF4-FFF2-40B4-BE49-F238E27FC236}">
                <a16:creationId xmlns:a16="http://schemas.microsoft.com/office/drawing/2014/main" id="{DC6E0792-9154-4978-BB2A-5F1A35E1ED23}"/>
              </a:ext>
            </a:extLst>
          </p:cNvPr>
          <p:cNvSpPr/>
          <p:nvPr/>
        </p:nvSpPr>
        <p:spPr>
          <a:xfrm>
            <a:off x="1460253" y="4170697"/>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bject 5">
            <a:extLst>
              <a:ext uri="{FF2B5EF4-FFF2-40B4-BE49-F238E27FC236}">
                <a16:creationId xmlns:a16="http://schemas.microsoft.com/office/drawing/2014/main" id="{E98E0163-2B81-4280-8B34-7A0177962CBD}"/>
              </a:ext>
            </a:extLst>
          </p:cNvPr>
          <p:cNvSpPr/>
          <p:nvPr/>
        </p:nvSpPr>
        <p:spPr>
          <a:xfrm>
            <a:off x="4533093" y="5052677"/>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ángulo: esquinas redondeadas 5">
            <a:extLst>
              <a:ext uri="{FF2B5EF4-FFF2-40B4-BE49-F238E27FC236}">
                <a16:creationId xmlns:a16="http://schemas.microsoft.com/office/drawing/2014/main" id="{D0282934-3C11-4E43-9604-993C6030F952}"/>
              </a:ext>
            </a:extLst>
          </p:cNvPr>
          <p:cNvSpPr/>
          <p:nvPr/>
        </p:nvSpPr>
        <p:spPr>
          <a:xfrm>
            <a:off x="1722707" y="4160939"/>
            <a:ext cx="4627759" cy="49497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70" name="Rectángulo: esquinas redondeadas 5">
            <a:extLst>
              <a:ext uri="{FF2B5EF4-FFF2-40B4-BE49-F238E27FC236}">
                <a16:creationId xmlns:a16="http://schemas.microsoft.com/office/drawing/2014/main" id="{15AD44B4-C1A8-4B36-9C38-AB5E27BC10BF}"/>
              </a:ext>
            </a:extLst>
          </p:cNvPr>
          <p:cNvSpPr/>
          <p:nvPr/>
        </p:nvSpPr>
        <p:spPr>
          <a:xfrm>
            <a:off x="4703375" y="5242383"/>
            <a:ext cx="1004473" cy="191726"/>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71" name="Rectángulo: esquinas redondeadas 5">
            <a:extLst>
              <a:ext uri="{FF2B5EF4-FFF2-40B4-BE49-F238E27FC236}">
                <a16:creationId xmlns:a16="http://schemas.microsoft.com/office/drawing/2014/main" id="{F3F5ECF7-E1F0-40C7-B7F5-58AB3F1A8DA7}"/>
              </a:ext>
            </a:extLst>
          </p:cNvPr>
          <p:cNvSpPr/>
          <p:nvPr/>
        </p:nvSpPr>
        <p:spPr>
          <a:xfrm>
            <a:off x="7476799" y="2951495"/>
            <a:ext cx="568243" cy="14896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72" name="Rectángulo: esquinas redondeadas 5">
            <a:extLst>
              <a:ext uri="{FF2B5EF4-FFF2-40B4-BE49-F238E27FC236}">
                <a16:creationId xmlns:a16="http://schemas.microsoft.com/office/drawing/2014/main" id="{8F328160-B2D1-4FED-B3C6-D995297AE1FF}"/>
              </a:ext>
            </a:extLst>
          </p:cNvPr>
          <p:cNvSpPr/>
          <p:nvPr/>
        </p:nvSpPr>
        <p:spPr>
          <a:xfrm>
            <a:off x="8944535" y="3985950"/>
            <a:ext cx="1909727" cy="79188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4024893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6" y="2508419"/>
            <a:ext cx="8253435" cy="1943267"/>
          </a:xfrm>
        </p:spPr>
        <p:txBody>
          <a:bodyPr>
            <a:normAutofit/>
          </a:bodyPr>
          <a:lstStyle/>
          <a:p>
            <a:r>
              <a:rPr lang="es-ES" sz="6000" dirty="0">
                <a:solidFill>
                  <a:schemeClr val="bg1"/>
                </a:solidFill>
                <a:latin typeface="Helvetica" panose="020B0604020202020204" pitchFamily="34" charset="0"/>
                <a:cs typeface="Helvetica" panose="020B0604020202020204" pitchFamily="34" charset="0"/>
              </a:rPr>
              <a:t>15. Modificar reportes</a:t>
            </a:r>
          </a:p>
        </p:txBody>
      </p:sp>
    </p:spTree>
    <p:extLst>
      <p:ext uri="{BB962C8B-B14F-4D97-AF65-F5344CB8AC3E}">
        <p14:creationId xmlns:p14="http://schemas.microsoft.com/office/powerpoint/2010/main" val="1056719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Modificar reportes</a:t>
            </a:r>
            <a:endParaRPr lang="es-ES" dirty="0">
              <a:solidFill>
                <a:schemeClr val="bg1">
                  <a:lumMod val="50000"/>
                </a:schemeClr>
              </a:solidFill>
            </a:endParaRPr>
          </a:p>
        </p:txBody>
      </p:sp>
      <p:sp>
        <p:nvSpPr>
          <p:cNvPr id="3" name="Marcador de contenido 2"/>
          <p:cNvSpPr>
            <a:spLocks noGrp="1"/>
          </p:cNvSpPr>
          <p:nvPr>
            <p:ph sz="half" idx="2"/>
          </p:nvPr>
        </p:nvSpPr>
        <p:spPr>
          <a:xfrm>
            <a:off x="1754901" y="334356"/>
            <a:ext cx="618067" cy="525992"/>
          </a:xfrm>
        </p:spPr>
        <p:txBody>
          <a:bodyPr/>
          <a:lstStyle/>
          <a:p>
            <a:r>
              <a:rPr lang="es-ES" dirty="0"/>
              <a:t>15</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584580" y="854227"/>
            <a:ext cx="11066239" cy="654778"/>
            <a:chOff x="486373"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2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15. Modificar reportes: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Está pestaña es utilizada únicamente por el Administrador, con el fin de realizar correcciones a datos reportados en los indicadores: </a:t>
              </a: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pic>
        <p:nvPicPr>
          <p:cNvPr id="5" name="Imagen 4">
            <a:extLst>
              <a:ext uri="{FF2B5EF4-FFF2-40B4-BE49-F238E27FC236}">
                <a16:creationId xmlns:a16="http://schemas.microsoft.com/office/drawing/2014/main" id="{9DFEE75E-8AA3-4660-B30D-3663CC8E5613}"/>
              </a:ext>
            </a:extLst>
          </p:cNvPr>
          <p:cNvPicPr>
            <a:picLocks noChangeAspect="1"/>
          </p:cNvPicPr>
          <p:nvPr/>
        </p:nvPicPr>
        <p:blipFill>
          <a:blip r:embed="rId2"/>
          <a:stretch>
            <a:fillRect/>
          </a:stretch>
        </p:blipFill>
        <p:spPr>
          <a:xfrm>
            <a:off x="1408279" y="2050364"/>
            <a:ext cx="1902121" cy="1316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C3AC0BA2-FE94-43AB-B94E-349701EDFE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555224" y="2936741"/>
            <a:ext cx="595651" cy="487951"/>
          </a:xfrm>
          <a:prstGeom prst="rect">
            <a:avLst/>
          </a:prstGeom>
        </p:spPr>
      </p:pic>
      <p:sp>
        <p:nvSpPr>
          <p:cNvPr id="11" name="Rectángulo: esquinas redondeadas 5">
            <a:extLst>
              <a:ext uri="{FF2B5EF4-FFF2-40B4-BE49-F238E27FC236}">
                <a16:creationId xmlns:a16="http://schemas.microsoft.com/office/drawing/2014/main" id="{1653E29D-A4AC-4658-9B3E-9A6D8D0E97D6}"/>
              </a:ext>
            </a:extLst>
          </p:cNvPr>
          <p:cNvSpPr/>
          <p:nvPr/>
        </p:nvSpPr>
        <p:spPr>
          <a:xfrm>
            <a:off x="1471436" y="2996669"/>
            <a:ext cx="1775103" cy="16737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6" name="Imagen 5">
            <a:extLst>
              <a:ext uri="{FF2B5EF4-FFF2-40B4-BE49-F238E27FC236}">
                <a16:creationId xmlns:a16="http://schemas.microsoft.com/office/drawing/2014/main" id="{1E90E9AA-E426-48E9-B5C8-3E59D2410A4F}"/>
              </a:ext>
            </a:extLst>
          </p:cNvPr>
          <p:cNvPicPr>
            <a:picLocks noChangeAspect="1"/>
          </p:cNvPicPr>
          <p:nvPr/>
        </p:nvPicPr>
        <p:blipFill rotWithShape="1">
          <a:blip r:embed="rId5"/>
          <a:srcRect t="16300" r="50000" b="3456"/>
          <a:stretch/>
        </p:blipFill>
        <p:spPr>
          <a:xfrm>
            <a:off x="8220787" y="1964686"/>
            <a:ext cx="3371309" cy="15217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a:extLst>
              <a:ext uri="{FF2B5EF4-FFF2-40B4-BE49-F238E27FC236}">
                <a16:creationId xmlns:a16="http://schemas.microsoft.com/office/drawing/2014/main" id="{F48E5B8D-DF63-4043-9111-53EC953AE5D2}"/>
              </a:ext>
            </a:extLst>
          </p:cNvPr>
          <p:cNvPicPr>
            <a:picLocks noChangeAspect="1"/>
          </p:cNvPicPr>
          <p:nvPr/>
        </p:nvPicPr>
        <p:blipFill rotWithShape="1">
          <a:blip r:embed="rId6"/>
          <a:srcRect l="9861" t="9617" r="78532" b="60459"/>
          <a:stretch/>
        </p:blipFill>
        <p:spPr>
          <a:xfrm>
            <a:off x="5441236" y="1921232"/>
            <a:ext cx="1415107" cy="10261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object 11">
            <a:extLst>
              <a:ext uri="{FF2B5EF4-FFF2-40B4-BE49-F238E27FC236}">
                <a16:creationId xmlns:a16="http://schemas.microsoft.com/office/drawing/2014/main" id="{E99E7268-B9A7-4D8A-813D-77827AFEB4D8}"/>
              </a:ext>
            </a:extLst>
          </p:cNvPr>
          <p:cNvSpPr txBox="1"/>
          <p:nvPr/>
        </p:nvSpPr>
        <p:spPr>
          <a:xfrm>
            <a:off x="499236" y="2334111"/>
            <a:ext cx="714747" cy="4276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Modificar reporte</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bject 11">
            <a:extLst>
              <a:ext uri="{FF2B5EF4-FFF2-40B4-BE49-F238E27FC236}">
                <a16:creationId xmlns:a16="http://schemas.microsoft.com/office/drawing/2014/main" id="{B2C75461-D0B2-45BE-8C46-A106AB6E0B27}"/>
              </a:ext>
            </a:extLst>
          </p:cNvPr>
          <p:cNvSpPr txBox="1"/>
          <p:nvPr/>
        </p:nvSpPr>
        <p:spPr>
          <a:xfrm>
            <a:off x="4403321" y="2125616"/>
            <a:ext cx="903569" cy="289182"/>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2: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año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2025.</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ángulo: esquinas redondeadas 5">
            <a:extLst>
              <a:ext uri="{FF2B5EF4-FFF2-40B4-BE49-F238E27FC236}">
                <a16:creationId xmlns:a16="http://schemas.microsoft.com/office/drawing/2014/main" id="{964D2EAE-CF4E-4F66-9CB0-C4BC31E6DB53}"/>
              </a:ext>
            </a:extLst>
          </p:cNvPr>
          <p:cNvSpPr/>
          <p:nvPr/>
        </p:nvSpPr>
        <p:spPr>
          <a:xfrm>
            <a:off x="5617827" y="2206304"/>
            <a:ext cx="413858" cy="12780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23" name="Imagen 22">
            <a:extLst>
              <a:ext uri="{FF2B5EF4-FFF2-40B4-BE49-F238E27FC236}">
                <a16:creationId xmlns:a16="http://schemas.microsoft.com/office/drawing/2014/main" id="{B8D41488-29C0-4AA2-A9A7-2B4EA7FC6F9D}"/>
              </a:ext>
            </a:extLst>
          </p:cNvPr>
          <p:cNvPicPr>
            <a:picLocks noChangeAspect="1"/>
          </p:cNvPicPr>
          <p:nvPr/>
        </p:nvPicPr>
        <p:blipFill rotWithShape="1">
          <a:blip r:embed="rId6"/>
          <a:srcRect l="9861" t="9617" r="78532" b="60459"/>
          <a:stretch/>
        </p:blipFill>
        <p:spPr>
          <a:xfrm>
            <a:off x="3706111" y="2786697"/>
            <a:ext cx="1415107" cy="10261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Rectángulo: esquinas redondeadas 5">
            <a:extLst>
              <a:ext uri="{FF2B5EF4-FFF2-40B4-BE49-F238E27FC236}">
                <a16:creationId xmlns:a16="http://schemas.microsoft.com/office/drawing/2014/main" id="{B94E47BF-478B-4FC7-A895-6091AF575A2F}"/>
              </a:ext>
            </a:extLst>
          </p:cNvPr>
          <p:cNvSpPr/>
          <p:nvPr/>
        </p:nvSpPr>
        <p:spPr>
          <a:xfrm>
            <a:off x="3790423" y="3164049"/>
            <a:ext cx="1251360" cy="99270"/>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5" name="object 11">
            <a:extLst>
              <a:ext uri="{FF2B5EF4-FFF2-40B4-BE49-F238E27FC236}">
                <a16:creationId xmlns:a16="http://schemas.microsoft.com/office/drawing/2014/main" id="{81B88B05-EA5F-42B8-A5F9-F11FE3D463BB}"/>
              </a:ext>
            </a:extLst>
          </p:cNvPr>
          <p:cNvSpPr txBox="1"/>
          <p:nvPr/>
        </p:nvSpPr>
        <p:spPr>
          <a:xfrm>
            <a:off x="5344014" y="3220357"/>
            <a:ext cx="903569" cy="4276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3: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dependencia a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Seleccionar.</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object 11">
            <a:extLst>
              <a:ext uri="{FF2B5EF4-FFF2-40B4-BE49-F238E27FC236}">
                <a16:creationId xmlns:a16="http://schemas.microsoft.com/office/drawing/2014/main" id="{48227FD3-72CA-41CB-B30E-01BF9D8476F2}"/>
              </a:ext>
            </a:extLst>
          </p:cNvPr>
          <p:cNvSpPr txBox="1"/>
          <p:nvPr/>
        </p:nvSpPr>
        <p:spPr>
          <a:xfrm>
            <a:off x="7182603" y="2374466"/>
            <a:ext cx="903569" cy="4276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el indicador a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Seleccionar.</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ángulo: esquinas redondeadas 5">
            <a:extLst>
              <a:ext uri="{FF2B5EF4-FFF2-40B4-BE49-F238E27FC236}">
                <a16:creationId xmlns:a16="http://schemas.microsoft.com/office/drawing/2014/main" id="{C6920F05-DF74-41DC-AB8F-427B98D05A7A}"/>
              </a:ext>
            </a:extLst>
          </p:cNvPr>
          <p:cNvSpPr/>
          <p:nvPr/>
        </p:nvSpPr>
        <p:spPr>
          <a:xfrm>
            <a:off x="8880321" y="2310170"/>
            <a:ext cx="2720164" cy="11301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object 11">
            <a:extLst>
              <a:ext uri="{FF2B5EF4-FFF2-40B4-BE49-F238E27FC236}">
                <a16:creationId xmlns:a16="http://schemas.microsoft.com/office/drawing/2014/main" id="{797552E3-677E-49C2-9868-ED48EC584E6D}"/>
              </a:ext>
            </a:extLst>
          </p:cNvPr>
          <p:cNvSpPr txBox="1"/>
          <p:nvPr/>
        </p:nvSpPr>
        <p:spPr>
          <a:xfrm>
            <a:off x="1386147" y="3727164"/>
            <a:ext cx="714747" cy="289182"/>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reportar</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Imagen 30">
            <a:extLst>
              <a:ext uri="{FF2B5EF4-FFF2-40B4-BE49-F238E27FC236}">
                <a16:creationId xmlns:a16="http://schemas.microsoft.com/office/drawing/2014/main" id="{BA78CC31-D353-4E81-B838-6C15B2ED3349}"/>
              </a:ext>
            </a:extLst>
          </p:cNvPr>
          <p:cNvPicPr>
            <a:picLocks noChangeAspect="1"/>
          </p:cNvPicPr>
          <p:nvPr/>
        </p:nvPicPr>
        <p:blipFill>
          <a:blip r:embed="rId7"/>
          <a:stretch>
            <a:fillRect/>
          </a:stretch>
        </p:blipFill>
        <p:spPr>
          <a:xfrm>
            <a:off x="1418507" y="4172762"/>
            <a:ext cx="3824612" cy="1816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Rectángulo: esquinas redondeadas 5">
            <a:extLst>
              <a:ext uri="{FF2B5EF4-FFF2-40B4-BE49-F238E27FC236}">
                <a16:creationId xmlns:a16="http://schemas.microsoft.com/office/drawing/2014/main" id="{58FD8B1A-BC75-4411-AFF6-AD2F1E62FE7D}"/>
              </a:ext>
            </a:extLst>
          </p:cNvPr>
          <p:cNvSpPr/>
          <p:nvPr/>
        </p:nvSpPr>
        <p:spPr>
          <a:xfrm>
            <a:off x="1443675" y="4213055"/>
            <a:ext cx="260892" cy="157610"/>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3" name="Rectángulo: esquinas redondeadas 5">
            <a:extLst>
              <a:ext uri="{FF2B5EF4-FFF2-40B4-BE49-F238E27FC236}">
                <a16:creationId xmlns:a16="http://schemas.microsoft.com/office/drawing/2014/main" id="{FF53DCA1-1710-4E1E-B0A3-E3F2609D89E9}"/>
              </a:ext>
            </a:extLst>
          </p:cNvPr>
          <p:cNvSpPr/>
          <p:nvPr/>
        </p:nvSpPr>
        <p:spPr>
          <a:xfrm>
            <a:off x="1755667" y="4332479"/>
            <a:ext cx="359959" cy="157610"/>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object 11">
            <a:extLst>
              <a:ext uri="{FF2B5EF4-FFF2-40B4-BE49-F238E27FC236}">
                <a16:creationId xmlns:a16="http://schemas.microsoft.com/office/drawing/2014/main" id="{31094262-6F6A-4046-8142-D2696A64102A}"/>
              </a:ext>
            </a:extLst>
          </p:cNvPr>
          <p:cNvSpPr txBox="1"/>
          <p:nvPr/>
        </p:nvSpPr>
        <p:spPr>
          <a:xfrm>
            <a:off x="499236" y="4411284"/>
            <a:ext cx="775889" cy="4276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programación</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5" name="Imagen 34">
            <a:extLst>
              <a:ext uri="{FF2B5EF4-FFF2-40B4-BE49-F238E27FC236}">
                <a16:creationId xmlns:a16="http://schemas.microsoft.com/office/drawing/2014/main" id="{09FBDD29-24F6-4553-9E99-08602A5414FD}"/>
              </a:ext>
            </a:extLst>
          </p:cNvPr>
          <p:cNvPicPr>
            <a:picLocks noChangeAspect="1"/>
          </p:cNvPicPr>
          <p:nvPr/>
        </p:nvPicPr>
        <p:blipFill>
          <a:blip r:embed="rId8"/>
          <a:stretch>
            <a:fillRect/>
          </a:stretch>
        </p:blipFill>
        <p:spPr>
          <a:xfrm>
            <a:off x="7087464" y="3990518"/>
            <a:ext cx="4513021" cy="21692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6" name="object 11">
            <a:extLst>
              <a:ext uri="{FF2B5EF4-FFF2-40B4-BE49-F238E27FC236}">
                <a16:creationId xmlns:a16="http://schemas.microsoft.com/office/drawing/2014/main" id="{40F589AD-38D6-47C5-A0A9-5733064E8A86}"/>
              </a:ext>
            </a:extLst>
          </p:cNvPr>
          <p:cNvSpPr txBox="1"/>
          <p:nvPr/>
        </p:nvSpPr>
        <p:spPr>
          <a:xfrm>
            <a:off x="5928182" y="4377580"/>
            <a:ext cx="928160" cy="427681"/>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6: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la programación a modificar</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ángulo: esquinas redondeadas 5">
            <a:extLst>
              <a:ext uri="{FF2B5EF4-FFF2-40B4-BE49-F238E27FC236}">
                <a16:creationId xmlns:a16="http://schemas.microsoft.com/office/drawing/2014/main" id="{F9186345-A823-43E3-B7E8-D187A8C85D36}"/>
              </a:ext>
            </a:extLst>
          </p:cNvPr>
          <p:cNvSpPr/>
          <p:nvPr/>
        </p:nvSpPr>
        <p:spPr>
          <a:xfrm>
            <a:off x="7130385" y="4366244"/>
            <a:ext cx="4320587" cy="14062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8" name="object 11">
            <a:extLst>
              <a:ext uri="{FF2B5EF4-FFF2-40B4-BE49-F238E27FC236}">
                <a16:creationId xmlns:a16="http://schemas.microsoft.com/office/drawing/2014/main" id="{FF854B0E-E2C6-4116-B835-CA3BE2DA3CFD}"/>
              </a:ext>
            </a:extLst>
          </p:cNvPr>
          <p:cNvSpPr txBox="1"/>
          <p:nvPr/>
        </p:nvSpPr>
        <p:spPr>
          <a:xfrm>
            <a:off x="5923538" y="5182463"/>
            <a:ext cx="1048365" cy="7046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7</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realiza el ajuste solicitado por la dependencia a través de correo y clic en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reportar.</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ángulo: esquinas redondeadas 5">
            <a:extLst>
              <a:ext uri="{FF2B5EF4-FFF2-40B4-BE49-F238E27FC236}">
                <a16:creationId xmlns:a16="http://schemas.microsoft.com/office/drawing/2014/main" id="{CC24598D-36A8-4CC7-B9D8-BB62DEA5D248}"/>
              </a:ext>
            </a:extLst>
          </p:cNvPr>
          <p:cNvSpPr/>
          <p:nvPr/>
        </p:nvSpPr>
        <p:spPr>
          <a:xfrm>
            <a:off x="8346988" y="4608346"/>
            <a:ext cx="1921137" cy="92838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0962244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6" y="2508419"/>
            <a:ext cx="7837369" cy="1943267"/>
          </a:xfrm>
        </p:spPr>
        <p:txBody>
          <a:bodyPr>
            <a:normAutofit/>
          </a:bodyPr>
          <a:lstStyle/>
          <a:p>
            <a:r>
              <a:rPr lang="es-ES" sz="6000" dirty="0">
                <a:solidFill>
                  <a:schemeClr val="bg1"/>
                </a:solidFill>
                <a:latin typeface="Helvetica" panose="020B0604020202020204" pitchFamily="34" charset="0"/>
                <a:cs typeface="Helvetica" panose="020B0604020202020204" pitchFamily="34" charset="0"/>
              </a:rPr>
              <a:t>16. Verificar</a:t>
            </a:r>
          </a:p>
        </p:txBody>
      </p:sp>
    </p:spTree>
    <p:extLst>
      <p:ext uri="{BB962C8B-B14F-4D97-AF65-F5344CB8AC3E}">
        <p14:creationId xmlns:p14="http://schemas.microsoft.com/office/powerpoint/2010/main" val="4653690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Verificar</a:t>
            </a:r>
            <a:endParaRPr lang="es-ES" dirty="0">
              <a:solidFill>
                <a:schemeClr val="bg1">
                  <a:lumMod val="50000"/>
                </a:schemeClr>
              </a:solidFill>
            </a:endParaRPr>
          </a:p>
        </p:txBody>
      </p:sp>
      <p:sp>
        <p:nvSpPr>
          <p:cNvPr id="3" name="Marcador de contenido 2"/>
          <p:cNvSpPr>
            <a:spLocks noGrp="1"/>
          </p:cNvSpPr>
          <p:nvPr>
            <p:ph sz="half" idx="2"/>
          </p:nvPr>
        </p:nvSpPr>
        <p:spPr>
          <a:xfrm>
            <a:off x="1756502" y="291598"/>
            <a:ext cx="618067" cy="525992"/>
          </a:xfrm>
        </p:spPr>
        <p:txBody>
          <a:bodyPr/>
          <a:lstStyle/>
          <a:p>
            <a:r>
              <a:rPr lang="es-ES" dirty="0"/>
              <a:t>16</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584580" y="854226"/>
            <a:ext cx="11059339" cy="683871"/>
            <a:chOff x="486373"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2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16. Verificar: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Pestaña en la cual se realizan verificaciones de indicadores devueltos por algún tipo de error en el reporte por parte de los responsables: </a:t>
              </a: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pic>
        <p:nvPicPr>
          <p:cNvPr id="30" name="Imagen 29">
            <a:extLst>
              <a:ext uri="{FF2B5EF4-FFF2-40B4-BE49-F238E27FC236}">
                <a16:creationId xmlns:a16="http://schemas.microsoft.com/office/drawing/2014/main" id="{9AFAF9FD-A216-441B-9C19-07EA2ADCCBAD}"/>
              </a:ext>
            </a:extLst>
          </p:cNvPr>
          <p:cNvPicPr>
            <a:picLocks noChangeAspect="1"/>
          </p:cNvPicPr>
          <p:nvPr/>
        </p:nvPicPr>
        <p:blipFill>
          <a:blip r:embed="rId2"/>
          <a:stretch>
            <a:fillRect/>
          </a:stretch>
        </p:blipFill>
        <p:spPr>
          <a:xfrm>
            <a:off x="5452845" y="1889331"/>
            <a:ext cx="5060304" cy="23496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a:extLst>
              <a:ext uri="{FF2B5EF4-FFF2-40B4-BE49-F238E27FC236}">
                <a16:creationId xmlns:a16="http://schemas.microsoft.com/office/drawing/2014/main" id="{EC3BC128-E577-4BB4-8AC3-9CCAF94F6BFB}"/>
              </a:ext>
            </a:extLst>
          </p:cNvPr>
          <p:cNvPicPr>
            <a:picLocks noChangeAspect="1"/>
          </p:cNvPicPr>
          <p:nvPr/>
        </p:nvPicPr>
        <p:blipFill>
          <a:blip r:embed="rId3"/>
          <a:stretch>
            <a:fillRect/>
          </a:stretch>
        </p:blipFill>
        <p:spPr>
          <a:xfrm>
            <a:off x="1355712" y="1953893"/>
            <a:ext cx="2037714" cy="2048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 name="Imagen 39">
            <a:extLst>
              <a:ext uri="{FF2B5EF4-FFF2-40B4-BE49-F238E27FC236}">
                <a16:creationId xmlns:a16="http://schemas.microsoft.com/office/drawing/2014/main" id="{05A0F031-78D0-4907-B529-A1DF20F9C31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735671" y="3463958"/>
            <a:ext cx="595651" cy="487951"/>
          </a:xfrm>
          <a:prstGeom prst="rect">
            <a:avLst/>
          </a:prstGeom>
        </p:spPr>
      </p:pic>
      <p:sp>
        <p:nvSpPr>
          <p:cNvPr id="41" name="object 11">
            <a:extLst>
              <a:ext uri="{FF2B5EF4-FFF2-40B4-BE49-F238E27FC236}">
                <a16:creationId xmlns:a16="http://schemas.microsoft.com/office/drawing/2014/main" id="{36928200-E9FE-4419-95D4-88C698470B17}"/>
              </a:ext>
            </a:extLst>
          </p:cNvPr>
          <p:cNvSpPr txBox="1"/>
          <p:nvPr/>
        </p:nvSpPr>
        <p:spPr>
          <a:xfrm>
            <a:off x="676123" y="3064161"/>
            <a:ext cx="714747" cy="289182"/>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Verificar</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s-CO"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ángulo: esquinas redondeadas 5">
            <a:extLst>
              <a:ext uri="{FF2B5EF4-FFF2-40B4-BE49-F238E27FC236}">
                <a16:creationId xmlns:a16="http://schemas.microsoft.com/office/drawing/2014/main" id="{D5C1A0F2-B67B-4179-920B-E97C1F482961}"/>
              </a:ext>
            </a:extLst>
          </p:cNvPr>
          <p:cNvSpPr/>
          <p:nvPr/>
        </p:nvSpPr>
        <p:spPr>
          <a:xfrm>
            <a:off x="1390869" y="3496112"/>
            <a:ext cx="1922781" cy="21182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9" name="Imagen 8">
            <a:extLst>
              <a:ext uri="{FF2B5EF4-FFF2-40B4-BE49-F238E27FC236}">
                <a16:creationId xmlns:a16="http://schemas.microsoft.com/office/drawing/2014/main" id="{8EB4EC9F-1CE9-4DD5-9B7B-20F68688C5D8}"/>
              </a:ext>
            </a:extLst>
          </p:cNvPr>
          <p:cNvPicPr>
            <a:picLocks noChangeAspect="1"/>
          </p:cNvPicPr>
          <p:nvPr/>
        </p:nvPicPr>
        <p:blipFill>
          <a:blip r:embed="rId6"/>
          <a:stretch>
            <a:fillRect/>
          </a:stretch>
        </p:blipFill>
        <p:spPr>
          <a:xfrm>
            <a:off x="827126" y="5132459"/>
            <a:ext cx="5481396" cy="5959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43" name="Conector angular 19">
            <a:extLst>
              <a:ext uri="{FF2B5EF4-FFF2-40B4-BE49-F238E27FC236}">
                <a16:creationId xmlns:a16="http://schemas.microsoft.com/office/drawing/2014/main" id="{02D6F6EE-47DC-45C0-9873-A0E80E8644B0}"/>
              </a:ext>
            </a:extLst>
          </p:cNvPr>
          <p:cNvCxnSpPr>
            <a:cxnSpLocks/>
          </p:cNvCxnSpPr>
          <p:nvPr/>
        </p:nvCxnSpPr>
        <p:spPr>
          <a:xfrm rot="5400000">
            <a:off x="7411117" y="3875447"/>
            <a:ext cx="549144" cy="2310964"/>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pic>
        <p:nvPicPr>
          <p:cNvPr id="44" name="Imagen 43">
            <a:extLst>
              <a:ext uri="{FF2B5EF4-FFF2-40B4-BE49-F238E27FC236}">
                <a16:creationId xmlns:a16="http://schemas.microsoft.com/office/drawing/2014/main" id="{F8D8C39B-235F-4DF2-8B8E-F4BAB2CDFA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10" b="92342" l="2952" r="94096">
                        <a14:foregroundMark x1="7749" y1="18919" x2="7749" y2="18919"/>
                        <a14:foregroundMark x1="4428" y1="34685" x2="4428" y2="34685"/>
                        <a14:foregroundMark x1="92989" y1="46396" x2="92989" y2="46396"/>
                        <a14:foregroundMark x1="94096" y1="70721" x2="94096" y2="70721"/>
                        <a14:foregroundMark x1="60517" y1="92342" x2="60517" y2="92342"/>
                        <a14:foregroundMark x1="39483" y1="92342" x2="39483" y2="92342"/>
                        <a14:foregroundMark x1="47601" y1="91892" x2="47601" y2="91892"/>
                      </a14:backgroundRemoval>
                    </a14:imgEffect>
                  </a14:imgLayer>
                </a14:imgProps>
              </a:ext>
            </a:extLst>
          </a:blip>
          <a:stretch>
            <a:fillRect/>
          </a:stretch>
        </p:blipFill>
        <p:spPr>
          <a:xfrm rot="7130318">
            <a:off x="529301" y="5629717"/>
            <a:ext cx="595651" cy="487951"/>
          </a:xfrm>
          <a:prstGeom prst="rect">
            <a:avLst/>
          </a:prstGeom>
        </p:spPr>
      </p:pic>
      <p:sp>
        <p:nvSpPr>
          <p:cNvPr id="46" name="Marcador de texto 1">
            <a:extLst>
              <a:ext uri="{FF2B5EF4-FFF2-40B4-BE49-F238E27FC236}">
                <a16:creationId xmlns:a16="http://schemas.microsoft.com/office/drawing/2014/main" id="{F28449B2-BB1D-4CE5-9FE7-E0C5F77B26F8}"/>
              </a:ext>
            </a:extLst>
          </p:cNvPr>
          <p:cNvSpPr txBox="1">
            <a:spLocks/>
          </p:cNvSpPr>
          <p:nvPr/>
        </p:nvSpPr>
        <p:spPr>
          <a:xfrm>
            <a:off x="863354" y="4601403"/>
            <a:ext cx="2652346" cy="335846"/>
          </a:xfrm>
          <a:prstGeom prst="rect">
            <a:avLst/>
          </a:prstGeom>
          <a:noFill/>
          <a:ln>
            <a:noFill/>
          </a:ln>
        </p:spPr>
        <p:txBody>
          <a:bodyPr spcFirstLastPara="1" wrap="square" lIns="68575" tIns="34275" rIns="68575" bIns="34275" anchor="t" anchorCtr="0"/>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95250" marR="0" lvl="0" indent="0" algn="l" defTabSz="914400" rtl="0" eaLnBrk="1" fontAlgn="auto" latinLnBrk="0" hangingPunct="1">
              <a:lnSpc>
                <a:spcPct val="90000"/>
              </a:lnSpc>
              <a:spcBef>
                <a:spcPts val="800"/>
              </a:spcBef>
              <a:spcAft>
                <a:spcPts val="0"/>
              </a:spcAft>
              <a:buClr>
                <a:srgbClr val="0054BC"/>
              </a:buClr>
              <a:buSzPts val="2100"/>
              <a:buFont typeface="Arial"/>
              <a:buNone/>
              <a:tabLst/>
              <a:defRPr/>
            </a:pPr>
            <a:r>
              <a:rPr kumimoji="0" lang="es-CO" sz="1100" b="0" i="0" u="none" strike="noStrike" kern="1200" cap="none" spc="0" normalizeH="0" baseline="0" noProof="0" dirty="0">
                <a:ln>
                  <a:noFill/>
                </a:ln>
                <a:solidFill>
                  <a:srgbClr val="0054BC"/>
                </a:solidFill>
                <a:effectLst/>
                <a:uLnTx/>
                <a:uFillTx/>
                <a:latin typeface="Arial" panose="020B0604020202020204" pitchFamily="34" charset="0"/>
                <a:cs typeface="Arial" panose="020B0604020202020204" pitchFamily="34" charset="0"/>
                <a:sym typeface="Work Sans"/>
              </a:rPr>
              <a:t>Seleccionar la acción que se requiera.</a:t>
            </a:r>
          </a:p>
        </p:txBody>
      </p:sp>
    </p:spTree>
    <p:extLst>
      <p:ext uri="{BB962C8B-B14F-4D97-AF65-F5344CB8AC3E}">
        <p14:creationId xmlns:p14="http://schemas.microsoft.com/office/powerpoint/2010/main" val="23398120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20785" y="2508419"/>
            <a:ext cx="9555061" cy="1943267"/>
          </a:xfrm>
        </p:spPr>
        <p:txBody>
          <a:bodyPr>
            <a:normAutofit/>
          </a:bodyPr>
          <a:lstStyle/>
          <a:p>
            <a:r>
              <a:rPr lang="es-ES" sz="6000" dirty="0">
                <a:solidFill>
                  <a:schemeClr val="bg1"/>
                </a:solidFill>
              </a:rPr>
              <a:t>17. Reportar información</a:t>
            </a:r>
          </a:p>
        </p:txBody>
      </p:sp>
    </p:spTree>
    <p:extLst>
      <p:ext uri="{BB962C8B-B14F-4D97-AF65-F5344CB8AC3E}">
        <p14:creationId xmlns:p14="http://schemas.microsoft.com/office/powerpoint/2010/main" val="19602827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Reportar información</a:t>
            </a:r>
            <a:endParaRPr lang="es-ES" dirty="0">
              <a:solidFill>
                <a:schemeClr val="bg1">
                  <a:lumMod val="50000"/>
                </a:schemeClr>
              </a:solidFill>
            </a:endParaRPr>
          </a:p>
        </p:txBody>
      </p:sp>
      <p:sp>
        <p:nvSpPr>
          <p:cNvPr id="3" name="Marcador de contenido 2"/>
          <p:cNvSpPr>
            <a:spLocks noGrp="1"/>
          </p:cNvSpPr>
          <p:nvPr>
            <p:ph sz="half" idx="2"/>
          </p:nvPr>
        </p:nvSpPr>
        <p:spPr>
          <a:xfrm>
            <a:off x="1756502" y="291598"/>
            <a:ext cx="618067" cy="525992"/>
          </a:xfrm>
        </p:spPr>
        <p:txBody>
          <a:bodyPr/>
          <a:lstStyle/>
          <a:p>
            <a:r>
              <a:rPr lang="es-ES" dirty="0"/>
              <a:t>17</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513732" y="854441"/>
            <a:ext cx="10903685" cy="392787"/>
            <a:chOff x="486373"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372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17. Reportar información: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Acceso para el registro de evidencia y avance de los indicadores según su periodicidad: </a:t>
              </a: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pic>
        <p:nvPicPr>
          <p:cNvPr id="18" name="Imagen 17">
            <a:extLst>
              <a:ext uri="{FF2B5EF4-FFF2-40B4-BE49-F238E27FC236}">
                <a16:creationId xmlns:a16="http://schemas.microsoft.com/office/drawing/2014/main" id="{E3CE6277-B01F-4831-A568-1EBD080179D8}"/>
              </a:ext>
            </a:extLst>
          </p:cNvPr>
          <p:cNvPicPr>
            <a:picLocks noChangeAspect="1"/>
          </p:cNvPicPr>
          <p:nvPr/>
        </p:nvPicPr>
        <p:blipFill>
          <a:blip r:embed="rId2"/>
          <a:stretch>
            <a:fillRect/>
          </a:stretch>
        </p:blipFill>
        <p:spPr>
          <a:xfrm>
            <a:off x="832541" y="2113932"/>
            <a:ext cx="1065746" cy="1176186"/>
          </a:xfrm>
          <a:prstGeom prst="rect">
            <a:avLst/>
          </a:prstGeom>
        </p:spPr>
      </p:pic>
      <p:sp>
        <p:nvSpPr>
          <p:cNvPr id="24" name="object 11">
            <a:extLst>
              <a:ext uri="{FF2B5EF4-FFF2-40B4-BE49-F238E27FC236}">
                <a16:creationId xmlns:a16="http://schemas.microsoft.com/office/drawing/2014/main" id="{6EC74035-725D-4367-AF8E-B9DCE40F9991}"/>
              </a:ext>
            </a:extLst>
          </p:cNvPr>
          <p:cNvSpPr txBox="1"/>
          <p:nvPr/>
        </p:nvSpPr>
        <p:spPr>
          <a:xfrm>
            <a:off x="3143554" y="2458985"/>
            <a:ext cx="2946842" cy="28918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2: </a:t>
            </a:r>
            <a:r>
              <a:rPr kumimoji="0" lang="es-CO" sz="9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el indicador al cual se  le debe reportar información según  la periodicidad</a:t>
            </a:r>
          </a:p>
        </p:txBody>
      </p:sp>
      <p:pic>
        <p:nvPicPr>
          <p:cNvPr id="25" name="Imagen 24">
            <a:extLst>
              <a:ext uri="{FF2B5EF4-FFF2-40B4-BE49-F238E27FC236}">
                <a16:creationId xmlns:a16="http://schemas.microsoft.com/office/drawing/2014/main" id="{171A3DC4-9C22-4F55-B19E-FDE4D881A1A7}"/>
              </a:ext>
            </a:extLst>
          </p:cNvPr>
          <p:cNvPicPr>
            <a:picLocks noChangeAspect="1"/>
          </p:cNvPicPr>
          <p:nvPr/>
        </p:nvPicPr>
        <p:blipFill>
          <a:blip r:embed="rId3"/>
          <a:stretch>
            <a:fillRect/>
          </a:stretch>
        </p:blipFill>
        <p:spPr>
          <a:xfrm>
            <a:off x="7422382" y="1930634"/>
            <a:ext cx="1126607" cy="386265"/>
          </a:xfrm>
          <a:prstGeom prst="rect">
            <a:avLst/>
          </a:prstGeom>
        </p:spPr>
      </p:pic>
      <p:sp>
        <p:nvSpPr>
          <p:cNvPr id="27" name="object 5">
            <a:extLst>
              <a:ext uri="{FF2B5EF4-FFF2-40B4-BE49-F238E27FC236}">
                <a16:creationId xmlns:a16="http://schemas.microsoft.com/office/drawing/2014/main" id="{6AAF2864-AEC6-4209-9E33-97F8FFD21B03}"/>
              </a:ext>
            </a:extLst>
          </p:cNvPr>
          <p:cNvSpPr/>
          <p:nvPr/>
        </p:nvSpPr>
        <p:spPr>
          <a:xfrm>
            <a:off x="7219072" y="206468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Imagen 32">
            <a:extLst>
              <a:ext uri="{FF2B5EF4-FFF2-40B4-BE49-F238E27FC236}">
                <a16:creationId xmlns:a16="http://schemas.microsoft.com/office/drawing/2014/main" id="{BDEED8DF-2F8D-4EC2-9F0D-519EEAA9E89B}"/>
              </a:ext>
            </a:extLst>
          </p:cNvPr>
          <p:cNvPicPr>
            <a:picLocks noChangeAspect="1"/>
          </p:cNvPicPr>
          <p:nvPr/>
        </p:nvPicPr>
        <p:blipFill>
          <a:blip r:embed="rId4"/>
          <a:stretch>
            <a:fillRect/>
          </a:stretch>
        </p:blipFill>
        <p:spPr>
          <a:xfrm>
            <a:off x="3870491" y="3217307"/>
            <a:ext cx="5913353" cy="691171"/>
          </a:xfrm>
          <a:prstGeom prst="rect">
            <a:avLst/>
          </a:prstGeom>
        </p:spPr>
      </p:pic>
      <p:sp>
        <p:nvSpPr>
          <p:cNvPr id="35" name="object 5">
            <a:extLst>
              <a:ext uri="{FF2B5EF4-FFF2-40B4-BE49-F238E27FC236}">
                <a16:creationId xmlns:a16="http://schemas.microsoft.com/office/drawing/2014/main" id="{DF7EDAA4-6660-4720-A5CE-84629A2FD348}"/>
              </a:ext>
            </a:extLst>
          </p:cNvPr>
          <p:cNvSpPr/>
          <p:nvPr/>
        </p:nvSpPr>
        <p:spPr>
          <a:xfrm>
            <a:off x="3681515" y="377713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bject 5">
            <a:extLst>
              <a:ext uri="{FF2B5EF4-FFF2-40B4-BE49-F238E27FC236}">
                <a16:creationId xmlns:a16="http://schemas.microsoft.com/office/drawing/2014/main" id="{FF811704-B6A3-4806-98F6-CF3A7E31D91A}"/>
              </a:ext>
            </a:extLst>
          </p:cNvPr>
          <p:cNvSpPr/>
          <p:nvPr/>
        </p:nvSpPr>
        <p:spPr>
          <a:xfrm>
            <a:off x="4264634" y="3261831"/>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Imagen 37">
            <a:extLst>
              <a:ext uri="{FF2B5EF4-FFF2-40B4-BE49-F238E27FC236}">
                <a16:creationId xmlns:a16="http://schemas.microsoft.com/office/drawing/2014/main" id="{127ACAE1-BF8E-4434-A1AC-F779EEB67739}"/>
              </a:ext>
            </a:extLst>
          </p:cNvPr>
          <p:cNvPicPr>
            <a:picLocks noChangeAspect="1"/>
          </p:cNvPicPr>
          <p:nvPr/>
        </p:nvPicPr>
        <p:blipFill>
          <a:blip r:embed="rId5"/>
          <a:stretch>
            <a:fillRect/>
          </a:stretch>
        </p:blipFill>
        <p:spPr>
          <a:xfrm>
            <a:off x="836158" y="5901498"/>
            <a:ext cx="1321503" cy="390242"/>
          </a:xfrm>
          <a:prstGeom prst="rect">
            <a:avLst/>
          </a:prstGeom>
        </p:spPr>
      </p:pic>
      <p:pic>
        <p:nvPicPr>
          <p:cNvPr id="45" name="Imagen 44">
            <a:extLst>
              <a:ext uri="{FF2B5EF4-FFF2-40B4-BE49-F238E27FC236}">
                <a16:creationId xmlns:a16="http://schemas.microsoft.com/office/drawing/2014/main" id="{9E679867-8C65-4165-918E-2020D711357E}"/>
              </a:ext>
            </a:extLst>
          </p:cNvPr>
          <p:cNvPicPr>
            <a:picLocks noChangeAspect="1"/>
          </p:cNvPicPr>
          <p:nvPr/>
        </p:nvPicPr>
        <p:blipFill>
          <a:blip r:embed="rId6"/>
          <a:stretch>
            <a:fillRect/>
          </a:stretch>
        </p:blipFill>
        <p:spPr>
          <a:xfrm>
            <a:off x="4534133" y="4639699"/>
            <a:ext cx="3022971" cy="1336284"/>
          </a:xfrm>
          <a:prstGeom prst="rect">
            <a:avLst/>
          </a:prstGeom>
        </p:spPr>
      </p:pic>
      <p:sp>
        <p:nvSpPr>
          <p:cNvPr id="48" name="object 5">
            <a:extLst>
              <a:ext uri="{FF2B5EF4-FFF2-40B4-BE49-F238E27FC236}">
                <a16:creationId xmlns:a16="http://schemas.microsoft.com/office/drawing/2014/main" id="{3A57B8C5-1D58-41EF-A36A-10BBCD3AA12B}"/>
              </a:ext>
            </a:extLst>
          </p:cNvPr>
          <p:cNvSpPr/>
          <p:nvPr/>
        </p:nvSpPr>
        <p:spPr>
          <a:xfrm>
            <a:off x="4531834" y="4457527"/>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8</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bject 5">
            <a:extLst>
              <a:ext uri="{FF2B5EF4-FFF2-40B4-BE49-F238E27FC236}">
                <a16:creationId xmlns:a16="http://schemas.microsoft.com/office/drawing/2014/main" id="{B26F4D60-9A36-4771-AE59-F2A801F2D53B}"/>
              </a:ext>
            </a:extLst>
          </p:cNvPr>
          <p:cNvSpPr/>
          <p:nvPr/>
        </p:nvSpPr>
        <p:spPr>
          <a:xfrm>
            <a:off x="4999867" y="571037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9</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Imagen 50">
            <a:extLst>
              <a:ext uri="{FF2B5EF4-FFF2-40B4-BE49-F238E27FC236}">
                <a16:creationId xmlns:a16="http://schemas.microsoft.com/office/drawing/2014/main" id="{F6CF75DD-B05D-4BE6-BD81-0A7E476795EE}"/>
              </a:ext>
            </a:extLst>
          </p:cNvPr>
          <p:cNvPicPr>
            <a:picLocks noChangeAspect="1"/>
          </p:cNvPicPr>
          <p:nvPr/>
        </p:nvPicPr>
        <p:blipFill>
          <a:blip r:embed="rId7"/>
          <a:stretch>
            <a:fillRect/>
          </a:stretch>
        </p:blipFill>
        <p:spPr>
          <a:xfrm>
            <a:off x="8333258" y="4457527"/>
            <a:ext cx="1795947" cy="705372"/>
          </a:xfrm>
          <a:prstGeom prst="rect">
            <a:avLst/>
          </a:prstGeom>
        </p:spPr>
      </p:pic>
      <p:sp>
        <p:nvSpPr>
          <p:cNvPr id="53" name="object 5">
            <a:extLst>
              <a:ext uri="{FF2B5EF4-FFF2-40B4-BE49-F238E27FC236}">
                <a16:creationId xmlns:a16="http://schemas.microsoft.com/office/drawing/2014/main" id="{AC219C8C-FDEE-4FC2-A0F7-7816E2B18695}"/>
              </a:ext>
            </a:extLst>
          </p:cNvPr>
          <p:cNvSpPr/>
          <p:nvPr/>
        </p:nvSpPr>
        <p:spPr>
          <a:xfrm>
            <a:off x="8678200" y="489839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10</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bject 11">
            <a:extLst>
              <a:ext uri="{FF2B5EF4-FFF2-40B4-BE49-F238E27FC236}">
                <a16:creationId xmlns:a16="http://schemas.microsoft.com/office/drawing/2014/main" id="{54CC8430-7918-4FCF-AD4D-ACF83ECB561A}"/>
              </a:ext>
            </a:extLst>
          </p:cNvPr>
          <p:cNvSpPr txBox="1"/>
          <p:nvPr/>
        </p:nvSpPr>
        <p:spPr>
          <a:xfrm>
            <a:off x="3870491" y="4007871"/>
            <a:ext cx="3308594" cy="15068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Seleccionar la variable a reportar</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
            </a:r>
          </a:p>
        </p:txBody>
      </p:sp>
      <p:sp>
        <p:nvSpPr>
          <p:cNvPr id="55" name="object 11">
            <a:extLst>
              <a:ext uri="{FF2B5EF4-FFF2-40B4-BE49-F238E27FC236}">
                <a16:creationId xmlns:a16="http://schemas.microsoft.com/office/drawing/2014/main" id="{51E53CC4-FFCA-4AB2-AF9A-2ADF80A4871D}"/>
              </a:ext>
            </a:extLst>
          </p:cNvPr>
          <p:cNvSpPr txBox="1"/>
          <p:nvPr/>
        </p:nvSpPr>
        <p:spPr>
          <a:xfrm>
            <a:off x="2807082" y="3183781"/>
            <a:ext cx="1273391" cy="427681"/>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Pestaña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Programación</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6" name="object 11">
            <a:extLst>
              <a:ext uri="{FF2B5EF4-FFF2-40B4-BE49-F238E27FC236}">
                <a16:creationId xmlns:a16="http://schemas.microsoft.com/office/drawing/2014/main" id="{775CC4FD-1435-4304-8AD9-22D5918DDC10}"/>
              </a:ext>
            </a:extLst>
          </p:cNvPr>
          <p:cNvSpPr txBox="1"/>
          <p:nvPr/>
        </p:nvSpPr>
        <p:spPr>
          <a:xfrm>
            <a:off x="2211055" y="4718069"/>
            <a:ext cx="1300613" cy="981679"/>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Seleccionar la fecha a reportar, tener en cuenta que solo se puede reportar mes vencido</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7" name="object 11">
            <a:extLst>
              <a:ext uri="{FF2B5EF4-FFF2-40B4-BE49-F238E27FC236}">
                <a16:creationId xmlns:a16="http://schemas.microsoft.com/office/drawing/2014/main" id="{7DDC26FE-97DD-42DD-BC2F-C9540A68E34B}"/>
              </a:ext>
            </a:extLst>
          </p:cNvPr>
          <p:cNvSpPr txBox="1"/>
          <p:nvPr/>
        </p:nvSpPr>
        <p:spPr>
          <a:xfrm>
            <a:off x="3757979" y="4691660"/>
            <a:ext cx="1019435" cy="58809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Diligenciar los campos a reportar</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8" name="object 11">
            <a:extLst>
              <a:ext uri="{FF2B5EF4-FFF2-40B4-BE49-F238E27FC236}">
                <a16:creationId xmlns:a16="http://schemas.microsoft.com/office/drawing/2014/main" id="{82547393-9E46-4885-959D-82DC9AC9CF88}"/>
              </a:ext>
            </a:extLst>
          </p:cNvPr>
          <p:cNvSpPr txBox="1"/>
          <p:nvPr/>
        </p:nvSpPr>
        <p:spPr>
          <a:xfrm>
            <a:off x="4467636" y="6058187"/>
            <a:ext cx="1431595" cy="28918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en Pestaña </a:t>
            </a:r>
            <a:r>
              <a:rPr kumimoji="0" lang="es-CO" sz="9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Reportar.</a:t>
            </a:r>
          </a:p>
        </p:txBody>
      </p:sp>
      <p:sp>
        <p:nvSpPr>
          <p:cNvPr id="59" name="object 22">
            <a:extLst>
              <a:ext uri="{FF2B5EF4-FFF2-40B4-BE49-F238E27FC236}">
                <a16:creationId xmlns:a16="http://schemas.microsoft.com/office/drawing/2014/main" id="{B00070C6-BD01-48A0-9545-2828390856FE}"/>
              </a:ext>
            </a:extLst>
          </p:cNvPr>
          <p:cNvSpPr txBox="1"/>
          <p:nvPr/>
        </p:nvSpPr>
        <p:spPr>
          <a:xfrm>
            <a:off x="7985685" y="5211558"/>
            <a:ext cx="2588735" cy="427681"/>
          </a:xfrm>
          <a:prstGeom prst="rect">
            <a:avLst/>
          </a:prstGeom>
        </p:spPr>
        <p:txBody>
          <a:bodyPr vert="horz" wrap="square" lIns="0" tIns="12065" rIns="0" bIns="0" rtlCol="0">
            <a:spAutoFit/>
          </a:bodyPr>
          <a:lstStyle/>
          <a:p>
            <a:pPr marL="348615" marR="5080" lvl="0" indent="0" algn="l" defTabSz="914400" rtl="0" eaLnBrk="1" fontAlgn="auto" latinLnBrk="0" hangingPunct="1">
              <a:lnSpc>
                <a:spcPct val="100000"/>
              </a:lnSpc>
              <a:spcBef>
                <a:spcPts val="95"/>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10: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Una vez reportada la información, asegúrese de recibir el siguiente mensaje,  lo cual indica que fue un éxito.</a:t>
            </a:r>
          </a:p>
        </p:txBody>
      </p:sp>
      <p:sp>
        <p:nvSpPr>
          <p:cNvPr id="77" name="object 11">
            <a:extLst>
              <a:ext uri="{FF2B5EF4-FFF2-40B4-BE49-F238E27FC236}">
                <a16:creationId xmlns:a16="http://schemas.microsoft.com/office/drawing/2014/main" id="{811AB39C-B9E5-49A8-97DF-EB05525B38DB}"/>
              </a:ext>
            </a:extLst>
          </p:cNvPr>
          <p:cNvSpPr txBox="1"/>
          <p:nvPr/>
        </p:nvSpPr>
        <p:spPr>
          <a:xfrm>
            <a:off x="474538" y="1727858"/>
            <a:ext cx="2089446" cy="28918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Reportar Información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del Menú</a:t>
            </a:r>
            <a:r>
              <a:rPr kumimoji="0" lang="es-CO" sz="900" b="0" i="0" u="none" strike="noStrike" kern="1200" cap="none" spc="-3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principal.</a:t>
            </a:r>
            <a:endParaRPr kumimoji="0" lang="es-CO" sz="9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8" name="object 5">
            <a:extLst>
              <a:ext uri="{FF2B5EF4-FFF2-40B4-BE49-F238E27FC236}">
                <a16:creationId xmlns:a16="http://schemas.microsoft.com/office/drawing/2014/main" id="{A9345BF0-FE55-4FD4-A62D-7E0C06B99FB6}"/>
              </a:ext>
            </a:extLst>
          </p:cNvPr>
          <p:cNvSpPr/>
          <p:nvPr/>
        </p:nvSpPr>
        <p:spPr>
          <a:xfrm>
            <a:off x="553859" y="3131964"/>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bject 11">
            <a:extLst>
              <a:ext uri="{FF2B5EF4-FFF2-40B4-BE49-F238E27FC236}">
                <a16:creationId xmlns:a16="http://schemas.microsoft.com/office/drawing/2014/main" id="{43217406-FD57-4D82-BCB0-93CDDA9AC505}"/>
              </a:ext>
            </a:extLst>
          </p:cNvPr>
          <p:cNvSpPr txBox="1"/>
          <p:nvPr/>
        </p:nvSpPr>
        <p:spPr>
          <a:xfrm>
            <a:off x="7420337" y="2366207"/>
            <a:ext cx="2317373" cy="15068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9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9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3:  </a:t>
            </a:r>
            <a:r>
              <a:rPr kumimoji="0" lang="es-CO" sz="9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Pestaña Reportar</a:t>
            </a:r>
            <a:r>
              <a:rPr kumimoji="0" lang="es-CO" sz="9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84" name="Imagen 83">
            <a:extLst>
              <a:ext uri="{FF2B5EF4-FFF2-40B4-BE49-F238E27FC236}">
                <a16:creationId xmlns:a16="http://schemas.microsoft.com/office/drawing/2014/main" id="{B801AF8C-B414-4126-8099-260D72B05686}"/>
              </a:ext>
            </a:extLst>
          </p:cNvPr>
          <p:cNvPicPr>
            <a:picLocks noChangeAspect="1"/>
          </p:cNvPicPr>
          <p:nvPr/>
        </p:nvPicPr>
        <p:blipFill>
          <a:blip r:embed="rId8"/>
          <a:stretch>
            <a:fillRect/>
          </a:stretch>
        </p:blipFill>
        <p:spPr>
          <a:xfrm>
            <a:off x="3228320" y="1776816"/>
            <a:ext cx="3581654" cy="630332"/>
          </a:xfrm>
          <a:prstGeom prst="rect">
            <a:avLst/>
          </a:prstGeom>
        </p:spPr>
      </p:pic>
      <p:sp>
        <p:nvSpPr>
          <p:cNvPr id="86" name="object 5">
            <a:extLst>
              <a:ext uri="{FF2B5EF4-FFF2-40B4-BE49-F238E27FC236}">
                <a16:creationId xmlns:a16="http://schemas.microsoft.com/office/drawing/2014/main" id="{C35DD1D7-2939-4BC1-9BE5-2B5EAAB354EC}"/>
              </a:ext>
            </a:extLst>
          </p:cNvPr>
          <p:cNvSpPr/>
          <p:nvPr/>
        </p:nvSpPr>
        <p:spPr>
          <a:xfrm>
            <a:off x="2844488" y="2131033"/>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7" name="Imagen 86">
            <a:extLst>
              <a:ext uri="{FF2B5EF4-FFF2-40B4-BE49-F238E27FC236}">
                <a16:creationId xmlns:a16="http://schemas.microsoft.com/office/drawing/2014/main" id="{1E23277B-3D0C-4416-8791-D47356A4D64B}"/>
              </a:ext>
            </a:extLst>
          </p:cNvPr>
          <p:cNvPicPr>
            <a:picLocks noChangeAspect="1"/>
          </p:cNvPicPr>
          <p:nvPr/>
        </p:nvPicPr>
        <p:blipFill>
          <a:blip r:embed="rId9"/>
          <a:stretch>
            <a:fillRect/>
          </a:stretch>
        </p:blipFill>
        <p:spPr>
          <a:xfrm>
            <a:off x="823031" y="4373166"/>
            <a:ext cx="1273390" cy="1142770"/>
          </a:xfrm>
          <a:prstGeom prst="rect">
            <a:avLst/>
          </a:prstGeom>
        </p:spPr>
      </p:pic>
      <p:sp>
        <p:nvSpPr>
          <p:cNvPr id="89" name="object 5">
            <a:extLst>
              <a:ext uri="{FF2B5EF4-FFF2-40B4-BE49-F238E27FC236}">
                <a16:creationId xmlns:a16="http://schemas.microsoft.com/office/drawing/2014/main" id="{6FF3C984-9A26-4C7D-8563-9237BE43C8E0}"/>
              </a:ext>
            </a:extLst>
          </p:cNvPr>
          <p:cNvSpPr/>
          <p:nvPr/>
        </p:nvSpPr>
        <p:spPr>
          <a:xfrm>
            <a:off x="645666" y="486099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bject 5">
            <a:extLst>
              <a:ext uri="{FF2B5EF4-FFF2-40B4-BE49-F238E27FC236}">
                <a16:creationId xmlns:a16="http://schemas.microsoft.com/office/drawing/2014/main" id="{C7E81E7C-2552-4BAB-A35F-F7446A2F1790}"/>
              </a:ext>
            </a:extLst>
          </p:cNvPr>
          <p:cNvSpPr/>
          <p:nvPr/>
        </p:nvSpPr>
        <p:spPr>
          <a:xfrm>
            <a:off x="616880" y="6046446"/>
            <a:ext cx="159405" cy="14039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Rectángulo: esquinas redondeadas 5">
            <a:extLst>
              <a:ext uri="{FF2B5EF4-FFF2-40B4-BE49-F238E27FC236}">
                <a16:creationId xmlns:a16="http://schemas.microsoft.com/office/drawing/2014/main" id="{5359413C-20C9-4A6F-8C97-622430C05D4D}"/>
              </a:ext>
            </a:extLst>
          </p:cNvPr>
          <p:cNvSpPr/>
          <p:nvPr/>
        </p:nvSpPr>
        <p:spPr>
          <a:xfrm>
            <a:off x="769324" y="3080385"/>
            <a:ext cx="1176922" cy="20134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3" name="Rectángulo: esquinas redondeadas 5">
            <a:extLst>
              <a:ext uri="{FF2B5EF4-FFF2-40B4-BE49-F238E27FC236}">
                <a16:creationId xmlns:a16="http://schemas.microsoft.com/office/drawing/2014/main" id="{B80E51D7-C018-47F6-B2F2-9A4BC0D2E7CE}"/>
              </a:ext>
            </a:extLst>
          </p:cNvPr>
          <p:cNvSpPr/>
          <p:nvPr/>
        </p:nvSpPr>
        <p:spPr>
          <a:xfrm>
            <a:off x="3215306" y="2042441"/>
            <a:ext cx="3622177" cy="360935"/>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4" name="Rectángulo: esquinas redondeadas 5">
            <a:extLst>
              <a:ext uri="{FF2B5EF4-FFF2-40B4-BE49-F238E27FC236}">
                <a16:creationId xmlns:a16="http://schemas.microsoft.com/office/drawing/2014/main" id="{76E9DDD9-C218-4562-86B2-E93D0AE7E300}"/>
              </a:ext>
            </a:extLst>
          </p:cNvPr>
          <p:cNvSpPr/>
          <p:nvPr/>
        </p:nvSpPr>
        <p:spPr>
          <a:xfrm>
            <a:off x="7465747" y="2033392"/>
            <a:ext cx="1049079" cy="23451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5" name="Rectángulo: esquinas redondeadas 5">
            <a:extLst>
              <a:ext uri="{FF2B5EF4-FFF2-40B4-BE49-F238E27FC236}">
                <a16:creationId xmlns:a16="http://schemas.microsoft.com/office/drawing/2014/main" id="{C7FFA19A-02B8-497E-AC76-81265775AF60}"/>
              </a:ext>
            </a:extLst>
          </p:cNvPr>
          <p:cNvSpPr/>
          <p:nvPr/>
        </p:nvSpPr>
        <p:spPr>
          <a:xfrm>
            <a:off x="3922117" y="3704504"/>
            <a:ext cx="5849149" cy="246903"/>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6" name="Rectángulo: esquinas redondeadas 5">
            <a:extLst>
              <a:ext uri="{FF2B5EF4-FFF2-40B4-BE49-F238E27FC236}">
                <a16:creationId xmlns:a16="http://schemas.microsoft.com/office/drawing/2014/main" id="{C7F0B0A6-9A5E-4728-842E-E2E4BF321967}"/>
              </a:ext>
            </a:extLst>
          </p:cNvPr>
          <p:cNvSpPr/>
          <p:nvPr/>
        </p:nvSpPr>
        <p:spPr>
          <a:xfrm>
            <a:off x="4429879" y="3396396"/>
            <a:ext cx="655129" cy="180726"/>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7" name="Rectángulo: esquinas redondeadas 5">
            <a:extLst>
              <a:ext uri="{FF2B5EF4-FFF2-40B4-BE49-F238E27FC236}">
                <a16:creationId xmlns:a16="http://schemas.microsoft.com/office/drawing/2014/main" id="{F64D8AD0-AFBC-431C-B5FE-0833540BBDBE}"/>
              </a:ext>
            </a:extLst>
          </p:cNvPr>
          <p:cNvSpPr/>
          <p:nvPr/>
        </p:nvSpPr>
        <p:spPr>
          <a:xfrm>
            <a:off x="1052086" y="4879413"/>
            <a:ext cx="705291" cy="13352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8" name="Rectángulo: esquinas redondeadas 5">
            <a:extLst>
              <a:ext uri="{FF2B5EF4-FFF2-40B4-BE49-F238E27FC236}">
                <a16:creationId xmlns:a16="http://schemas.microsoft.com/office/drawing/2014/main" id="{83197AC0-B971-4332-8521-B68B77180C30}"/>
              </a:ext>
            </a:extLst>
          </p:cNvPr>
          <p:cNvSpPr/>
          <p:nvPr/>
        </p:nvSpPr>
        <p:spPr>
          <a:xfrm>
            <a:off x="918587" y="6006037"/>
            <a:ext cx="630625" cy="18080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9" name="Rectángulo: esquinas redondeadas 5">
            <a:extLst>
              <a:ext uri="{FF2B5EF4-FFF2-40B4-BE49-F238E27FC236}">
                <a16:creationId xmlns:a16="http://schemas.microsoft.com/office/drawing/2014/main" id="{BA54A464-313C-400E-947D-E3231E6B838D}"/>
              </a:ext>
            </a:extLst>
          </p:cNvPr>
          <p:cNvSpPr/>
          <p:nvPr/>
        </p:nvSpPr>
        <p:spPr>
          <a:xfrm>
            <a:off x="4619519" y="4856436"/>
            <a:ext cx="2846228" cy="771736"/>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00" name="Rectángulo: esquinas redondeadas 5">
            <a:extLst>
              <a:ext uri="{FF2B5EF4-FFF2-40B4-BE49-F238E27FC236}">
                <a16:creationId xmlns:a16="http://schemas.microsoft.com/office/drawing/2014/main" id="{D8A0E2DC-38C5-49FE-BCA2-2164C1DB032A}"/>
              </a:ext>
            </a:extLst>
          </p:cNvPr>
          <p:cNvSpPr/>
          <p:nvPr/>
        </p:nvSpPr>
        <p:spPr>
          <a:xfrm>
            <a:off x="5254764" y="5663965"/>
            <a:ext cx="785309" cy="189333"/>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01" name="Rectángulo: esquinas redondeadas 5">
            <a:extLst>
              <a:ext uri="{FF2B5EF4-FFF2-40B4-BE49-F238E27FC236}">
                <a16:creationId xmlns:a16="http://schemas.microsoft.com/office/drawing/2014/main" id="{2B195298-510F-4C59-ACC0-9039EB6B1A6F}"/>
              </a:ext>
            </a:extLst>
          </p:cNvPr>
          <p:cNvSpPr/>
          <p:nvPr/>
        </p:nvSpPr>
        <p:spPr>
          <a:xfrm>
            <a:off x="8951053" y="4920519"/>
            <a:ext cx="535752" cy="16706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4164354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9956" y="2508419"/>
            <a:ext cx="7837369" cy="1943267"/>
          </a:xfrm>
        </p:spPr>
        <p:txBody>
          <a:bodyPr>
            <a:normAutofit/>
          </a:bodyPr>
          <a:lstStyle/>
          <a:p>
            <a:r>
              <a:rPr lang="es-ES" sz="6000" dirty="0">
                <a:solidFill>
                  <a:schemeClr val="bg1"/>
                </a:solidFill>
                <a:latin typeface="Helvetica" panose="020B0604020202020204" pitchFamily="34" charset="0"/>
                <a:cs typeface="Helvetica" panose="020B0604020202020204" pitchFamily="34" charset="0"/>
              </a:rPr>
              <a:t>18. Informes</a:t>
            </a:r>
          </a:p>
        </p:txBody>
      </p:sp>
    </p:spTree>
    <p:extLst>
      <p:ext uri="{BB962C8B-B14F-4D97-AF65-F5344CB8AC3E}">
        <p14:creationId xmlns:p14="http://schemas.microsoft.com/office/powerpoint/2010/main" val="3560572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Informes</a:t>
            </a:r>
            <a:endParaRPr lang="es-ES" dirty="0">
              <a:solidFill>
                <a:schemeClr val="bg1">
                  <a:lumMod val="50000"/>
                </a:schemeClr>
              </a:solidFill>
            </a:endParaRPr>
          </a:p>
        </p:txBody>
      </p:sp>
      <p:sp>
        <p:nvSpPr>
          <p:cNvPr id="3" name="Marcador de contenido 2"/>
          <p:cNvSpPr>
            <a:spLocks noGrp="1"/>
          </p:cNvSpPr>
          <p:nvPr>
            <p:ph sz="half" idx="2"/>
          </p:nvPr>
        </p:nvSpPr>
        <p:spPr>
          <a:xfrm>
            <a:off x="1756502" y="291598"/>
            <a:ext cx="618067" cy="525992"/>
          </a:xfrm>
        </p:spPr>
        <p:txBody>
          <a:bodyPr/>
          <a:lstStyle/>
          <a:p>
            <a:r>
              <a:rPr lang="es-ES" dirty="0"/>
              <a:t>18</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567802" y="854224"/>
            <a:ext cx="10866392" cy="921126"/>
            <a:chOff x="486373" y="1054359"/>
            <a:chExt cx="2699142" cy="286082"/>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580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18. Informes: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Acceso para visualización del avance de los indicadores por procesos y consolidado. Donde se puede realizar una visualización directa en el módulo o descargar archivos planos en donde se muestre los reportes cualitativos y cuantitativos, así como el % de desempeño del indicador.</a:t>
              </a: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pic>
        <p:nvPicPr>
          <p:cNvPr id="18" name="Imagen 17">
            <a:extLst>
              <a:ext uri="{FF2B5EF4-FFF2-40B4-BE49-F238E27FC236}">
                <a16:creationId xmlns:a16="http://schemas.microsoft.com/office/drawing/2014/main" id="{0C9EA459-5867-494C-B300-E2C3F4DFDBDE}"/>
              </a:ext>
            </a:extLst>
          </p:cNvPr>
          <p:cNvPicPr>
            <a:picLocks noChangeAspect="1"/>
          </p:cNvPicPr>
          <p:nvPr/>
        </p:nvPicPr>
        <p:blipFill>
          <a:blip r:embed="rId2"/>
          <a:stretch>
            <a:fillRect/>
          </a:stretch>
        </p:blipFill>
        <p:spPr>
          <a:xfrm>
            <a:off x="1133766" y="2477584"/>
            <a:ext cx="5991697" cy="1717297"/>
          </a:xfrm>
          <a:prstGeom prst="rect">
            <a:avLst/>
          </a:prstGeom>
        </p:spPr>
      </p:pic>
      <p:sp>
        <p:nvSpPr>
          <p:cNvPr id="20" name="object 5">
            <a:extLst>
              <a:ext uri="{FF2B5EF4-FFF2-40B4-BE49-F238E27FC236}">
                <a16:creationId xmlns:a16="http://schemas.microsoft.com/office/drawing/2014/main" id="{DFFFC281-8905-4592-9FBD-002B31B367A6}"/>
              </a:ext>
            </a:extLst>
          </p:cNvPr>
          <p:cNvSpPr/>
          <p:nvPr/>
        </p:nvSpPr>
        <p:spPr>
          <a:xfrm>
            <a:off x="884879" y="3716259"/>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bject 5">
            <a:extLst>
              <a:ext uri="{FF2B5EF4-FFF2-40B4-BE49-F238E27FC236}">
                <a16:creationId xmlns:a16="http://schemas.microsoft.com/office/drawing/2014/main" id="{0C6F8AB4-8A27-4A2F-8E3B-22FF22E69498}"/>
              </a:ext>
            </a:extLst>
          </p:cNvPr>
          <p:cNvSpPr/>
          <p:nvPr/>
        </p:nvSpPr>
        <p:spPr>
          <a:xfrm>
            <a:off x="2950328" y="250855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5">
            <a:extLst>
              <a:ext uri="{FF2B5EF4-FFF2-40B4-BE49-F238E27FC236}">
                <a16:creationId xmlns:a16="http://schemas.microsoft.com/office/drawing/2014/main" id="{5A26A791-42FA-45D7-9B1A-F78E85F4FEBF}"/>
              </a:ext>
            </a:extLst>
          </p:cNvPr>
          <p:cNvSpPr/>
          <p:nvPr/>
        </p:nvSpPr>
        <p:spPr>
          <a:xfrm>
            <a:off x="2933645" y="3298545"/>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Imagen 28">
            <a:extLst>
              <a:ext uri="{FF2B5EF4-FFF2-40B4-BE49-F238E27FC236}">
                <a16:creationId xmlns:a16="http://schemas.microsoft.com/office/drawing/2014/main" id="{B73938EB-7909-4DB6-A565-AF190EA828D3}"/>
              </a:ext>
            </a:extLst>
          </p:cNvPr>
          <p:cNvPicPr>
            <a:picLocks noChangeAspect="1"/>
          </p:cNvPicPr>
          <p:nvPr/>
        </p:nvPicPr>
        <p:blipFill>
          <a:blip r:embed="rId3"/>
          <a:stretch>
            <a:fillRect/>
          </a:stretch>
        </p:blipFill>
        <p:spPr>
          <a:xfrm>
            <a:off x="7856424" y="2405412"/>
            <a:ext cx="2253369" cy="2383649"/>
          </a:xfrm>
          <a:prstGeom prst="rect">
            <a:avLst/>
          </a:prstGeom>
        </p:spPr>
      </p:pic>
      <p:sp>
        <p:nvSpPr>
          <p:cNvPr id="32" name="object 5">
            <a:extLst>
              <a:ext uri="{FF2B5EF4-FFF2-40B4-BE49-F238E27FC236}">
                <a16:creationId xmlns:a16="http://schemas.microsoft.com/office/drawing/2014/main" id="{20E05F39-454F-4764-BF9F-5531BDE769E3}"/>
              </a:ext>
            </a:extLst>
          </p:cNvPr>
          <p:cNvSpPr/>
          <p:nvPr/>
        </p:nvSpPr>
        <p:spPr>
          <a:xfrm>
            <a:off x="7622255" y="246020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Imagen 32">
            <a:extLst>
              <a:ext uri="{FF2B5EF4-FFF2-40B4-BE49-F238E27FC236}">
                <a16:creationId xmlns:a16="http://schemas.microsoft.com/office/drawing/2014/main" id="{221CDA26-AD42-45C8-B3DD-F8EE2058FBD0}"/>
              </a:ext>
            </a:extLst>
          </p:cNvPr>
          <p:cNvPicPr>
            <a:picLocks noChangeAspect="1"/>
          </p:cNvPicPr>
          <p:nvPr/>
        </p:nvPicPr>
        <p:blipFill>
          <a:blip r:embed="rId4"/>
          <a:stretch>
            <a:fillRect/>
          </a:stretch>
        </p:blipFill>
        <p:spPr>
          <a:xfrm>
            <a:off x="1400804" y="4964007"/>
            <a:ext cx="1791545" cy="1450541"/>
          </a:xfrm>
          <a:prstGeom prst="rect">
            <a:avLst/>
          </a:prstGeom>
        </p:spPr>
      </p:pic>
      <p:sp>
        <p:nvSpPr>
          <p:cNvPr id="35" name="object 5">
            <a:extLst>
              <a:ext uri="{FF2B5EF4-FFF2-40B4-BE49-F238E27FC236}">
                <a16:creationId xmlns:a16="http://schemas.microsoft.com/office/drawing/2014/main" id="{056E3420-2F92-4D75-A587-E80DF1D4C583}"/>
              </a:ext>
            </a:extLst>
          </p:cNvPr>
          <p:cNvSpPr/>
          <p:nvPr/>
        </p:nvSpPr>
        <p:spPr>
          <a:xfrm>
            <a:off x="1133766" y="497715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Imagen 35">
            <a:extLst>
              <a:ext uri="{FF2B5EF4-FFF2-40B4-BE49-F238E27FC236}">
                <a16:creationId xmlns:a16="http://schemas.microsoft.com/office/drawing/2014/main" id="{5911760B-C7A2-411D-B9FC-371635DACBEF}"/>
              </a:ext>
            </a:extLst>
          </p:cNvPr>
          <p:cNvPicPr>
            <a:picLocks noChangeAspect="1"/>
          </p:cNvPicPr>
          <p:nvPr/>
        </p:nvPicPr>
        <p:blipFill>
          <a:blip r:embed="rId5"/>
          <a:stretch>
            <a:fillRect/>
          </a:stretch>
        </p:blipFill>
        <p:spPr>
          <a:xfrm>
            <a:off x="4097974" y="5381228"/>
            <a:ext cx="6554766" cy="473892"/>
          </a:xfrm>
          <a:prstGeom prst="rect">
            <a:avLst/>
          </a:prstGeom>
        </p:spPr>
      </p:pic>
      <p:sp>
        <p:nvSpPr>
          <p:cNvPr id="38" name="object 5">
            <a:extLst>
              <a:ext uri="{FF2B5EF4-FFF2-40B4-BE49-F238E27FC236}">
                <a16:creationId xmlns:a16="http://schemas.microsoft.com/office/drawing/2014/main" id="{BDAA17F4-73C2-4352-BE63-AF2681AAD91B}"/>
              </a:ext>
            </a:extLst>
          </p:cNvPr>
          <p:cNvSpPr/>
          <p:nvPr/>
        </p:nvSpPr>
        <p:spPr>
          <a:xfrm>
            <a:off x="3788533" y="554485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bject 11">
            <a:extLst>
              <a:ext uri="{FF2B5EF4-FFF2-40B4-BE49-F238E27FC236}">
                <a16:creationId xmlns:a16="http://schemas.microsoft.com/office/drawing/2014/main" id="{17B6BAC5-5790-4F78-AF6F-9795ED5084DF}"/>
              </a:ext>
            </a:extLst>
          </p:cNvPr>
          <p:cNvSpPr txBox="1"/>
          <p:nvPr/>
        </p:nvSpPr>
        <p:spPr>
          <a:xfrm>
            <a:off x="4023627" y="2304523"/>
            <a:ext cx="1909624" cy="227626"/>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2</a:t>
            </a: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Escoger la clasificación y la dependencia que se quiere revisar</a:t>
            </a:r>
          </a:p>
        </p:txBody>
      </p:sp>
      <p:sp>
        <p:nvSpPr>
          <p:cNvPr id="45" name="object 11">
            <a:extLst>
              <a:ext uri="{FF2B5EF4-FFF2-40B4-BE49-F238E27FC236}">
                <a16:creationId xmlns:a16="http://schemas.microsoft.com/office/drawing/2014/main" id="{1D1F4081-255C-4B79-A676-18EECFB0A34D}"/>
              </a:ext>
            </a:extLst>
          </p:cNvPr>
          <p:cNvSpPr txBox="1"/>
          <p:nvPr/>
        </p:nvSpPr>
        <p:spPr>
          <a:xfrm>
            <a:off x="3103927" y="4264773"/>
            <a:ext cx="3212742"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3</a:t>
            </a: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Seleccionar El nombre del indicador que se quiere revisar</a:t>
            </a:r>
          </a:p>
        </p:txBody>
      </p:sp>
      <p:sp>
        <p:nvSpPr>
          <p:cNvPr id="48" name="object 11">
            <a:extLst>
              <a:ext uri="{FF2B5EF4-FFF2-40B4-BE49-F238E27FC236}">
                <a16:creationId xmlns:a16="http://schemas.microsoft.com/office/drawing/2014/main" id="{BF84F2E3-B782-4201-A961-85586D6C9B45}"/>
              </a:ext>
            </a:extLst>
          </p:cNvPr>
          <p:cNvSpPr txBox="1"/>
          <p:nvPr/>
        </p:nvSpPr>
        <p:spPr>
          <a:xfrm>
            <a:off x="10173680" y="2438837"/>
            <a:ext cx="1460226" cy="443070"/>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5</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 en la pestaña de </a:t>
            </a: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indicador</a:t>
            </a: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para revisar toda la información asociada</a:t>
            </a:r>
          </a:p>
        </p:txBody>
      </p:sp>
      <p:sp>
        <p:nvSpPr>
          <p:cNvPr id="49" name="object 11">
            <a:extLst>
              <a:ext uri="{FF2B5EF4-FFF2-40B4-BE49-F238E27FC236}">
                <a16:creationId xmlns:a16="http://schemas.microsoft.com/office/drawing/2014/main" id="{EF999E43-0713-4528-80CF-FE0A5499F0D9}"/>
              </a:ext>
            </a:extLst>
          </p:cNvPr>
          <p:cNvSpPr txBox="1"/>
          <p:nvPr/>
        </p:nvSpPr>
        <p:spPr>
          <a:xfrm>
            <a:off x="478172" y="5269292"/>
            <a:ext cx="1166070" cy="658514"/>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6: Clic en la pestaña de </a:t>
            </a: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programación</a:t>
            </a: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para revisar la periodicidad del indicador</a:t>
            </a:r>
          </a:p>
        </p:txBody>
      </p:sp>
      <p:sp>
        <p:nvSpPr>
          <p:cNvPr id="50" name="object 11">
            <a:extLst>
              <a:ext uri="{FF2B5EF4-FFF2-40B4-BE49-F238E27FC236}">
                <a16:creationId xmlns:a16="http://schemas.microsoft.com/office/drawing/2014/main" id="{FBC35808-A38C-4F5E-95F8-864BA0F1094D}"/>
              </a:ext>
            </a:extLst>
          </p:cNvPr>
          <p:cNvSpPr txBox="1"/>
          <p:nvPr/>
        </p:nvSpPr>
        <p:spPr>
          <a:xfrm>
            <a:off x="4023627" y="5975408"/>
            <a:ext cx="4499892"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7</a:t>
            </a: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Click en la pestaña de Variables con el fin de revisar la fórmula asociada al indicador</a:t>
            </a:r>
          </a:p>
        </p:txBody>
      </p:sp>
      <p:sp>
        <p:nvSpPr>
          <p:cNvPr id="51" name="object 11">
            <a:extLst>
              <a:ext uri="{FF2B5EF4-FFF2-40B4-BE49-F238E27FC236}">
                <a16:creationId xmlns:a16="http://schemas.microsoft.com/office/drawing/2014/main" id="{B9B0FFC0-CD7C-4E8A-BC32-06D7379F0C88}"/>
              </a:ext>
            </a:extLst>
          </p:cNvPr>
          <p:cNvSpPr txBox="1"/>
          <p:nvPr/>
        </p:nvSpPr>
        <p:spPr>
          <a:xfrm>
            <a:off x="551833" y="3246806"/>
            <a:ext cx="610297" cy="44307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Luego de seleccionar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Informe.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Visualizar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2" name="Rectángulo: esquinas redondeadas 5">
            <a:extLst>
              <a:ext uri="{FF2B5EF4-FFF2-40B4-BE49-F238E27FC236}">
                <a16:creationId xmlns:a16="http://schemas.microsoft.com/office/drawing/2014/main" id="{EC11DBEC-1816-4144-BA78-768D58D6771D}"/>
              </a:ext>
            </a:extLst>
          </p:cNvPr>
          <p:cNvSpPr/>
          <p:nvPr/>
        </p:nvSpPr>
        <p:spPr>
          <a:xfrm>
            <a:off x="1086629" y="3721703"/>
            <a:ext cx="2017298" cy="160303"/>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53" name="Rectángulo: esquinas redondeadas 5">
            <a:extLst>
              <a:ext uri="{FF2B5EF4-FFF2-40B4-BE49-F238E27FC236}">
                <a16:creationId xmlns:a16="http://schemas.microsoft.com/office/drawing/2014/main" id="{766DCCC5-98F6-4010-A44E-340F7BF06C3A}"/>
              </a:ext>
            </a:extLst>
          </p:cNvPr>
          <p:cNvSpPr/>
          <p:nvPr/>
        </p:nvSpPr>
        <p:spPr>
          <a:xfrm>
            <a:off x="3321945" y="2622510"/>
            <a:ext cx="1552059" cy="30729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54" name="Rectángulo: esquinas redondeadas 5">
            <a:extLst>
              <a:ext uri="{FF2B5EF4-FFF2-40B4-BE49-F238E27FC236}">
                <a16:creationId xmlns:a16="http://schemas.microsoft.com/office/drawing/2014/main" id="{25C8F7C3-76A6-48BC-B3A3-16017B01A4E0}"/>
              </a:ext>
            </a:extLst>
          </p:cNvPr>
          <p:cNvSpPr/>
          <p:nvPr/>
        </p:nvSpPr>
        <p:spPr>
          <a:xfrm>
            <a:off x="3183373" y="3384715"/>
            <a:ext cx="3989227" cy="42718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pic>
        <p:nvPicPr>
          <p:cNvPr id="55" name="Imagen 54">
            <a:extLst>
              <a:ext uri="{FF2B5EF4-FFF2-40B4-BE49-F238E27FC236}">
                <a16:creationId xmlns:a16="http://schemas.microsoft.com/office/drawing/2014/main" id="{5FB16C89-4473-4C10-98A3-B054F072BDB5}"/>
              </a:ext>
            </a:extLst>
          </p:cNvPr>
          <p:cNvPicPr>
            <a:picLocks noChangeAspect="1"/>
          </p:cNvPicPr>
          <p:nvPr/>
        </p:nvPicPr>
        <p:blipFill>
          <a:blip r:embed="rId6"/>
          <a:stretch>
            <a:fillRect/>
          </a:stretch>
        </p:blipFill>
        <p:spPr>
          <a:xfrm>
            <a:off x="3439391" y="4469005"/>
            <a:ext cx="700891" cy="154527"/>
          </a:xfrm>
          <a:prstGeom prst="rect">
            <a:avLst/>
          </a:prstGeom>
        </p:spPr>
      </p:pic>
      <p:sp>
        <p:nvSpPr>
          <p:cNvPr id="58" name="object 5">
            <a:extLst>
              <a:ext uri="{FF2B5EF4-FFF2-40B4-BE49-F238E27FC236}">
                <a16:creationId xmlns:a16="http://schemas.microsoft.com/office/drawing/2014/main" id="{D2D0DA39-926F-4414-B4CF-142AB5B1F11B}"/>
              </a:ext>
            </a:extLst>
          </p:cNvPr>
          <p:cNvSpPr/>
          <p:nvPr/>
        </p:nvSpPr>
        <p:spPr>
          <a:xfrm>
            <a:off x="3211255" y="4471783"/>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bject 11">
            <a:extLst>
              <a:ext uri="{FF2B5EF4-FFF2-40B4-BE49-F238E27FC236}">
                <a16:creationId xmlns:a16="http://schemas.microsoft.com/office/drawing/2014/main" id="{4D7C46F0-0FC5-4636-A8AD-FC220E06A141}"/>
              </a:ext>
            </a:extLst>
          </p:cNvPr>
          <p:cNvSpPr txBox="1"/>
          <p:nvPr/>
        </p:nvSpPr>
        <p:spPr>
          <a:xfrm>
            <a:off x="4140282" y="4485971"/>
            <a:ext cx="2059298"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4</a:t>
            </a:r>
            <a:r>
              <a:rPr kumimoji="0" lang="es-CO" sz="7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Clic en la pestaña Detalles</a:t>
            </a:r>
          </a:p>
        </p:txBody>
      </p:sp>
      <p:sp>
        <p:nvSpPr>
          <p:cNvPr id="60" name="Rectángulo: esquinas redondeadas 5">
            <a:extLst>
              <a:ext uri="{FF2B5EF4-FFF2-40B4-BE49-F238E27FC236}">
                <a16:creationId xmlns:a16="http://schemas.microsoft.com/office/drawing/2014/main" id="{A7193FDB-2D01-4D15-B35E-E540CC72FD47}"/>
              </a:ext>
            </a:extLst>
          </p:cNvPr>
          <p:cNvSpPr/>
          <p:nvPr/>
        </p:nvSpPr>
        <p:spPr>
          <a:xfrm>
            <a:off x="3404097" y="4462065"/>
            <a:ext cx="768872" cy="16058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0" name="Rectángulo: esquinas redondeadas 5">
            <a:extLst>
              <a:ext uri="{FF2B5EF4-FFF2-40B4-BE49-F238E27FC236}">
                <a16:creationId xmlns:a16="http://schemas.microsoft.com/office/drawing/2014/main" id="{1FFC6EC1-DE07-4DF5-9967-231DAFCB4041}"/>
              </a:ext>
            </a:extLst>
          </p:cNvPr>
          <p:cNvSpPr/>
          <p:nvPr/>
        </p:nvSpPr>
        <p:spPr>
          <a:xfrm>
            <a:off x="1949448" y="4965537"/>
            <a:ext cx="693469" cy="145200"/>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1" name="Rectángulo: esquinas redondeadas 5">
            <a:extLst>
              <a:ext uri="{FF2B5EF4-FFF2-40B4-BE49-F238E27FC236}">
                <a16:creationId xmlns:a16="http://schemas.microsoft.com/office/drawing/2014/main" id="{FE07CC9F-AE8E-4F6D-ADBD-C70E16FBC6AD}"/>
              </a:ext>
            </a:extLst>
          </p:cNvPr>
          <p:cNvSpPr/>
          <p:nvPr/>
        </p:nvSpPr>
        <p:spPr>
          <a:xfrm>
            <a:off x="5159228" y="5372839"/>
            <a:ext cx="503341" cy="181408"/>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ángulo: esquinas redondeadas 5">
            <a:extLst>
              <a:ext uri="{FF2B5EF4-FFF2-40B4-BE49-F238E27FC236}">
                <a16:creationId xmlns:a16="http://schemas.microsoft.com/office/drawing/2014/main" id="{17B9A437-BEC1-4A50-B72A-578555200C27}"/>
              </a:ext>
            </a:extLst>
          </p:cNvPr>
          <p:cNvSpPr/>
          <p:nvPr/>
        </p:nvSpPr>
        <p:spPr>
          <a:xfrm>
            <a:off x="7881591" y="2388360"/>
            <a:ext cx="532567" cy="19564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nvGrpSpPr>
          <p:cNvPr id="43" name="Grupo 42">
            <a:extLst>
              <a:ext uri="{FF2B5EF4-FFF2-40B4-BE49-F238E27FC236}">
                <a16:creationId xmlns:a16="http://schemas.microsoft.com/office/drawing/2014/main" id="{8DC72C98-C13E-4521-AE90-6292D95E1766}"/>
              </a:ext>
            </a:extLst>
          </p:cNvPr>
          <p:cNvGrpSpPr/>
          <p:nvPr/>
        </p:nvGrpSpPr>
        <p:grpSpPr>
          <a:xfrm>
            <a:off x="551833" y="1801873"/>
            <a:ext cx="10698613" cy="392787"/>
            <a:chOff x="486373" y="1054359"/>
            <a:chExt cx="2699142" cy="275198"/>
          </a:xfrm>
        </p:grpSpPr>
        <p:sp>
          <p:nvSpPr>
            <p:cNvPr id="44" name="Rectángulo: esquinas diagonales cortadas 43">
              <a:extLst>
                <a:ext uri="{FF2B5EF4-FFF2-40B4-BE49-F238E27FC236}">
                  <a16:creationId xmlns:a16="http://schemas.microsoft.com/office/drawing/2014/main" id="{D3491FF7-F7A5-4390-9650-35F40C23ECCA}"/>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CuadroTexto 45">
              <a:extLst>
                <a:ext uri="{FF2B5EF4-FFF2-40B4-BE49-F238E27FC236}">
                  <a16:creationId xmlns:a16="http://schemas.microsoft.com/office/drawing/2014/main" id="{ABB48370-314A-4226-8AB5-EDB4C33C9532}"/>
                </a:ext>
              </a:extLst>
            </p:cNvPr>
            <p:cNvSpPr txBox="1"/>
            <p:nvPr/>
          </p:nvSpPr>
          <p:spPr>
            <a:xfrm>
              <a:off x="494522" y="1082351"/>
              <a:ext cx="2665358" cy="2372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18.1. Visualizar: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Muestra la información detallada del indicador consultado.</a:t>
              </a: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spTree>
    <p:extLst>
      <p:ext uri="{BB962C8B-B14F-4D97-AF65-F5344CB8AC3E}">
        <p14:creationId xmlns:p14="http://schemas.microsoft.com/office/powerpoint/2010/main" val="197476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Informes</a:t>
            </a:r>
            <a:endParaRPr lang="es-ES" dirty="0">
              <a:solidFill>
                <a:schemeClr val="bg1">
                  <a:lumMod val="50000"/>
                </a:schemeClr>
              </a:solidFill>
            </a:endParaRPr>
          </a:p>
        </p:txBody>
      </p:sp>
      <p:sp>
        <p:nvSpPr>
          <p:cNvPr id="3" name="Marcador de contenido 2"/>
          <p:cNvSpPr>
            <a:spLocks noGrp="1"/>
          </p:cNvSpPr>
          <p:nvPr>
            <p:ph sz="half" idx="2"/>
          </p:nvPr>
        </p:nvSpPr>
        <p:spPr>
          <a:xfrm>
            <a:off x="1756502" y="291598"/>
            <a:ext cx="618067" cy="525992"/>
          </a:xfrm>
        </p:spPr>
        <p:txBody>
          <a:bodyPr/>
          <a:lstStyle/>
          <a:p>
            <a:r>
              <a:rPr lang="es-ES" dirty="0"/>
              <a:t>18</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584580" y="854226"/>
            <a:ext cx="10916726" cy="923300"/>
            <a:chOff x="486373" y="1054359"/>
            <a:chExt cx="2699142" cy="280001"/>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520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18.2. Reporte indicadores: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Muestra el detalle cuantitativo del reporte, la meta, el resultado y el % de desempeño de los indicadores consultados. Además permite descargar un archivo en formato “CSV” o “Excel” para su consulta y manipulación.</a:t>
              </a:r>
            </a:p>
          </p:txBody>
        </p:sp>
      </p:grpSp>
      <p:pic>
        <p:nvPicPr>
          <p:cNvPr id="44" name="Imagen 43">
            <a:extLst>
              <a:ext uri="{FF2B5EF4-FFF2-40B4-BE49-F238E27FC236}">
                <a16:creationId xmlns:a16="http://schemas.microsoft.com/office/drawing/2014/main" id="{47CF3FFA-0B65-4AD7-BB61-6B60B4ACBEFF}"/>
              </a:ext>
            </a:extLst>
          </p:cNvPr>
          <p:cNvPicPr>
            <a:picLocks noChangeAspect="1"/>
          </p:cNvPicPr>
          <p:nvPr/>
        </p:nvPicPr>
        <p:blipFill>
          <a:blip r:embed="rId2"/>
          <a:stretch>
            <a:fillRect/>
          </a:stretch>
        </p:blipFill>
        <p:spPr>
          <a:xfrm>
            <a:off x="1384613" y="1949697"/>
            <a:ext cx="2105025" cy="3397705"/>
          </a:xfrm>
          <a:prstGeom prst="rect">
            <a:avLst/>
          </a:prstGeom>
        </p:spPr>
      </p:pic>
      <p:pic>
        <p:nvPicPr>
          <p:cNvPr id="46" name="Imagen 45">
            <a:extLst>
              <a:ext uri="{FF2B5EF4-FFF2-40B4-BE49-F238E27FC236}">
                <a16:creationId xmlns:a16="http://schemas.microsoft.com/office/drawing/2014/main" id="{D35B28AA-049C-4115-AEF6-EE90CA8C2289}"/>
              </a:ext>
            </a:extLst>
          </p:cNvPr>
          <p:cNvPicPr>
            <a:picLocks noChangeAspect="1"/>
          </p:cNvPicPr>
          <p:nvPr/>
        </p:nvPicPr>
        <p:blipFill>
          <a:blip r:embed="rId3"/>
          <a:stretch>
            <a:fillRect/>
          </a:stretch>
        </p:blipFill>
        <p:spPr>
          <a:xfrm>
            <a:off x="4892465" y="2181782"/>
            <a:ext cx="6467483" cy="3397705"/>
          </a:xfrm>
          <a:prstGeom prst="rect">
            <a:avLst/>
          </a:prstGeom>
        </p:spPr>
      </p:pic>
      <p:pic>
        <p:nvPicPr>
          <p:cNvPr id="47" name="Imagen 46">
            <a:extLst>
              <a:ext uri="{FF2B5EF4-FFF2-40B4-BE49-F238E27FC236}">
                <a16:creationId xmlns:a16="http://schemas.microsoft.com/office/drawing/2014/main" id="{87DB2730-9EC7-4AFE-8185-1E7F4B8C707B}"/>
              </a:ext>
            </a:extLst>
          </p:cNvPr>
          <p:cNvPicPr>
            <a:picLocks noChangeAspect="1"/>
          </p:cNvPicPr>
          <p:nvPr/>
        </p:nvPicPr>
        <p:blipFill>
          <a:blip r:embed="rId4"/>
          <a:stretch>
            <a:fillRect/>
          </a:stretch>
        </p:blipFill>
        <p:spPr>
          <a:xfrm>
            <a:off x="5987537" y="5406574"/>
            <a:ext cx="1203865" cy="321324"/>
          </a:xfrm>
          <a:prstGeom prst="rect">
            <a:avLst/>
          </a:prstGeom>
        </p:spPr>
      </p:pic>
      <p:sp>
        <p:nvSpPr>
          <p:cNvPr id="60" name="object 5">
            <a:extLst>
              <a:ext uri="{FF2B5EF4-FFF2-40B4-BE49-F238E27FC236}">
                <a16:creationId xmlns:a16="http://schemas.microsoft.com/office/drawing/2014/main" id="{79721F74-CB29-4749-A8B3-D4D67828BE88}"/>
              </a:ext>
            </a:extLst>
          </p:cNvPr>
          <p:cNvSpPr/>
          <p:nvPr/>
        </p:nvSpPr>
        <p:spPr>
          <a:xfrm>
            <a:off x="6696427" y="2796603"/>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object 5">
            <a:extLst>
              <a:ext uri="{FF2B5EF4-FFF2-40B4-BE49-F238E27FC236}">
                <a16:creationId xmlns:a16="http://schemas.microsoft.com/office/drawing/2014/main" id="{E391845B-26BB-474D-90CF-B02C94DA6DCB}"/>
              </a:ext>
            </a:extLst>
          </p:cNvPr>
          <p:cNvSpPr/>
          <p:nvPr/>
        </p:nvSpPr>
        <p:spPr>
          <a:xfrm>
            <a:off x="7509398" y="2554919"/>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bject 5">
            <a:extLst>
              <a:ext uri="{FF2B5EF4-FFF2-40B4-BE49-F238E27FC236}">
                <a16:creationId xmlns:a16="http://schemas.microsoft.com/office/drawing/2014/main" id="{3A9215E5-5445-4DD9-923D-9BFB8B7C9A0E}"/>
              </a:ext>
            </a:extLst>
          </p:cNvPr>
          <p:cNvSpPr/>
          <p:nvPr/>
        </p:nvSpPr>
        <p:spPr>
          <a:xfrm>
            <a:off x="7611317" y="2994304"/>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object 5">
            <a:extLst>
              <a:ext uri="{FF2B5EF4-FFF2-40B4-BE49-F238E27FC236}">
                <a16:creationId xmlns:a16="http://schemas.microsoft.com/office/drawing/2014/main" id="{2D0ABEF3-8830-4C49-8049-D93B7EB4101E}"/>
              </a:ext>
            </a:extLst>
          </p:cNvPr>
          <p:cNvSpPr/>
          <p:nvPr/>
        </p:nvSpPr>
        <p:spPr>
          <a:xfrm>
            <a:off x="4620193" y="326701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bject 5">
            <a:extLst>
              <a:ext uri="{FF2B5EF4-FFF2-40B4-BE49-F238E27FC236}">
                <a16:creationId xmlns:a16="http://schemas.microsoft.com/office/drawing/2014/main" id="{5DB27431-38A1-4629-9E30-AB77256DD51B}"/>
              </a:ext>
            </a:extLst>
          </p:cNvPr>
          <p:cNvSpPr/>
          <p:nvPr/>
        </p:nvSpPr>
        <p:spPr>
          <a:xfrm>
            <a:off x="5701677" y="5642244"/>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bject 11">
            <a:extLst>
              <a:ext uri="{FF2B5EF4-FFF2-40B4-BE49-F238E27FC236}">
                <a16:creationId xmlns:a16="http://schemas.microsoft.com/office/drawing/2014/main" id="{AF1C5EB2-BFE4-4D15-A608-77A73EFBECB5}"/>
              </a:ext>
            </a:extLst>
          </p:cNvPr>
          <p:cNvSpPr txBox="1"/>
          <p:nvPr/>
        </p:nvSpPr>
        <p:spPr>
          <a:xfrm>
            <a:off x="814996" y="3502265"/>
            <a:ext cx="1073235" cy="55079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Reporte Indicadores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del Menú de Informes</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0" name="object 11">
            <a:extLst>
              <a:ext uri="{FF2B5EF4-FFF2-40B4-BE49-F238E27FC236}">
                <a16:creationId xmlns:a16="http://schemas.microsoft.com/office/drawing/2014/main" id="{8D9071C7-9D0D-4E35-9E9C-838CE8D4CE02}"/>
              </a:ext>
            </a:extLst>
          </p:cNvPr>
          <p:cNvSpPr txBox="1"/>
          <p:nvPr/>
        </p:nvSpPr>
        <p:spPr>
          <a:xfrm>
            <a:off x="6561858" y="2499856"/>
            <a:ext cx="1131127" cy="227626"/>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2: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Escoger el año a revisar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1" name="object 11">
            <a:extLst>
              <a:ext uri="{FF2B5EF4-FFF2-40B4-BE49-F238E27FC236}">
                <a16:creationId xmlns:a16="http://schemas.microsoft.com/office/drawing/2014/main" id="{50FB2ED2-BC39-477A-87F0-F17CDC1EA16F}"/>
              </a:ext>
            </a:extLst>
          </p:cNvPr>
          <p:cNvSpPr txBox="1"/>
          <p:nvPr/>
        </p:nvSpPr>
        <p:spPr>
          <a:xfrm>
            <a:off x="7679680" y="2476262"/>
            <a:ext cx="1483478" cy="227626"/>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3</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Escoger la Dependencia a Revisar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2" name="object 11">
            <a:extLst>
              <a:ext uri="{FF2B5EF4-FFF2-40B4-BE49-F238E27FC236}">
                <a16:creationId xmlns:a16="http://schemas.microsoft.com/office/drawing/2014/main" id="{1E32E807-611B-451C-A13C-EC2F1A3C81D8}"/>
              </a:ext>
            </a:extLst>
          </p:cNvPr>
          <p:cNvSpPr txBox="1"/>
          <p:nvPr/>
        </p:nvSpPr>
        <p:spPr>
          <a:xfrm>
            <a:off x="8357751" y="3026012"/>
            <a:ext cx="1522166"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consultar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3" name="object 11">
            <a:extLst>
              <a:ext uri="{FF2B5EF4-FFF2-40B4-BE49-F238E27FC236}">
                <a16:creationId xmlns:a16="http://schemas.microsoft.com/office/drawing/2014/main" id="{C8D48503-C82F-495E-BCDF-1D7804241CC1}"/>
              </a:ext>
            </a:extLst>
          </p:cNvPr>
          <p:cNvSpPr txBox="1"/>
          <p:nvPr/>
        </p:nvSpPr>
        <p:spPr>
          <a:xfrm>
            <a:off x="3819382" y="3551546"/>
            <a:ext cx="1390181" cy="55079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despliega la información relacionada a los indicadores de la dependencia y el año seleccionado</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4" name="object 11">
            <a:extLst>
              <a:ext uri="{FF2B5EF4-FFF2-40B4-BE49-F238E27FC236}">
                <a16:creationId xmlns:a16="http://schemas.microsoft.com/office/drawing/2014/main" id="{27E45A8E-20B1-4B97-8BBC-DC7A23EBF744}"/>
              </a:ext>
            </a:extLst>
          </p:cNvPr>
          <p:cNvSpPr txBox="1"/>
          <p:nvPr/>
        </p:nvSpPr>
        <p:spPr>
          <a:xfrm>
            <a:off x="5921758" y="5821682"/>
            <a:ext cx="3971570"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6</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 caso de necesitar la información, se podrá descargar en tipo CSV o XLS</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75" name="object 5">
            <a:extLst>
              <a:ext uri="{FF2B5EF4-FFF2-40B4-BE49-F238E27FC236}">
                <a16:creationId xmlns:a16="http://schemas.microsoft.com/office/drawing/2014/main" id="{4E01DCD0-7194-417B-839A-252027BEB224}"/>
              </a:ext>
            </a:extLst>
          </p:cNvPr>
          <p:cNvSpPr/>
          <p:nvPr/>
        </p:nvSpPr>
        <p:spPr>
          <a:xfrm>
            <a:off x="1097954" y="4163189"/>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ángulo: esquinas redondeadas 5">
            <a:extLst>
              <a:ext uri="{FF2B5EF4-FFF2-40B4-BE49-F238E27FC236}">
                <a16:creationId xmlns:a16="http://schemas.microsoft.com/office/drawing/2014/main" id="{5F9E24B6-BD76-433A-9407-635FAFC4C378}"/>
              </a:ext>
            </a:extLst>
          </p:cNvPr>
          <p:cNvSpPr/>
          <p:nvPr/>
        </p:nvSpPr>
        <p:spPr>
          <a:xfrm>
            <a:off x="1318614" y="4095586"/>
            <a:ext cx="2229929" cy="27449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ángulo: esquinas redondeadas 5">
            <a:extLst>
              <a:ext uri="{FF2B5EF4-FFF2-40B4-BE49-F238E27FC236}">
                <a16:creationId xmlns:a16="http://schemas.microsoft.com/office/drawing/2014/main" id="{8D17D35B-44D9-4412-9274-7ED8009C5879}"/>
              </a:ext>
            </a:extLst>
          </p:cNvPr>
          <p:cNvSpPr/>
          <p:nvPr/>
        </p:nvSpPr>
        <p:spPr>
          <a:xfrm>
            <a:off x="7021586" y="2764383"/>
            <a:ext cx="399151" cy="14896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9" name="Rectángulo: esquinas redondeadas 5">
            <a:extLst>
              <a:ext uri="{FF2B5EF4-FFF2-40B4-BE49-F238E27FC236}">
                <a16:creationId xmlns:a16="http://schemas.microsoft.com/office/drawing/2014/main" id="{56B85B9B-26F2-4E70-B955-E167CFC74C95}"/>
              </a:ext>
            </a:extLst>
          </p:cNvPr>
          <p:cNvSpPr/>
          <p:nvPr/>
        </p:nvSpPr>
        <p:spPr>
          <a:xfrm>
            <a:off x="7476456" y="2754970"/>
            <a:ext cx="1701101" cy="17382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0" name="Rectángulo: esquinas redondeadas 5">
            <a:extLst>
              <a:ext uri="{FF2B5EF4-FFF2-40B4-BE49-F238E27FC236}">
                <a16:creationId xmlns:a16="http://schemas.microsoft.com/office/drawing/2014/main" id="{97DE508E-C327-4358-8359-7975390C9E5D}"/>
              </a:ext>
            </a:extLst>
          </p:cNvPr>
          <p:cNvSpPr/>
          <p:nvPr/>
        </p:nvSpPr>
        <p:spPr>
          <a:xfrm>
            <a:off x="7872836" y="2978817"/>
            <a:ext cx="490989" cy="17382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1" name="Rectángulo: esquinas redondeadas 5">
            <a:extLst>
              <a:ext uri="{FF2B5EF4-FFF2-40B4-BE49-F238E27FC236}">
                <a16:creationId xmlns:a16="http://schemas.microsoft.com/office/drawing/2014/main" id="{4B4F891E-DEBB-43A6-8576-F929AEAC7FEA}"/>
              </a:ext>
            </a:extLst>
          </p:cNvPr>
          <p:cNvSpPr/>
          <p:nvPr/>
        </p:nvSpPr>
        <p:spPr>
          <a:xfrm>
            <a:off x="4875505" y="3240653"/>
            <a:ext cx="443115" cy="220061"/>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2" name="Rectángulo: esquinas redondeadas 5">
            <a:extLst>
              <a:ext uri="{FF2B5EF4-FFF2-40B4-BE49-F238E27FC236}">
                <a16:creationId xmlns:a16="http://schemas.microsoft.com/office/drawing/2014/main" id="{9730717A-09F7-44CE-98DC-991E37D9A04C}"/>
              </a:ext>
            </a:extLst>
          </p:cNvPr>
          <p:cNvSpPr/>
          <p:nvPr/>
        </p:nvSpPr>
        <p:spPr>
          <a:xfrm>
            <a:off x="6007582" y="5389795"/>
            <a:ext cx="1200780" cy="338103"/>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980950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23BD0F-5628-9D4D-CDAE-0B8038471F0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2A819619-3EF6-A0C9-25E1-AFB1BCA5AC07}"/>
              </a:ext>
            </a:extLst>
          </p:cNvPr>
          <p:cNvSpPr txBox="1">
            <a:spLocks/>
          </p:cNvSpPr>
          <p:nvPr/>
        </p:nvSpPr>
        <p:spPr>
          <a:xfrm>
            <a:off x="1301972" y="3312381"/>
            <a:ext cx="9309652"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gn="l"/>
            <a:r>
              <a:rPr lang="es-ES" sz="4800" b="1" dirty="0">
                <a:solidFill>
                  <a:schemeClr val="bg1"/>
                </a:solidFill>
                <a:latin typeface="Helvetica" panose="020B0604020202020204" pitchFamily="34" charset="0"/>
                <a:cs typeface="Helvetica" panose="020B0604020202020204" pitchFamily="34" charset="0"/>
              </a:rPr>
              <a:t>3. Formulación y Puesta en ejecución de la Planeación Institucional</a:t>
            </a:r>
            <a:endParaRPr lang="es-CO" sz="48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83098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Informes </a:t>
            </a:r>
            <a:endParaRPr lang="es-ES" dirty="0">
              <a:solidFill>
                <a:schemeClr val="bg1">
                  <a:lumMod val="50000"/>
                </a:schemeClr>
              </a:solidFill>
            </a:endParaRPr>
          </a:p>
        </p:txBody>
      </p:sp>
      <p:sp>
        <p:nvSpPr>
          <p:cNvPr id="3" name="Marcador de contenido 2"/>
          <p:cNvSpPr>
            <a:spLocks noGrp="1"/>
          </p:cNvSpPr>
          <p:nvPr>
            <p:ph sz="half" idx="2"/>
          </p:nvPr>
        </p:nvSpPr>
        <p:spPr>
          <a:xfrm>
            <a:off x="1756502" y="291598"/>
            <a:ext cx="618067" cy="525992"/>
          </a:xfrm>
        </p:spPr>
        <p:txBody>
          <a:bodyPr/>
          <a:lstStyle/>
          <a:p>
            <a:r>
              <a:rPr lang="es-ES" dirty="0"/>
              <a:t>18</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04007" y="854229"/>
            <a:ext cx="10956022" cy="938943"/>
            <a:chOff x="486373"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3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18.3 Avance indicadores: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Muestra el detalle cuantitativo del reporte, la meta, el resultado y el % de desempeño de los indicadores consultados. Además permite descargar un archivo en formato “CSV” o “Excel” para su consulta y manipulación.</a:t>
              </a:r>
              <a:endPar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pic>
        <p:nvPicPr>
          <p:cNvPr id="19" name="Imagen 18">
            <a:extLst>
              <a:ext uri="{FF2B5EF4-FFF2-40B4-BE49-F238E27FC236}">
                <a16:creationId xmlns:a16="http://schemas.microsoft.com/office/drawing/2014/main" id="{C1DD0962-1A56-4ECD-A243-DF01C54A0099}"/>
              </a:ext>
            </a:extLst>
          </p:cNvPr>
          <p:cNvPicPr>
            <a:picLocks noChangeAspect="1"/>
          </p:cNvPicPr>
          <p:nvPr/>
        </p:nvPicPr>
        <p:blipFill>
          <a:blip r:embed="rId2"/>
          <a:stretch>
            <a:fillRect/>
          </a:stretch>
        </p:blipFill>
        <p:spPr>
          <a:xfrm>
            <a:off x="1361718" y="2576804"/>
            <a:ext cx="1939075" cy="3087420"/>
          </a:xfrm>
          <a:prstGeom prst="rect">
            <a:avLst/>
          </a:prstGeom>
        </p:spPr>
      </p:pic>
      <p:pic>
        <p:nvPicPr>
          <p:cNvPr id="20" name="Imagen 19">
            <a:extLst>
              <a:ext uri="{FF2B5EF4-FFF2-40B4-BE49-F238E27FC236}">
                <a16:creationId xmlns:a16="http://schemas.microsoft.com/office/drawing/2014/main" id="{F36F7164-4B87-4AA8-A5A7-C2A4E3E21F97}"/>
              </a:ext>
            </a:extLst>
          </p:cNvPr>
          <p:cNvPicPr>
            <a:picLocks noChangeAspect="1"/>
          </p:cNvPicPr>
          <p:nvPr/>
        </p:nvPicPr>
        <p:blipFill>
          <a:blip r:embed="rId3"/>
          <a:stretch>
            <a:fillRect/>
          </a:stretch>
        </p:blipFill>
        <p:spPr>
          <a:xfrm>
            <a:off x="4903225" y="2594318"/>
            <a:ext cx="6180543" cy="3040699"/>
          </a:xfrm>
          <a:prstGeom prst="rect">
            <a:avLst/>
          </a:prstGeom>
        </p:spPr>
      </p:pic>
      <p:sp>
        <p:nvSpPr>
          <p:cNvPr id="23" name="object 5">
            <a:extLst>
              <a:ext uri="{FF2B5EF4-FFF2-40B4-BE49-F238E27FC236}">
                <a16:creationId xmlns:a16="http://schemas.microsoft.com/office/drawing/2014/main" id="{D7254679-B9C3-428A-AB43-B44A035DB4F5}"/>
              </a:ext>
            </a:extLst>
          </p:cNvPr>
          <p:cNvSpPr/>
          <p:nvPr/>
        </p:nvSpPr>
        <p:spPr>
          <a:xfrm>
            <a:off x="6900018" y="3197723"/>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bject 5">
            <a:extLst>
              <a:ext uri="{FF2B5EF4-FFF2-40B4-BE49-F238E27FC236}">
                <a16:creationId xmlns:a16="http://schemas.microsoft.com/office/drawing/2014/main" id="{1219988F-320A-4B4D-A7DA-2883D7AB09F4}"/>
              </a:ext>
            </a:extLst>
          </p:cNvPr>
          <p:cNvSpPr/>
          <p:nvPr/>
        </p:nvSpPr>
        <p:spPr>
          <a:xfrm>
            <a:off x="6894587" y="341041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bject 5">
            <a:extLst>
              <a:ext uri="{FF2B5EF4-FFF2-40B4-BE49-F238E27FC236}">
                <a16:creationId xmlns:a16="http://schemas.microsoft.com/office/drawing/2014/main" id="{535732EE-A5F3-43DA-94F8-BFB1618B1E84}"/>
              </a:ext>
            </a:extLst>
          </p:cNvPr>
          <p:cNvSpPr/>
          <p:nvPr/>
        </p:nvSpPr>
        <p:spPr>
          <a:xfrm>
            <a:off x="7512039" y="378683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bject 5">
            <a:extLst>
              <a:ext uri="{FF2B5EF4-FFF2-40B4-BE49-F238E27FC236}">
                <a16:creationId xmlns:a16="http://schemas.microsoft.com/office/drawing/2014/main" id="{D23E0446-3575-4B22-9B86-5AFCFC9C30F8}"/>
              </a:ext>
            </a:extLst>
          </p:cNvPr>
          <p:cNvSpPr/>
          <p:nvPr/>
        </p:nvSpPr>
        <p:spPr>
          <a:xfrm>
            <a:off x="4969745" y="3841127"/>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bject 5">
            <a:extLst>
              <a:ext uri="{FF2B5EF4-FFF2-40B4-BE49-F238E27FC236}">
                <a16:creationId xmlns:a16="http://schemas.microsoft.com/office/drawing/2014/main" id="{8E66B921-4110-43EA-9B9F-852CEDECB7DA}"/>
              </a:ext>
            </a:extLst>
          </p:cNvPr>
          <p:cNvSpPr/>
          <p:nvPr/>
        </p:nvSpPr>
        <p:spPr>
          <a:xfrm>
            <a:off x="7245459" y="5022531"/>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bject 11">
            <a:extLst>
              <a:ext uri="{FF2B5EF4-FFF2-40B4-BE49-F238E27FC236}">
                <a16:creationId xmlns:a16="http://schemas.microsoft.com/office/drawing/2014/main" id="{313D632B-8F22-49C8-AD04-2557846F3D6A}"/>
              </a:ext>
            </a:extLst>
          </p:cNvPr>
          <p:cNvSpPr txBox="1"/>
          <p:nvPr/>
        </p:nvSpPr>
        <p:spPr>
          <a:xfrm>
            <a:off x="841573" y="3788258"/>
            <a:ext cx="1133716" cy="550792"/>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Avance Indicadores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del Menú de Informes</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4" name="object 11">
            <a:extLst>
              <a:ext uri="{FF2B5EF4-FFF2-40B4-BE49-F238E27FC236}">
                <a16:creationId xmlns:a16="http://schemas.microsoft.com/office/drawing/2014/main" id="{269A1846-0E4E-4E86-873C-7EB8405D32B7}"/>
              </a:ext>
            </a:extLst>
          </p:cNvPr>
          <p:cNvSpPr txBox="1"/>
          <p:nvPr/>
        </p:nvSpPr>
        <p:spPr>
          <a:xfrm>
            <a:off x="5378429" y="3394891"/>
            <a:ext cx="1504037" cy="227626"/>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3</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Escoger el año y el mes a revisar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5" name="object 11">
            <a:extLst>
              <a:ext uri="{FF2B5EF4-FFF2-40B4-BE49-F238E27FC236}">
                <a16:creationId xmlns:a16="http://schemas.microsoft.com/office/drawing/2014/main" id="{F5AE176C-C921-4200-AF6E-B99F16D85ADF}"/>
              </a:ext>
            </a:extLst>
          </p:cNvPr>
          <p:cNvSpPr txBox="1"/>
          <p:nvPr/>
        </p:nvSpPr>
        <p:spPr>
          <a:xfrm>
            <a:off x="8867164" y="3203040"/>
            <a:ext cx="2365696"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2</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Escoger la Dependencia a Revisar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6" name="object 11">
            <a:extLst>
              <a:ext uri="{FF2B5EF4-FFF2-40B4-BE49-F238E27FC236}">
                <a16:creationId xmlns:a16="http://schemas.microsoft.com/office/drawing/2014/main" id="{8D3FC801-7EFD-4643-B7DD-CBFE953DE7C5}"/>
              </a:ext>
            </a:extLst>
          </p:cNvPr>
          <p:cNvSpPr txBox="1"/>
          <p:nvPr/>
        </p:nvSpPr>
        <p:spPr>
          <a:xfrm>
            <a:off x="8240439" y="3795707"/>
            <a:ext cx="1522166"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consultar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7" name="object 11">
            <a:extLst>
              <a:ext uri="{FF2B5EF4-FFF2-40B4-BE49-F238E27FC236}">
                <a16:creationId xmlns:a16="http://schemas.microsoft.com/office/drawing/2014/main" id="{7D35BFAA-026F-4E56-96B5-0F56AF8740A7}"/>
              </a:ext>
            </a:extLst>
          </p:cNvPr>
          <p:cNvSpPr txBox="1"/>
          <p:nvPr/>
        </p:nvSpPr>
        <p:spPr>
          <a:xfrm>
            <a:off x="3454155" y="3750123"/>
            <a:ext cx="1786292" cy="658514"/>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despliega la información relacionada a los indicadores de la dependencia, el año y el mes a seleccionar, con el avance y el nivel de desempeño alcanzado</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8" name="object 11">
            <a:extLst>
              <a:ext uri="{FF2B5EF4-FFF2-40B4-BE49-F238E27FC236}">
                <a16:creationId xmlns:a16="http://schemas.microsoft.com/office/drawing/2014/main" id="{DA6D3F62-F304-4A4A-B0A3-CE204812EB33}"/>
              </a:ext>
            </a:extLst>
          </p:cNvPr>
          <p:cNvSpPr txBox="1"/>
          <p:nvPr/>
        </p:nvSpPr>
        <p:spPr>
          <a:xfrm>
            <a:off x="6979728" y="5719857"/>
            <a:ext cx="3481344"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6</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 caso de necesitar la información, se podrá descargar en tipo XLS</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9" name="object 5">
            <a:extLst>
              <a:ext uri="{FF2B5EF4-FFF2-40B4-BE49-F238E27FC236}">
                <a16:creationId xmlns:a16="http://schemas.microsoft.com/office/drawing/2014/main" id="{6F28D3BB-EA93-4F8E-9CA4-217E73824905}"/>
              </a:ext>
            </a:extLst>
          </p:cNvPr>
          <p:cNvSpPr/>
          <p:nvPr/>
        </p:nvSpPr>
        <p:spPr>
          <a:xfrm>
            <a:off x="1039924" y="475161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ángulo: esquinas redondeadas 5">
            <a:extLst>
              <a:ext uri="{FF2B5EF4-FFF2-40B4-BE49-F238E27FC236}">
                <a16:creationId xmlns:a16="http://schemas.microsoft.com/office/drawing/2014/main" id="{AB3A3A02-B656-409B-9D66-8436BA2BE72E}"/>
              </a:ext>
            </a:extLst>
          </p:cNvPr>
          <p:cNvSpPr/>
          <p:nvPr/>
        </p:nvSpPr>
        <p:spPr>
          <a:xfrm>
            <a:off x="1301549" y="4686076"/>
            <a:ext cx="2041189" cy="231282"/>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7" name="Rectángulo: esquinas redondeadas 5">
            <a:extLst>
              <a:ext uri="{FF2B5EF4-FFF2-40B4-BE49-F238E27FC236}">
                <a16:creationId xmlns:a16="http://schemas.microsoft.com/office/drawing/2014/main" id="{D732D9B5-B9D5-4B7F-86FC-4CBDB218601E}"/>
              </a:ext>
            </a:extLst>
          </p:cNvPr>
          <p:cNvSpPr/>
          <p:nvPr/>
        </p:nvSpPr>
        <p:spPr>
          <a:xfrm>
            <a:off x="7149162" y="3384672"/>
            <a:ext cx="362877" cy="14896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8" name="Rectángulo: esquinas redondeadas 5">
            <a:extLst>
              <a:ext uri="{FF2B5EF4-FFF2-40B4-BE49-F238E27FC236}">
                <a16:creationId xmlns:a16="http://schemas.microsoft.com/office/drawing/2014/main" id="{B8964310-36A9-4DBA-991F-0306D8064FB4}"/>
              </a:ext>
            </a:extLst>
          </p:cNvPr>
          <p:cNvSpPr/>
          <p:nvPr/>
        </p:nvSpPr>
        <p:spPr>
          <a:xfrm>
            <a:off x="7157551" y="3199599"/>
            <a:ext cx="1667668" cy="148969"/>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9" name="Rectángulo: esquinas redondeadas 5">
            <a:extLst>
              <a:ext uri="{FF2B5EF4-FFF2-40B4-BE49-F238E27FC236}">
                <a16:creationId xmlns:a16="http://schemas.microsoft.com/office/drawing/2014/main" id="{7F8F8E21-8F13-4E1A-AC09-2544C96C90FE}"/>
              </a:ext>
            </a:extLst>
          </p:cNvPr>
          <p:cNvSpPr/>
          <p:nvPr/>
        </p:nvSpPr>
        <p:spPr>
          <a:xfrm>
            <a:off x="7744779" y="3750123"/>
            <a:ext cx="476433" cy="203726"/>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50" name="Rectángulo: esquinas redondeadas 5">
            <a:extLst>
              <a:ext uri="{FF2B5EF4-FFF2-40B4-BE49-F238E27FC236}">
                <a16:creationId xmlns:a16="http://schemas.microsoft.com/office/drawing/2014/main" id="{BE4D5A23-18AB-4350-A997-73B7B7850A2F}"/>
              </a:ext>
            </a:extLst>
          </p:cNvPr>
          <p:cNvSpPr/>
          <p:nvPr/>
        </p:nvSpPr>
        <p:spPr>
          <a:xfrm>
            <a:off x="7626707" y="4883801"/>
            <a:ext cx="695172" cy="426430"/>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233095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solidFill>
                  <a:schemeClr val="bg1">
                    <a:lumMod val="50000"/>
                  </a:schemeClr>
                </a:solidFill>
                <a:latin typeface="Helvetica" panose="020B0604020202020204" pitchFamily="34" charset="0"/>
                <a:cs typeface="Helvetica" panose="020B0604020202020204" pitchFamily="34" charset="0"/>
              </a:rPr>
              <a:t>Informes </a:t>
            </a:r>
            <a:endParaRPr lang="es-ES" dirty="0">
              <a:solidFill>
                <a:schemeClr val="bg1">
                  <a:lumMod val="50000"/>
                </a:schemeClr>
              </a:solidFill>
            </a:endParaRPr>
          </a:p>
        </p:txBody>
      </p:sp>
      <p:sp>
        <p:nvSpPr>
          <p:cNvPr id="3" name="Marcador de contenido 2"/>
          <p:cNvSpPr>
            <a:spLocks noGrp="1"/>
          </p:cNvSpPr>
          <p:nvPr>
            <p:ph sz="half" idx="2"/>
          </p:nvPr>
        </p:nvSpPr>
        <p:spPr>
          <a:xfrm>
            <a:off x="1756502" y="291598"/>
            <a:ext cx="618067" cy="525992"/>
          </a:xfrm>
        </p:spPr>
        <p:txBody>
          <a:bodyPr/>
          <a:lstStyle/>
          <a:p>
            <a:r>
              <a:rPr lang="es-ES" dirty="0"/>
              <a:t>18</a:t>
            </a:r>
          </a:p>
        </p:txBody>
      </p:sp>
      <p:grpSp>
        <p:nvGrpSpPr>
          <p:cNvPr id="15" name="Grupo 14">
            <a:extLst>
              <a:ext uri="{FF2B5EF4-FFF2-40B4-BE49-F238E27FC236}">
                <a16:creationId xmlns:a16="http://schemas.microsoft.com/office/drawing/2014/main" id="{6A593B67-52FA-4A7E-B5FB-4FFBE1BAC68A}"/>
              </a:ext>
            </a:extLst>
          </p:cNvPr>
          <p:cNvGrpSpPr/>
          <p:nvPr/>
        </p:nvGrpSpPr>
        <p:grpSpPr>
          <a:xfrm>
            <a:off x="604007" y="854229"/>
            <a:ext cx="10956022" cy="938943"/>
            <a:chOff x="486373" y="1054359"/>
            <a:chExt cx="2699142" cy="275198"/>
          </a:xfrm>
        </p:grpSpPr>
        <p:sp>
          <p:nvSpPr>
            <p:cNvPr id="16" name="Rectángulo: esquinas diagonales cortadas 15">
              <a:extLst>
                <a:ext uri="{FF2B5EF4-FFF2-40B4-BE49-F238E27FC236}">
                  <a16:creationId xmlns:a16="http://schemas.microsoft.com/office/drawing/2014/main" id="{DFD253B8-E80A-4D76-9264-21F717EE23EE}"/>
                </a:ext>
              </a:extLst>
            </p:cNvPr>
            <p:cNvSpPr/>
            <p:nvPr/>
          </p:nvSpPr>
          <p:spPr>
            <a:xfrm>
              <a:off x="486373" y="1054359"/>
              <a:ext cx="2699142" cy="275198"/>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a:extLst>
                <a:ext uri="{FF2B5EF4-FFF2-40B4-BE49-F238E27FC236}">
                  <a16:creationId xmlns:a16="http://schemas.microsoft.com/office/drawing/2014/main" id="{068DF3C1-0A69-4955-9B7B-281DF8BD8686}"/>
                </a:ext>
              </a:extLst>
            </p:cNvPr>
            <p:cNvSpPr txBox="1"/>
            <p:nvPr/>
          </p:nvSpPr>
          <p:spPr>
            <a:xfrm>
              <a:off x="494522" y="1082351"/>
              <a:ext cx="2665358" cy="243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18.4 Sabana indicadores: </a:t>
              </a:r>
              <a:r>
                <a:rPr kumimoji="0" lang="es-ES" sz="16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Muestra el detalle cualitativo del reporte, la ruta de acceso a los archivos de evidencia y su respectivo nombre. Además permite descargar un archivo en formato “CSV” o “Excel” para su consulta y manipulación.</a:t>
              </a:r>
            </a:p>
          </p:txBody>
        </p:sp>
      </p:grpSp>
      <p:pic>
        <p:nvPicPr>
          <p:cNvPr id="26" name="Imagen 25">
            <a:extLst>
              <a:ext uri="{FF2B5EF4-FFF2-40B4-BE49-F238E27FC236}">
                <a16:creationId xmlns:a16="http://schemas.microsoft.com/office/drawing/2014/main" id="{F32F4464-2749-481A-9EC1-0CB386D648F8}"/>
              </a:ext>
            </a:extLst>
          </p:cNvPr>
          <p:cNvPicPr>
            <a:picLocks noChangeAspect="1"/>
          </p:cNvPicPr>
          <p:nvPr/>
        </p:nvPicPr>
        <p:blipFill>
          <a:blip r:embed="rId2"/>
          <a:stretch>
            <a:fillRect/>
          </a:stretch>
        </p:blipFill>
        <p:spPr>
          <a:xfrm>
            <a:off x="1313951" y="2057660"/>
            <a:ext cx="2124075" cy="3393992"/>
          </a:xfrm>
          <a:prstGeom prst="rect">
            <a:avLst/>
          </a:prstGeom>
        </p:spPr>
      </p:pic>
      <p:pic>
        <p:nvPicPr>
          <p:cNvPr id="28" name="Imagen 27">
            <a:extLst>
              <a:ext uri="{FF2B5EF4-FFF2-40B4-BE49-F238E27FC236}">
                <a16:creationId xmlns:a16="http://schemas.microsoft.com/office/drawing/2014/main" id="{49D6FD1F-ABBD-4434-BDFA-A610463005D5}"/>
              </a:ext>
            </a:extLst>
          </p:cNvPr>
          <p:cNvPicPr>
            <a:picLocks noChangeAspect="1"/>
          </p:cNvPicPr>
          <p:nvPr/>
        </p:nvPicPr>
        <p:blipFill>
          <a:blip r:embed="rId3"/>
          <a:stretch>
            <a:fillRect/>
          </a:stretch>
        </p:blipFill>
        <p:spPr>
          <a:xfrm>
            <a:off x="4881977" y="2277321"/>
            <a:ext cx="5973635" cy="3492185"/>
          </a:xfrm>
          <a:prstGeom prst="rect">
            <a:avLst/>
          </a:prstGeom>
        </p:spPr>
      </p:pic>
      <p:pic>
        <p:nvPicPr>
          <p:cNvPr id="30" name="Imagen 29">
            <a:extLst>
              <a:ext uri="{FF2B5EF4-FFF2-40B4-BE49-F238E27FC236}">
                <a16:creationId xmlns:a16="http://schemas.microsoft.com/office/drawing/2014/main" id="{0AF8BB3B-D207-47BE-87D1-592FF34279C6}"/>
              </a:ext>
            </a:extLst>
          </p:cNvPr>
          <p:cNvPicPr>
            <a:picLocks noChangeAspect="1"/>
          </p:cNvPicPr>
          <p:nvPr/>
        </p:nvPicPr>
        <p:blipFill>
          <a:blip r:embed="rId4"/>
          <a:stretch>
            <a:fillRect/>
          </a:stretch>
        </p:blipFill>
        <p:spPr>
          <a:xfrm>
            <a:off x="6121883" y="5787059"/>
            <a:ext cx="1473177" cy="385658"/>
          </a:xfrm>
          <a:prstGeom prst="rect">
            <a:avLst/>
          </a:prstGeom>
        </p:spPr>
      </p:pic>
      <p:sp>
        <p:nvSpPr>
          <p:cNvPr id="41" name="object 5">
            <a:extLst>
              <a:ext uri="{FF2B5EF4-FFF2-40B4-BE49-F238E27FC236}">
                <a16:creationId xmlns:a16="http://schemas.microsoft.com/office/drawing/2014/main" id="{2D381B4E-66E7-4923-ACD3-F3DB4A9B73C5}"/>
              </a:ext>
            </a:extLst>
          </p:cNvPr>
          <p:cNvSpPr/>
          <p:nvPr/>
        </p:nvSpPr>
        <p:spPr>
          <a:xfrm>
            <a:off x="7301444" y="2717965"/>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bject 5">
            <a:extLst>
              <a:ext uri="{FF2B5EF4-FFF2-40B4-BE49-F238E27FC236}">
                <a16:creationId xmlns:a16="http://schemas.microsoft.com/office/drawing/2014/main" id="{9451AF6F-3F36-4AF0-B3D5-E6DAD1810CBD}"/>
              </a:ext>
            </a:extLst>
          </p:cNvPr>
          <p:cNvSpPr/>
          <p:nvPr/>
        </p:nvSpPr>
        <p:spPr>
          <a:xfrm>
            <a:off x="6688189" y="2929765"/>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bject 5">
            <a:extLst>
              <a:ext uri="{FF2B5EF4-FFF2-40B4-BE49-F238E27FC236}">
                <a16:creationId xmlns:a16="http://schemas.microsoft.com/office/drawing/2014/main" id="{E30AED82-DC77-4E72-98E4-41F5F77498E5}"/>
              </a:ext>
            </a:extLst>
          </p:cNvPr>
          <p:cNvSpPr/>
          <p:nvPr/>
        </p:nvSpPr>
        <p:spPr>
          <a:xfrm>
            <a:off x="7382206" y="3188716"/>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bject 5">
            <a:extLst>
              <a:ext uri="{FF2B5EF4-FFF2-40B4-BE49-F238E27FC236}">
                <a16:creationId xmlns:a16="http://schemas.microsoft.com/office/drawing/2014/main" id="{0BEF7490-D3A2-4CE5-9123-BBD1292488DA}"/>
              </a:ext>
            </a:extLst>
          </p:cNvPr>
          <p:cNvSpPr/>
          <p:nvPr/>
        </p:nvSpPr>
        <p:spPr>
          <a:xfrm>
            <a:off x="4553034" y="3496122"/>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bject 11">
            <a:extLst>
              <a:ext uri="{FF2B5EF4-FFF2-40B4-BE49-F238E27FC236}">
                <a16:creationId xmlns:a16="http://schemas.microsoft.com/office/drawing/2014/main" id="{C0032ADA-A010-4C17-A2EE-C76A2F9862C3}"/>
              </a:ext>
            </a:extLst>
          </p:cNvPr>
          <p:cNvSpPr txBox="1"/>
          <p:nvPr/>
        </p:nvSpPr>
        <p:spPr>
          <a:xfrm>
            <a:off x="784401" y="4145393"/>
            <a:ext cx="1353675" cy="335348"/>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1: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Sábana Indicadores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del Menú de Informes</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6" name="object 11">
            <a:extLst>
              <a:ext uri="{FF2B5EF4-FFF2-40B4-BE49-F238E27FC236}">
                <a16:creationId xmlns:a16="http://schemas.microsoft.com/office/drawing/2014/main" id="{DB68C37C-4593-4155-A117-4EA013A331AD}"/>
              </a:ext>
            </a:extLst>
          </p:cNvPr>
          <p:cNvSpPr txBox="1"/>
          <p:nvPr/>
        </p:nvSpPr>
        <p:spPr>
          <a:xfrm>
            <a:off x="5492382" y="2887699"/>
            <a:ext cx="1504037" cy="227626"/>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2</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Escoger el año y el mes a revisar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7" name="object 11">
            <a:extLst>
              <a:ext uri="{FF2B5EF4-FFF2-40B4-BE49-F238E27FC236}">
                <a16:creationId xmlns:a16="http://schemas.microsoft.com/office/drawing/2014/main" id="{2F26436C-C39E-4335-ACC7-361A4397CC8B}"/>
              </a:ext>
            </a:extLst>
          </p:cNvPr>
          <p:cNvSpPr txBox="1"/>
          <p:nvPr/>
        </p:nvSpPr>
        <p:spPr>
          <a:xfrm>
            <a:off x="7438170" y="2687322"/>
            <a:ext cx="1483478" cy="227626"/>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3</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Escoger la Dependencia a Revisar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8" name="object 11">
            <a:extLst>
              <a:ext uri="{FF2B5EF4-FFF2-40B4-BE49-F238E27FC236}">
                <a16:creationId xmlns:a16="http://schemas.microsoft.com/office/drawing/2014/main" id="{5E1BAF7D-C86F-4F09-8C6F-A62FDBCA2FA4}"/>
              </a:ext>
            </a:extLst>
          </p:cNvPr>
          <p:cNvSpPr txBox="1"/>
          <p:nvPr/>
        </p:nvSpPr>
        <p:spPr>
          <a:xfrm>
            <a:off x="8063331" y="3197974"/>
            <a:ext cx="1522166" cy="11990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4: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Click en consultar</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9" name="object 11">
            <a:extLst>
              <a:ext uri="{FF2B5EF4-FFF2-40B4-BE49-F238E27FC236}">
                <a16:creationId xmlns:a16="http://schemas.microsoft.com/office/drawing/2014/main" id="{04FFA795-2D14-4583-87D7-4C9A82CE7943}"/>
              </a:ext>
            </a:extLst>
          </p:cNvPr>
          <p:cNvSpPr txBox="1"/>
          <p:nvPr/>
        </p:nvSpPr>
        <p:spPr>
          <a:xfrm>
            <a:off x="3713741" y="3761278"/>
            <a:ext cx="1426523" cy="766235"/>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5: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 despliega la información relacionada a los indicadores de la dependencia, el año y el mes a seleccionar, con el avance y el nivel de desempeño alcanzado</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0" name="object 11">
            <a:extLst>
              <a:ext uri="{FF2B5EF4-FFF2-40B4-BE49-F238E27FC236}">
                <a16:creationId xmlns:a16="http://schemas.microsoft.com/office/drawing/2014/main" id="{6C3C4F41-D98E-4640-B197-F3E4487E35F8}"/>
              </a:ext>
            </a:extLst>
          </p:cNvPr>
          <p:cNvSpPr txBox="1"/>
          <p:nvPr/>
        </p:nvSpPr>
        <p:spPr>
          <a:xfrm>
            <a:off x="7603449" y="5903983"/>
            <a:ext cx="2539288" cy="227626"/>
          </a:xfrm>
          <a:prstGeom prst="rect">
            <a:avLst/>
          </a:prstGeom>
        </p:spPr>
        <p:txBody>
          <a:bodyPr vert="horz" wrap="square" lIns="0" tIns="12065" rIns="0" bIns="0" rtlCol="0">
            <a:spAutoFit/>
          </a:bodyPr>
          <a:lstStyle/>
          <a:p>
            <a:pPr marL="91440" marR="347980" lvl="0" indent="0" algn="l" defTabSz="914400" rtl="0" eaLnBrk="1" fontAlgn="auto" latinLnBrk="0" hangingPunct="1">
              <a:lnSpc>
                <a:spcPct val="100000"/>
              </a:lnSpc>
              <a:spcBef>
                <a:spcPts val="700"/>
              </a:spcBef>
              <a:spcAft>
                <a:spcPts val="0"/>
              </a:spcAft>
              <a:buClrTx/>
              <a:buSzTx/>
              <a:buFontTx/>
              <a:buNone/>
              <a:tabLst/>
              <a:defRPr/>
            </a:pPr>
            <a:r>
              <a:rPr kumimoji="0" lang="es-CO" sz="700" b="1"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Paso 6</a:t>
            </a:r>
            <a:r>
              <a:rPr kumimoji="0" lang="es-CO" sz="700" b="1"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CO" sz="7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 caso de necesitar la información, se podrá descargar en tipo XLS</a:t>
            </a:r>
            <a:endParaRPr kumimoji="0" lang="es-CO" sz="7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1" name="object 5">
            <a:extLst>
              <a:ext uri="{FF2B5EF4-FFF2-40B4-BE49-F238E27FC236}">
                <a16:creationId xmlns:a16="http://schemas.microsoft.com/office/drawing/2014/main" id="{83092375-C302-44CC-81F0-51DF8E3E786D}"/>
              </a:ext>
            </a:extLst>
          </p:cNvPr>
          <p:cNvSpPr/>
          <p:nvPr/>
        </p:nvSpPr>
        <p:spPr>
          <a:xfrm>
            <a:off x="958718" y="4612985"/>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object 5">
            <a:extLst>
              <a:ext uri="{FF2B5EF4-FFF2-40B4-BE49-F238E27FC236}">
                <a16:creationId xmlns:a16="http://schemas.microsoft.com/office/drawing/2014/main" id="{8A845F97-2855-462B-B5F9-71B10A54251A}"/>
              </a:ext>
            </a:extLst>
          </p:cNvPr>
          <p:cNvSpPr/>
          <p:nvPr/>
        </p:nvSpPr>
        <p:spPr>
          <a:xfrm>
            <a:off x="5819295" y="5871580"/>
            <a:ext cx="170282" cy="148969"/>
          </a:xfrm>
          <a:custGeom>
            <a:avLst/>
            <a:gdLst/>
            <a:ahLst/>
            <a:cxnLst/>
            <a:rect l="l" t="t" r="r" b="b"/>
            <a:pathLst>
              <a:path w="405765" h="420370">
                <a:moveTo>
                  <a:pt x="202615" y="0"/>
                </a:moveTo>
                <a:lnTo>
                  <a:pt x="156158" y="5543"/>
                </a:lnTo>
                <a:lnTo>
                  <a:pt x="113511" y="21335"/>
                </a:lnTo>
                <a:lnTo>
                  <a:pt x="75890" y="46116"/>
                </a:lnTo>
                <a:lnTo>
                  <a:pt x="44513" y="78625"/>
                </a:lnTo>
                <a:lnTo>
                  <a:pt x="20594" y="117604"/>
                </a:lnTo>
                <a:lnTo>
                  <a:pt x="5351" y="161792"/>
                </a:lnTo>
                <a:lnTo>
                  <a:pt x="0" y="209930"/>
                </a:lnTo>
                <a:lnTo>
                  <a:pt x="5351" y="258069"/>
                </a:lnTo>
                <a:lnTo>
                  <a:pt x="20594" y="302257"/>
                </a:lnTo>
                <a:lnTo>
                  <a:pt x="44513" y="341236"/>
                </a:lnTo>
                <a:lnTo>
                  <a:pt x="75890" y="373745"/>
                </a:lnTo>
                <a:lnTo>
                  <a:pt x="113511" y="398525"/>
                </a:lnTo>
                <a:lnTo>
                  <a:pt x="156158" y="414318"/>
                </a:lnTo>
                <a:lnTo>
                  <a:pt x="202615" y="419861"/>
                </a:lnTo>
                <a:lnTo>
                  <a:pt x="249089" y="414318"/>
                </a:lnTo>
                <a:lnTo>
                  <a:pt x="291744" y="398525"/>
                </a:lnTo>
                <a:lnTo>
                  <a:pt x="329367" y="373745"/>
                </a:lnTo>
                <a:lnTo>
                  <a:pt x="360742" y="341236"/>
                </a:lnTo>
                <a:lnTo>
                  <a:pt x="384656" y="302257"/>
                </a:lnTo>
                <a:lnTo>
                  <a:pt x="399894" y="258069"/>
                </a:lnTo>
                <a:lnTo>
                  <a:pt x="405244" y="209930"/>
                </a:lnTo>
                <a:lnTo>
                  <a:pt x="399894" y="161792"/>
                </a:lnTo>
                <a:lnTo>
                  <a:pt x="384656" y="117604"/>
                </a:lnTo>
                <a:lnTo>
                  <a:pt x="360742" y="78625"/>
                </a:lnTo>
                <a:lnTo>
                  <a:pt x="329367" y="46116"/>
                </a:lnTo>
                <a:lnTo>
                  <a:pt x="291744" y="21335"/>
                </a:lnTo>
                <a:lnTo>
                  <a:pt x="249089" y="5543"/>
                </a:lnTo>
                <a:lnTo>
                  <a:pt x="202615" y="0"/>
                </a:lnTo>
                <a:close/>
              </a:path>
            </a:pathLst>
          </a:custGeom>
          <a:solidFill>
            <a:schemeClr val="accent6">
              <a:lumMod val="75000"/>
            </a:schemeClr>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ángulo: esquinas redondeadas 5">
            <a:extLst>
              <a:ext uri="{FF2B5EF4-FFF2-40B4-BE49-F238E27FC236}">
                <a16:creationId xmlns:a16="http://schemas.microsoft.com/office/drawing/2014/main" id="{117DAEDF-0BF5-4BB7-A772-49C47ADD43CE}"/>
              </a:ext>
            </a:extLst>
          </p:cNvPr>
          <p:cNvSpPr/>
          <p:nvPr/>
        </p:nvSpPr>
        <p:spPr>
          <a:xfrm>
            <a:off x="1272139" y="4563439"/>
            <a:ext cx="2207832" cy="23506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4" name="Rectángulo: esquinas redondeadas 5">
            <a:extLst>
              <a:ext uri="{FF2B5EF4-FFF2-40B4-BE49-F238E27FC236}">
                <a16:creationId xmlns:a16="http://schemas.microsoft.com/office/drawing/2014/main" id="{3B10D6C0-C9AF-422F-A7A2-E680C49B026E}"/>
              </a:ext>
            </a:extLst>
          </p:cNvPr>
          <p:cNvSpPr/>
          <p:nvPr/>
        </p:nvSpPr>
        <p:spPr>
          <a:xfrm>
            <a:off x="6912528" y="2938154"/>
            <a:ext cx="318783" cy="126717"/>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5" name="Rectángulo: esquinas redondeadas 5">
            <a:extLst>
              <a:ext uri="{FF2B5EF4-FFF2-40B4-BE49-F238E27FC236}">
                <a16:creationId xmlns:a16="http://schemas.microsoft.com/office/drawing/2014/main" id="{93369AAD-9027-441E-8A42-719F9B553880}"/>
              </a:ext>
            </a:extLst>
          </p:cNvPr>
          <p:cNvSpPr/>
          <p:nvPr/>
        </p:nvSpPr>
        <p:spPr>
          <a:xfrm>
            <a:off x="7267888" y="2932501"/>
            <a:ext cx="1590887" cy="145123"/>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6" name="Rectángulo: esquinas redondeadas 5">
            <a:extLst>
              <a:ext uri="{FF2B5EF4-FFF2-40B4-BE49-F238E27FC236}">
                <a16:creationId xmlns:a16="http://schemas.microsoft.com/office/drawing/2014/main" id="{7FD922A6-EC7A-49AE-AF66-E95228D9902A}"/>
              </a:ext>
            </a:extLst>
          </p:cNvPr>
          <p:cNvSpPr/>
          <p:nvPr/>
        </p:nvSpPr>
        <p:spPr>
          <a:xfrm>
            <a:off x="7644762" y="3147791"/>
            <a:ext cx="445665" cy="189893"/>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7" name="Rectángulo: esquinas redondeadas 5">
            <a:extLst>
              <a:ext uri="{FF2B5EF4-FFF2-40B4-BE49-F238E27FC236}">
                <a16:creationId xmlns:a16="http://schemas.microsoft.com/office/drawing/2014/main" id="{AA3A5501-A7BC-42EE-A502-552AA4D31C90}"/>
              </a:ext>
            </a:extLst>
          </p:cNvPr>
          <p:cNvSpPr/>
          <p:nvPr/>
        </p:nvSpPr>
        <p:spPr>
          <a:xfrm>
            <a:off x="6113494" y="5761118"/>
            <a:ext cx="1475455" cy="440644"/>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8" name="Rectángulo: esquinas redondeadas 5">
            <a:extLst>
              <a:ext uri="{FF2B5EF4-FFF2-40B4-BE49-F238E27FC236}">
                <a16:creationId xmlns:a16="http://schemas.microsoft.com/office/drawing/2014/main" id="{015B0EC0-8E2C-4AC3-8D39-748CE17862FA}"/>
              </a:ext>
            </a:extLst>
          </p:cNvPr>
          <p:cNvSpPr/>
          <p:nvPr/>
        </p:nvSpPr>
        <p:spPr>
          <a:xfrm>
            <a:off x="4865930" y="3419081"/>
            <a:ext cx="403714" cy="226010"/>
          </a:xfrm>
          <a:prstGeom prst="roundRect">
            <a:avLst/>
          </a:prstGeom>
          <a:noFill/>
          <a:ln w="28575">
            <a:solidFill>
              <a:srgbClr val="E8B12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err="1">
              <a:ln>
                <a:noFill/>
              </a:ln>
              <a:solidFill>
                <a:prstClr val="white"/>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5405225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0703695-DCC9-2B2B-CE25-CD632F0261C9}"/>
              </a:ext>
            </a:extLst>
          </p:cNvPr>
          <p:cNvSpPr txBox="1">
            <a:spLocks/>
          </p:cNvSpPr>
          <p:nvPr/>
        </p:nvSpPr>
        <p:spPr>
          <a:xfrm>
            <a:off x="1921056" y="3943926"/>
            <a:ext cx="8560904" cy="7461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FFFFFF"/>
                </a:solidFill>
                <a:effectLst/>
                <a:uLnTx/>
                <a:uFillTx/>
                <a:latin typeface="Work Sans Light"/>
                <a:ea typeface="Work Sans Light"/>
                <a:cs typeface="Work Sans Light"/>
                <a:sym typeface="Work Sans Light"/>
              </a:rPr>
              <a:t>14. Manual del usuario SGI – Módulo plan de mejoramiento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Versión 2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FFFFFF"/>
                </a:solidFill>
                <a:effectLst/>
                <a:uLnTx/>
                <a:uFillTx/>
                <a:latin typeface="Work Sans Light"/>
                <a:ea typeface="+mj-ea"/>
                <a:cs typeface="+mj-cs"/>
                <a:sym typeface="Work Sans Light"/>
              </a:rPr>
              <a:t>Junio 2025</a:t>
            </a:r>
          </a:p>
        </p:txBody>
      </p:sp>
    </p:spTree>
    <p:extLst>
      <p:ext uri="{BB962C8B-B14F-4D97-AF65-F5344CB8AC3E}">
        <p14:creationId xmlns:p14="http://schemas.microsoft.com/office/powerpoint/2010/main" val="950199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7904" y="936126"/>
            <a:ext cx="2508447" cy="524168"/>
          </a:xfrm>
        </p:spPr>
        <p:txBody>
          <a:bodyPr>
            <a:normAutofit/>
          </a:bodyPr>
          <a:lstStyle/>
          <a:p>
            <a:r>
              <a:rPr lang="es-ES" sz="1800" dirty="0"/>
              <a:t>Proposito </a:t>
            </a:r>
          </a:p>
        </p:txBody>
      </p:sp>
      <p:sp>
        <p:nvSpPr>
          <p:cNvPr id="7" name="AutoShape 2" descr="https://www.xamai.com/hubfs/Miniaturas%20agosto-5%20copia.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ítulo 1"/>
          <p:cNvSpPr txBox="1">
            <a:spLocks/>
          </p:cNvSpPr>
          <p:nvPr/>
        </p:nvSpPr>
        <p:spPr>
          <a:xfrm>
            <a:off x="3486715" y="259515"/>
            <a:ext cx="7429527" cy="52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4D4D4D"/>
                </a:solidFill>
                <a:latin typeface="Helvetica"/>
                <a:ea typeface="+mj-ea"/>
                <a:cs typeface="Helvetic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D4D4D"/>
                </a:solidFill>
                <a:effectLst/>
                <a:uLnTx/>
                <a:uFillTx/>
                <a:latin typeface="Helvetica"/>
                <a:ea typeface="+mj-ea"/>
                <a:cs typeface="Helvetica"/>
              </a:rPr>
              <a:t>Módulo Plan de mejoramiento</a:t>
            </a:r>
          </a:p>
        </p:txBody>
      </p:sp>
      <p:cxnSp>
        <p:nvCxnSpPr>
          <p:cNvPr id="25" name="Conector recto 24"/>
          <p:cNvCxnSpPr/>
          <p:nvPr/>
        </p:nvCxnSpPr>
        <p:spPr>
          <a:xfrm flipV="1">
            <a:off x="1888350" y="783683"/>
            <a:ext cx="8188338" cy="1"/>
          </a:xfrm>
          <a:prstGeom prst="line">
            <a:avLst/>
          </a:prstGeom>
          <a:ln w="53975">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AutoShape 2" descr="CÓMO ELABORAR UN PLAN DE MEJORA CONTIN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4" descr="CÓMO ELABORAR UN PLAN DE MEJORA CONTINU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417" y="1460293"/>
            <a:ext cx="3862203" cy="2990093"/>
          </a:xfrm>
          <a:prstGeom prst="rect">
            <a:avLst/>
          </a:prstGeom>
        </p:spPr>
      </p:pic>
      <p:sp>
        <p:nvSpPr>
          <p:cNvPr id="9" name="Elipse 8"/>
          <p:cNvSpPr/>
          <p:nvPr/>
        </p:nvSpPr>
        <p:spPr>
          <a:xfrm>
            <a:off x="6771777" y="3638456"/>
            <a:ext cx="1127760" cy="934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SGI</a:t>
            </a: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307975" y="1460294"/>
            <a:ext cx="4346321" cy="480131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El plan de mejoramiento institucional constituye una herramienta fundamental para fortalecer la gestión institucional, ya que facilita la identificación y corrección de desviaciones a través de un análisis profundo de sus causas. Este plan permite definir acciones específicas y sistemáticas orientadas a mejorar los procesos internos, optimizar el desempeño y garantizar el cumplimiento de los objetivos institucionales. Su implementación continua y estructurada contribuye a una gestión más eficiente, transparente y orientada hacia la excelencia, promoviendo una cultura de mejora constante en el departamento.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 </a:t>
            </a:r>
            <a:endParaRPr kumimoji="0" lang="es-CO"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endParaRPr>
          </a:p>
        </p:txBody>
      </p:sp>
      <p:sp>
        <p:nvSpPr>
          <p:cNvPr id="11" name="Título 1"/>
          <p:cNvSpPr txBox="1">
            <a:spLocks/>
          </p:cNvSpPr>
          <p:nvPr/>
        </p:nvSpPr>
        <p:spPr>
          <a:xfrm>
            <a:off x="8896433" y="1198210"/>
            <a:ext cx="2508447" cy="52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4D4D4D"/>
                </a:solidFill>
                <a:latin typeface="Helvetica"/>
                <a:ea typeface="+mj-ea"/>
                <a:cs typeface="Helvetic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800" b="1" i="0" u="none" strike="noStrike" kern="1200" cap="none" spc="0" normalizeH="0" baseline="0" noProof="0" dirty="0">
                <a:ln>
                  <a:noFill/>
                </a:ln>
                <a:solidFill>
                  <a:srgbClr val="4D4D4D"/>
                </a:solidFill>
                <a:effectLst/>
                <a:uLnTx/>
                <a:uFillTx/>
                <a:latin typeface="Helvetica"/>
                <a:ea typeface="+mj-ea"/>
                <a:cs typeface="Helvetica"/>
              </a:rPr>
              <a:t>Origen </a:t>
            </a:r>
          </a:p>
        </p:txBody>
      </p:sp>
      <p:sp>
        <p:nvSpPr>
          <p:cNvPr id="12" name="Rectángulo 11"/>
          <p:cNvSpPr/>
          <p:nvPr/>
        </p:nvSpPr>
        <p:spPr>
          <a:xfrm>
            <a:off x="7657103" y="1845168"/>
            <a:ext cx="4412977" cy="120032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Auditorias internas y externas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Resultados FURAG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Autogestión de las dependencia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Materialización del riesgo</a:t>
            </a:r>
            <a:endParaRPr kumimoji="0" lang="es-CO"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3" name="Título 1"/>
          <p:cNvSpPr txBox="1">
            <a:spLocks/>
          </p:cNvSpPr>
          <p:nvPr/>
        </p:nvSpPr>
        <p:spPr>
          <a:xfrm>
            <a:off x="9032909" y="3653465"/>
            <a:ext cx="2508447" cy="52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4D4D4D"/>
                </a:solidFill>
                <a:latin typeface="Helvetica"/>
                <a:ea typeface="+mj-ea"/>
                <a:cs typeface="Helvetic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800" b="1" i="0" u="none" strike="noStrike" kern="1200" cap="none" spc="0" normalizeH="0" baseline="0" noProof="0" dirty="0">
                <a:ln>
                  <a:noFill/>
                </a:ln>
                <a:solidFill>
                  <a:srgbClr val="4D4D4D"/>
                </a:solidFill>
                <a:effectLst/>
                <a:uLnTx/>
                <a:uFillTx/>
                <a:latin typeface="Helvetica"/>
                <a:ea typeface="+mj-ea"/>
                <a:cs typeface="Helvetica"/>
              </a:rPr>
              <a:t>Tiempo </a:t>
            </a:r>
          </a:p>
        </p:txBody>
      </p:sp>
      <p:sp>
        <p:nvSpPr>
          <p:cNvPr id="14" name="Rectángulo 13"/>
          <p:cNvSpPr/>
          <p:nvPr/>
        </p:nvSpPr>
        <p:spPr>
          <a:xfrm>
            <a:off x="7868938" y="4450386"/>
            <a:ext cx="3989305" cy="1754326"/>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Los planes de mejoramiento se deben establecer dentro de los 5 días siguientes al hallazgo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Las dependencias cuentas con 6 meses para realizar sus acciones.</a:t>
            </a:r>
            <a:endParaRPr kumimoji="0" lang="es-CO"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 name="Rectángulo 5"/>
          <p:cNvSpPr/>
          <p:nvPr/>
        </p:nvSpPr>
        <p:spPr>
          <a:xfrm>
            <a:off x="1953426" y="358951"/>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14</a:t>
            </a:r>
          </a:p>
        </p:txBody>
      </p:sp>
    </p:spTree>
    <p:extLst>
      <p:ext uri="{BB962C8B-B14F-4D97-AF65-F5344CB8AC3E}">
        <p14:creationId xmlns:p14="http://schemas.microsoft.com/office/powerpoint/2010/main" val="13091031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372219" y="2699193"/>
            <a:ext cx="9237043" cy="1821991"/>
          </a:xfrm>
        </p:spPr>
        <p:txBody>
          <a:bodyPr>
            <a:normAutofit/>
          </a:bodyPr>
          <a:lstStyle/>
          <a:p>
            <a:r>
              <a:rPr lang="es-ES" dirty="0">
                <a:solidFill>
                  <a:schemeClr val="bg1"/>
                </a:solidFill>
                <a:sym typeface="Work Sans Light"/>
              </a:rPr>
              <a:t>15.Creación del hallazgo</a:t>
            </a:r>
            <a:endParaRPr lang="es-ES" dirty="0">
              <a:solidFill>
                <a:schemeClr val="bg1"/>
              </a:solidFill>
            </a:endParaRPr>
          </a:p>
        </p:txBody>
      </p:sp>
    </p:spTree>
    <p:extLst>
      <p:ext uri="{BB962C8B-B14F-4D97-AF65-F5344CB8AC3E}">
        <p14:creationId xmlns:p14="http://schemas.microsoft.com/office/powerpoint/2010/main" val="1870702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1449" y="200084"/>
            <a:ext cx="7429527" cy="524168"/>
          </a:xfrm>
        </p:spPr>
        <p:txBody>
          <a:bodyPr/>
          <a:lstStyle/>
          <a:p>
            <a:r>
              <a:rPr lang="es-ES"/>
              <a:t>Creación </a:t>
            </a:r>
            <a:r>
              <a:rPr lang="es-ES" dirty="0"/>
              <a:t>del hallazgo </a:t>
            </a:r>
            <a:endParaRPr lang="es-CO" dirty="0"/>
          </a:p>
        </p:txBody>
      </p:sp>
      <p:sp>
        <p:nvSpPr>
          <p:cNvPr id="6" name="CuadroTexto 5"/>
          <p:cNvSpPr txBox="1"/>
          <p:nvPr/>
        </p:nvSpPr>
        <p:spPr>
          <a:xfrm>
            <a:off x="581803" y="1022604"/>
            <a:ext cx="289155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FFC000"/>
                </a:solidFill>
                <a:effectLst/>
                <a:uLnTx/>
                <a:uFillTx/>
                <a:latin typeface="Helvetica" panose="020B0604020202020204" pitchFamily="34" charset="0"/>
                <a:ea typeface="+mn-ea"/>
                <a:cs typeface="Helvetica" panose="020B0604020202020204" pitchFamily="34" charset="0"/>
              </a:rPr>
              <a:t>Paso 1</a:t>
            </a:r>
            <a:r>
              <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selecciona</a:t>
            </a:r>
            <a:r>
              <a:rPr kumimoji="0" lang="es-MX" sz="2000" b="0" i="0" u="none" strike="noStrike" kern="1200" cap="none" spc="-4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la creación del </a:t>
            </a:r>
            <a:r>
              <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hallazgo e</a:t>
            </a:r>
            <a:r>
              <a:rPr kumimoji="0" lang="es-MX" sz="20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ingresa</a:t>
            </a:r>
            <a:r>
              <a:rPr kumimoji="0" lang="es-MX" sz="2000" b="0" i="0" u="none" strike="noStrike" kern="1200" cap="none" spc="-4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la</a:t>
            </a:r>
            <a:r>
              <a:rPr kumimoji="0" lang="es-MX" sz="2000" b="0" i="0" u="none" strike="noStrike" kern="1200" cap="none" spc="-1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información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2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Esta actividad se hace de manera conjunta entre Planeación, Control Interno y las dependencias</a:t>
            </a:r>
            <a:endPar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n 14"/>
          <p:cNvPicPr>
            <a:picLocks noChangeAspect="1"/>
          </p:cNvPicPr>
          <p:nvPr/>
        </p:nvPicPr>
        <p:blipFill>
          <a:blip r:embed="rId2"/>
          <a:stretch>
            <a:fillRect/>
          </a:stretch>
        </p:blipFill>
        <p:spPr>
          <a:xfrm>
            <a:off x="4487937" y="1007726"/>
            <a:ext cx="2332421" cy="4646282"/>
          </a:xfrm>
          <a:prstGeom prst="rect">
            <a:avLst/>
          </a:prstGeom>
        </p:spPr>
      </p:pic>
      <p:pic>
        <p:nvPicPr>
          <p:cNvPr id="8" name="Imagen 7">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4188025" y="3404922"/>
            <a:ext cx="318596" cy="260991"/>
          </a:xfrm>
          <a:prstGeom prst="rect">
            <a:avLst/>
          </a:prstGeom>
        </p:spPr>
      </p:pic>
      <p:sp>
        <p:nvSpPr>
          <p:cNvPr id="16" name="Rectángulo redondeado 15"/>
          <p:cNvSpPr/>
          <p:nvPr/>
        </p:nvSpPr>
        <p:spPr>
          <a:xfrm>
            <a:off x="4549563" y="3166748"/>
            <a:ext cx="1503116" cy="737338"/>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Imagen 17"/>
          <p:cNvPicPr>
            <a:picLocks noChangeAspect="1"/>
          </p:cNvPicPr>
          <p:nvPr/>
        </p:nvPicPr>
        <p:blipFill>
          <a:blip r:embed="rId4"/>
          <a:stretch>
            <a:fillRect/>
          </a:stretch>
        </p:blipFill>
        <p:spPr>
          <a:xfrm>
            <a:off x="4206292" y="5890822"/>
            <a:ext cx="6317527" cy="411516"/>
          </a:xfrm>
          <a:prstGeom prst="rect">
            <a:avLst/>
          </a:prstGeom>
        </p:spPr>
      </p:pic>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4046994" y="5990376"/>
            <a:ext cx="318596" cy="260991"/>
          </a:xfrm>
          <a:prstGeom prst="rect">
            <a:avLst/>
          </a:prstGeom>
        </p:spPr>
      </p:pic>
      <p:sp>
        <p:nvSpPr>
          <p:cNvPr id="19" name="Rectángulo redondeado 18"/>
          <p:cNvSpPr/>
          <p:nvPr/>
        </p:nvSpPr>
        <p:spPr>
          <a:xfrm>
            <a:off x="4436700" y="5933603"/>
            <a:ext cx="1171275"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p:cNvSpPr/>
          <p:nvPr/>
        </p:nvSpPr>
        <p:spPr>
          <a:xfrm>
            <a:off x="1945936" y="386348"/>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15</a:t>
            </a:r>
          </a:p>
        </p:txBody>
      </p:sp>
    </p:spTree>
    <p:extLst>
      <p:ext uri="{BB962C8B-B14F-4D97-AF65-F5344CB8AC3E}">
        <p14:creationId xmlns:p14="http://schemas.microsoft.com/office/powerpoint/2010/main" val="906838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32999" y="109239"/>
            <a:ext cx="7429527" cy="524168"/>
          </a:xfrm>
        </p:spPr>
        <p:txBody>
          <a:bodyPr/>
          <a:lstStyle/>
          <a:p>
            <a:r>
              <a:rPr lang="es-MX" dirty="0"/>
              <a:t>Creación del hallazgo</a:t>
            </a:r>
            <a:endParaRPr lang="es-CO" dirty="0"/>
          </a:p>
        </p:txBody>
      </p:sp>
      <p:pic>
        <p:nvPicPr>
          <p:cNvPr id="3" name="Imagen 2"/>
          <p:cNvPicPr>
            <a:picLocks noChangeAspect="1"/>
          </p:cNvPicPr>
          <p:nvPr/>
        </p:nvPicPr>
        <p:blipFill>
          <a:blip r:embed="rId2"/>
          <a:stretch>
            <a:fillRect/>
          </a:stretch>
        </p:blipFill>
        <p:spPr>
          <a:xfrm>
            <a:off x="299804" y="945526"/>
            <a:ext cx="7554826" cy="4911011"/>
          </a:xfrm>
          <a:prstGeom prst="rect">
            <a:avLst/>
          </a:prstGeom>
        </p:spPr>
      </p:pic>
      <p:pic>
        <p:nvPicPr>
          <p:cNvPr id="8" name="Imagen 7">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7086984" y="1647606"/>
            <a:ext cx="318596" cy="188120"/>
          </a:xfrm>
          <a:prstGeom prst="rect">
            <a:avLst/>
          </a:prstGeom>
        </p:spPr>
      </p:pic>
      <p:sp>
        <p:nvSpPr>
          <p:cNvPr id="16" name="Rectángulo redondeado 15"/>
          <p:cNvSpPr/>
          <p:nvPr/>
        </p:nvSpPr>
        <p:spPr>
          <a:xfrm>
            <a:off x="401310" y="1418485"/>
            <a:ext cx="844244"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redondeado 18"/>
          <p:cNvSpPr/>
          <p:nvPr/>
        </p:nvSpPr>
        <p:spPr>
          <a:xfrm>
            <a:off x="401309" y="2867238"/>
            <a:ext cx="844244"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7072486" y="2436782"/>
            <a:ext cx="318596" cy="188120"/>
          </a:xfrm>
          <a:prstGeom prst="rect">
            <a:avLst/>
          </a:prstGeom>
        </p:spPr>
      </p:pic>
      <p:sp>
        <p:nvSpPr>
          <p:cNvPr id="10" name="CuadroTexto 9"/>
          <p:cNvSpPr txBox="1"/>
          <p:nvPr/>
        </p:nvSpPr>
        <p:spPr>
          <a:xfrm>
            <a:off x="1621255" y="1371072"/>
            <a:ext cx="5807727" cy="246221"/>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 la lista desplegable seleccione el o los procesos que susceptibles del Plan de Mejoramiento</a:t>
            </a:r>
          </a:p>
        </p:txBody>
      </p:sp>
      <p:sp>
        <p:nvSpPr>
          <p:cNvPr id="11" name="CuadroTexto 10"/>
          <p:cNvSpPr txBox="1"/>
          <p:nvPr/>
        </p:nvSpPr>
        <p:spPr>
          <a:xfrm>
            <a:off x="3259660" y="1756384"/>
            <a:ext cx="5730832" cy="246221"/>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Fecha en la que se elabora el Plan de mejoramiento</a:t>
            </a:r>
            <a:endPar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3" name="Rectángulo redondeado 12"/>
          <p:cNvSpPr/>
          <p:nvPr/>
        </p:nvSpPr>
        <p:spPr>
          <a:xfrm>
            <a:off x="401307" y="4685272"/>
            <a:ext cx="844244" cy="189261"/>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4"/>
          <p:cNvSpPr/>
          <p:nvPr/>
        </p:nvSpPr>
        <p:spPr>
          <a:xfrm>
            <a:off x="412598" y="3477059"/>
            <a:ext cx="844244"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ángulo redondeado 16"/>
          <p:cNvSpPr/>
          <p:nvPr/>
        </p:nvSpPr>
        <p:spPr>
          <a:xfrm>
            <a:off x="401309" y="2274910"/>
            <a:ext cx="844244"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redondeado 17"/>
          <p:cNvSpPr/>
          <p:nvPr/>
        </p:nvSpPr>
        <p:spPr>
          <a:xfrm>
            <a:off x="401308" y="5181213"/>
            <a:ext cx="844244"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ángulo redondeado 19"/>
          <p:cNvSpPr/>
          <p:nvPr/>
        </p:nvSpPr>
        <p:spPr>
          <a:xfrm>
            <a:off x="401307" y="4885822"/>
            <a:ext cx="844244"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uadroTexto 20"/>
          <p:cNvSpPr txBox="1"/>
          <p:nvPr/>
        </p:nvSpPr>
        <p:spPr>
          <a:xfrm>
            <a:off x="1669376" y="2277703"/>
            <a:ext cx="5730832" cy="246221"/>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 la lista desplegable seleccione una o más opciones según corresponda</a:t>
            </a:r>
          </a:p>
        </p:txBody>
      </p:sp>
      <p:sp>
        <p:nvSpPr>
          <p:cNvPr id="22" name="CuadroTexto 21"/>
          <p:cNvSpPr txBox="1"/>
          <p:nvPr/>
        </p:nvSpPr>
        <p:spPr>
          <a:xfrm>
            <a:off x="1666167" y="2821008"/>
            <a:ext cx="5730832" cy="246221"/>
          </a:xfrm>
          <a:prstGeom prst="rect">
            <a:avLst/>
          </a:prstGeom>
          <a:noFill/>
        </p:spPr>
        <p:txBody>
          <a:bodyPr wrap="square"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Realice una descripción del hallazgo que dio origen al Plan</a:t>
            </a:r>
            <a:endPar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23" name="Imagen 22">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6935021" y="5218291"/>
            <a:ext cx="318596" cy="188120"/>
          </a:xfrm>
          <a:prstGeom prst="rect">
            <a:avLst/>
          </a:prstGeom>
        </p:spPr>
      </p:pic>
      <p:pic>
        <p:nvPicPr>
          <p:cNvPr id="24" name="Imagen 23">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7028586" y="4212741"/>
            <a:ext cx="318596" cy="188120"/>
          </a:xfrm>
          <a:prstGeom prst="rect">
            <a:avLst/>
          </a:prstGeom>
        </p:spPr>
      </p:pic>
      <p:pic>
        <p:nvPicPr>
          <p:cNvPr id="25" name="Imagen 24">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7034152" y="4488347"/>
            <a:ext cx="318596" cy="188120"/>
          </a:xfrm>
          <a:prstGeom prst="rect">
            <a:avLst/>
          </a:prstGeom>
        </p:spPr>
      </p:pic>
      <p:pic>
        <p:nvPicPr>
          <p:cNvPr id="26" name="Imagen 25">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7028586" y="3869930"/>
            <a:ext cx="318596" cy="188120"/>
          </a:xfrm>
          <a:prstGeom prst="rect">
            <a:avLst/>
          </a:prstGeom>
        </p:spPr>
      </p:pic>
      <p:pic>
        <p:nvPicPr>
          <p:cNvPr id="27" name="Imagen 26">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6984685" y="3582513"/>
            <a:ext cx="318596" cy="188120"/>
          </a:xfrm>
          <a:prstGeom prst="rect">
            <a:avLst/>
          </a:prstGeom>
        </p:spPr>
      </p:pic>
      <p:pic>
        <p:nvPicPr>
          <p:cNvPr id="28" name="Imagen 27">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7039719" y="4809328"/>
            <a:ext cx="318596" cy="188120"/>
          </a:xfrm>
          <a:prstGeom prst="rect">
            <a:avLst/>
          </a:prstGeom>
        </p:spPr>
      </p:pic>
      <p:pic>
        <p:nvPicPr>
          <p:cNvPr id="29" name="Imagen 28">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869054" y="5503124"/>
            <a:ext cx="318596" cy="188120"/>
          </a:xfrm>
          <a:prstGeom prst="rect">
            <a:avLst/>
          </a:prstGeom>
        </p:spPr>
      </p:pic>
      <p:sp>
        <p:nvSpPr>
          <p:cNvPr id="30" name="CuadroTexto 29"/>
          <p:cNvSpPr txBox="1"/>
          <p:nvPr/>
        </p:nvSpPr>
        <p:spPr>
          <a:xfrm>
            <a:off x="1666166" y="3432166"/>
            <a:ext cx="5730832" cy="246221"/>
          </a:xfrm>
          <a:prstGeom prst="rect">
            <a:avLst/>
          </a:prstGeom>
          <a:noFill/>
        </p:spPr>
        <p:txBody>
          <a:bodyPr wrap="square"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 la lista desplegable seleccione de donde se evidenció el hallazgo</a:t>
            </a:r>
            <a:endPar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1" name="Rectángulo redondeado 30"/>
          <p:cNvSpPr/>
          <p:nvPr/>
        </p:nvSpPr>
        <p:spPr>
          <a:xfrm>
            <a:off x="435170" y="4014687"/>
            <a:ext cx="844244" cy="35873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ángulo redondeado 31"/>
          <p:cNvSpPr/>
          <p:nvPr/>
        </p:nvSpPr>
        <p:spPr>
          <a:xfrm>
            <a:off x="435171" y="3748291"/>
            <a:ext cx="844244" cy="24551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ángulo redondeado 32"/>
          <p:cNvSpPr/>
          <p:nvPr/>
        </p:nvSpPr>
        <p:spPr>
          <a:xfrm>
            <a:off x="418239" y="4408690"/>
            <a:ext cx="844244" cy="24698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uadroTexto 33"/>
          <p:cNvSpPr txBox="1"/>
          <p:nvPr/>
        </p:nvSpPr>
        <p:spPr>
          <a:xfrm>
            <a:off x="1697032" y="3732547"/>
            <a:ext cx="5730832" cy="246221"/>
          </a:xfrm>
          <a:prstGeom prst="rect">
            <a:avLst/>
          </a:prstGeom>
          <a:noFill/>
        </p:spPr>
        <p:txBody>
          <a:bodyPr wrap="square"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Seleccione una opción de la lista desplegable</a:t>
            </a:r>
            <a:endPar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5" name="CuadroTexto 34"/>
          <p:cNvSpPr txBox="1"/>
          <p:nvPr/>
        </p:nvSpPr>
        <p:spPr>
          <a:xfrm>
            <a:off x="2064486" y="4015982"/>
            <a:ext cx="5730832" cy="246221"/>
          </a:xfrm>
          <a:prstGeom prst="rect">
            <a:avLst/>
          </a:prstGeom>
          <a:noFill/>
        </p:spPr>
        <p:txBody>
          <a:bodyPr wrap="square"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Seleccione una opción de la lista desplegable</a:t>
            </a:r>
            <a:endPar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6" name="CuadroTexto 35"/>
          <p:cNvSpPr txBox="1"/>
          <p:nvPr/>
        </p:nvSpPr>
        <p:spPr>
          <a:xfrm>
            <a:off x="2216886" y="4382873"/>
            <a:ext cx="5730832" cy="246221"/>
          </a:xfrm>
          <a:prstGeom prst="rect">
            <a:avLst/>
          </a:prstGeom>
          <a:noFill/>
        </p:spPr>
        <p:txBody>
          <a:bodyPr wrap="square"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Seleccione una opción de la lista desplegable</a:t>
            </a:r>
            <a:endParaRPr kumimoji="0" lang="es-MX" sz="10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37" name="CuadroTexto 36"/>
          <p:cNvSpPr txBox="1"/>
          <p:nvPr/>
        </p:nvSpPr>
        <p:spPr>
          <a:xfrm>
            <a:off x="1669376" y="4603007"/>
            <a:ext cx="5730832" cy="246221"/>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Seleccione una de las siete dimensiones del MIPG</a:t>
            </a:r>
          </a:p>
        </p:txBody>
      </p:sp>
      <p:sp>
        <p:nvSpPr>
          <p:cNvPr id="38" name="CuadroTexto 37"/>
          <p:cNvSpPr txBox="1"/>
          <p:nvPr/>
        </p:nvSpPr>
        <p:spPr>
          <a:xfrm>
            <a:off x="1686308" y="4879586"/>
            <a:ext cx="5730832" cy="246221"/>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Seleccione de la lista desplegable la política que corresponda a la dimensión</a:t>
            </a:r>
          </a:p>
        </p:txBody>
      </p:sp>
      <p:sp>
        <p:nvSpPr>
          <p:cNvPr id="39" name="CuadroTexto 38"/>
          <p:cNvSpPr txBox="1"/>
          <p:nvPr/>
        </p:nvSpPr>
        <p:spPr>
          <a:xfrm>
            <a:off x="1680662" y="5111009"/>
            <a:ext cx="5730832" cy="246221"/>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 la lista desplegable seleccione si es una acción correctiva, de mejora o preventiva</a:t>
            </a:r>
          </a:p>
        </p:txBody>
      </p:sp>
      <p:sp>
        <p:nvSpPr>
          <p:cNvPr id="40" name="CuadroTexto 39"/>
          <p:cNvSpPr txBox="1"/>
          <p:nvPr/>
        </p:nvSpPr>
        <p:spPr>
          <a:xfrm>
            <a:off x="2896937" y="5728085"/>
            <a:ext cx="2112351" cy="553998"/>
          </a:xfrm>
          <a:prstGeom prst="rect">
            <a:avLst/>
          </a:prstGeom>
          <a:noFill/>
        </p:spPr>
        <p:txBody>
          <a:bodyPr wrap="square" rtlCol="0">
            <a:spAutoFit/>
          </a:bodyPr>
          <a:lstStyle/>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5"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Si se materializó el riesgo marque la casilla correspondiente y posteriormente</a:t>
            </a:r>
          </a:p>
        </p:txBody>
      </p:sp>
      <p:sp>
        <p:nvSpPr>
          <p:cNvPr id="4" name="Flecha derecha 3"/>
          <p:cNvSpPr/>
          <p:nvPr/>
        </p:nvSpPr>
        <p:spPr>
          <a:xfrm>
            <a:off x="2120238" y="5553714"/>
            <a:ext cx="483649" cy="70985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uadroTexto 40"/>
          <p:cNvSpPr txBox="1"/>
          <p:nvPr/>
        </p:nvSpPr>
        <p:spPr>
          <a:xfrm>
            <a:off x="8294820" y="1787121"/>
            <a:ext cx="3154715"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El delegado de la Oficina Asesora de Planeación o el delegado de la Oficina de Control Interno, después de la ingresar la información del hallazgo, hace clic en aceptar y luego notificar. Al notificar se envía un correo electrónico al líder del proceso y sí es transversal a los líderes involucrados, para estructurar conjuntamente el plan y al delegado definido previamente para la administración del plan en cada dependencia.</a:t>
            </a:r>
          </a:p>
        </p:txBody>
      </p:sp>
      <p:sp>
        <p:nvSpPr>
          <p:cNvPr id="42" name="CuadroTexto 41"/>
          <p:cNvSpPr txBox="1"/>
          <p:nvPr/>
        </p:nvSpPr>
        <p:spPr>
          <a:xfrm>
            <a:off x="8417965" y="4644310"/>
            <a:ext cx="304456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5" normalizeH="0" baseline="0" noProof="0" dirty="0">
                <a:ln>
                  <a:noFill/>
                </a:ln>
                <a:solidFill>
                  <a:srgbClr val="4D4D4D"/>
                </a:solidFill>
                <a:effectLst/>
                <a:uLnTx/>
                <a:uFillTx/>
                <a:latin typeface="Helvetica" panose="020B0604020202020204" pitchFamily="34" charset="0"/>
                <a:ea typeface="+mn-ea"/>
                <a:cs typeface="Helvetica" panose="020B0604020202020204" pitchFamily="34" charset="0"/>
              </a:rPr>
              <a:t>Al notificar llega un correo al líder de proceso y su designado para formular el plan a través del SGI, para lo cual contará con tres (3) días hábiles para cada hallazgo.</a:t>
            </a:r>
          </a:p>
        </p:txBody>
      </p:sp>
      <p:pic>
        <p:nvPicPr>
          <p:cNvPr id="43" name="Imagen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73" y="297128"/>
            <a:ext cx="1742857" cy="1349309"/>
          </a:xfrm>
          <a:prstGeom prst="rect">
            <a:avLst/>
          </a:prstGeom>
        </p:spPr>
      </p:pic>
      <p:sp>
        <p:nvSpPr>
          <p:cNvPr id="44" name="Elipse 43"/>
          <p:cNvSpPr/>
          <p:nvPr/>
        </p:nvSpPr>
        <p:spPr>
          <a:xfrm>
            <a:off x="10061655" y="1245983"/>
            <a:ext cx="754857" cy="4028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SGI</a:t>
            </a: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lecha derecha 44"/>
          <p:cNvSpPr/>
          <p:nvPr/>
        </p:nvSpPr>
        <p:spPr>
          <a:xfrm rot="5400000">
            <a:off x="9630352" y="3913503"/>
            <a:ext cx="483649" cy="70985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4"/>
          <p:cNvSpPr/>
          <p:nvPr/>
        </p:nvSpPr>
        <p:spPr>
          <a:xfrm>
            <a:off x="1953031" y="389904"/>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15</a:t>
            </a:r>
          </a:p>
        </p:txBody>
      </p:sp>
    </p:spTree>
    <p:extLst>
      <p:ext uri="{BB962C8B-B14F-4D97-AF65-F5344CB8AC3E}">
        <p14:creationId xmlns:p14="http://schemas.microsoft.com/office/powerpoint/2010/main" val="29472795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24927" y="2784713"/>
            <a:ext cx="9237043" cy="1821991"/>
          </a:xfrm>
        </p:spPr>
        <p:txBody>
          <a:bodyPr>
            <a:normAutofit/>
          </a:bodyPr>
          <a:lstStyle/>
          <a:p>
            <a:r>
              <a:rPr lang="es-ES" dirty="0">
                <a:solidFill>
                  <a:schemeClr val="bg1"/>
                </a:solidFill>
                <a:sym typeface="Work Sans Light"/>
              </a:rPr>
              <a:t>16. Modificación del hallazgo</a:t>
            </a:r>
            <a:endParaRPr lang="es-ES" dirty="0">
              <a:solidFill>
                <a:schemeClr val="bg1"/>
              </a:solidFill>
            </a:endParaRPr>
          </a:p>
        </p:txBody>
      </p:sp>
      <p:sp>
        <p:nvSpPr>
          <p:cNvPr id="3" name="Marcador de texto 2"/>
          <p:cNvSpPr>
            <a:spLocks noGrp="1"/>
          </p:cNvSpPr>
          <p:nvPr>
            <p:ph type="body" idx="1"/>
          </p:nvPr>
        </p:nvSpPr>
        <p:spPr/>
        <p:txBody>
          <a:bodyPr/>
          <a:lstStyle/>
          <a:p>
            <a:endParaRPr lang="es-ES"/>
          </a:p>
        </p:txBody>
      </p:sp>
    </p:spTree>
    <p:extLst>
      <p:ext uri="{BB962C8B-B14F-4D97-AF65-F5344CB8AC3E}">
        <p14:creationId xmlns:p14="http://schemas.microsoft.com/office/powerpoint/2010/main" val="21437564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esquinas diagonales cortadas 10">
            <a:extLst>
              <a:ext uri="{FF2B5EF4-FFF2-40B4-BE49-F238E27FC236}">
                <a16:creationId xmlns:a16="http://schemas.microsoft.com/office/drawing/2014/main" id="{99BAFA92-EEB8-460A-A45D-9CED56003DC6}"/>
              </a:ext>
            </a:extLst>
          </p:cNvPr>
          <p:cNvSpPr/>
          <p:nvPr/>
        </p:nvSpPr>
        <p:spPr>
          <a:xfrm>
            <a:off x="479559" y="943827"/>
            <a:ext cx="10986508" cy="872514"/>
          </a:xfrm>
          <a:prstGeom prst="snip2Diag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4470021" y="243772"/>
            <a:ext cx="7429527" cy="524168"/>
          </a:xfrm>
        </p:spPr>
        <p:txBody>
          <a:bodyPr/>
          <a:lstStyle/>
          <a:p>
            <a:r>
              <a:rPr lang="es-MX" dirty="0"/>
              <a:t>Modificación del hallazgo</a:t>
            </a:r>
            <a:endParaRPr lang="es-CO" dirty="0"/>
          </a:p>
        </p:txBody>
      </p:sp>
      <p:sp>
        <p:nvSpPr>
          <p:cNvPr id="11" name="CuadroTexto 10"/>
          <p:cNvSpPr txBox="1"/>
          <p:nvPr/>
        </p:nvSpPr>
        <p:spPr>
          <a:xfrm>
            <a:off x="479559" y="1002283"/>
            <a:ext cx="11050944" cy="738664"/>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Cuando se requiera modificar en el sistema un hallazgo, previa solicitud por correo del proceso a cargo y validación de la Oficina Asesora de Planeación u Oficina de Control Interno (si es resultado de una auditoria interna de gestión)  el delegado de la OAP (rol administrador) ingresa al sistema: </a:t>
            </a:r>
          </a:p>
        </p:txBody>
      </p:sp>
      <p:pic>
        <p:nvPicPr>
          <p:cNvPr id="4" name="Imagen 3"/>
          <p:cNvPicPr>
            <a:picLocks noChangeAspect="1"/>
          </p:cNvPicPr>
          <p:nvPr/>
        </p:nvPicPr>
        <p:blipFill>
          <a:blip r:embed="rId2"/>
          <a:stretch>
            <a:fillRect/>
          </a:stretch>
        </p:blipFill>
        <p:spPr>
          <a:xfrm>
            <a:off x="1442446" y="1909201"/>
            <a:ext cx="2042710" cy="4106643"/>
          </a:xfrm>
          <a:prstGeom prst="rect">
            <a:avLst/>
          </a:prstGeom>
        </p:spPr>
      </p:pic>
      <p:pic>
        <p:nvPicPr>
          <p:cNvPr id="41" name="Imagen 40">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1219047" y="3856478"/>
            <a:ext cx="318596" cy="260991"/>
          </a:xfrm>
          <a:prstGeom prst="rect">
            <a:avLst/>
          </a:prstGeom>
        </p:spPr>
      </p:pic>
      <p:sp>
        <p:nvSpPr>
          <p:cNvPr id="42" name="Rectángulo redondeado 41"/>
          <p:cNvSpPr/>
          <p:nvPr/>
        </p:nvSpPr>
        <p:spPr>
          <a:xfrm>
            <a:off x="1574219" y="3775585"/>
            <a:ext cx="1171275" cy="2666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p:cNvPicPr>
            <a:picLocks noChangeAspect="1"/>
          </p:cNvPicPr>
          <p:nvPr/>
        </p:nvPicPr>
        <p:blipFill>
          <a:blip r:embed="rId4"/>
          <a:stretch>
            <a:fillRect/>
          </a:stretch>
        </p:blipFill>
        <p:spPr>
          <a:xfrm>
            <a:off x="3683585" y="1955312"/>
            <a:ext cx="8087690" cy="3683977"/>
          </a:xfrm>
          <a:prstGeom prst="rect">
            <a:avLst/>
          </a:prstGeom>
        </p:spPr>
      </p:pic>
      <p:pic>
        <p:nvPicPr>
          <p:cNvPr id="43" name="Imagen 42">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3585834" y="2029368"/>
            <a:ext cx="318596" cy="260991"/>
          </a:xfrm>
          <a:prstGeom prst="rect">
            <a:avLst/>
          </a:prstGeom>
        </p:spPr>
      </p:pic>
      <p:pic>
        <p:nvPicPr>
          <p:cNvPr id="44" name="Imagen 43">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6638040" y="5433231"/>
            <a:ext cx="318596" cy="260991"/>
          </a:xfrm>
          <a:prstGeom prst="rect">
            <a:avLst/>
          </a:prstGeom>
        </p:spPr>
      </p:pic>
      <p:sp>
        <p:nvSpPr>
          <p:cNvPr id="45" name="Rectángulo redondeado 44"/>
          <p:cNvSpPr/>
          <p:nvPr/>
        </p:nvSpPr>
        <p:spPr>
          <a:xfrm>
            <a:off x="4218572" y="2048607"/>
            <a:ext cx="502898" cy="1226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ángulo redondeado 45"/>
          <p:cNvSpPr/>
          <p:nvPr/>
        </p:nvSpPr>
        <p:spPr>
          <a:xfrm>
            <a:off x="4030205" y="2609300"/>
            <a:ext cx="7652600" cy="195194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uadroTexto 46"/>
          <p:cNvSpPr txBox="1"/>
          <p:nvPr/>
        </p:nvSpPr>
        <p:spPr>
          <a:xfrm>
            <a:off x="5703121" y="1947721"/>
            <a:ext cx="5525472" cy="307777"/>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Digita el numero del hallazgo y verifica la información </a:t>
            </a:r>
          </a:p>
        </p:txBody>
      </p:sp>
      <p:pic>
        <p:nvPicPr>
          <p:cNvPr id="48" name="Imagen 47">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3653504" y="3496704"/>
            <a:ext cx="318596" cy="260991"/>
          </a:xfrm>
          <a:prstGeom prst="rect">
            <a:avLst/>
          </a:prstGeom>
        </p:spPr>
      </p:pic>
      <p:sp>
        <p:nvSpPr>
          <p:cNvPr id="49" name="CuadroTexto 48"/>
          <p:cNvSpPr txBox="1"/>
          <p:nvPr/>
        </p:nvSpPr>
        <p:spPr>
          <a:xfrm>
            <a:off x="5328396" y="4552864"/>
            <a:ext cx="5525472" cy="307777"/>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Selecciona el hallazgo  y da </a:t>
            </a:r>
            <a:r>
              <a:rPr kumimoji="0" lang="es-MX" sz="1400" b="0"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click</a:t>
            </a:r>
            <a:r>
              <a:rPr kumimoji="0" lang="es-MX"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en editar </a:t>
            </a:r>
          </a:p>
        </p:txBody>
      </p:sp>
      <p:sp>
        <p:nvSpPr>
          <p:cNvPr id="50" name="CuadroTexto 49"/>
          <p:cNvSpPr txBox="1"/>
          <p:nvPr/>
        </p:nvSpPr>
        <p:spPr>
          <a:xfrm>
            <a:off x="5860306" y="5830047"/>
            <a:ext cx="5525472" cy="307777"/>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Diligencia los campos a modificar y seleccionar aceptar</a:t>
            </a:r>
          </a:p>
        </p:txBody>
      </p:sp>
      <p:sp>
        <p:nvSpPr>
          <p:cNvPr id="3" name="Rectángulo 2"/>
          <p:cNvSpPr/>
          <p:nvPr/>
        </p:nvSpPr>
        <p:spPr>
          <a:xfrm>
            <a:off x="2022145" y="363186"/>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16</a:t>
            </a:r>
          </a:p>
        </p:txBody>
      </p:sp>
    </p:spTree>
    <p:extLst>
      <p:ext uri="{BB962C8B-B14F-4D97-AF65-F5344CB8AC3E}">
        <p14:creationId xmlns:p14="http://schemas.microsoft.com/office/powerpoint/2010/main" val="38724073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redondeado 45"/>
          <p:cNvSpPr/>
          <p:nvPr/>
        </p:nvSpPr>
        <p:spPr>
          <a:xfrm>
            <a:off x="9344562" y="1180501"/>
            <a:ext cx="2566390" cy="230497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3451618" y="225252"/>
            <a:ext cx="7429527" cy="524168"/>
          </a:xfrm>
        </p:spPr>
        <p:txBody>
          <a:bodyPr/>
          <a:lstStyle/>
          <a:p>
            <a:r>
              <a:rPr lang="es-MX" dirty="0"/>
              <a:t>Modificación del hallazgo</a:t>
            </a:r>
            <a:endParaRPr lang="es-CO" dirty="0"/>
          </a:p>
        </p:txBody>
      </p:sp>
      <p:pic>
        <p:nvPicPr>
          <p:cNvPr id="5" name="Imagen 4"/>
          <p:cNvPicPr>
            <a:picLocks noChangeAspect="1"/>
          </p:cNvPicPr>
          <p:nvPr/>
        </p:nvPicPr>
        <p:blipFill>
          <a:blip r:embed="rId2"/>
          <a:stretch>
            <a:fillRect/>
          </a:stretch>
        </p:blipFill>
        <p:spPr>
          <a:xfrm>
            <a:off x="319906" y="792963"/>
            <a:ext cx="8855996" cy="5705111"/>
          </a:xfrm>
          <a:prstGeom prst="rect">
            <a:avLst/>
          </a:prstGeom>
        </p:spPr>
      </p:pic>
      <p:sp>
        <p:nvSpPr>
          <p:cNvPr id="6" name="CuadroTexto 5"/>
          <p:cNvSpPr txBox="1"/>
          <p:nvPr/>
        </p:nvSpPr>
        <p:spPr>
          <a:xfrm>
            <a:off x="9445214" y="1509094"/>
            <a:ext cx="24657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NOTA:  Solo se puede modificar fechas (por ampliación), responsable  o ampliación de actividades desde el rol de administrador. Cada cambio se debe justificar en la casilla de observaciones.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Imagen 42">
            <a:extLst>
              <a:ext uri="{FF2B5EF4-FFF2-40B4-BE49-F238E27FC236}">
                <a16:creationId xmlns:a16="http://schemas.microsoft.com/office/drawing/2014/main" id="{2CBEC9B3-63CC-4DBA-AE9E-99B96D43BA86}"/>
              </a:ext>
            </a:extLst>
          </p:cNvPr>
          <p:cNvPicPr>
            <a:picLocks noChangeAspect="1"/>
          </p:cNvPicPr>
          <p:nvPr/>
        </p:nvPicPr>
        <p:blipFill>
          <a:blip r:embed="rId3">
            <a:extLst/>
          </a:blip>
          <a:stretch>
            <a:fillRect/>
          </a:stretch>
        </p:blipFill>
        <p:spPr>
          <a:xfrm rot="7362033">
            <a:off x="9423895" y="3124297"/>
            <a:ext cx="691048" cy="566100"/>
          </a:xfrm>
          <a:prstGeom prst="rect">
            <a:avLst/>
          </a:prstGeom>
        </p:spPr>
      </p:pic>
      <p:sp>
        <p:nvSpPr>
          <p:cNvPr id="4" name="Rectángulo 3"/>
          <p:cNvSpPr/>
          <p:nvPr/>
        </p:nvSpPr>
        <p:spPr>
          <a:xfrm>
            <a:off x="1951388" y="368231"/>
            <a:ext cx="527709" cy="424732"/>
          </a:xfrm>
          <a:prstGeom prst="rect">
            <a:avLst/>
          </a:prstGeom>
        </p:spPr>
        <p:txBody>
          <a:bodyPr wrap="none">
            <a:spAutoFit/>
          </a:bodyPr>
          <a:lstStyle/>
          <a:p>
            <a:pPr lvl="0" algn="ctr">
              <a:lnSpc>
                <a:spcPct val="90000"/>
              </a:lnSpc>
              <a:spcBef>
                <a:spcPts val="1000"/>
              </a:spcBef>
            </a:pPr>
            <a:r>
              <a:rPr lang="es-ES" sz="2400" dirty="0">
                <a:solidFill>
                  <a:srgbClr val="888888"/>
                </a:solidFill>
                <a:latin typeface="Helvetica"/>
                <a:cs typeface="Helvetica"/>
              </a:rPr>
              <a:t>16</a:t>
            </a:r>
          </a:p>
        </p:txBody>
      </p:sp>
    </p:spTree>
    <p:extLst>
      <p:ext uri="{BB962C8B-B14F-4D97-AF65-F5344CB8AC3E}">
        <p14:creationId xmlns:p14="http://schemas.microsoft.com/office/powerpoint/2010/main" val="31217800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8412</TotalTime>
  <Words>7316</Words>
  <Application>Microsoft Office PowerPoint</Application>
  <PresentationFormat>Panorámica</PresentationFormat>
  <Paragraphs>679</Paragraphs>
  <Slides>120</Slides>
  <Notes>2</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120</vt:i4>
      </vt:variant>
    </vt:vector>
  </HeadingPairs>
  <TitlesOfParts>
    <vt:vector size="134" baseType="lpstr">
      <vt:lpstr>MS UI Gothic</vt:lpstr>
      <vt:lpstr>Aptos</vt:lpstr>
      <vt:lpstr>Arial</vt:lpstr>
      <vt:lpstr>Arial Black</vt:lpstr>
      <vt:lpstr>Arial Narrow</vt:lpstr>
      <vt:lpstr>Calibri</vt:lpstr>
      <vt:lpstr>Calibri Light</vt:lpstr>
      <vt:lpstr>Helvetica</vt:lpstr>
      <vt:lpstr>Times</vt:lpstr>
      <vt:lpstr>Times New Roman</vt:lpstr>
      <vt:lpstr>Wingdings</vt:lpstr>
      <vt:lpstr>Work Sans</vt:lpstr>
      <vt:lpstr>Work Sans Light</vt:lpstr>
      <vt:lpstr>Tema de Office</vt:lpstr>
      <vt:lpstr>Presentación de PowerPoint</vt:lpstr>
      <vt:lpstr>Presentación de PowerPoint</vt:lpstr>
      <vt:lpstr>Presentación de PowerPoint</vt:lpstr>
      <vt:lpstr>Presentación de PowerPoint</vt:lpstr>
      <vt:lpstr>Generalidades del Sistema</vt:lpstr>
      <vt:lpstr>Generalidades del Sistema </vt:lpstr>
      <vt:lpstr>Presentación de PowerPoint</vt:lpstr>
      <vt:lpstr>Ingreso al SGI</vt:lpstr>
      <vt:lpstr>Presentación de PowerPoint</vt:lpstr>
      <vt:lpstr>Formulación y puesta en ejecución de la planeación</vt:lpstr>
      <vt:lpstr>Formulación y puesta en ejecución de la planeación</vt:lpstr>
      <vt:lpstr>Formulación y puesta en ejecución de la planeación</vt:lpstr>
      <vt:lpstr>Formulación y puesta en ejecución de la planeación</vt:lpstr>
      <vt:lpstr>Formulación y puesta en ejecución de la planeación</vt:lpstr>
      <vt:lpstr>Formulación y puesta en ejecución de la planeación</vt:lpstr>
      <vt:lpstr>Formulación y puesta en ejecución de la planeación</vt:lpstr>
      <vt:lpstr>Formulación y puesta en ejecución de la planeación</vt:lpstr>
      <vt:lpstr>Formulación y puesta en ejecución de la planeación</vt:lpstr>
      <vt:lpstr>Formulación y puesta en ejecución de la planeación</vt:lpstr>
      <vt:lpstr>Presentación de PowerPoint</vt:lpstr>
      <vt:lpstr>4. Registro de Avances</vt:lpstr>
      <vt:lpstr>4. Registro de Avances</vt:lpstr>
      <vt:lpstr>4. Registro de Avances</vt:lpstr>
      <vt:lpstr>4. Registro de Avances</vt:lpstr>
      <vt:lpstr>Registro de avances</vt:lpstr>
      <vt:lpstr>Registro de avances</vt:lpstr>
      <vt:lpstr>Registro de avances</vt:lpstr>
      <vt:lpstr>Presentación de PowerPoint</vt:lpstr>
      <vt:lpstr>Validación de Avances</vt:lpstr>
      <vt:lpstr>Presentación de PowerPoint</vt:lpstr>
      <vt:lpstr>Aprobación de avances</vt:lpstr>
      <vt:lpstr>Aprobación de avances</vt:lpstr>
      <vt:lpstr>Aprobación de avances</vt:lpstr>
      <vt:lpstr>Presentación de PowerPoint</vt:lpstr>
      <vt:lpstr>Devolución de reportes</vt:lpstr>
      <vt:lpstr>Devolución de reportes</vt:lpstr>
      <vt:lpstr>Devolución de reportes</vt:lpstr>
      <vt:lpstr>Presentación de PowerPoint</vt:lpstr>
      <vt:lpstr>Ajustes de planeación</vt:lpstr>
      <vt:lpstr>Ajustes de planeación</vt:lpstr>
      <vt:lpstr>Ajustes de planeación</vt:lpstr>
      <vt:lpstr>Ajustes de planeación</vt:lpstr>
      <vt:lpstr>Ajustes de planeación</vt:lpstr>
      <vt:lpstr>Ajustes de planeación</vt:lpstr>
      <vt:lpstr>Ajustes de planeación</vt:lpstr>
      <vt:lpstr>Ajustes de planeación</vt:lpstr>
      <vt:lpstr>Ajustes de planeación</vt:lpstr>
      <vt:lpstr>Ajustes de planeación</vt:lpstr>
      <vt:lpstr>Presentación de PowerPoint</vt:lpstr>
      <vt:lpstr>Reportes</vt:lpstr>
      <vt:lpstr>Presentación de PowerPoint</vt:lpstr>
      <vt:lpstr>Presentación de PowerPoint</vt:lpstr>
      <vt:lpstr>Concepto Sistema de Información Estratégica</vt:lpstr>
      <vt:lpstr>Procedimiento de almacenamiento</vt:lpstr>
      <vt:lpstr>Procedimiento de almacenamiento</vt:lpstr>
      <vt:lpstr>Procedimiento de almacenamiento</vt:lpstr>
      <vt:lpstr>Procedimiento de almacenamiento</vt:lpstr>
      <vt:lpstr>Procedimiento de almacenamiento</vt:lpstr>
      <vt:lpstr>Proceso de consulta SGI</vt:lpstr>
      <vt:lpstr>Proceso de consulta SGI</vt:lpstr>
      <vt:lpstr>Proceso de consulta SGI</vt:lpstr>
      <vt:lpstr>Registro de avances SGI</vt:lpstr>
      <vt:lpstr>Registro de avances SGI</vt:lpstr>
      <vt:lpstr>Gestión en la Oficina Asesora de Planeación </vt:lpstr>
      <vt:lpstr>Presentación de PowerPoint</vt:lpstr>
      <vt:lpstr>Proposito </vt:lpstr>
      <vt:lpstr>Ficha de indicador</vt:lpstr>
      <vt:lpstr>Ficha de indicador</vt:lpstr>
      <vt:lpstr>12. Generalidades</vt:lpstr>
      <vt:lpstr>Generalidades</vt:lpstr>
      <vt:lpstr>13. Visualización Gráfica Módulo de Indicadores</vt:lpstr>
      <vt:lpstr>Visualización gráfica módulo de Indicadores</vt:lpstr>
      <vt:lpstr>14. Administrar</vt:lpstr>
      <vt:lpstr>Administrar</vt:lpstr>
      <vt:lpstr>Administrar</vt:lpstr>
      <vt:lpstr>Administrar</vt:lpstr>
      <vt:lpstr>Generalidades</vt:lpstr>
      <vt:lpstr>Generalidades</vt:lpstr>
      <vt:lpstr>Generalidades</vt:lpstr>
      <vt:lpstr>Generalidades</vt:lpstr>
      <vt:lpstr>15. Modificar reportes</vt:lpstr>
      <vt:lpstr>Modificar reportes</vt:lpstr>
      <vt:lpstr>16. Verificar</vt:lpstr>
      <vt:lpstr>Verificar</vt:lpstr>
      <vt:lpstr>17. Reportar información</vt:lpstr>
      <vt:lpstr>Reportar información</vt:lpstr>
      <vt:lpstr>18. Informes</vt:lpstr>
      <vt:lpstr>Informes</vt:lpstr>
      <vt:lpstr>Informes</vt:lpstr>
      <vt:lpstr>Informes </vt:lpstr>
      <vt:lpstr>Informes </vt:lpstr>
      <vt:lpstr>Presentación de PowerPoint</vt:lpstr>
      <vt:lpstr>Proposito </vt:lpstr>
      <vt:lpstr>15.Creación del hallazgo</vt:lpstr>
      <vt:lpstr>Creación del hallazgo </vt:lpstr>
      <vt:lpstr>Creación del hallazgo</vt:lpstr>
      <vt:lpstr>16. Modificación del hallazgo</vt:lpstr>
      <vt:lpstr>Modificación del hallazgo</vt:lpstr>
      <vt:lpstr>Modificación del hallazgo</vt:lpstr>
      <vt:lpstr>17. Formulación del plan de mejoramiento</vt:lpstr>
      <vt:lpstr>Formulación plan de mejoramiento</vt:lpstr>
      <vt:lpstr>Formulación plan de mejoramiento</vt:lpstr>
      <vt:lpstr>Formulación plan de mejoramiento</vt:lpstr>
      <vt:lpstr>18. Reporte de avances al Plan de Acción</vt:lpstr>
      <vt:lpstr>Reporte de avances al Plan de Acción</vt:lpstr>
      <vt:lpstr>Reporte de avances al Plan de Acción</vt:lpstr>
      <vt:lpstr>19. Generación de Informes</vt:lpstr>
      <vt:lpstr>Generación de Informes </vt:lpstr>
      <vt:lpstr>Generación de Informes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Carlos Jose Camacho Rosso</dc:creator>
  <cp:lastModifiedBy>Eliana Garcia Bravo</cp:lastModifiedBy>
  <cp:revision>258</cp:revision>
  <dcterms:created xsi:type="dcterms:W3CDTF">2024-06-18T21:12:34Z</dcterms:created>
  <dcterms:modified xsi:type="dcterms:W3CDTF">2025-09-24T13:07:40Z</dcterms:modified>
</cp:coreProperties>
</file>