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9"/>
  </p:notesMasterIdLst>
  <p:handoutMasterIdLst>
    <p:handoutMasterId r:id="rId40"/>
  </p:handoutMasterIdLst>
  <p:sldIdLst>
    <p:sldId id="256" r:id="rId2"/>
    <p:sldId id="257" r:id="rId3"/>
    <p:sldId id="260" r:id="rId4"/>
    <p:sldId id="259" r:id="rId5"/>
    <p:sldId id="261" r:id="rId6"/>
    <p:sldId id="262" r:id="rId7"/>
    <p:sldId id="278" r:id="rId8"/>
    <p:sldId id="280" r:id="rId9"/>
    <p:sldId id="269" r:id="rId10"/>
    <p:sldId id="281" r:id="rId11"/>
    <p:sldId id="270" r:id="rId12"/>
    <p:sldId id="282" r:id="rId13"/>
    <p:sldId id="283" r:id="rId14"/>
    <p:sldId id="284" r:id="rId15"/>
    <p:sldId id="271" r:id="rId16"/>
    <p:sldId id="285" r:id="rId17"/>
    <p:sldId id="286" r:id="rId18"/>
    <p:sldId id="272" r:id="rId19"/>
    <p:sldId id="287" r:id="rId20"/>
    <p:sldId id="288" r:id="rId21"/>
    <p:sldId id="289" r:id="rId22"/>
    <p:sldId id="290" r:id="rId23"/>
    <p:sldId id="291" r:id="rId24"/>
    <p:sldId id="273" r:id="rId25"/>
    <p:sldId id="292" r:id="rId26"/>
    <p:sldId id="293" r:id="rId27"/>
    <p:sldId id="274" r:id="rId28"/>
    <p:sldId id="294" r:id="rId29"/>
    <p:sldId id="295" r:id="rId30"/>
    <p:sldId id="275" r:id="rId31"/>
    <p:sldId id="296" r:id="rId32"/>
    <p:sldId id="276" r:id="rId33"/>
    <p:sldId id="297" r:id="rId34"/>
    <p:sldId id="277" r:id="rId35"/>
    <p:sldId id="298" r:id="rId36"/>
    <p:sldId id="299" r:id="rId37"/>
    <p:sldId id="268"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notesViewPr>
    <p:cSldViewPr snapToGrid="0">
      <p:cViewPr varScale="1">
        <p:scale>
          <a:sx n="86" d="100"/>
          <a:sy n="86" d="100"/>
        </p:scale>
        <p:origin x="300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A004EF-4F59-4C97-9633-3DACD465483F}" type="datetimeFigureOut">
              <a:rPr lang="es-CO" smtClean="0"/>
              <a:t>2/08/2024</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F8AEC-6806-4058-8FC0-BF69B54B540A}" type="slidenum">
              <a:rPr lang="es-CO" smtClean="0"/>
              <a:t>‹Nº›</a:t>
            </a:fld>
            <a:endParaRPr lang="es-CO"/>
          </a:p>
        </p:txBody>
      </p:sp>
    </p:spTree>
    <p:extLst>
      <p:ext uri="{BB962C8B-B14F-4D97-AF65-F5344CB8AC3E}">
        <p14:creationId xmlns:p14="http://schemas.microsoft.com/office/powerpoint/2010/main" val="25778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5AE25-5B5F-47EA-8BBC-6F528ACBF40B}" type="datetimeFigureOut">
              <a:rPr lang="es-CO" smtClean="0"/>
              <a:t>2/08/2024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ED264-198C-491C-9D52-0254DC869C7D}" type="slidenum">
              <a:rPr lang="es-CO" smtClean="0"/>
              <a:t>‹Nº›</a:t>
            </a:fld>
            <a:endParaRPr lang="es-CO"/>
          </a:p>
        </p:txBody>
      </p:sp>
    </p:spTree>
    <p:extLst>
      <p:ext uri="{BB962C8B-B14F-4D97-AF65-F5344CB8AC3E}">
        <p14:creationId xmlns:p14="http://schemas.microsoft.com/office/powerpoint/2010/main" val="96700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3887C7-B18D-40EE-975B-5836DC739652}" type="datetimeFigureOut">
              <a:rPr lang="es-CO" smtClean="0"/>
              <a:t>2/08/2024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12571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2/08/2024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371937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2/08/2024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44986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6" name="Marcador de contenido 2"/>
          <p:cNvSpPr>
            <a:spLocks noGrp="1"/>
          </p:cNvSpPr>
          <p:nvPr>
            <p:ph idx="1"/>
          </p:nvPr>
        </p:nvSpPr>
        <p:spPr>
          <a:xfrm>
            <a:off x="4270587" y="1625613"/>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10" name="Marcador de contenido 2"/>
          <p:cNvSpPr>
            <a:spLocks noGrp="1"/>
          </p:cNvSpPr>
          <p:nvPr>
            <p:ph idx="13" hasCustomPrompt="1"/>
          </p:nvPr>
        </p:nvSpPr>
        <p:spPr>
          <a:xfrm>
            <a:off x="623147" y="2900707"/>
            <a:ext cx="2235200" cy="675639"/>
          </a:xfrm>
          <a:prstGeom prst="rect">
            <a:avLst/>
          </a:prstGeom>
        </p:spPr>
        <p:txBody>
          <a:bodyPr/>
          <a:lstStyle>
            <a:lvl1pPr marL="0" indent="0">
              <a:buNone/>
              <a:defRPr sz="2667" b="1">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Contenido</a:t>
            </a:r>
          </a:p>
        </p:txBody>
      </p:sp>
      <p:sp>
        <p:nvSpPr>
          <p:cNvPr id="11" name="Marcador de contenido 2"/>
          <p:cNvSpPr>
            <a:spLocks noGrp="1"/>
          </p:cNvSpPr>
          <p:nvPr>
            <p:ph idx="14" hasCustomPrompt="1"/>
          </p:nvPr>
        </p:nvSpPr>
        <p:spPr>
          <a:xfrm>
            <a:off x="3457787" y="1386003"/>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1</a:t>
            </a:r>
          </a:p>
        </p:txBody>
      </p:sp>
      <p:sp>
        <p:nvSpPr>
          <p:cNvPr id="14" name="Rectángulo 13"/>
          <p:cNvSpPr/>
          <p:nvPr userDrawn="1"/>
        </p:nvSpPr>
        <p:spPr>
          <a:xfrm>
            <a:off x="2943014" y="1115069"/>
            <a:ext cx="88053" cy="4980931"/>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5" name="Marcador de contenido 2"/>
          <p:cNvSpPr>
            <a:spLocks noGrp="1"/>
          </p:cNvSpPr>
          <p:nvPr>
            <p:ph idx="15"/>
          </p:nvPr>
        </p:nvSpPr>
        <p:spPr>
          <a:xfrm>
            <a:off x="4270587" y="2523079"/>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16" name="Marcador de contenido 2"/>
          <p:cNvSpPr>
            <a:spLocks noGrp="1"/>
          </p:cNvSpPr>
          <p:nvPr>
            <p:ph idx="16" hasCustomPrompt="1"/>
          </p:nvPr>
        </p:nvSpPr>
        <p:spPr>
          <a:xfrm>
            <a:off x="3457787" y="2283470"/>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2</a:t>
            </a:r>
          </a:p>
        </p:txBody>
      </p:sp>
      <p:sp>
        <p:nvSpPr>
          <p:cNvPr id="17" name="Marcador de contenido 2"/>
          <p:cNvSpPr>
            <a:spLocks noGrp="1"/>
          </p:cNvSpPr>
          <p:nvPr>
            <p:ph idx="17"/>
          </p:nvPr>
        </p:nvSpPr>
        <p:spPr>
          <a:xfrm>
            <a:off x="4270587" y="3412079"/>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18" name="Marcador de contenido 2"/>
          <p:cNvSpPr>
            <a:spLocks noGrp="1"/>
          </p:cNvSpPr>
          <p:nvPr>
            <p:ph idx="18" hasCustomPrompt="1"/>
          </p:nvPr>
        </p:nvSpPr>
        <p:spPr>
          <a:xfrm>
            <a:off x="3457787" y="3172470"/>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3</a:t>
            </a:r>
          </a:p>
        </p:txBody>
      </p:sp>
      <p:sp>
        <p:nvSpPr>
          <p:cNvPr id="19" name="Marcador de contenido 2"/>
          <p:cNvSpPr>
            <a:spLocks noGrp="1"/>
          </p:cNvSpPr>
          <p:nvPr>
            <p:ph idx="19"/>
          </p:nvPr>
        </p:nvSpPr>
        <p:spPr>
          <a:xfrm>
            <a:off x="4270587" y="4334946"/>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20" name="Marcador de contenido 2"/>
          <p:cNvSpPr>
            <a:spLocks noGrp="1"/>
          </p:cNvSpPr>
          <p:nvPr>
            <p:ph idx="20" hasCustomPrompt="1"/>
          </p:nvPr>
        </p:nvSpPr>
        <p:spPr>
          <a:xfrm>
            <a:off x="3457787" y="4095336"/>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4</a:t>
            </a:r>
          </a:p>
        </p:txBody>
      </p:sp>
      <p:sp>
        <p:nvSpPr>
          <p:cNvPr id="21" name="Marcador de contenido 2"/>
          <p:cNvSpPr>
            <a:spLocks noGrp="1"/>
          </p:cNvSpPr>
          <p:nvPr>
            <p:ph idx="21"/>
          </p:nvPr>
        </p:nvSpPr>
        <p:spPr>
          <a:xfrm>
            <a:off x="4270587" y="5308613"/>
            <a:ext cx="7565813" cy="526620"/>
          </a:xfrm>
          <a:prstGeom prst="rect">
            <a:avLst/>
          </a:prstGeom>
        </p:spPr>
        <p:txBody>
          <a:bodyPr/>
          <a:lstStyle>
            <a:lvl1pPr marL="0" indent="0">
              <a:buNone/>
              <a:defRPr sz="2133">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Haga clic para modificar el estilo de texto del patrón</a:t>
            </a:r>
          </a:p>
        </p:txBody>
      </p:sp>
      <p:sp>
        <p:nvSpPr>
          <p:cNvPr id="22" name="Marcador de contenido 2"/>
          <p:cNvSpPr>
            <a:spLocks noGrp="1"/>
          </p:cNvSpPr>
          <p:nvPr>
            <p:ph idx="22" hasCustomPrompt="1"/>
          </p:nvPr>
        </p:nvSpPr>
        <p:spPr>
          <a:xfrm>
            <a:off x="3457787" y="5069003"/>
            <a:ext cx="657013" cy="665485"/>
          </a:xfrm>
          <a:prstGeom prst="rect">
            <a:avLst/>
          </a:prstGeom>
        </p:spPr>
        <p:txBody>
          <a:bodyPr/>
          <a:lstStyle>
            <a:lvl1pPr marL="0" indent="0" algn="ctr">
              <a:buNone/>
              <a:defRPr sz="5333" b="1">
                <a:solidFill>
                  <a:srgbClr val="FFCD00"/>
                </a:solidFill>
                <a:latin typeface="Helvetica"/>
                <a:cs typeface="Helvetica"/>
              </a:defRPr>
            </a:lvl1pPr>
            <a:lvl2pPr marL="609585" indent="0">
              <a:buNone/>
              <a:defRPr sz="2400">
                <a:latin typeface="Helvetica"/>
                <a:cs typeface="Helvetica"/>
              </a:defRPr>
            </a:lvl2pPr>
            <a:lvl3pPr marL="1219170" indent="0">
              <a:buNone/>
              <a:defRPr sz="2133">
                <a:latin typeface="Helvetica"/>
                <a:cs typeface="Helvetica"/>
              </a:defRPr>
            </a:lvl3pPr>
            <a:lvl4pPr marL="1828754" indent="0">
              <a:buNone/>
              <a:defRPr sz="1867">
                <a:latin typeface="Helvetica"/>
                <a:cs typeface="Helvetica"/>
              </a:defRPr>
            </a:lvl4pPr>
            <a:lvl5pPr marL="2438339" indent="0">
              <a:buNone/>
              <a:defRPr sz="1600">
                <a:latin typeface="Helvetica"/>
                <a:cs typeface="Helvetica"/>
              </a:defRPr>
            </a:lvl5pPr>
          </a:lstStyle>
          <a:p>
            <a:pPr lvl="0"/>
            <a:r>
              <a:rPr lang="es-ES_tradnl" dirty="0"/>
              <a:t>5</a:t>
            </a:r>
          </a:p>
        </p:txBody>
      </p:sp>
    </p:spTree>
    <p:extLst>
      <p:ext uri="{BB962C8B-B14F-4D97-AF65-F5344CB8AC3E}">
        <p14:creationId xmlns:p14="http://schemas.microsoft.com/office/powerpoint/2010/main" val="278929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49957" y="2508419"/>
            <a:ext cx="5924513" cy="1821991"/>
          </a:xfrm>
          <a:prstGeom prst="rect">
            <a:avLst/>
          </a:prstGeom>
        </p:spPr>
        <p:txBody>
          <a:bodyPr anchor="t"/>
          <a:lstStyle>
            <a:lvl1pPr algn="l">
              <a:defRPr sz="5333" b="1" cap="none">
                <a:solidFill>
                  <a:srgbClr val="4D4D4D"/>
                </a:solidFill>
                <a:latin typeface="Helvetica"/>
                <a:cs typeface="Helvetica"/>
              </a:defRPr>
            </a:lvl1pPr>
          </a:lstStyle>
          <a:p>
            <a:r>
              <a:rPr lang="es-ES_tradnl" dirty="0"/>
              <a:t>Clic para editar titulo </a:t>
            </a:r>
            <a:endParaRPr lang="es-ES" dirty="0"/>
          </a:p>
        </p:txBody>
      </p:sp>
      <p:sp>
        <p:nvSpPr>
          <p:cNvPr id="3" name="Marcador de texto 2"/>
          <p:cNvSpPr>
            <a:spLocks noGrp="1"/>
          </p:cNvSpPr>
          <p:nvPr>
            <p:ph type="body" idx="1"/>
          </p:nvPr>
        </p:nvSpPr>
        <p:spPr>
          <a:xfrm>
            <a:off x="1049956" y="4253436"/>
            <a:ext cx="6546176" cy="935517"/>
          </a:xfrm>
          <a:prstGeom prst="rect">
            <a:avLst/>
          </a:prstGeom>
        </p:spPr>
        <p:txBody>
          <a:bodyPr anchor="b"/>
          <a:lstStyle>
            <a:lvl1pPr marL="0" indent="0">
              <a:buNone/>
              <a:defRPr sz="2667" b="0">
                <a:solidFill>
                  <a:srgbClr val="4D4D4D"/>
                </a:solidFill>
                <a:latin typeface="Helvetica"/>
                <a:cs typeface="Helvetic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dirty="0"/>
              <a:t>Haga clic para modificar el estilo de texto del patrón</a:t>
            </a:r>
          </a:p>
        </p:txBody>
      </p:sp>
      <p:sp>
        <p:nvSpPr>
          <p:cNvPr id="8" name="Marcador de contenido 3"/>
          <p:cNvSpPr>
            <a:spLocks noGrp="1"/>
          </p:cNvSpPr>
          <p:nvPr>
            <p:ph sz="half" idx="2" hasCustomPrompt="1"/>
          </p:nvPr>
        </p:nvSpPr>
        <p:spPr>
          <a:xfrm>
            <a:off x="1104545" y="1089455"/>
            <a:ext cx="1656716" cy="1418964"/>
          </a:xfrm>
          <a:prstGeom prst="rect">
            <a:avLst/>
          </a:prstGeom>
        </p:spPr>
        <p:txBody>
          <a:bodyPr/>
          <a:lstStyle>
            <a:lvl1pPr marL="0" indent="0">
              <a:buNone/>
              <a:defRPr sz="8000" b="1">
                <a:solidFill>
                  <a:schemeClr val="bg1"/>
                </a:solidFill>
                <a:latin typeface="Helvetica"/>
                <a:cs typeface="Helvetica"/>
              </a:defRPr>
            </a:lvl1pPr>
            <a:lvl2pPr>
              <a:defRPr sz="2667">
                <a:latin typeface="Helvetica"/>
                <a:cs typeface="Helvetica"/>
              </a:defRPr>
            </a:lvl2pPr>
            <a:lvl3pPr>
              <a:defRPr sz="2400">
                <a:latin typeface="Helvetica"/>
                <a:cs typeface="Helvetica"/>
              </a:defRPr>
            </a:lvl3pPr>
            <a:lvl4pPr>
              <a:defRPr sz="2133">
                <a:latin typeface="Helvetica"/>
                <a:cs typeface="Helvetica"/>
              </a:defRPr>
            </a:lvl4pPr>
            <a:lvl5pPr>
              <a:defRPr sz="2133">
                <a:latin typeface="Helvetica"/>
                <a:cs typeface="Helvetica"/>
              </a:defRPr>
            </a:lvl5pPr>
            <a:lvl6pPr>
              <a:defRPr sz="2133"/>
            </a:lvl6pPr>
            <a:lvl7pPr>
              <a:defRPr sz="2133"/>
            </a:lvl7pPr>
            <a:lvl8pPr>
              <a:defRPr sz="2133"/>
            </a:lvl8pPr>
            <a:lvl9pPr>
              <a:defRPr sz="2133"/>
            </a:lvl9pPr>
          </a:lstStyle>
          <a:p>
            <a:pPr lvl="0"/>
            <a:r>
              <a:rPr lang="es-ES" dirty="0"/>
              <a:t>1</a:t>
            </a:r>
          </a:p>
        </p:txBody>
      </p:sp>
    </p:spTree>
    <p:extLst>
      <p:ext uri="{BB962C8B-B14F-4D97-AF65-F5344CB8AC3E}">
        <p14:creationId xmlns:p14="http://schemas.microsoft.com/office/powerpoint/2010/main" val="80655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2463801" y="233719"/>
            <a:ext cx="7429527" cy="524168"/>
          </a:xfrm>
          <a:prstGeom prst="rect">
            <a:avLst/>
          </a:prstGeom>
        </p:spPr>
        <p:txBody>
          <a:bodyPr vert="horz"/>
          <a:lstStyle>
            <a:lvl1pPr algn="l">
              <a:defRPr sz="2400" b="1">
                <a:solidFill>
                  <a:srgbClr val="4D4D4D"/>
                </a:solidFill>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pPr/>
              <a:t>02/08/2024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pPr/>
              <a:t>‹Nº›</a:t>
            </a:fld>
            <a:endParaRPr lang="es-ES"/>
          </a:p>
        </p:txBody>
      </p:sp>
      <p:cxnSp>
        <p:nvCxnSpPr>
          <p:cNvPr id="7" name="Conector recto 6"/>
          <p:cNvCxnSpPr/>
          <p:nvPr userDrawn="1"/>
        </p:nvCxnSpPr>
        <p:spPr>
          <a:xfrm>
            <a:off x="1924195" y="757887"/>
            <a:ext cx="796913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2" hasCustomPrompt="1"/>
          </p:nvPr>
        </p:nvSpPr>
        <p:spPr>
          <a:xfrm>
            <a:off x="1907261" y="225252"/>
            <a:ext cx="618067" cy="525992"/>
          </a:xfrm>
          <a:prstGeom prst="rect">
            <a:avLst/>
          </a:prstGeom>
        </p:spPr>
        <p:txBody>
          <a:bodyPr/>
          <a:lstStyle>
            <a:lvl1pPr marL="0" indent="0" algn="ctr">
              <a:buNone/>
              <a:defRPr sz="2400">
                <a:solidFill>
                  <a:srgbClr val="888888"/>
                </a:solidFill>
                <a:latin typeface="Helvetica"/>
                <a:cs typeface="Helvetica"/>
              </a:defRPr>
            </a:lvl1pPr>
            <a:lvl2pPr>
              <a:defRPr sz="2667">
                <a:latin typeface="Helvetica"/>
                <a:cs typeface="Helvetica"/>
              </a:defRPr>
            </a:lvl2pPr>
            <a:lvl3pPr>
              <a:defRPr sz="2400">
                <a:latin typeface="Helvetica"/>
                <a:cs typeface="Helvetica"/>
              </a:defRPr>
            </a:lvl3pPr>
            <a:lvl4pPr>
              <a:defRPr sz="2133">
                <a:latin typeface="Helvetica"/>
                <a:cs typeface="Helvetica"/>
              </a:defRPr>
            </a:lvl4pPr>
            <a:lvl5pPr marL="2438339" indent="0">
              <a:buNone/>
              <a:defRPr sz="2133">
                <a:latin typeface="Helvetica"/>
                <a:cs typeface="Helvetica"/>
              </a:defRPr>
            </a:lvl5pPr>
            <a:lvl6pPr>
              <a:defRPr sz="2133"/>
            </a:lvl6pPr>
            <a:lvl7pPr>
              <a:defRPr sz="2133"/>
            </a:lvl7pPr>
            <a:lvl8pPr>
              <a:defRPr sz="2133"/>
            </a:lvl8pPr>
            <a:lvl9pPr>
              <a:defRPr sz="2133"/>
            </a:lvl9pPr>
          </a:lstStyle>
          <a:p>
            <a:pPr lvl="0"/>
            <a:r>
              <a:rPr lang="es-ES_tradnl" dirty="0"/>
              <a:t>2</a:t>
            </a:r>
            <a:endParaRPr lang="es-ES" dirty="0"/>
          </a:p>
        </p:txBody>
      </p:sp>
    </p:spTree>
    <p:extLst>
      <p:ext uri="{BB962C8B-B14F-4D97-AF65-F5344CB8AC3E}">
        <p14:creationId xmlns:p14="http://schemas.microsoft.com/office/powerpoint/2010/main" val="149855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7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2/08/2024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30930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3887C7-B18D-40EE-975B-5836DC739652}" type="datetimeFigureOut">
              <a:rPr lang="es-CO" smtClean="0"/>
              <a:t>2/08/2024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67668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43887C7-B18D-40EE-975B-5836DC739652}" type="datetimeFigureOut">
              <a:rPr lang="es-CO" smtClean="0"/>
              <a:t>2/08/2024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3167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43887C7-B18D-40EE-975B-5836DC739652}" type="datetimeFigureOut">
              <a:rPr lang="es-CO" smtClean="0"/>
              <a:t>2/08/2024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48723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43887C7-B18D-40EE-975B-5836DC739652}" type="datetimeFigureOut">
              <a:rPr lang="es-CO" smtClean="0"/>
              <a:t>2/08/2024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06770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3887C7-B18D-40EE-975B-5836DC739652}" type="datetimeFigureOut">
              <a:rPr lang="es-CO" smtClean="0"/>
              <a:t>2/08/2024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6079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3887C7-B18D-40EE-975B-5836DC739652}" type="datetimeFigureOut">
              <a:rPr lang="es-CO" smtClean="0"/>
              <a:t>2/08/2024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0484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3887C7-B18D-40EE-975B-5836DC739652}" type="datetimeFigureOut">
              <a:rPr lang="es-CO" smtClean="0"/>
              <a:t>2/08/2024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12357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887C7-B18D-40EE-975B-5836DC739652}" type="datetimeFigureOut">
              <a:rPr lang="es-CO" smtClean="0"/>
              <a:t>2/08/2024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30079-9604-49DB-A4FE-A2E7DED970C8}" type="slidenum">
              <a:rPr lang="es-CO" smtClean="0"/>
              <a:t>‹Nº›</a:t>
            </a:fld>
            <a:endParaRPr lang="es-CO"/>
          </a:p>
        </p:txBody>
      </p:sp>
    </p:spTree>
    <p:extLst>
      <p:ext uri="{BB962C8B-B14F-4D97-AF65-F5344CB8AC3E}">
        <p14:creationId xmlns:p14="http://schemas.microsoft.com/office/powerpoint/2010/main" val="25579827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6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0" dirty="0"/>
              <a:t>Roles y responsabilidades</a:t>
            </a:r>
            <a:endParaRPr lang="es-CO" dirty="0"/>
          </a:p>
        </p:txBody>
      </p:sp>
      <p:sp>
        <p:nvSpPr>
          <p:cNvPr id="3" name="Marcador de contenido 2"/>
          <p:cNvSpPr>
            <a:spLocks noGrp="1"/>
          </p:cNvSpPr>
          <p:nvPr>
            <p:ph sz="half" idx="2"/>
          </p:nvPr>
        </p:nvSpPr>
        <p:spPr/>
        <p:txBody>
          <a:bodyPr/>
          <a:lstStyle/>
          <a:p>
            <a:r>
              <a:rPr lang="es-MX" dirty="0"/>
              <a:t>2</a:t>
            </a:r>
            <a:endParaRPr lang="es-CO" dirty="0"/>
          </a:p>
        </p:txBody>
      </p:sp>
      <p:sp>
        <p:nvSpPr>
          <p:cNvPr id="4" name="Marcador de texto 7"/>
          <p:cNvSpPr txBox="1">
            <a:spLocks/>
          </p:cNvSpPr>
          <p:nvPr/>
        </p:nvSpPr>
        <p:spPr>
          <a:xfrm>
            <a:off x="847781" y="1061357"/>
            <a:ext cx="10701961" cy="54537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es-ES" sz="1400" b="1" dirty="0"/>
              <a:t>Rol Administrador: </a:t>
            </a:r>
            <a:r>
              <a:rPr lang="es-ES" sz="1400" dirty="0"/>
              <a:t>Perfil asignado al profesional de la Oficina Asesora de Planeación y perteneciente al  Grupo de Mejoramiento Institucional es el encargado de administrar y hacer seguimiento al Plan de Mejoramiento.</a:t>
            </a:r>
          </a:p>
          <a:p>
            <a:endParaRPr lang="es-ES" sz="1400" dirty="0"/>
          </a:p>
          <a:p>
            <a:pPr marL="171450" indent="-171450">
              <a:buFont typeface="Wingdings" panose="05000000000000000000" pitchFamily="2" charset="2"/>
              <a:buChar char="ü"/>
            </a:pPr>
            <a:r>
              <a:rPr lang="es-ES" sz="1400" b="1" dirty="0"/>
              <a:t>Rol Súper Administrador / coordinador:</a:t>
            </a:r>
            <a:r>
              <a:rPr lang="es-ES" sz="1400" dirty="0"/>
              <a:t> Perfil asignado al profesional de la Oficina Asesora de Planeación y perteneciente al Grupo de Mejoramiento Institucional que tiene las mismas credenciales que el rol de administrador y sirve de </a:t>
            </a:r>
            <a:r>
              <a:rPr lang="es-ES" sz="1400" dirty="0" err="1"/>
              <a:t>backup</a:t>
            </a:r>
            <a:r>
              <a:rPr lang="es-ES" sz="1400" dirty="0"/>
              <a:t> para realizar esos procedimientos.</a:t>
            </a:r>
          </a:p>
          <a:p>
            <a:endParaRPr lang="es-ES" sz="1400" dirty="0"/>
          </a:p>
          <a:p>
            <a:pPr marL="171450" indent="-171450">
              <a:buFont typeface="Wingdings" panose="05000000000000000000" pitchFamily="2" charset="2"/>
              <a:buChar char="ü"/>
            </a:pPr>
            <a:r>
              <a:rPr lang="es-ES" sz="1400" b="1" dirty="0"/>
              <a:t>Rol Delegado: </a:t>
            </a:r>
            <a:r>
              <a:rPr lang="es-ES" sz="1400" dirty="0"/>
              <a:t>Son los encargados de realizar los avances y generar los reportes en el plan de mejoramiento de las distintas dependencias.</a:t>
            </a:r>
          </a:p>
          <a:p>
            <a:endParaRPr lang="es-ES" sz="1400" dirty="0"/>
          </a:p>
          <a:p>
            <a:pPr marL="171450" indent="-171450">
              <a:buFont typeface="Wingdings" panose="05000000000000000000" pitchFamily="2" charset="2"/>
              <a:buChar char="ü"/>
            </a:pPr>
            <a:r>
              <a:rPr lang="es-ES" sz="1400" b="1" dirty="0"/>
              <a:t>Rol Oficina Control Interno (OCI): </a:t>
            </a:r>
            <a:r>
              <a:rPr lang="es-ES" sz="1400" dirty="0"/>
              <a:t>Este perfil está asignado al profesional de la Oficina de Control Interno y es el encargado de hacer seguimiento al cumplimiento a los planes de mejoramiento, designar auditor y autorizar cierre de los mismos.</a:t>
            </a:r>
          </a:p>
          <a:p>
            <a:pPr marL="171450" indent="-171450">
              <a:buFont typeface="Wingdings" panose="05000000000000000000" pitchFamily="2" charset="2"/>
              <a:buChar char="ü"/>
            </a:pPr>
            <a:endParaRPr lang="es-CO" sz="1400" dirty="0"/>
          </a:p>
          <a:p>
            <a:pPr marL="171450" indent="-171450">
              <a:buFont typeface="Wingdings" panose="05000000000000000000" pitchFamily="2" charset="2"/>
              <a:buChar char="ü"/>
            </a:pPr>
            <a:r>
              <a:rPr lang="es-ES" sz="1400" b="1" dirty="0"/>
              <a:t>Rol Auditor: </a:t>
            </a:r>
            <a:r>
              <a:rPr lang="es-ES" sz="1400" dirty="0"/>
              <a:t>Este perfil está asignado al profesional del DAFP que reúna los requisitos, este auditor se puede clasificar en auditor de Calidad o de Gestión. Esta ultima categoría de auditor es reservado para los profesionales de control interno. Es el encargado de verificar el cumplimiento de las actividades establecidas en el plan de mejoramiento y autoriza el cierre con eficacia o cierre sin eficacia según sea el caso.</a:t>
            </a:r>
            <a:endParaRPr lang="es-CO" sz="1400" dirty="0"/>
          </a:p>
          <a:p>
            <a:pPr marL="171450" indent="-171450">
              <a:buFont typeface="Wingdings" panose="05000000000000000000" pitchFamily="2" charset="2"/>
              <a:buChar char="ü"/>
            </a:pPr>
            <a:endParaRPr lang="es-MX" sz="1400" dirty="0"/>
          </a:p>
          <a:p>
            <a:pPr marL="171450" indent="-171450">
              <a:buFont typeface="Wingdings" panose="05000000000000000000" pitchFamily="2" charset="2"/>
              <a:buChar char="ü"/>
            </a:pPr>
            <a:r>
              <a:rPr lang="es-ES" sz="1400" b="1" dirty="0"/>
              <a:t>Niveles de seguridad: </a:t>
            </a:r>
            <a:r>
              <a:rPr lang="es-ES" sz="1400" dirty="0"/>
              <a:t>Este perfil está asignado al profesional de la oficina de tecnología, información y comunicaciones quien es el encargado de asignar los perfiles de administrador y súper administrador además de solucionar los problemas técnicos que se presentan en el aplicativo SGI.</a:t>
            </a:r>
          </a:p>
          <a:p>
            <a:pPr marL="171450" indent="-171450">
              <a:buFont typeface="Wingdings" panose="05000000000000000000" pitchFamily="2" charset="2"/>
              <a:buChar char="ü"/>
            </a:pPr>
            <a:endParaRPr lang="es-CO" sz="1100" dirty="0"/>
          </a:p>
        </p:txBody>
      </p:sp>
    </p:spTree>
    <p:extLst>
      <p:ext uri="{BB962C8B-B14F-4D97-AF65-F5344CB8AC3E}">
        <p14:creationId xmlns:p14="http://schemas.microsoft.com/office/powerpoint/2010/main" val="299574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bg1"/>
                </a:solidFill>
              </a:rPr>
              <a:t>Creación del hallazgo</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3</a:t>
            </a:r>
          </a:p>
        </p:txBody>
      </p:sp>
    </p:spTree>
    <p:extLst>
      <p:ext uri="{BB962C8B-B14F-4D97-AF65-F5344CB8AC3E}">
        <p14:creationId xmlns:p14="http://schemas.microsoft.com/office/powerpoint/2010/main" val="282782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tx1"/>
                </a:solidFill>
              </a:rPr>
              <a:t>Ingreso al SGI</a:t>
            </a:r>
            <a:endParaRPr lang="es-CO" dirty="0"/>
          </a:p>
        </p:txBody>
      </p:sp>
      <p:sp>
        <p:nvSpPr>
          <p:cNvPr id="3" name="Marcador de contenido 2"/>
          <p:cNvSpPr>
            <a:spLocks noGrp="1"/>
          </p:cNvSpPr>
          <p:nvPr>
            <p:ph sz="half" idx="2"/>
          </p:nvPr>
        </p:nvSpPr>
        <p:spPr/>
        <p:txBody>
          <a:bodyPr/>
          <a:lstStyle/>
          <a:p>
            <a:r>
              <a:rPr lang="es-MX" dirty="0"/>
              <a:t>3</a:t>
            </a:r>
            <a:endParaRPr lang="es-CO" dirty="0"/>
          </a:p>
        </p:txBody>
      </p:sp>
      <p:sp>
        <p:nvSpPr>
          <p:cNvPr id="4" name="Marcador de texto 7"/>
          <p:cNvSpPr txBox="1">
            <a:spLocks/>
          </p:cNvSpPr>
          <p:nvPr/>
        </p:nvSpPr>
        <p:spPr>
          <a:xfrm>
            <a:off x="980722" y="1733597"/>
            <a:ext cx="1939034" cy="355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100" dirty="0">
                <a:solidFill>
                  <a:schemeClr val="tx1">
                    <a:lumMod val="65000"/>
                    <a:lumOff val="35000"/>
                  </a:schemeClr>
                </a:solidFill>
                <a:latin typeface="Helvetica" panose="020B0604020202020204" pitchFamily="34" charset="0"/>
                <a:cs typeface="Helvetica" panose="020B0604020202020204" pitchFamily="34" charset="0"/>
              </a:rPr>
              <a:t>Escritorio del Computador</a:t>
            </a:r>
          </a:p>
        </p:txBody>
      </p:sp>
      <p:pic>
        <p:nvPicPr>
          <p:cNvPr id="5" name="Imagen 4">
            <a:extLst>
              <a:ext uri="{FF2B5EF4-FFF2-40B4-BE49-F238E27FC236}">
                <a16:creationId xmlns:a16="http://schemas.microsoft.com/office/drawing/2014/main" id="{3FA05640-10C2-4C5B-AF5E-7149CE1EA9AB}"/>
              </a:ext>
            </a:extLst>
          </p:cNvPr>
          <p:cNvPicPr>
            <a:picLocks noChangeAspect="1"/>
          </p:cNvPicPr>
          <p:nvPr/>
        </p:nvPicPr>
        <p:blipFill>
          <a:blip r:embed="rId2"/>
          <a:stretch>
            <a:fillRect/>
          </a:stretch>
        </p:blipFill>
        <p:spPr>
          <a:xfrm>
            <a:off x="547582" y="2487423"/>
            <a:ext cx="2940080" cy="2365256"/>
          </a:xfrm>
          <a:prstGeom prst="rect">
            <a:avLst/>
          </a:prstGeom>
        </p:spPr>
      </p:pic>
      <p:pic>
        <p:nvPicPr>
          <p:cNvPr id="6" name="Imagen 5">
            <a:extLst>
              <a:ext uri="{FF2B5EF4-FFF2-40B4-BE49-F238E27FC236}">
                <a16:creationId xmlns:a16="http://schemas.microsoft.com/office/drawing/2014/main" id="{52044DD3-8428-4BBA-B953-FAA071870BEC}"/>
              </a:ext>
            </a:extLst>
          </p:cNvPr>
          <p:cNvPicPr>
            <a:picLocks noChangeAspect="1"/>
          </p:cNvPicPr>
          <p:nvPr/>
        </p:nvPicPr>
        <p:blipFill>
          <a:blip r:embed="rId3"/>
          <a:stretch>
            <a:fillRect/>
          </a:stretch>
        </p:blipFill>
        <p:spPr>
          <a:xfrm>
            <a:off x="4056277" y="2479643"/>
            <a:ext cx="3836171" cy="2365256"/>
          </a:xfrm>
          <a:prstGeom prst="rect">
            <a:avLst/>
          </a:prstGeom>
        </p:spPr>
      </p:pic>
      <p:sp>
        <p:nvSpPr>
          <p:cNvPr id="7" name="Marcador de texto 14">
            <a:extLst>
              <a:ext uri="{FF2B5EF4-FFF2-40B4-BE49-F238E27FC236}">
                <a16:creationId xmlns:a16="http://schemas.microsoft.com/office/drawing/2014/main" id="{86FA2EF1-6206-474D-97C1-2D98FC73FFF8}"/>
              </a:ext>
            </a:extLst>
          </p:cNvPr>
          <p:cNvSpPr txBox="1">
            <a:spLocks/>
          </p:cNvSpPr>
          <p:nvPr/>
        </p:nvSpPr>
        <p:spPr>
          <a:xfrm>
            <a:off x="8496291" y="1733789"/>
            <a:ext cx="2069989" cy="3620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888888"/>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Helvetica"/>
                <a:ea typeface="+mn-ea"/>
                <a:cs typeface="Helvetica"/>
              </a:defRPr>
            </a:lvl4pPr>
            <a:lvl5pPr marL="2438339" indent="0" algn="l" defTabSz="914400" rtl="0" eaLnBrk="1" latinLnBrk="0" hangingPunct="1">
              <a:lnSpc>
                <a:spcPct val="90000"/>
              </a:lnSpc>
              <a:spcBef>
                <a:spcPts val="500"/>
              </a:spcBef>
              <a:buFont typeface="Arial" panose="020B0604020202020204" pitchFamily="34" charset="0"/>
              <a:buNone/>
              <a:defRPr sz="2133" kern="1200">
                <a:solidFill>
                  <a:schemeClr val="tx1"/>
                </a:solidFill>
                <a:latin typeface="Helvetica"/>
                <a:ea typeface="+mn-ea"/>
                <a:cs typeface="Helvetica"/>
              </a:defRPr>
            </a:lvl5pPr>
            <a:lvl6pPr marL="25146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9pPr>
          </a:lstStyle>
          <a:p>
            <a:r>
              <a:rPr lang="es-CO" sz="1100" dirty="0">
                <a:solidFill>
                  <a:srgbClr val="4D4D4D"/>
                </a:solidFill>
                <a:ea typeface="+mj-ea"/>
              </a:rPr>
              <a:t>Google Chrome Link</a:t>
            </a:r>
          </a:p>
          <a:p>
            <a:endParaRPr lang="es-CO" sz="1100" dirty="0"/>
          </a:p>
        </p:txBody>
      </p:sp>
      <p:pic>
        <p:nvPicPr>
          <p:cNvPr id="8" name="Imagen 7">
            <a:extLst>
              <a:ext uri="{FF2B5EF4-FFF2-40B4-BE49-F238E27FC236}">
                <a16:creationId xmlns:a16="http://schemas.microsoft.com/office/drawing/2014/main" id="{145D9787-6177-4D87-B707-4C7481F9F119}"/>
              </a:ext>
            </a:extLst>
          </p:cNvPr>
          <p:cNvPicPr>
            <a:picLocks noChangeAspect="1"/>
          </p:cNvPicPr>
          <p:nvPr/>
        </p:nvPicPr>
        <p:blipFill>
          <a:blip r:embed="rId4"/>
          <a:stretch>
            <a:fillRect/>
          </a:stretch>
        </p:blipFill>
        <p:spPr>
          <a:xfrm>
            <a:off x="8574024" y="2479642"/>
            <a:ext cx="2803924" cy="1939957"/>
          </a:xfrm>
          <a:prstGeom prst="rect">
            <a:avLst/>
          </a:prstGeom>
        </p:spPr>
      </p:pic>
      <p:sp>
        <p:nvSpPr>
          <p:cNvPr id="9" name="Título 1">
            <a:extLst>
              <a:ext uri="{FF2B5EF4-FFF2-40B4-BE49-F238E27FC236}">
                <a16:creationId xmlns:a16="http://schemas.microsoft.com/office/drawing/2014/main" id="{BC788E3F-8C44-4C55-B924-FFE88E30E8A3}"/>
              </a:ext>
            </a:extLst>
          </p:cNvPr>
          <p:cNvSpPr txBox="1">
            <a:spLocks/>
          </p:cNvSpPr>
          <p:nvPr/>
        </p:nvSpPr>
        <p:spPr>
          <a:xfrm>
            <a:off x="4801052" y="1733597"/>
            <a:ext cx="2150679" cy="417876"/>
          </a:xfrm>
          <a:prstGeom prst="rect">
            <a:avLst/>
          </a:prstGeom>
        </p:spPr>
        <p:txBody>
          <a:bodyPr anchor="b"/>
          <a:lstStyle>
            <a:lvl1pPr algn="l" defTabSz="457200" rtl="0" eaLnBrk="1" latinLnBrk="0" hangingPunct="1">
              <a:spcBef>
                <a:spcPct val="0"/>
              </a:spcBef>
              <a:buNone/>
              <a:defRPr sz="2000" b="1" kern="1200">
                <a:solidFill>
                  <a:srgbClr val="4D4D4D"/>
                </a:solidFill>
                <a:latin typeface="Helvetica"/>
                <a:ea typeface="+mj-ea"/>
                <a:cs typeface="Helvetica"/>
              </a:defRPr>
            </a:lvl1pPr>
          </a:lstStyle>
          <a:p>
            <a:r>
              <a:rPr lang="es-ES" sz="1100" b="0" dirty="0"/>
              <a:t>Intranet – Servicio de Información</a:t>
            </a:r>
            <a:endParaRPr lang="es-ES" sz="1200" b="0" dirty="0"/>
          </a:p>
        </p:txBody>
      </p:sp>
      <p:sp>
        <p:nvSpPr>
          <p:cNvPr id="10" name="Elipse 9"/>
          <p:cNvSpPr/>
          <p:nvPr/>
        </p:nvSpPr>
        <p:spPr>
          <a:xfrm>
            <a:off x="2463801" y="3855512"/>
            <a:ext cx="911910" cy="109715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Elipse 10"/>
          <p:cNvSpPr/>
          <p:nvPr/>
        </p:nvSpPr>
        <p:spPr>
          <a:xfrm>
            <a:off x="5974362" y="3435490"/>
            <a:ext cx="681577" cy="840043"/>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Elipse 11"/>
          <p:cNvSpPr/>
          <p:nvPr/>
        </p:nvSpPr>
        <p:spPr>
          <a:xfrm>
            <a:off x="10377025" y="3178374"/>
            <a:ext cx="911910" cy="109715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Título 1"/>
          <p:cNvSpPr txBox="1">
            <a:spLocks/>
          </p:cNvSpPr>
          <p:nvPr/>
        </p:nvSpPr>
        <p:spPr>
          <a:xfrm>
            <a:off x="2982119" y="5570530"/>
            <a:ext cx="5927838" cy="355138"/>
          </a:xfrm>
          <a:prstGeom prst="rect">
            <a:avLst/>
          </a:prstGeom>
        </p:spPr>
        <p:txBody>
          <a:bodyPr anchor="b"/>
          <a:lstStyle>
            <a:lvl1pPr algn="l" defTabSz="457200" rtl="0" eaLnBrk="1" latinLnBrk="0" hangingPunct="1">
              <a:spcBef>
                <a:spcPct val="0"/>
              </a:spcBef>
              <a:buNone/>
              <a:defRPr sz="2000" b="1" kern="1200">
                <a:solidFill>
                  <a:srgbClr val="4D4D4D"/>
                </a:solidFill>
                <a:latin typeface="Helvetica"/>
                <a:ea typeface="+mj-ea"/>
                <a:cs typeface="Helvetica"/>
              </a:defRPr>
            </a:lvl1pPr>
          </a:lstStyle>
          <a:p>
            <a:r>
              <a:rPr lang="es-ES" sz="1200" b="0" i="1" dirty="0"/>
              <a:t>En todos los casos escriba el usuario y contraseña asignado y dar click en </a:t>
            </a:r>
            <a:r>
              <a:rPr lang="es-ES" sz="1200" i="1" dirty="0"/>
              <a:t>ingresar </a:t>
            </a:r>
            <a:endParaRPr lang="es-ES" sz="1200" b="0" i="1" dirty="0"/>
          </a:p>
        </p:txBody>
      </p:sp>
      <p:sp>
        <p:nvSpPr>
          <p:cNvPr id="14" name="object 4"/>
          <p:cNvSpPr txBox="1">
            <a:spLocks/>
          </p:cNvSpPr>
          <p:nvPr/>
        </p:nvSpPr>
        <p:spPr>
          <a:xfrm>
            <a:off x="612094" y="1186037"/>
            <a:ext cx="8013700" cy="398186"/>
          </a:xfrm>
          <a:prstGeom prst="rect">
            <a:avLst/>
          </a:prstGeom>
        </p:spPr>
        <p:txBody>
          <a:bodyPr vert="horz" wrap="square" lIns="0" tIns="13335"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2700">
              <a:lnSpc>
                <a:spcPts val="1510"/>
              </a:lnSpc>
              <a:spcBef>
                <a:spcPts val="105"/>
              </a:spcBef>
            </a:pPr>
            <a:r>
              <a:rPr lang="es-MX" sz="1100" spc="-5" dirty="0">
                <a:latin typeface="Helvetica" panose="020B0604020202020204" pitchFamily="34" charset="0"/>
                <a:cs typeface="Helvetica" panose="020B0604020202020204" pitchFamily="34" charset="0"/>
              </a:rPr>
              <a:t>Paso 1: </a:t>
            </a:r>
            <a:r>
              <a:rPr lang="es-MX" sz="1100" b="0" spc="-5" dirty="0">
                <a:latin typeface="Helvetica" panose="020B0604020202020204" pitchFamily="34" charset="0"/>
                <a:cs typeface="Helvetica" panose="020B0604020202020204" pitchFamily="34" charset="0"/>
              </a:rPr>
              <a:t>Cuando se requiera cargar un hallazgo, el delegado de</a:t>
            </a:r>
            <a:r>
              <a:rPr lang="es-MX" sz="1100" b="0" spc="25" dirty="0">
                <a:latin typeface="Helvetica" panose="020B0604020202020204" pitchFamily="34" charset="0"/>
                <a:cs typeface="Helvetica" panose="020B0604020202020204" pitchFamily="34" charset="0"/>
              </a:rPr>
              <a:t> </a:t>
            </a:r>
            <a:r>
              <a:rPr lang="es-MX" sz="1100" b="0" dirty="0">
                <a:latin typeface="Helvetica" panose="020B0604020202020204" pitchFamily="34" charset="0"/>
                <a:cs typeface="Helvetica" panose="020B0604020202020204" pitchFamily="34" charset="0"/>
              </a:rPr>
              <a:t>la</a:t>
            </a:r>
            <a:r>
              <a:rPr lang="es-MX" sz="1100" b="0" spc="25"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Oficina</a:t>
            </a:r>
            <a:r>
              <a:rPr lang="es-MX" sz="1100" b="0" spc="35"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Asesora</a:t>
            </a:r>
            <a:r>
              <a:rPr lang="es-MX" sz="1100" b="0" spc="30"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de</a:t>
            </a:r>
            <a:r>
              <a:rPr lang="es-MX" sz="1100" b="0" spc="35"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Planeación</a:t>
            </a:r>
            <a:r>
              <a:rPr lang="es-MX" sz="1100" b="0" spc="40"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debe</a:t>
            </a:r>
            <a:r>
              <a:rPr lang="es-MX" sz="1100" b="0" spc="35" dirty="0">
                <a:latin typeface="Helvetica" panose="020B0604020202020204" pitchFamily="34" charset="0"/>
                <a:cs typeface="Helvetica" panose="020B0604020202020204" pitchFamily="34" charset="0"/>
              </a:rPr>
              <a:t> </a:t>
            </a:r>
            <a:r>
              <a:rPr lang="es-MX" sz="1100" b="0" spc="-10" dirty="0">
                <a:latin typeface="Helvetica" panose="020B0604020202020204" pitchFamily="34" charset="0"/>
                <a:cs typeface="Helvetica" panose="020B0604020202020204" pitchFamily="34" charset="0"/>
              </a:rPr>
              <a:t>ingresar</a:t>
            </a:r>
            <a:r>
              <a:rPr lang="es-MX" sz="1100" b="0" spc="40" dirty="0">
                <a:latin typeface="Helvetica" panose="020B0604020202020204" pitchFamily="34" charset="0"/>
                <a:cs typeface="Helvetica" panose="020B0604020202020204" pitchFamily="34" charset="0"/>
              </a:rPr>
              <a:t> </a:t>
            </a:r>
            <a:r>
              <a:rPr lang="es-MX" sz="1100" b="0" spc="-10" dirty="0">
                <a:latin typeface="Helvetica" panose="020B0604020202020204" pitchFamily="34" charset="0"/>
                <a:cs typeface="Helvetica" panose="020B0604020202020204" pitchFamily="34" charset="0"/>
              </a:rPr>
              <a:t>con</a:t>
            </a:r>
            <a:r>
              <a:rPr lang="es-MX" sz="1100" b="0" spc="40"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su</a:t>
            </a:r>
            <a:r>
              <a:rPr lang="es-MX" sz="1100" b="0" spc="25"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clave</a:t>
            </a:r>
            <a:r>
              <a:rPr lang="es-MX" sz="1100" b="0" spc="35" dirty="0">
                <a:latin typeface="Helvetica" panose="020B0604020202020204" pitchFamily="34" charset="0"/>
                <a:cs typeface="Helvetica" panose="020B0604020202020204" pitchFamily="34" charset="0"/>
              </a:rPr>
              <a:t> </a:t>
            </a:r>
            <a:r>
              <a:rPr lang="es-MX" sz="1100" b="0" dirty="0">
                <a:latin typeface="Helvetica" panose="020B0604020202020204" pitchFamily="34" charset="0"/>
                <a:cs typeface="Helvetica" panose="020B0604020202020204" pitchFamily="34" charset="0"/>
              </a:rPr>
              <a:t>a</a:t>
            </a:r>
            <a:r>
              <a:rPr lang="es-MX" sz="1100" b="0" spc="40" dirty="0">
                <a:latin typeface="Helvetica" panose="020B0604020202020204" pitchFamily="34" charset="0"/>
                <a:cs typeface="Helvetica" panose="020B0604020202020204" pitchFamily="34" charset="0"/>
              </a:rPr>
              <a:t> </a:t>
            </a:r>
            <a:r>
              <a:rPr lang="es-MX" sz="1100" b="0" dirty="0">
                <a:latin typeface="Helvetica" panose="020B0604020202020204" pitchFamily="34" charset="0"/>
                <a:cs typeface="Helvetica" panose="020B0604020202020204" pitchFamily="34" charset="0"/>
              </a:rPr>
              <a:t>la</a:t>
            </a:r>
            <a:r>
              <a:rPr lang="es-MX" sz="1100" b="0" spc="40" dirty="0">
                <a:latin typeface="Helvetica" panose="020B0604020202020204" pitchFamily="34" charset="0"/>
                <a:cs typeface="Helvetica" panose="020B0604020202020204" pitchFamily="34" charset="0"/>
              </a:rPr>
              <a:t> </a:t>
            </a:r>
            <a:r>
              <a:rPr lang="es-MX" sz="1100" b="0" spc="-10" dirty="0">
                <a:latin typeface="Helvetica" panose="020B0604020202020204" pitchFamily="34" charset="0"/>
                <a:cs typeface="Helvetica" panose="020B0604020202020204" pitchFamily="34" charset="0"/>
              </a:rPr>
              <a:t>intranet</a:t>
            </a:r>
            <a:r>
              <a:rPr lang="es-MX" sz="1100" b="0" spc="40" dirty="0">
                <a:latin typeface="Helvetica" panose="020B0604020202020204" pitchFamily="34" charset="0"/>
                <a:cs typeface="Helvetica" panose="020B0604020202020204" pitchFamily="34" charset="0"/>
              </a:rPr>
              <a:t> </a:t>
            </a:r>
            <a:r>
              <a:rPr lang="es-MX" sz="1100" b="0" dirty="0">
                <a:latin typeface="Helvetica" panose="020B0604020202020204" pitchFamily="34" charset="0"/>
                <a:cs typeface="Helvetica" panose="020B0604020202020204" pitchFamily="34" charset="0"/>
              </a:rPr>
              <a:t>y luego</a:t>
            </a:r>
            <a:r>
              <a:rPr lang="es-MX" sz="1100" b="0" spc="-45" dirty="0">
                <a:latin typeface="Helvetica" panose="020B0604020202020204" pitchFamily="34" charset="0"/>
                <a:cs typeface="Helvetica" panose="020B0604020202020204" pitchFamily="34" charset="0"/>
              </a:rPr>
              <a:t> </a:t>
            </a:r>
            <a:r>
              <a:rPr lang="es-MX" sz="1100" b="0" spc="-5" dirty="0">
                <a:latin typeface="Helvetica" panose="020B0604020202020204" pitchFamily="34" charset="0"/>
                <a:cs typeface="Helvetica" panose="020B0604020202020204" pitchFamily="34" charset="0"/>
              </a:rPr>
              <a:t>al</a:t>
            </a:r>
            <a:r>
              <a:rPr lang="es-MX" sz="1100" b="0" spc="-40" dirty="0">
                <a:latin typeface="Helvetica" panose="020B0604020202020204" pitchFamily="34" charset="0"/>
                <a:cs typeface="Helvetica" panose="020B0604020202020204" pitchFamily="34" charset="0"/>
              </a:rPr>
              <a:t> </a:t>
            </a:r>
            <a:r>
              <a:rPr lang="es-MX" sz="1100" b="0" dirty="0">
                <a:latin typeface="Helvetica" panose="020B0604020202020204" pitchFamily="34" charset="0"/>
                <a:cs typeface="Helvetica" panose="020B0604020202020204" pitchFamily="34" charset="0"/>
              </a:rPr>
              <a:t>SGI: </a:t>
            </a:r>
            <a:endParaRPr lang="es-MX"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7822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Creación del hallazgo</a:t>
            </a:r>
            <a:endParaRPr lang="es-CO" dirty="0"/>
          </a:p>
        </p:txBody>
      </p:sp>
      <p:sp>
        <p:nvSpPr>
          <p:cNvPr id="3" name="Marcador de contenido 2"/>
          <p:cNvSpPr>
            <a:spLocks noGrp="1"/>
          </p:cNvSpPr>
          <p:nvPr>
            <p:ph sz="half" idx="2"/>
          </p:nvPr>
        </p:nvSpPr>
        <p:spPr/>
        <p:txBody>
          <a:bodyPr/>
          <a:lstStyle/>
          <a:p>
            <a:r>
              <a:rPr lang="es-MX" dirty="0"/>
              <a:t>3</a:t>
            </a:r>
            <a:endParaRPr lang="es-CO" dirty="0"/>
          </a:p>
        </p:txBody>
      </p:sp>
      <p:sp>
        <p:nvSpPr>
          <p:cNvPr id="6" name="object 9"/>
          <p:cNvSpPr txBox="1"/>
          <p:nvPr/>
        </p:nvSpPr>
        <p:spPr>
          <a:xfrm>
            <a:off x="1220622" y="2325502"/>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sp>
        <p:nvSpPr>
          <p:cNvPr id="7" name="object 13"/>
          <p:cNvSpPr txBox="1"/>
          <p:nvPr/>
        </p:nvSpPr>
        <p:spPr>
          <a:xfrm>
            <a:off x="1220622" y="3204292"/>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sp>
        <p:nvSpPr>
          <p:cNvPr id="8" name="object 17"/>
          <p:cNvSpPr txBox="1"/>
          <p:nvPr/>
        </p:nvSpPr>
        <p:spPr>
          <a:xfrm>
            <a:off x="1220622" y="3853186"/>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9" name="object 22"/>
          <p:cNvSpPr txBox="1"/>
          <p:nvPr/>
        </p:nvSpPr>
        <p:spPr>
          <a:xfrm>
            <a:off x="1220622" y="4744421"/>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a:latin typeface="Arial MT"/>
              <a:cs typeface="Arial MT"/>
            </a:endParaRPr>
          </a:p>
        </p:txBody>
      </p:sp>
      <p:sp>
        <p:nvSpPr>
          <p:cNvPr id="10" name="object 26"/>
          <p:cNvSpPr txBox="1"/>
          <p:nvPr/>
        </p:nvSpPr>
        <p:spPr>
          <a:xfrm>
            <a:off x="5659780" y="2362460"/>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5</a:t>
            </a:r>
            <a:endParaRPr sz="1400">
              <a:latin typeface="Arial MT"/>
              <a:cs typeface="Arial MT"/>
            </a:endParaRPr>
          </a:p>
        </p:txBody>
      </p:sp>
      <p:sp>
        <p:nvSpPr>
          <p:cNvPr id="11" name="object 31"/>
          <p:cNvSpPr txBox="1"/>
          <p:nvPr/>
        </p:nvSpPr>
        <p:spPr>
          <a:xfrm>
            <a:off x="5681116" y="3348488"/>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sp>
        <p:nvSpPr>
          <p:cNvPr id="12" name="object 36"/>
          <p:cNvSpPr txBox="1"/>
          <p:nvPr/>
        </p:nvSpPr>
        <p:spPr>
          <a:xfrm>
            <a:off x="5683529" y="3981532"/>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pic>
        <p:nvPicPr>
          <p:cNvPr id="13" name="Imagen 12"/>
          <p:cNvPicPr/>
          <p:nvPr/>
        </p:nvPicPr>
        <p:blipFill rotWithShape="1">
          <a:blip r:embed="rId2"/>
          <a:srcRect t="16172" b="3675"/>
          <a:stretch/>
        </p:blipFill>
        <p:spPr bwMode="auto">
          <a:xfrm>
            <a:off x="1345717" y="1758186"/>
            <a:ext cx="9243568" cy="4309561"/>
          </a:xfrm>
          <a:prstGeom prst="rect">
            <a:avLst/>
          </a:prstGeom>
          <a:ln>
            <a:noFill/>
          </a:ln>
          <a:extLst>
            <a:ext uri="{53640926-AAD7-44D8-BBD7-CCE9431645EC}">
              <a14:shadowObscured xmlns:a14="http://schemas.microsoft.com/office/drawing/2010/main"/>
            </a:ext>
          </a:extLst>
        </p:spPr>
      </p:pic>
      <p:sp>
        <p:nvSpPr>
          <p:cNvPr id="14" name="object 5"/>
          <p:cNvSpPr txBox="1">
            <a:spLocks/>
          </p:cNvSpPr>
          <p:nvPr/>
        </p:nvSpPr>
        <p:spPr>
          <a:xfrm>
            <a:off x="1473156" y="1308843"/>
            <a:ext cx="7225665" cy="205826"/>
          </a:xfrm>
          <a:prstGeom prst="rect">
            <a:avLst/>
          </a:prstGeom>
        </p:spPr>
        <p:txBody>
          <a:bodyPr vert="horz" wrap="square" lIns="0" tIns="13335"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2700">
              <a:lnSpc>
                <a:spcPts val="1510"/>
              </a:lnSpc>
              <a:spcBef>
                <a:spcPts val="105"/>
              </a:spcBef>
            </a:pPr>
            <a:r>
              <a:rPr lang="es-MX" sz="1400" dirty="0">
                <a:latin typeface="Helvetica" panose="020B0604020202020204" pitchFamily="34" charset="0"/>
                <a:cs typeface="Helvetica" panose="020B0604020202020204" pitchFamily="34" charset="0"/>
              </a:rPr>
              <a:t>Paso</a:t>
            </a:r>
            <a:r>
              <a:rPr lang="es-MX" sz="1400" spc="-25" dirty="0">
                <a:latin typeface="Helvetica" panose="020B0604020202020204" pitchFamily="34" charset="0"/>
                <a:cs typeface="Helvetica" panose="020B0604020202020204" pitchFamily="34" charset="0"/>
              </a:rPr>
              <a:t> </a:t>
            </a:r>
            <a:r>
              <a:rPr lang="es-MX" sz="1400" dirty="0">
                <a:latin typeface="Helvetica" panose="020B0604020202020204" pitchFamily="34" charset="0"/>
                <a:cs typeface="Helvetica" panose="020B0604020202020204" pitchFamily="34" charset="0"/>
              </a:rPr>
              <a:t>2:  </a:t>
            </a:r>
            <a:r>
              <a:rPr lang="es-MX" sz="1400" b="0" dirty="0">
                <a:latin typeface="Helvetica" panose="020B0604020202020204" pitchFamily="34" charset="0"/>
                <a:cs typeface="Helvetica" panose="020B0604020202020204" pitchFamily="34" charset="0"/>
              </a:rPr>
              <a:t>selecciona</a:t>
            </a:r>
            <a:r>
              <a:rPr lang="es-MX" sz="1400" b="0" spc="-45" dirty="0">
                <a:latin typeface="Helvetica" panose="020B0604020202020204" pitchFamily="34" charset="0"/>
                <a:cs typeface="Helvetica" panose="020B0604020202020204" pitchFamily="34" charset="0"/>
              </a:rPr>
              <a:t> la creación del </a:t>
            </a:r>
            <a:r>
              <a:rPr lang="es-MX" sz="1400" b="0" dirty="0">
                <a:latin typeface="Helvetica" panose="020B0604020202020204" pitchFamily="34" charset="0"/>
                <a:cs typeface="Helvetica" panose="020B0604020202020204" pitchFamily="34" charset="0"/>
              </a:rPr>
              <a:t>hallazgo e</a:t>
            </a:r>
            <a:r>
              <a:rPr lang="es-MX" sz="1400" b="0" spc="-10" dirty="0">
                <a:latin typeface="Helvetica" panose="020B0604020202020204" pitchFamily="34" charset="0"/>
                <a:cs typeface="Helvetica" panose="020B0604020202020204" pitchFamily="34" charset="0"/>
              </a:rPr>
              <a:t> </a:t>
            </a:r>
            <a:r>
              <a:rPr lang="es-MX" sz="1400" b="0" dirty="0">
                <a:latin typeface="Helvetica" panose="020B0604020202020204" pitchFamily="34" charset="0"/>
                <a:cs typeface="Helvetica" panose="020B0604020202020204" pitchFamily="34" charset="0"/>
              </a:rPr>
              <a:t>ingresa</a:t>
            </a:r>
            <a:r>
              <a:rPr lang="es-MX" sz="1400" b="0" spc="-40" dirty="0">
                <a:latin typeface="Helvetica" panose="020B0604020202020204" pitchFamily="34" charset="0"/>
                <a:cs typeface="Helvetica" panose="020B0604020202020204" pitchFamily="34" charset="0"/>
              </a:rPr>
              <a:t> </a:t>
            </a:r>
            <a:r>
              <a:rPr lang="es-MX" sz="1400" b="0" dirty="0">
                <a:latin typeface="Helvetica" panose="020B0604020202020204" pitchFamily="34" charset="0"/>
                <a:cs typeface="Helvetica" panose="020B0604020202020204" pitchFamily="34" charset="0"/>
              </a:rPr>
              <a:t>la</a:t>
            </a:r>
            <a:r>
              <a:rPr lang="es-MX" sz="1400" b="0" spc="-10" dirty="0">
                <a:latin typeface="Helvetica" panose="020B0604020202020204" pitchFamily="34" charset="0"/>
                <a:cs typeface="Helvetica" panose="020B0604020202020204" pitchFamily="34" charset="0"/>
              </a:rPr>
              <a:t> </a:t>
            </a:r>
            <a:r>
              <a:rPr lang="es-MX" sz="1400" b="0" dirty="0">
                <a:latin typeface="Helvetica" panose="020B0604020202020204" pitchFamily="34" charset="0"/>
                <a:cs typeface="Helvetica" panose="020B0604020202020204" pitchFamily="34" charset="0"/>
              </a:rPr>
              <a:t>información.</a:t>
            </a:r>
            <a:endParaRPr lang="es-MX" sz="1400" dirty="0">
              <a:latin typeface="Helvetica" panose="020B0604020202020204" pitchFamily="34" charset="0"/>
              <a:cs typeface="Helvetica" panose="020B0604020202020204" pitchFamily="34" charset="0"/>
            </a:endParaRPr>
          </a:p>
        </p:txBody>
      </p:sp>
      <p:sp>
        <p:nvSpPr>
          <p:cNvPr id="15" name="Elipse 14"/>
          <p:cNvSpPr/>
          <p:nvPr/>
        </p:nvSpPr>
        <p:spPr>
          <a:xfrm>
            <a:off x="5402874" y="5719968"/>
            <a:ext cx="681577" cy="28216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Elipse 15"/>
          <p:cNvSpPr/>
          <p:nvPr/>
        </p:nvSpPr>
        <p:spPr>
          <a:xfrm>
            <a:off x="1398269" y="3132213"/>
            <a:ext cx="818025" cy="371146"/>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4153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Creación del hallazgo</a:t>
            </a:r>
            <a:endParaRPr lang="es-CO" dirty="0"/>
          </a:p>
        </p:txBody>
      </p:sp>
      <p:sp>
        <p:nvSpPr>
          <p:cNvPr id="3" name="Marcador de contenido 2"/>
          <p:cNvSpPr>
            <a:spLocks noGrp="1"/>
          </p:cNvSpPr>
          <p:nvPr>
            <p:ph sz="half" idx="2"/>
          </p:nvPr>
        </p:nvSpPr>
        <p:spPr/>
        <p:txBody>
          <a:bodyPr/>
          <a:lstStyle/>
          <a:p>
            <a:r>
              <a:rPr lang="es-MX" dirty="0"/>
              <a:t>3</a:t>
            </a:r>
            <a:endParaRPr lang="es-CO" dirty="0"/>
          </a:p>
        </p:txBody>
      </p:sp>
      <p:sp>
        <p:nvSpPr>
          <p:cNvPr id="17" name="object 9"/>
          <p:cNvSpPr txBox="1"/>
          <p:nvPr/>
        </p:nvSpPr>
        <p:spPr>
          <a:xfrm>
            <a:off x="714434" y="2281956"/>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sp>
        <p:nvSpPr>
          <p:cNvPr id="18" name="object 13"/>
          <p:cNvSpPr txBox="1"/>
          <p:nvPr/>
        </p:nvSpPr>
        <p:spPr>
          <a:xfrm>
            <a:off x="714434" y="3160746"/>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sp>
        <p:nvSpPr>
          <p:cNvPr id="19" name="object 17"/>
          <p:cNvSpPr txBox="1"/>
          <p:nvPr/>
        </p:nvSpPr>
        <p:spPr>
          <a:xfrm>
            <a:off x="828737" y="3934829"/>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20" name="object 22"/>
          <p:cNvSpPr txBox="1"/>
          <p:nvPr/>
        </p:nvSpPr>
        <p:spPr>
          <a:xfrm>
            <a:off x="828737" y="4826064"/>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a:latin typeface="Arial MT"/>
              <a:cs typeface="Arial MT"/>
            </a:endParaRPr>
          </a:p>
        </p:txBody>
      </p:sp>
      <p:sp>
        <p:nvSpPr>
          <p:cNvPr id="21" name="object 26"/>
          <p:cNvSpPr txBox="1"/>
          <p:nvPr/>
        </p:nvSpPr>
        <p:spPr>
          <a:xfrm>
            <a:off x="5267895" y="2444103"/>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5</a:t>
            </a:r>
            <a:endParaRPr sz="1400">
              <a:latin typeface="Arial MT"/>
              <a:cs typeface="Arial MT"/>
            </a:endParaRPr>
          </a:p>
        </p:txBody>
      </p:sp>
      <p:sp>
        <p:nvSpPr>
          <p:cNvPr id="22" name="object 31"/>
          <p:cNvSpPr txBox="1"/>
          <p:nvPr/>
        </p:nvSpPr>
        <p:spPr>
          <a:xfrm>
            <a:off x="5289231" y="3430131"/>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sp>
        <p:nvSpPr>
          <p:cNvPr id="23" name="object 36"/>
          <p:cNvSpPr txBox="1"/>
          <p:nvPr/>
        </p:nvSpPr>
        <p:spPr>
          <a:xfrm>
            <a:off x="5291644" y="4063175"/>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sp>
        <p:nvSpPr>
          <p:cNvPr id="24" name="object 5"/>
          <p:cNvSpPr txBox="1">
            <a:spLocks/>
          </p:cNvSpPr>
          <p:nvPr/>
        </p:nvSpPr>
        <p:spPr>
          <a:xfrm>
            <a:off x="746013" y="1114832"/>
            <a:ext cx="10569687" cy="398186"/>
          </a:xfrm>
          <a:prstGeom prst="rect">
            <a:avLst/>
          </a:prstGeom>
        </p:spPr>
        <p:txBody>
          <a:bodyPr vert="horz" wrap="square" lIns="0" tIns="13335"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2700">
              <a:lnSpc>
                <a:spcPts val="1510"/>
              </a:lnSpc>
              <a:spcBef>
                <a:spcPts val="105"/>
              </a:spcBef>
            </a:pPr>
            <a:r>
              <a:rPr lang="es-MX" sz="1100" spc="-5" dirty="0">
                <a:latin typeface="Helvetica" panose="020B0604020202020204" pitchFamily="34" charset="0"/>
                <a:cs typeface="Helvetica" panose="020B0604020202020204" pitchFamily="34" charset="0"/>
              </a:rPr>
              <a:t>Paso 3: </a:t>
            </a:r>
            <a:r>
              <a:rPr lang="es-MX" sz="1100" b="0" spc="-5" dirty="0">
                <a:latin typeface="Helvetica" panose="020B0604020202020204" pitchFamily="34" charset="0"/>
                <a:cs typeface="Helvetica" panose="020B0604020202020204" pitchFamily="34" charset="0"/>
              </a:rPr>
              <a:t>El delegado de la Oficina Asesora de Planeación u Oficina de Control Interno selecciona si es un hallazgo transversal a uno o varios procesos e ingresa la información.</a:t>
            </a:r>
          </a:p>
        </p:txBody>
      </p:sp>
      <p:pic>
        <p:nvPicPr>
          <p:cNvPr id="25" name="Imagen 24"/>
          <p:cNvPicPr>
            <a:picLocks noChangeAspect="1"/>
          </p:cNvPicPr>
          <p:nvPr/>
        </p:nvPicPr>
        <p:blipFill rotWithShape="1">
          <a:blip r:embed="rId2"/>
          <a:srcRect l="9595" t="13977" r="9596" b="4066"/>
          <a:stretch/>
        </p:blipFill>
        <p:spPr>
          <a:xfrm>
            <a:off x="746016" y="1612274"/>
            <a:ext cx="5535042" cy="2383594"/>
          </a:xfrm>
          <a:prstGeom prst="rect">
            <a:avLst/>
          </a:prstGeom>
        </p:spPr>
      </p:pic>
      <p:sp>
        <p:nvSpPr>
          <p:cNvPr id="26" name="object 19">
            <a:extLst>
              <a:ext uri="{FF2B5EF4-FFF2-40B4-BE49-F238E27FC236}">
                <a16:creationId xmlns:a16="http://schemas.microsoft.com/office/drawing/2014/main" id="{BC01B3F3-10DC-4B14-880F-8A521F1F00E1}"/>
              </a:ext>
            </a:extLst>
          </p:cNvPr>
          <p:cNvSpPr txBox="1"/>
          <p:nvPr/>
        </p:nvSpPr>
        <p:spPr>
          <a:xfrm>
            <a:off x="746015" y="4090790"/>
            <a:ext cx="5992242" cy="2436564"/>
          </a:xfrm>
          <a:prstGeom prst="rect">
            <a:avLst/>
          </a:prstGeom>
        </p:spPr>
        <p:txBody>
          <a:bodyPr vert="horz" wrap="square" lIns="0" tIns="12700" rIns="0" bIns="0" rtlCol="0">
            <a:spAutoFit/>
          </a:bodyPr>
          <a:lstStyle/>
          <a:p>
            <a:pPr marL="12700">
              <a:lnSpc>
                <a:spcPct val="100000"/>
              </a:lnSpc>
              <a:spcBef>
                <a:spcPts val="45"/>
              </a:spcBef>
            </a:pPr>
            <a:r>
              <a:rPr lang="es-MX" sz="1050" b="1" dirty="0">
                <a:latin typeface="Helvetica" panose="020B0604020202020204" pitchFamily="34" charset="0"/>
                <a:cs typeface="Helvetica" panose="020B0604020202020204" pitchFamily="34" charset="0"/>
              </a:rPr>
              <a:t>Proceso</a:t>
            </a:r>
            <a:r>
              <a:rPr lang="es-CO" sz="1050" b="1" spc="-5" dirty="0">
                <a:latin typeface="Helvetica" panose="020B0604020202020204" pitchFamily="34" charset="0"/>
                <a:cs typeface="Helvetica" panose="020B0604020202020204" pitchFamily="34" charset="0"/>
              </a:rPr>
              <a:t>:</a:t>
            </a:r>
            <a:r>
              <a:rPr sz="1050" b="1" spc="-5" dirty="0">
                <a:latin typeface="Helvetica" panose="020B0604020202020204" pitchFamily="34" charset="0"/>
                <a:cs typeface="Helvetica" panose="020B0604020202020204" pitchFamily="34" charset="0"/>
              </a:rPr>
              <a:t> </a:t>
            </a:r>
            <a:r>
              <a:rPr lang="es-MX" sz="1050" dirty="0">
                <a:latin typeface="Helvetica" panose="020B0604020202020204" pitchFamily="34" charset="0"/>
                <a:cs typeface="Helvetica" panose="020B0604020202020204" pitchFamily="34" charset="0"/>
              </a:rPr>
              <a:t>De la lista desplegable seleccione el o los procesos que susceptibles del Plan de Mejoramiento</a:t>
            </a:r>
            <a:endParaRPr sz="1050" dirty="0">
              <a:latin typeface="Helvetica" panose="020B0604020202020204" pitchFamily="34" charset="0"/>
              <a:cs typeface="Helvetica" panose="020B0604020202020204" pitchFamily="34" charset="0"/>
            </a:endParaRPr>
          </a:p>
          <a:p>
            <a:pPr marL="12700">
              <a:lnSpc>
                <a:spcPct val="100000"/>
              </a:lnSpc>
            </a:pPr>
            <a:r>
              <a:rPr lang="es-MX" sz="1050" b="1" dirty="0">
                <a:latin typeface="Helvetica" panose="020B0604020202020204" pitchFamily="34" charset="0"/>
                <a:cs typeface="Helvetica" panose="020B0604020202020204" pitchFamily="34" charset="0"/>
              </a:rPr>
              <a:t>Fecha</a:t>
            </a:r>
            <a:r>
              <a:rPr lang="es-CO" sz="1050" b="1" dirty="0">
                <a:latin typeface="Helvetica" panose="020B0604020202020204" pitchFamily="34" charset="0"/>
                <a:cs typeface="Helvetica" panose="020B0604020202020204" pitchFamily="34" charset="0"/>
              </a:rPr>
              <a:t>: </a:t>
            </a:r>
            <a:r>
              <a:rPr lang="es-MX" sz="1050" spc="-5" dirty="0">
                <a:latin typeface="Helvetica" panose="020B0604020202020204" pitchFamily="34" charset="0"/>
                <a:cs typeface="Helvetica" panose="020B0604020202020204" pitchFamily="34" charset="0"/>
              </a:rPr>
              <a:t>Fecha en la que se elabora el Plan de mejoramiento</a:t>
            </a:r>
            <a:endParaRPr lang="es-CO" sz="1050" spc="-5" dirty="0">
              <a:latin typeface="Helvetica" panose="020B0604020202020204" pitchFamily="34" charset="0"/>
              <a:cs typeface="Helvetica" panose="020B0604020202020204" pitchFamily="34" charset="0"/>
            </a:endParaRPr>
          </a:p>
          <a:p>
            <a:pPr marL="12700"/>
            <a:r>
              <a:rPr lang="es-CO" sz="1050" b="1" dirty="0">
                <a:latin typeface="Helvetica" panose="020B0604020202020204" pitchFamily="34" charset="0"/>
                <a:cs typeface="Helvetica" panose="020B0604020202020204" pitchFamily="34" charset="0"/>
              </a:rPr>
              <a:t>Dependencia: </a:t>
            </a:r>
            <a:r>
              <a:rPr lang="es-MX" sz="1050" dirty="0">
                <a:latin typeface="Helvetica" panose="020B0604020202020204" pitchFamily="34" charset="0"/>
                <a:cs typeface="Helvetica" panose="020B0604020202020204" pitchFamily="34" charset="0"/>
              </a:rPr>
              <a:t>De la lista desplegable seleccione una o más opciones según corresponda</a:t>
            </a:r>
            <a:endParaRPr sz="1050" dirty="0">
              <a:latin typeface="Helvetica" panose="020B0604020202020204" pitchFamily="34" charset="0"/>
              <a:cs typeface="Helvetica" panose="020B0604020202020204" pitchFamily="34" charset="0"/>
            </a:endParaRPr>
          </a:p>
          <a:p>
            <a:pPr marL="12700" marR="5080">
              <a:lnSpc>
                <a:spcPct val="100000"/>
              </a:lnSpc>
            </a:pPr>
            <a:r>
              <a:rPr lang="es-MX" sz="1050" b="1" dirty="0">
                <a:latin typeface="Helvetica" panose="020B0604020202020204" pitchFamily="34" charset="0"/>
                <a:cs typeface="Helvetica" panose="020B0604020202020204" pitchFamily="34" charset="0"/>
              </a:rPr>
              <a:t>Descripción</a:t>
            </a:r>
            <a:r>
              <a:rPr sz="1050" b="1" dirty="0">
                <a:latin typeface="Helvetica" panose="020B0604020202020204" pitchFamily="34" charset="0"/>
                <a:cs typeface="Helvetica" panose="020B0604020202020204" pitchFamily="34" charset="0"/>
              </a:rPr>
              <a:t>: </a:t>
            </a:r>
            <a:r>
              <a:rPr lang="es-MX" sz="1050" spc="-5" dirty="0">
                <a:latin typeface="Helvetica" panose="020B0604020202020204" pitchFamily="34" charset="0"/>
                <a:cs typeface="Helvetica" panose="020B0604020202020204" pitchFamily="34" charset="0"/>
              </a:rPr>
              <a:t>En el recuadro haga una descripción del hallazgo que dio origen al Plan</a:t>
            </a:r>
            <a:endParaRPr sz="1050" dirty="0">
              <a:latin typeface="Helvetica" panose="020B0604020202020204" pitchFamily="34" charset="0"/>
              <a:cs typeface="Helvetica" panose="020B0604020202020204" pitchFamily="34" charset="0"/>
            </a:endParaRPr>
          </a:p>
          <a:p>
            <a:pPr marL="12700">
              <a:lnSpc>
                <a:spcPct val="100000"/>
              </a:lnSpc>
            </a:pPr>
            <a:r>
              <a:rPr lang="es-CO" sz="1050" b="1" dirty="0">
                <a:latin typeface="Helvetica" panose="020B0604020202020204" pitchFamily="34" charset="0"/>
                <a:cs typeface="Helvetica" panose="020B0604020202020204" pitchFamily="34" charset="0"/>
              </a:rPr>
              <a:t>Origen: </a:t>
            </a:r>
            <a:r>
              <a:rPr lang="es-CO" sz="1050" dirty="0">
                <a:latin typeface="Helvetica" panose="020B0604020202020204" pitchFamily="34" charset="0"/>
                <a:cs typeface="Helvetica" panose="020B0604020202020204" pitchFamily="34" charset="0"/>
              </a:rPr>
              <a:t>De la lista desplegable seleccione de donde se evidenció el hallazgo</a:t>
            </a:r>
            <a:endParaRPr lang="es-CO" sz="1050" b="1" dirty="0">
              <a:latin typeface="Helvetica" panose="020B0604020202020204" pitchFamily="34" charset="0"/>
              <a:cs typeface="Helvetica" panose="020B0604020202020204" pitchFamily="34" charset="0"/>
            </a:endParaRPr>
          </a:p>
          <a:p>
            <a:pPr marL="12700">
              <a:lnSpc>
                <a:spcPct val="100000"/>
              </a:lnSpc>
            </a:pPr>
            <a:r>
              <a:rPr lang="es-MX" sz="1050" b="1" dirty="0">
                <a:latin typeface="Helvetica" panose="020B0604020202020204" pitchFamily="34" charset="0"/>
                <a:cs typeface="Helvetica" panose="020B0604020202020204" pitchFamily="34" charset="0"/>
              </a:rPr>
              <a:t>Numeral de la ISO9001-2015</a:t>
            </a:r>
            <a:r>
              <a:rPr lang="es-CO" sz="1050" b="1" dirty="0">
                <a:latin typeface="Helvetica" panose="020B0604020202020204" pitchFamily="34" charset="0"/>
                <a:cs typeface="Helvetica" panose="020B0604020202020204" pitchFamily="34" charset="0"/>
              </a:rPr>
              <a:t>:</a:t>
            </a:r>
            <a:r>
              <a:rPr sz="1050" b="1" dirty="0">
                <a:latin typeface="Helvetica" panose="020B0604020202020204" pitchFamily="34" charset="0"/>
                <a:cs typeface="Helvetica" panose="020B0604020202020204" pitchFamily="34" charset="0"/>
              </a:rPr>
              <a:t> </a:t>
            </a:r>
            <a:r>
              <a:rPr lang="es-MX" sz="1050" spc="-5" dirty="0">
                <a:latin typeface="Helvetica" panose="020B0604020202020204" pitchFamily="34" charset="0"/>
                <a:cs typeface="Helvetica" panose="020B0604020202020204" pitchFamily="34" charset="0"/>
              </a:rPr>
              <a:t>Seleccione una opción de la lista desplegable</a:t>
            </a:r>
            <a:endParaRPr lang="es-CO" sz="1050" spc="-5" dirty="0">
              <a:latin typeface="Helvetica" panose="020B0604020202020204" pitchFamily="34" charset="0"/>
              <a:cs typeface="Helvetica" panose="020B0604020202020204" pitchFamily="34" charset="0"/>
            </a:endParaRPr>
          </a:p>
          <a:p>
            <a:pPr marL="12700"/>
            <a:r>
              <a:rPr lang="es-CO" sz="1050" b="1" spc="-5" dirty="0">
                <a:latin typeface="Helvetica" panose="020B0604020202020204" pitchFamily="34" charset="0"/>
                <a:cs typeface="Helvetica" panose="020B0604020202020204" pitchFamily="34" charset="0"/>
              </a:rPr>
              <a:t>Seguridad y privacidad de la información: </a:t>
            </a:r>
            <a:r>
              <a:rPr lang="es-MX" sz="1050" spc="-5" dirty="0">
                <a:latin typeface="Helvetica" panose="020B0604020202020204" pitchFamily="34" charset="0"/>
                <a:cs typeface="Helvetica" panose="020B0604020202020204" pitchFamily="34" charset="0"/>
              </a:rPr>
              <a:t>Seleccione una opción de la lista desplegable</a:t>
            </a:r>
            <a:endParaRPr lang="es-CO" sz="1050" spc="-5" dirty="0">
              <a:latin typeface="Helvetica" panose="020B0604020202020204" pitchFamily="34" charset="0"/>
              <a:cs typeface="Helvetica" panose="020B0604020202020204" pitchFamily="34" charset="0"/>
            </a:endParaRPr>
          </a:p>
          <a:p>
            <a:pPr marL="12700">
              <a:lnSpc>
                <a:spcPct val="100000"/>
              </a:lnSpc>
            </a:pPr>
            <a:r>
              <a:rPr lang="es-MX" sz="1050" b="1" dirty="0">
                <a:latin typeface="Helvetica" panose="020B0604020202020204" pitchFamily="34" charset="0"/>
                <a:cs typeface="Helvetica" panose="020B0604020202020204" pitchFamily="34" charset="0"/>
              </a:rPr>
              <a:t>Numeral NTCPE 1000: </a:t>
            </a:r>
            <a:r>
              <a:rPr lang="es-MX" sz="1050" spc="-5" dirty="0">
                <a:latin typeface="Helvetica" panose="020B0604020202020204" pitchFamily="34" charset="0"/>
                <a:cs typeface="Helvetica" panose="020B0604020202020204" pitchFamily="34" charset="0"/>
              </a:rPr>
              <a:t>Seleccione una opción de la lista desplegable</a:t>
            </a:r>
            <a:endParaRPr lang="es-MX" sz="1050" b="1" dirty="0">
              <a:latin typeface="Helvetica" panose="020B0604020202020204" pitchFamily="34" charset="0"/>
              <a:cs typeface="Helvetica" panose="020B0604020202020204" pitchFamily="34" charset="0"/>
            </a:endParaRPr>
          </a:p>
          <a:p>
            <a:pPr marL="12700">
              <a:lnSpc>
                <a:spcPct val="100000"/>
              </a:lnSpc>
            </a:pPr>
            <a:r>
              <a:rPr lang="es-MX" sz="1050" b="1" dirty="0">
                <a:latin typeface="Helvetica" panose="020B0604020202020204" pitchFamily="34" charset="0"/>
                <a:cs typeface="Helvetica" panose="020B0604020202020204" pitchFamily="34" charset="0"/>
              </a:rPr>
              <a:t>Dimensión: </a:t>
            </a:r>
            <a:r>
              <a:rPr lang="es-MX" sz="1050" spc="-5" dirty="0">
                <a:latin typeface="Helvetica" panose="020B0604020202020204" pitchFamily="34" charset="0"/>
                <a:cs typeface="Helvetica" panose="020B0604020202020204" pitchFamily="34" charset="0"/>
              </a:rPr>
              <a:t>Seleccione una de las siete dimensiones del MIPG</a:t>
            </a:r>
          </a:p>
          <a:p>
            <a:pPr marL="12700">
              <a:lnSpc>
                <a:spcPct val="100000"/>
              </a:lnSpc>
            </a:pPr>
            <a:r>
              <a:rPr lang="es-MX" sz="1050" b="1" dirty="0">
                <a:latin typeface="Helvetica" panose="020B0604020202020204" pitchFamily="34" charset="0"/>
                <a:cs typeface="Helvetica" panose="020B0604020202020204" pitchFamily="34" charset="0"/>
              </a:rPr>
              <a:t>Política MIPG: </a:t>
            </a:r>
            <a:r>
              <a:rPr lang="es-MX" sz="1050" spc="-5" dirty="0">
                <a:latin typeface="Helvetica" panose="020B0604020202020204" pitchFamily="34" charset="0"/>
                <a:cs typeface="Helvetica" panose="020B0604020202020204" pitchFamily="34" charset="0"/>
              </a:rPr>
              <a:t>Seleccione de la lista desplegable la política que corresponda a la dimensión</a:t>
            </a:r>
          </a:p>
          <a:p>
            <a:pPr marL="12700">
              <a:lnSpc>
                <a:spcPct val="100000"/>
              </a:lnSpc>
            </a:pPr>
            <a:r>
              <a:rPr lang="es-MX" sz="1050" b="1" dirty="0">
                <a:latin typeface="Helvetica" panose="020B0604020202020204" pitchFamily="34" charset="0"/>
                <a:cs typeface="Helvetica" panose="020B0604020202020204" pitchFamily="34" charset="0"/>
              </a:rPr>
              <a:t>Identificación de la acción: </a:t>
            </a:r>
            <a:r>
              <a:rPr lang="es-MX" sz="1050" spc="-5" dirty="0">
                <a:latin typeface="Helvetica" panose="020B0604020202020204" pitchFamily="34" charset="0"/>
                <a:cs typeface="Helvetica" panose="020B0604020202020204" pitchFamily="34" charset="0"/>
              </a:rPr>
              <a:t>De la lista desplegable seleccione si es una acción correctiva, de mejora o preventiva</a:t>
            </a:r>
          </a:p>
          <a:p>
            <a:pPr marL="12700">
              <a:lnSpc>
                <a:spcPct val="100000"/>
              </a:lnSpc>
            </a:pPr>
            <a:r>
              <a:rPr lang="es-MX" sz="1050" spc="-5" dirty="0">
                <a:latin typeface="Helvetica" panose="020B0604020202020204" pitchFamily="34" charset="0"/>
                <a:cs typeface="Helvetica" panose="020B0604020202020204" pitchFamily="34" charset="0"/>
              </a:rPr>
              <a:t>Si se materializó el riesgo marque la casilla correspondiente y posteriormente</a:t>
            </a:r>
          </a:p>
          <a:p>
            <a:pPr marL="12700">
              <a:lnSpc>
                <a:spcPct val="100000"/>
              </a:lnSpc>
            </a:pPr>
            <a:r>
              <a:rPr lang="es-MX" sz="1050" b="1" dirty="0">
                <a:latin typeface="Helvetica" panose="020B0604020202020204" pitchFamily="34" charset="0"/>
                <a:cs typeface="Helvetica" panose="020B0604020202020204" pitchFamily="34" charset="0"/>
              </a:rPr>
              <a:t>Riesgo: </a:t>
            </a:r>
            <a:r>
              <a:rPr lang="es-MX" sz="1050" spc="-5" dirty="0">
                <a:latin typeface="Helvetica" panose="020B0604020202020204" pitchFamily="34" charset="0"/>
                <a:cs typeface="Helvetica" panose="020B0604020202020204" pitchFamily="34" charset="0"/>
              </a:rPr>
              <a:t>De la lista desplegable seleccione el riesgo asociado</a:t>
            </a:r>
            <a:endParaRPr sz="1050" b="1" dirty="0">
              <a:latin typeface="Helvetica" panose="020B0604020202020204" pitchFamily="34" charset="0"/>
              <a:cs typeface="Helvetica" panose="020B0604020202020204" pitchFamily="34" charset="0"/>
            </a:endParaRPr>
          </a:p>
        </p:txBody>
      </p:sp>
      <p:sp>
        <p:nvSpPr>
          <p:cNvPr id="27" name="Rectángulo 26"/>
          <p:cNvSpPr/>
          <p:nvPr/>
        </p:nvSpPr>
        <p:spPr>
          <a:xfrm>
            <a:off x="6860887" y="1975158"/>
            <a:ext cx="3704385" cy="1446550"/>
          </a:xfrm>
          <a:prstGeom prst="rect">
            <a:avLst/>
          </a:prstGeom>
        </p:spPr>
        <p:txBody>
          <a:bodyPr wrap="square">
            <a:spAutoFit/>
          </a:bodyPr>
          <a:lstStyle/>
          <a:p>
            <a:r>
              <a:rPr lang="es-CO" sz="1100" spc="-5" dirty="0">
                <a:solidFill>
                  <a:srgbClr val="4D4D4D"/>
                </a:solidFill>
                <a:latin typeface="Helvetica" panose="020B0604020202020204" pitchFamily="34" charset="0"/>
                <a:ea typeface="+mj-ea"/>
                <a:cs typeface="Helvetica" panose="020B0604020202020204" pitchFamily="34" charset="0"/>
              </a:rPr>
              <a:t>El delegado de la Oficina Asesora de Planeación o el delegado de la Oficina de Control Interno, después de la ingresar la información del hallazgo, hace clic en aceptar y luego notificar. Al notificar se envía un correo electrónico al líder del proceso y sí es transversal a los líderes involucrados, para estructurar conjuntamente el plan y al delegado definido previamente para la administración del plan en cada dependencia.</a:t>
            </a:r>
          </a:p>
        </p:txBody>
      </p:sp>
      <p:sp>
        <p:nvSpPr>
          <p:cNvPr id="28" name="Rectángulo 27"/>
          <p:cNvSpPr/>
          <p:nvPr/>
        </p:nvSpPr>
        <p:spPr>
          <a:xfrm>
            <a:off x="6873888" y="3640561"/>
            <a:ext cx="3678381" cy="769441"/>
          </a:xfrm>
          <a:prstGeom prst="rect">
            <a:avLst/>
          </a:prstGeom>
        </p:spPr>
        <p:txBody>
          <a:bodyPr wrap="square">
            <a:spAutoFit/>
          </a:bodyPr>
          <a:lstStyle/>
          <a:p>
            <a:r>
              <a:rPr lang="es-CO" sz="1100" spc="-5" dirty="0">
                <a:solidFill>
                  <a:srgbClr val="4D4D4D"/>
                </a:solidFill>
                <a:latin typeface="Helvetica" panose="020B0604020202020204" pitchFamily="34" charset="0"/>
                <a:ea typeface="+mj-ea"/>
                <a:cs typeface="Helvetica" panose="020B0604020202020204" pitchFamily="34" charset="0"/>
              </a:rPr>
              <a:t>Al notificar llega un correo al líder de proceso y su designado para formular el plan a través del SGI, para lo cual contará con tres (3) días hábiles para cada hallazgo.</a:t>
            </a:r>
          </a:p>
        </p:txBody>
      </p:sp>
      <p:sp>
        <p:nvSpPr>
          <p:cNvPr id="29" name="Elipse 28"/>
          <p:cNvSpPr/>
          <p:nvPr/>
        </p:nvSpPr>
        <p:spPr>
          <a:xfrm rot="5400000">
            <a:off x="3121642" y="3184904"/>
            <a:ext cx="257317" cy="526473"/>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object 5">
            <a:extLst>
              <a:ext uri="{FF2B5EF4-FFF2-40B4-BE49-F238E27FC236}">
                <a16:creationId xmlns:a16="http://schemas.microsoft.com/office/drawing/2014/main" id="{EEEB9252-1C60-4C98-8877-51CC198282EE}"/>
              </a:ext>
            </a:extLst>
          </p:cNvPr>
          <p:cNvSpPr/>
          <p:nvPr/>
        </p:nvSpPr>
        <p:spPr>
          <a:xfrm>
            <a:off x="650769" y="2016956"/>
            <a:ext cx="194871"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31" name="object 5">
            <a:extLst>
              <a:ext uri="{FF2B5EF4-FFF2-40B4-BE49-F238E27FC236}">
                <a16:creationId xmlns:a16="http://schemas.microsoft.com/office/drawing/2014/main" id="{EEEB9252-1C60-4C98-8877-51CC198282EE}"/>
              </a:ext>
            </a:extLst>
          </p:cNvPr>
          <p:cNvSpPr/>
          <p:nvPr/>
        </p:nvSpPr>
        <p:spPr>
          <a:xfrm>
            <a:off x="646483" y="2259990"/>
            <a:ext cx="194871"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2</a:t>
            </a:r>
            <a:endParaRPr sz="1100" dirty="0">
              <a:solidFill>
                <a:schemeClr val="bg1"/>
              </a:solidFill>
            </a:endParaRPr>
          </a:p>
        </p:txBody>
      </p:sp>
      <p:sp>
        <p:nvSpPr>
          <p:cNvPr id="32" name="object 5">
            <a:extLst>
              <a:ext uri="{FF2B5EF4-FFF2-40B4-BE49-F238E27FC236}">
                <a16:creationId xmlns:a16="http://schemas.microsoft.com/office/drawing/2014/main" id="{EEEB9252-1C60-4C98-8877-51CC198282EE}"/>
              </a:ext>
            </a:extLst>
          </p:cNvPr>
          <p:cNvSpPr/>
          <p:nvPr/>
        </p:nvSpPr>
        <p:spPr>
          <a:xfrm>
            <a:off x="648502" y="2503424"/>
            <a:ext cx="194871"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3</a:t>
            </a:r>
            <a:endParaRPr sz="1100" dirty="0">
              <a:solidFill>
                <a:schemeClr val="bg1"/>
              </a:solidFill>
            </a:endParaRPr>
          </a:p>
        </p:txBody>
      </p:sp>
      <p:sp>
        <p:nvSpPr>
          <p:cNvPr id="33" name="object 5">
            <a:extLst>
              <a:ext uri="{FF2B5EF4-FFF2-40B4-BE49-F238E27FC236}">
                <a16:creationId xmlns:a16="http://schemas.microsoft.com/office/drawing/2014/main" id="{EEEB9252-1C60-4C98-8877-51CC198282EE}"/>
              </a:ext>
            </a:extLst>
          </p:cNvPr>
          <p:cNvSpPr/>
          <p:nvPr/>
        </p:nvSpPr>
        <p:spPr>
          <a:xfrm>
            <a:off x="646482" y="2746219"/>
            <a:ext cx="194871"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4</a:t>
            </a:r>
            <a:endParaRPr sz="1100" dirty="0">
              <a:solidFill>
                <a:schemeClr val="bg1"/>
              </a:solidFill>
            </a:endParaRPr>
          </a:p>
        </p:txBody>
      </p:sp>
      <p:sp>
        <p:nvSpPr>
          <p:cNvPr id="34" name="object 5">
            <a:extLst>
              <a:ext uri="{FF2B5EF4-FFF2-40B4-BE49-F238E27FC236}">
                <a16:creationId xmlns:a16="http://schemas.microsoft.com/office/drawing/2014/main" id="{EEEB9252-1C60-4C98-8877-51CC198282EE}"/>
              </a:ext>
            </a:extLst>
          </p:cNvPr>
          <p:cNvSpPr/>
          <p:nvPr/>
        </p:nvSpPr>
        <p:spPr>
          <a:xfrm>
            <a:off x="646480" y="2988670"/>
            <a:ext cx="194871"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5</a:t>
            </a:r>
            <a:endParaRPr sz="1100" dirty="0">
              <a:solidFill>
                <a:schemeClr val="bg1"/>
              </a:solidFill>
            </a:endParaRPr>
          </a:p>
        </p:txBody>
      </p:sp>
      <p:sp>
        <p:nvSpPr>
          <p:cNvPr id="35" name="object 5">
            <a:extLst>
              <a:ext uri="{FF2B5EF4-FFF2-40B4-BE49-F238E27FC236}">
                <a16:creationId xmlns:a16="http://schemas.microsoft.com/office/drawing/2014/main" id="{EEEB9252-1C60-4C98-8877-51CC198282EE}"/>
              </a:ext>
            </a:extLst>
          </p:cNvPr>
          <p:cNvSpPr/>
          <p:nvPr/>
        </p:nvSpPr>
        <p:spPr>
          <a:xfrm>
            <a:off x="646487" y="3224196"/>
            <a:ext cx="194871"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6</a:t>
            </a:r>
            <a:endParaRPr sz="1100" dirty="0">
              <a:solidFill>
                <a:schemeClr val="bg1"/>
              </a:solidFill>
            </a:endParaRPr>
          </a:p>
        </p:txBody>
      </p:sp>
    </p:spTree>
    <p:extLst>
      <p:ext uri="{BB962C8B-B14F-4D97-AF65-F5344CB8AC3E}">
        <p14:creationId xmlns:p14="http://schemas.microsoft.com/office/powerpoint/2010/main" val="283456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1"/>
                </a:solidFill>
              </a:rPr>
              <a:t>Modificación del hallazgo</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4</a:t>
            </a:r>
          </a:p>
        </p:txBody>
      </p:sp>
    </p:spTree>
    <p:extLst>
      <p:ext uri="{BB962C8B-B14F-4D97-AF65-F5344CB8AC3E}">
        <p14:creationId xmlns:p14="http://schemas.microsoft.com/office/powerpoint/2010/main" val="361418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Modificación del hallazgo</a:t>
            </a:r>
            <a:endParaRPr lang="es-CO" dirty="0"/>
          </a:p>
        </p:txBody>
      </p:sp>
      <p:sp>
        <p:nvSpPr>
          <p:cNvPr id="3" name="Marcador de contenido 2"/>
          <p:cNvSpPr>
            <a:spLocks noGrp="1"/>
          </p:cNvSpPr>
          <p:nvPr>
            <p:ph sz="half" idx="2"/>
          </p:nvPr>
        </p:nvSpPr>
        <p:spPr/>
        <p:txBody>
          <a:bodyPr/>
          <a:lstStyle/>
          <a:p>
            <a:r>
              <a:rPr lang="es-MX" dirty="0"/>
              <a:t>4</a:t>
            </a:r>
            <a:endParaRPr lang="es-CO" dirty="0"/>
          </a:p>
        </p:txBody>
      </p:sp>
      <p:sp>
        <p:nvSpPr>
          <p:cNvPr id="8" name="object 26"/>
          <p:cNvSpPr txBox="1"/>
          <p:nvPr/>
        </p:nvSpPr>
        <p:spPr>
          <a:xfrm>
            <a:off x="5414852" y="2182846"/>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5</a:t>
            </a:r>
            <a:endParaRPr sz="1400">
              <a:latin typeface="Arial MT"/>
              <a:cs typeface="Arial MT"/>
            </a:endParaRPr>
          </a:p>
        </p:txBody>
      </p:sp>
      <p:sp>
        <p:nvSpPr>
          <p:cNvPr id="9" name="object 31"/>
          <p:cNvSpPr txBox="1"/>
          <p:nvPr/>
        </p:nvSpPr>
        <p:spPr>
          <a:xfrm>
            <a:off x="5436188" y="3168874"/>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sp>
        <p:nvSpPr>
          <p:cNvPr id="10" name="object 36"/>
          <p:cNvSpPr txBox="1"/>
          <p:nvPr/>
        </p:nvSpPr>
        <p:spPr>
          <a:xfrm>
            <a:off x="5438601" y="3801918"/>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pic>
        <p:nvPicPr>
          <p:cNvPr id="11" name="Imagen 10"/>
          <p:cNvPicPr/>
          <p:nvPr/>
        </p:nvPicPr>
        <p:blipFill rotWithShape="1">
          <a:blip r:embed="rId2"/>
          <a:srcRect t="3198" b="3690"/>
          <a:stretch/>
        </p:blipFill>
        <p:spPr bwMode="auto">
          <a:xfrm>
            <a:off x="1605643" y="1687286"/>
            <a:ext cx="9486899" cy="4735285"/>
          </a:xfrm>
          <a:prstGeom prst="rect">
            <a:avLst/>
          </a:prstGeom>
          <a:ln>
            <a:noFill/>
          </a:ln>
          <a:extLst>
            <a:ext uri="{53640926-AAD7-44D8-BBD7-CCE9431645EC}">
              <a14:shadowObscured xmlns:a14="http://schemas.microsoft.com/office/drawing/2010/main"/>
            </a:ext>
          </a:extLst>
        </p:spPr>
      </p:pic>
      <p:sp>
        <p:nvSpPr>
          <p:cNvPr id="12" name="object 4"/>
          <p:cNvSpPr txBox="1"/>
          <p:nvPr/>
        </p:nvSpPr>
        <p:spPr>
          <a:xfrm>
            <a:off x="1256576" y="1112745"/>
            <a:ext cx="9411424" cy="336631"/>
          </a:xfrm>
          <a:prstGeom prst="rect">
            <a:avLst/>
          </a:prstGeom>
        </p:spPr>
        <p:txBody>
          <a:bodyPr vert="horz" wrap="square" lIns="0" tIns="13335" rIns="0" bIns="0" rtlCol="0">
            <a:spAutoFit/>
          </a:bodyPr>
          <a:lstStyle>
            <a:defPPr>
              <a:defRPr lang="es-ES"/>
            </a:defPPr>
            <a:lvl1pPr marL="12700">
              <a:lnSpc>
                <a:spcPts val="1510"/>
              </a:lnSpc>
              <a:spcBef>
                <a:spcPts val="105"/>
              </a:spcBef>
              <a:buNone/>
              <a:defRPr sz="1400" b="1">
                <a:solidFill>
                  <a:srgbClr val="4D4D4D"/>
                </a:solidFill>
                <a:latin typeface="Helvetica" panose="020B0604020202020204" pitchFamily="34" charset="0"/>
                <a:ea typeface="+mj-ea"/>
                <a:cs typeface="Helvetica" panose="020B0604020202020204" pitchFamily="34" charset="0"/>
              </a:defRPr>
            </a:lvl1pPr>
          </a:lstStyle>
          <a:p>
            <a:pPr algn="ctr">
              <a:lnSpc>
                <a:spcPct val="100000"/>
              </a:lnSpc>
            </a:pPr>
            <a:r>
              <a:rPr lang="es-CO" sz="1050" b="0" dirty="0"/>
              <a:t>Cuando se requiera modificar en el sistema un hallazgo, previa solicitud escrita del proceso a cargo y validación de la Oficina Asesora</a:t>
            </a:r>
            <a:r>
              <a:rPr sz="1050" b="0" dirty="0"/>
              <a:t> de Planeación u Oficina de Control</a:t>
            </a:r>
            <a:r>
              <a:rPr lang="es-CO" sz="1050" b="0" dirty="0"/>
              <a:t> Interno (si es resultado de una auditoria interna de gestión)  el delegado de la OAP (rol administrador) ingresa al sistema: </a:t>
            </a:r>
          </a:p>
        </p:txBody>
      </p:sp>
      <p:sp>
        <p:nvSpPr>
          <p:cNvPr id="13" name="object 5">
            <a:extLst>
              <a:ext uri="{FF2B5EF4-FFF2-40B4-BE49-F238E27FC236}">
                <a16:creationId xmlns:a16="http://schemas.microsoft.com/office/drawing/2014/main" id="{CD18988C-225A-4A3E-A33C-5FC0FF1E385E}"/>
              </a:ext>
            </a:extLst>
          </p:cNvPr>
          <p:cNvSpPr/>
          <p:nvPr/>
        </p:nvSpPr>
        <p:spPr>
          <a:xfrm>
            <a:off x="961312" y="4185933"/>
            <a:ext cx="295038"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15" name="Rectángulo 14">
            <a:extLst>
              <a:ext uri="{FF2B5EF4-FFF2-40B4-BE49-F238E27FC236}">
                <a16:creationId xmlns:a16="http://schemas.microsoft.com/office/drawing/2014/main" id="{16F0BCF5-4996-42C9-BA8E-DC0A16230A6A}"/>
              </a:ext>
            </a:extLst>
          </p:cNvPr>
          <p:cNvSpPr/>
          <p:nvPr/>
        </p:nvSpPr>
        <p:spPr>
          <a:xfrm>
            <a:off x="725216" y="4448390"/>
            <a:ext cx="866546" cy="461665"/>
          </a:xfrm>
          <a:prstGeom prst="rect">
            <a:avLst/>
          </a:prstGeom>
        </p:spPr>
        <p:txBody>
          <a:bodyPr wrap="square">
            <a:spAutoFit/>
          </a:bodyPr>
          <a:lstStyle/>
          <a:p>
            <a:pPr algn="ctr"/>
            <a:r>
              <a:rPr lang="es-CO" sz="800" i="1" dirty="0">
                <a:latin typeface="Helvetica" panose="020B0604020202020204" pitchFamily="34" charset="0"/>
                <a:cs typeface="Helvetica" panose="020B0604020202020204" pitchFamily="34" charset="0"/>
              </a:rPr>
              <a:t>Dar click en modificar hallazgo</a:t>
            </a:r>
            <a:endParaRPr lang="es-CO" sz="800" dirty="0"/>
          </a:p>
        </p:txBody>
      </p:sp>
      <p:sp>
        <p:nvSpPr>
          <p:cNvPr id="18" name="Rectángulo 17">
            <a:extLst>
              <a:ext uri="{FF2B5EF4-FFF2-40B4-BE49-F238E27FC236}">
                <a16:creationId xmlns:a16="http://schemas.microsoft.com/office/drawing/2014/main" id="{6D2E0474-36C5-45E0-84F5-D2967EB97C15}"/>
              </a:ext>
            </a:extLst>
          </p:cNvPr>
          <p:cNvSpPr/>
          <p:nvPr/>
        </p:nvSpPr>
        <p:spPr>
          <a:xfrm>
            <a:off x="4870307" y="2598048"/>
            <a:ext cx="3663651" cy="215444"/>
          </a:xfrm>
          <a:prstGeom prst="rect">
            <a:avLst/>
          </a:prstGeom>
        </p:spPr>
        <p:txBody>
          <a:bodyPr wrap="square">
            <a:spAutoFit/>
          </a:bodyPr>
          <a:lstStyle/>
          <a:p>
            <a:pPr algn="ctr"/>
            <a:r>
              <a:rPr lang="es-CO" sz="800" i="1" dirty="0">
                <a:latin typeface="Helvetica" panose="020B0604020202020204" pitchFamily="34" charset="0"/>
                <a:cs typeface="Helvetica" panose="020B0604020202020204" pitchFamily="34" charset="0"/>
              </a:rPr>
              <a:t>Digita el número del hallazgo  y constata la información del proceso   </a:t>
            </a:r>
            <a:endParaRPr lang="es-CO" sz="800" dirty="0"/>
          </a:p>
        </p:txBody>
      </p:sp>
      <p:sp>
        <p:nvSpPr>
          <p:cNvPr id="19" name="Elipse 18">
            <a:extLst>
              <a:ext uri="{FF2B5EF4-FFF2-40B4-BE49-F238E27FC236}">
                <a16:creationId xmlns:a16="http://schemas.microsoft.com/office/drawing/2014/main" id="{A5052E54-5E6D-4278-94DB-27AF9C54ABA0}"/>
              </a:ext>
            </a:extLst>
          </p:cNvPr>
          <p:cNvSpPr/>
          <p:nvPr/>
        </p:nvSpPr>
        <p:spPr>
          <a:xfrm>
            <a:off x="3837477" y="2536372"/>
            <a:ext cx="832723" cy="408214"/>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object 5">
            <a:extLst>
              <a:ext uri="{FF2B5EF4-FFF2-40B4-BE49-F238E27FC236}">
                <a16:creationId xmlns:a16="http://schemas.microsoft.com/office/drawing/2014/main" id="{A9CD7F1B-C804-4841-BB12-FBF89ECEB3B6}"/>
              </a:ext>
            </a:extLst>
          </p:cNvPr>
          <p:cNvSpPr/>
          <p:nvPr/>
        </p:nvSpPr>
        <p:spPr>
          <a:xfrm>
            <a:off x="4375162" y="3182496"/>
            <a:ext cx="295038"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3</a:t>
            </a:r>
            <a:endParaRPr sz="1100" dirty="0">
              <a:solidFill>
                <a:schemeClr val="bg1"/>
              </a:solidFill>
            </a:endParaRPr>
          </a:p>
        </p:txBody>
      </p:sp>
      <p:sp>
        <p:nvSpPr>
          <p:cNvPr id="21" name="Rectángulo 20">
            <a:extLst>
              <a:ext uri="{FF2B5EF4-FFF2-40B4-BE49-F238E27FC236}">
                <a16:creationId xmlns:a16="http://schemas.microsoft.com/office/drawing/2014/main" id="{C10E7E73-CB04-4634-A9BE-DE0CB5F3D241}"/>
              </a:ext>
            </a:extLst>
          </p:cNvPr>
          <p:cNvSpPr/>
          <p:nvPr/>
        </p:nvSpPr>
        <p:spPr>
          <a:xfrm>
            <a:off x="3783486" y="3566481"/>
            <a:ext cx="3663651" cy="215444"/>
          </a:xfrm>
          <a:prstGeom prst="rect">
            <a:avLst/>
          </a:prstGeom>
        </p:spPr>
        <p:txBody>
          <a:bodyPr wrap="square">
            <a:spAutoFit/>
          </a:bodyPr>
          <a:lstStyle/>
          <a:p>
            <a:pPr algn="ctr"/>
            <a:r>
              <a:rPr lang="es-CO" sz="800" i="1" dirty="0">
                <a:latin typeface="Helvetica" panose="020B0604020202020204" pitchFamily="34" charset="0"/>
                <a:cs typeface="Helvetica" panose="020B0604020202020204" pitchFamily="34" charset="0"/>
              </a:rPr>
              <a:t>Selecciona el hallazgo  y da click en editar </a:t>
            </a:r>
            <a:endParaRPr lang="es-CO" sz="800" dirty="0"/>
          </a:p>
        </p:txBody>
      </p:sp>
      <p:sp>
        <p:nvSpPr>
          <p:cNvPr id="22" name="Elipse 21">
            <a:extLst>
              <a:ext uri="{FF2B5EF4-FFF2-40B4-BE49-F238E27FC236}">
                <a16:creationId xmlns:a16="http://schemas.microsoft.com/office/drawing/2014/main" id="{BE9F13CB-A249-4B5B-ABD6-4089E78F6B83}"/>
              </a:ext>
            </a:extLst>
          </p:cNvPr>
          <p:cNvSpPr/>
          <p:nvPr/>
        </p:nvSpPr>
        <p:spPr>
          <a:xfrm>
            <a:off x="6572027" y="6016784"/>
            <a:ext cx="808808" cy="35267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object 5">
            <a:extLst>
              <a:ext uri="{FF2B5EF4-FFF2-40B4-BE49-F238E27FC236}">
                <a16:creationId xmlns:a16="http://schemas.microsoft.com/office/drawing/2014/main" id="{FED16F15-FAEF-4E76-A7E7-B2B91E5D7498}"/>
              </a:ext>
            </a:extLst>
          </p:cNvPr>
          <p:cNvSpPr/>
          <p:nvPr/>
        </p:nvSpPr>
        <p:spPr>
          <a:xfrm>
            <a:off x="6123456" y="5918028"/>
            <a:ext cx="295038"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4</a:t>
            </a:r>
            <a:endParaRPr sz="1100" dirty="0">
              <a:solidFill>
                <a:schemeClr val="bg1"/>
              </a:solidFill>
            </a:endParaRPr>
          </a:p>
        </p:txBody>
      </p:sp>
      <p:sp>
        <p:nvSpPr>
          <p:cNvPr id="24" name="Rectángulo 23">
            <a:extLst>
              <a:ext uri="{FF2B5EF4-FFF2-40B4-BE49-F238E27FC236}">
                <a16:creationId xmlns:a16="http://schemas.microsoft.com/office/drawing/2014/main" id="{3EF11EA0-3C5E-4CC1-BDEB-369375290010}"/>
              </a:ext>
            </a:extLst>
          </p:cNvPr>
          <p:cNvSpPr/>
          <p:nvPr/>
        </p:nvSpPr>
        <p:spPr>
          <a:xfrm>
            <a:off x="7681887" y="5696380"/>
            <a:ext cx="2918278" cy="338554"/>
          </a:xfrm>
          <a:prstGeom prst="rect">
            <a:avLst/>
          </a:prstGeom>
        </p:spPr>
        <p:txBody>
          <a:bodyPr wrap="square">
            <a:spAutoFit/>
          </a:bodyPr>
          <a:lstStyle/>
          <a:p>
            <a:pPr algn="ctr"/>
            <a:r>
              <a:rPr lang="es-CO" sz="800" i="1" dirty="0">
                <a:latin typeface="Helvetica" panose="020B0604020202020204" pitchFamily="34" charset="0"/>
                <a:cs typeface="Helvetica" panose="020B0604020202020204" pitchFamily="34" charset="0"/>
              </a:rPr>
              <a:t>Diligencia los campos a modificar y seleccionar aceptar</a:t>
            </a:r>
          </a:p>
          <a:p>
            <a:pPr algn="ctr"/>
            <a:endParaRPr lang="es-CO" sz="800" i="1" dirty="0">
              <a:latin typeface="Helvetica" panose="020B0604020202020204" pitchFamily="34" charset="0"/>
              <a:cs typeface="Helvetica" panose="020B0604020202020204" pitchFamily="34" charset="0"/>
            </a:endParaRPr>
          </a:p>
        </p:txBody>
      </p:sp>
      <p:sp>
        <p:nvSpPr>
          <p:cNvPr id="25" name="Elipse 24">
            <a:extLst>
              <a:ext uri="{FF2B5EF4-FFF2-40B4-BE49-F238E27FC236}">
                <a16:creationId xmlns:a16="http://schemas.microsoft.com/office/drawing/2014/main" id="{25705655-8094-4888-8339-ECCD02C88B58}"/>
              </a:ext>
            </a:extLst>
          </p:cNvPr>
          <p:cNvSpPr/>
          <p:nvPr/>
        </p:nvSpPr>
        <p:spPr>
          <a:xfrm>
            <a:off x="1649865" y="4147323"/>
            <a:ext cx="1000068" cy="320976"/>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6" name="object 5">
            <a:extLst>
              <a:ext uri="{FF2B5EF4-FFF2-40B4-BE49-F238E27FC236}">
                <a16:creationId xmlns:a16="http://schemas.microsoft.com/office/drawing/2014/main" id="{C5CF17E9-E5EE-4848-9919-1B70ED75629B}"/>
              </a:ext>
            </a:extLst>
          </p:cNvPr>
          <p:cNvSpPr/>
          <p:nvPr/>
        </p:nvSpPr>
        <p:spPr>
          <a:xfrm>
            <a:off x="3396762" y="2620142"/>
            <a:ext cx="295038"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2</a:t>
            </a:r>
            <a:endParaRPr sz="1100" dirty="0">
              <a:solidFill>
                <a:schemeClr val="bg1"/>
              </a:solidFill>
            </a:endParaRPr>
          </a:p>
        </p:txBody>
      </p:sp>
    </p:spTree>
    <p:extLst>
      <p:ext uri="{BB962C8B-B14F-4D97-AF65-F5344CB8AC3E}">
        <p14:creationId xmlns:p14="http://schemas.microsoft.com/office/powerpoint/2010/main" val="49740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Modificación del hallazgo</a:t>
            </a:r>
            <a:endParaRPr lang="es-CO" dirty="0"/>
          </a:p>
        </p:txBody>
      </p:sp>
      <p:sp>
        <p:nvSpPr>
          <p:cNvPr id="3" name="Marcador de contenido 2"/>
          <p:cNvSpPr>
            <a:spLocks noGrp="1"/>
          </p:cNvSpPr>
          <p:nvPr>
            <p:ph sz="half" idx="2"/>
          </p:nvPr>
        </p:nvSpPr>
        <p:spPr/>
        <p:txBody>
          <a:bodyPr/>
          <a:lstStyle/>
          <a:p>
            <a:r>
              <a:rPr lang="es-MX" dirty="0"/>
              <a:t>4</a:t>
            </a:r>
            <a:endParaRPr lang="es-CO" dirty="0"/>
          </a:p>
        </p:txBody>
      </p:sp>
      <p:sp>
        <p:nvSpPr>
          <p:cNvPr id="27" name="object 36"/>
          <p:cNvSpPr txBox="1"/>
          <p:nvPr/>
        </p:nvSpPr>
        <p:spPr>
          <a:xfrm>
            <a:off x="4883429" y="3959758"/>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sp>
        <p:nvSpPr>
          <p:cNvPr id="28" name="object 4">
            <a:extLst>
              <a:ext uri="{FF2B5EF4-FFF2-40B4-BE49-F238E27FC236}">
                <a16:creationId xmlns:a16="http://schemas.microsoft.com/office/drawing/2014/main" id="{70FB1CD7-89D6-4D62-850C-4EC89833F0B5}"/>
              </a:ext>
            </a:extLst>
          </p:cNvPr>
          <p:cNvSpPr txBox="1"/>
          <p:nvPr/>
        </p:nvSpPr>
        <p:spPr>
          <a:xfrm>
            <a:off x="701404" y="965788"/>
            <a:ext cx="10304053" cy="336631"/>
          </a:xfrm>
          <a:prstGeom prst="rect">
            <a:avLst/>
          </a:prstGeom>
        </p:spPr>
        <p:txBody>
          <a:bodyPr vert="horz" wrap="square" lIns="0" tIns="13335" rIns="0" bIns="0" rtlCol="0">
            <a:spAutoFit/>
          </a:bodyPr>
          <a:lstStyle>
            <a:defPPr>
              <a:defRPr lang="es-ES"/>
            </a:defPPr>
            <a:lvl1pPr marL="12700">
              <a:lnSpc>
                <a:spcPts val="1510"/>
              </a:lnSpc>
              <a:spcBef>
                <a:spcPts val="105"/>
              </a:spcBef>
              <a:buNone/>
              <a:defRPr sz="1400" b="1">
                <a:solidFill>
                  <a:srgbClr val="4D4D4D"/>
                </a:solidFill>
                <a:latin typeface="Helvetica" panose="020B0604020202020204" pitchFamily="34" charset="0"/>
                <a:ea typeface="+mj-ea"/>
                <a:cs typeface="Helvetica" panose="020B0604020202020204" pitchFamily="34" charset="0"/>
              </a:defRPr>
            </a:lvl1pPr>
          </a:lstStyle>
          <a:p>
            <a:pPr algn="ctr">
              <a:lnSpc>
                <a:spcPct val="100000"/>
              </a:lnSpc>
            </a:pPr>
            <a:r>
              <a:rPr lang="es-CO" sz="1050" b="0" dirty="0"/>
              <a:t>La solicitud de modificación del hallazgo se debe tramitar por escrito por el líder de la dependencia (Director, Coordinador o Jefe) en correo dirigido al Jefe de la OAP. Con el visto bueno del Jefe de la Oficina Asesora de Planeación o el de la Coordinadora de GMI se procede a hacer la modificación.</a:t>
            </a:r>
          </a:p>
        </p:txBody>
      </p:sp>
      <p:pic>
        <p:nvPicPr>
          <p:cNvPr id="29" name="Imagen 28"/>
          <p:cNvPicPr>
            <a:picLocks noChangeAspect="1"/>
          </p:cNvPicPr>
          <p:nvPr/>
        </p:nvPicPr>
        <p:blipFill rotWithShape="1">
          <a:blip r:embed="rId2"/>
          <a:srcRect t="4461" b="4005"/>
          <a:stretch/>
        </p:blipFill>
        <p:spPr>
          <a:xfrm>
            <a:off x="701403" y="1570461"/>
            <a:ext cx="10418353" cy="4742238"/>
          </a:xfrm>
          <a:prstGeom prst="rect">
            <a:avLst/>
          </a:prstGeom>
        </p:spPr>
      </p:pic>
      <p:sp>
        <p:nvSpPr>
          <p:cNvPr id="30" name="Rectángulo 29"/>
          <p:cNvSpPr/>
          <p:nvPr/>
        </p:nvSpPr>
        <p:spPr>
          <a:xfrm>
            <a:off x="7321138" y="5264941"/>
            <a:ext cx="2237509" cy="707886"/>
          </a:xfrm>
          <a:prstGeom prst="rect">
            <a:avLst/>
          </a:prstGeom>
        </p:spPr>
        <p:txBody>
          <a:bodyPr wrap="square">
            <a:spAutoFit/>
          </a:bodyPr>
          <a:lstStyle/>
          <a:p>
            <a:pPr algn="ctr"/>
            <a:r>
              <a:rPr lang="es-CO" sz="800" i="1" dirty="0">
                <a:latin typeface="Helvetica" panose="020B0604020202020204" pitchFamily="34" charset="0"/>
                <a:cs typeface="Helvetica" panose="020B0604020202020204" pitchFamily="34" charset="0"/>
              </a:rPr>
              <a:t>NOTA:  Solo se puede modificar fechas (por ampliación), responsable  o ampliación de actividades desde el rol de administrador. Cada cambio se debe justificar en la casilla de observaciones. </a:t>
            </a:r>
          </a:p>
        </p:txBody>
      </p:sp>
      <p:sp>
        <p:nvSpPr>
          <p:cNvPr id="31" name="object 5">
            <a:extLst>
              <a:ext uri="{FF2B5EF4-FFF2-40B4-BE49-F238E27FC236}">
                <a16:creationId xmlns:a16="http://schemas.microsoft.com/office/drawing/2014/main" id="{CD18988C-225A-4A3E-A33C-5FC0FF1E385E}"/>
              </a:ext>
            </a:extLst>
          </p:cNvPr>
          <p:cNvSpPr/>
          <p:nvPr/>
        </p:nvSpPr>
        <p:spPr>
          <a:xfrm>
            <a:off x="6902933" y="5421372"/>
            <a:ext cx="295038"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Tree>
    <p:extLst>
      <p:ext uri="{BB962C8B-B14F-4D97-AF65-F5344CB8AC3E}">
        <p14:creationId xmlns:p14="http://schemas.microsoft.com/office/powerpoint/2010/main" val="10790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1"/>
                </a:solidFill>
              </a:rPr>
              <a:t>Formulación del Plan de Acción</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5</a:t>
            </a:r>
          </a:p>
        </p:txBody>
      </p:sp>
    </p:spTree>
    <p:extLst>
      <p:ext uri="{BB962C8B-B14F-4D97-AF65-F5344CB8AC3E}">
        <p14:creationId xmlns:p14="http://schemas.microsoft.com/office/powerpoint/2010/main" val="28500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Formulación del Plan de Mejoramiento</a:t>
            </a:r>
            <a:endParaRPr lang="es-CO" dirty="0"/>
          </a:p>
        </p:txBody>
      </p:sp>
      <p:sp>
        <p:nvSpPr>
          <p:cNvPr id="3" name="Marcador de contenido 2"/>
          <p:cNvSpPr>
            <a:spLocks noGrp="1"/>
          </p:cNvSpPr>
          <p:nvPr>
            <p:ph sz="half" idx="2"/>
          </p:nvPr>
        </p:nvSpPr>
        <p:spPr/>
        <p:txBody>
          <a:bodyPr/>
          <a:lstStyle/>
          <a:p>
            <a:r>
              <a:rPr lang="es-MX" dirty="0"/>
              <a:t>5</a:t>
            </a:r>
            <a:endParaRPr lang="es-CO" dirty="0"/>
          </a:p>
        </p:txBody>
      </p:sp>
      <p:sp>
        <p:nvSpPr>
          <p:cNvPr id="6" name="object 17"/>
          <p:cNvSpPr txBox="1"/>
          <p:nvPr/>
        </p:nvSpPr>
        <p:spPr>
          <a:xfrm>
            <a:off x="7270167" y="2223761"/>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7" name="object 22"/>
          <p:cNvSpPr txBox="1"/>
          <p:nvPr/>
        </p:nvSpPr>
        <p:spPr>
          <a:xfrm>
            <a:off x="7270167" y="3114996"/>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a:latin typeface="Arial MT"/>
              <a:cs typeface="Arial MT"/>
            </a:endParaRPr>
          </a:p>
        </p:txBody>
      </p:sp>
      <p:sp>
        <p:nvSpPr>
          <p:cNvPr id="8" name="object 31"/>
          <p:cNvSpPr txBox="1"/>
          <p:nvPr/>
        </p:nvSpPr>
        <p:spPr>
          <a:xfrm>
            <a:off x="4375324" y="3223294"/>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sp>
        <p:nvSpPr>
          <p:cNvPr id="9" name="object 36"/>
          <p:cNvSpPr txBox="1"/>
          <p:nvPr/>
        </p:nvSpPr>
        <p:spPr>
          <a:xfrm>
            <a:off x="3970886" y="4354784"/>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pic>
        <p:nvPicPr>
          <p:cNvPr id="10" name="Imagen 9"/>
          <p:cNvPicPr/>
          <p:nvPr/>
        </p:nvPicPr>
        <p:blipFill rotWithShape="1">
          <a:blip r:embed="rId2"/>
          <a:srcRect t="7242" r="265" b="27386"/>
          <a:stretch/>
        </p:blipFill>
        <p:spPr bwMode="auto">
          <a:xfrm>
            <a:off x="7270167" y="2489865"/>
            <a:ext cx="2627992" cy="1166704"/>
          </a:xfrm>
          <a:prstGeom prst="rect">
            <a:avLst/>
          </a:prstGeom>
          <a:ln>
            <a:noFill/>
          </a:ln>
          <a:extLst>
            <a:ext uri="{53640926-AAD7-44D8-BBD7-CCE9431645EC}">
              <a14:shadowObscured xmlns:a14="http://schemas.microsoft.com/office/drawing/2010/main"/>
            </a:ext>
          </a:extLst>
        </p:spPr>
      </p:pic>
      <p:sp>
        <p:nvSpPr>
          <p:cNvPr id="11" name="object 5"/>
          <p:cNvSpPr txBox="1"/>
          <p:nvPr/>
        </p:nvSpPr>
        <p:spPr>
          <a:xfrm>
            <a:off x="2294414" y="2066516"/>
            <a:ext cx="4537866" cy="182742"/>
          </a:xfrm>
          <a:prstGeom prst="rect">
            <a:avLst/>
          </a:prstGeom>
        </p:spPr>
        <p:txBody>
          <a:bodyPr vert="horz" wrap="square" lIns="0" tIns="13335" rIns="0" bIns="0" rtlCol="0">
            <a:spAutoFit/>
          </a:bodyPr>
          <a:lstStyle/>
          <a:p>
            <a:pPr marL="12700">
              <a:lnSpc>
                <a:spcPct val="100000"/>
              </a:lnSpc>
              <a:spcBef>
                <a:spcPts val="105"/>
              </a:spcBef>
            </a:pPr>
            <a:r>
              <a:rPr lang="es-CO" sz="1100" b="1" dirty="0">
                <a:latin typeface="Arial"/>
                <a:cs typeface="Arial"/>
              </a:rPr>
              <a:t>Ingreso a la intranet – SGI -  módulo plan de mejoramiento </a:t>
            </a:r>
            <a:endParaRPr sz="1100" dirty="0">
              <a:latin typeface="Arial"/>
              <a:cs typeface="Arial"/>
            </a:endParaRPr>
          </a:p>
        </p:txBody>
      </p:sp>
      <p:pic>
        <p:nvPicPr>
          <p:cNvPr id="12" name="Imagen 11"/>
          <p:cNvPicPr/>
          <p:nvPr/>
        </p:nvPicPr>
        <p:blipFill rotWithShape="1">
          <a:blip r:embed="rId3"/>
          <a:srcRect l="20052" t="70913" r="20733" b="5950"/>
          <a:stretch/>
        </p:blipFill>
        <p:spPr bwMode="auto">
          <a:xfrm>
            <a:off x="1907261" y="2435604"/>
            <a:ext cx="4293704" cy="1057727"/>
          </a:xfrm>
          <a:prstGeom prst="rect">
            <a:avLst/>
          </a:prstGeom>
          <a:ln>
            <a:noFill/>
          </a:ln>
          <a:extLst>
            <a:ext uri="{53640926-AAD7-44D8-BBD7-CCE9431645EC}">
              <a14:shadowObscured xmlns:a14="http://schemas.microsoft.com/office/drawing/2010/main"/>
            </a:ext>
          </a:extLst>
        </p:spPr>
      </p:pic>
      <p:sp>
        <p:nvSpPr>
          <p:cNvPr id="13" name="object 10"/>
          <p:cNvSpPr txBox="1"/>
          <p:nvPr/>
        </p:nvSpPr>
        <p:spPr>
          <a:xfrm>
            <a:off x="555855" y="907030"/>
            <a:ext cx="11087100" cy="767518"/>
          </a:xfrm>
          <a:prstGeom prst="rect">
            <a:avLst/>
          </a:prstGeom>
        </p:spPr>
        <p:txBody>
          <a:bodyPr vert="horz" wrap="square" lIns="0" tIns="48895" rIns="0" bIns="0" rtlCol="0">
            <a:spAutoFit/>
          </a:bodyPr>
          <a:lstStyle/>
          <a:p>
            <a:pPr marL="12700" marR="5080">
              <a:lnSpc>
                <a:spcPct val="80000"/>
              </a:lnSpc>
              <a:spcBef>
                <a:spcPts val="385"/>
              </a:spcBef>
            </a:pPr>
            <a:r>
              <a:rPr sz="1000" b="1" spc="-5" dirty="0">
                <a:latin typeface="Helvetica" panose="020B0604020202020204" pitchFamily="34" charset="0"/>
                <a:cs typeface="Helvetica" panose="020B0604020202020204" pitchFamily="34" charset="0"/>
              </a:rPr>
              <a:t>Paso</a:t>
            </a:r>
            <a:r>
              <a:rPr sz="1000" b="1" spc="20" dirty="0">
                <a:latin typeface="Helvetica" panose="020B0604020202020204" pitchFamily="34" charset="0"/>
                <a:cs typeface="Helvetica" panose="020B0604020202020204" pitchFamily="34" charset="0"/>
              </a:rPr>
              <a:t> </a:t>
            </a:r>
            <a:r>
              <a:rPr sz="1000" b="1" dirty="0">
                <a:latin typeface="Helvetica" panose="020B0604020202020204" pitchFamily="34" charset="0"/>
                <a:cs typeface="Helvetica" panose="020B0604020202020204" pitchFamily="34" charset="0"/>
              </a:rPr>
              <a:t>1</a:t>
            </a:r>
            <a:r>
              <a:rPr sz="1000" dirty="0">
                <a:latin typeface="Helvetica" panose="020B0604020202020204" pitchFamily="34" charset="0"/>
                <a:cs typeface="Helvetica" panose="020B0604020202020204" pitchFamily="34" charset="0"/>
              </a:rPr>
              <a:t>:</a:t>
            </a:r>
            <a:r>
              <a:rPr sz="1000" spc="50" dirty="0">
                <a:latin typeface="Helvetica" panose="020B0604020202020204" pitchFamily="34" charset="0"/>
                <a:cs typeface="Helvetica" panose="020B0604020202020204" pitchFamily="34" charset="0"/>
              </a:rPr>
              <a:t> </a:t>
            </a:r>
            <a:r>
              <a:rPr lang="es-CO" sz="1000" spc="50" dirty="0">
                <a:latin typeface="Helvetica" panose="020B0604020202020204" pitchFamily="34" charset="0"/>
                <a:cs typeface="Helvetica" panose="020B0604020202020204" pitchFamily="34" charset="0"/>
              </a:rPr>
              <a:t>Una vez formulado el hallazgo se da origen a </a:t>
            </a:r>
            <a:r>
              <a:rPr lang="es-CO" sz="1000" b="1" spc="50" dirty="0">
                <a:latin typeface="Helvetica" panose="020B0604020202020204" pitchFamily="34" charset="0"/>
                <a:cs typeface="Helvetica" panose="020B0604020202020204" pitchFamily="34" charset="0"/>
              </a:rPr>
              <a:t>plan de acción </a:t>
            </a:r>
            <a:r>
              <a:rPr lang="es-CO" sz="1000" spc="50" dirty="0">
                <a:latin typeface="Helvetica" panose="020B0604020202020204" pitchFamily="34" charset="0"/>
                <a:cs typeface="Helvetica" panose="020B0604020202020204" pitchFamily="34" charset="0"/>
              </a:rPr>
              <a:t>para una dependencia específica a quien le llega una </a:t>
            </a:r>
            <a:r>
              <a:rPr lang="es-CO" sz="1000" b="1" spc="50" dirty="0">
                <a:latin typeface="Helvetica" panose="020B0604020202020204" pitchFamily="34" charset="0"/>
                <a:cs typeface="Helvetica" panose="020B0604020202020204" pitchFamily="34" charset="0"/>
              </a:rPr>
              <a:t>alerta</a:t>
            </a:r>
            <a:r>
              <a:rPr lang="es-CO" sz="1000" spc="50" dirty="0">
                <a:latin typeface="Helvetica" panose="020B0604020202020204" pitchFamily="34" charset="0"/>
                <a:cs typeface="Helvetica" panose="020B0604020202020204" pitchFamily="34" charset="0"/>
              </a:rPr>
              <a:t> en el correo electrónico con el número del hallazgo.  </a:t>
            </a:r>
          </a:p>
          <a:p>
            <a:pPr marL="12700" marR="5080">
              <a:lnSpc>
                <a:spcPct val="80000"/>
              </a:lnSpc>
              <a:spcBef>
                <a:spcPts val="385"/>
              </a:spcBef>
            </a:pPr>
            <a:r>
              <a:rPr lang="es-CO" sz="1000" b="1" spc="-5" dirty="0">
                <a:latin typeface="Helvetica" panose="020B0604020202020204" pitchFamily="34" charset="0"/>
                <a:cs typeface="Helvetica" panose="020B0604020202020204" pitchFamily="34" charset="0"/>
              </a:rPr>
              <a:t>Paso</a:t>
            </a:r>
            <a:r>
              <a:rPr lang="es-CO" sz="1000" b="1" spc="20" dirty="0">
                <a:latin typeface="Helvetica" panose="020B0604020202020204" pitchFamily="34" charset="0"/>
                <a:cs typeface="Helvetica" panose="020B0604020202020204" pitchFamily="34" charset="0"/>
              </a:rPr>
              <a:t> 2</a:t>
            </a:r>
            <a:r>
              <a:rPr lang="es-CO" sz="1000" dirty="0">
                <a:latin typeface="Helvetica" panose="020B0604020202020204" pitchFamily="34" charset="0"/>
                <a:cs typeface="Helvetica" panose="020B0604020202020204" pitchFamily="34" charset="0"/>
              </a:rPr>
              <a:t>: </a:t>
            </a:r>
            <a:r>
              <a:rPr lang="es-CO" sz="1000" spc="50" dirty="0">
                <a:latin typeface="Helvetica" panose="020B0604020202020204" pitchFamily="34" charset="0"/>
                <a:cs typeface="Helvetica" panose="020B0604020202020204" pitchFamily="34" charset="0"/>
              </a:rPr>
              <a:t>El </a:t>
            </a:r>
            <a:r>
              <a:rPr lang="es-CO" sz="1000" b="1" spc="-5" dirty="0">
                <a:latin typeface="Helvetica" panose="020B0604020202020204" pitchFamily="34" charset="0"/>
                <a:cs typeface="Helvetica" panose="020B0604020202020204" pitchFamily="34" charset="0"/>
              </a:rPr>
              <a:t>delegado</a:t>
            </a:r>
            <a:r>
              <a:rPr sz="1000" b="1" spc="25" dirty="0">
                <a:latin typeface="Helvetica" panose="020B0604020202020204" pitchFamily="34" charset="0"/>
                <a:cs typeface="Helvetica" panose="020B0604020202020204" pitchFamily="34" charset="0"/>
              </a:rPr>
              <a:t> </a:t>
            </a:r>
            <a:r>
              <a:rPr lang="es-CO" sz="1000" spc="25" dirty="0">
                <a:latin typeface="Helvetica" panose="020B0604020202020204" pitchFamily="34" charset="0"/>
                <a:cs typeface="Helvetica" panose="020B0604020202020204" pitchFamily="34" charset="0"/>
              </a:rPr>
              <a:t>de la dependencia </a:t>
            </a:r>
            <a:r>
              <a:rPr lang="es-CO" sz="1000" spc="-10" dirty="0">
                <a:latin typeface="Helvetica" panose="020B0604020202020204" pitchFamily="34" charset="0"/>
                <a:cs typeface="Helvetica" panose="020B0604020202020204" pitchFamily="34" charset="0"/>
              </a:rPr>
              <a:t>ingresa</a:t>
            </a:r>
            <a:r>
              <a:rPr sz="1000" spc="30" dirty="0">
                <a:latin typeface="Helvetica" panose="020B0604020202020204" pitchFamily="34" charset="0"/>
                <a:cs typeface="Helvetica" panose="020B0604020202020204" pitchFamily="34" charset="0"/>
              </a:rPr>
              <a:t> </a:t>
            </a:r>
            <a:r>
              <a:rPr sz="1000" spc="-5" dirty="0">
                <a:latin typeface="Helvetica" panose="020B0604020202020204" pitchFamily="34" charset="0"/>
                <a:cs typeface="Helvetica" panose="020B0604020202020204" pitchFamily="34" charset="0"/>
              </a:rPr>
              <a:t>al</a:t>
            </a:r>
            <a:r>
              <a:rPr sz="1000" spc="15" dirty="0">
                <a:latin typeface="Helvetica" panose="020B0604020202020204" pitchFamily="34" charset="0"/>
                <a:cs typeface="Helvetica" panose="020B0604020202020204" pitchFamily="34" charset="0"/>
              </a:rPr>
              <a:t> </a:t>
            </a:r>
            <a:r>
              <a:rPr sz="1000" dirty="0">
                <a:latin typeface="Helvetica" panose="020B0604020202020204" pitchFamily="34" charset="0"/>
                <a:cs typeface="Helvetica" panose="020B0604020202020204" pitchFamily="34" charset="0"/>
              </a:rPr>
              <a:t>SGI,</a:t>
            </a:r>
            <a:r>
              <a:rPr sz="1000" spc="25" dirty="0">
                <a:latin typeface="Helvetica" panose="020B0604020202020204" pitchFamily="34" charset="0"/>
                <a:cs typeface="Helvetica" panose="020B0604020202020204" pitchFamily="34" charset="0"/>
              </a:rPr>
              <a:t> </a:t>
            </a:r>
            <a:r>
              <a:rPr lang="es-CO" sz="1000" spc="25" dirty="0">
                <a:latin typeface="Helvetica" panose="020B0604020202020204" pitchFamily="34" charset="0"/>
                <a:cs typeface="Helvetica" panose="020B0604020202020204" pitchFamily="34" charset="0"/>
              </a:rPr>
              <a:t>c</a:t>
            </a:r>
            <a:r>
              <a:rPr sz="1000" spc="-5" dirty="0">
                <a:latin typeface="Helvetica" panose="020B0604020202020204" pitchFamily="34" charset="0"/>
                <a:cs typeface="Helvetica" panose="020B0604020202020204" pitchFamily="34" charset="0"/>
              </a:rPr>
              <a:t>on</a:t>
            </a:r>
            <a:r>
              <a:rPr sz="1000" spc="25" dirty="0">
                <a:latin typeface="Helvetica" panose="020B0604020202020204" pitchFamily="34" charset="0"/>
                <a:cs typeface="Helvetica" panose="020B0604020202020204" pitchFamily="34" charset="0"/>
              </a:rPr>
              <a:t> </a:t>
            </a:r>
            <a:r>
              <a:rPr sz="1000" spc="-10" dirty="0">
                <a:latin typeface="Helvetica" panose="020B0604020202020204" pitchFamily="34" charset="0"/>
                <a:cs typeface="Helvetica" panose="020B0604020202020204" pitchFamily="34" charset="0"/>
              </a:rPr>
              <a:t>su</a:t>
            </a:r>
            <a:r>
              <a:rPr sz="1000" spc="380" dirty="0">
                <a:latin typeface="Helvetica" panose="020B0604020202020204" pitchFamily="34" charset="0"/>
                <a:cs typeface="Helvetica" panose="020B0604020202020204" pitchFamily="34" charset="0"/>
              </a:rPr>
              <a:t> </a:t>
            </a:r>
            <a:r>
              <a:rPr sz="1000" spc="-5" dirty="0">
                <a:latin typeface="Helvetica" panose="020B0604020202020204" pitchFamily="34" charset="0"/>
                <a:cs typeface="Helvetica" panose="020B0604020202020204" pitchFamily="34" charset="0"/>
              </a:rPr>
              <a:t>clave</a:t>
            </a:r>
            <a:r>
              <a:rPr sz="1000" spc="25" dirty="0">
                <a:latin typeface="Helvetica" panose="020B0604020202020204" pitchFamily="34" charset="0"/>
                <a:cs typeface="Helvetica" panose="020B0604020202020204" pitchFamily="34" charset="0"/>
              </a:rPr>
              <a:t> </a:t>
            </a:r>
            <a:r>
              <a:rPr sz="1000" dirty="0">
                <a:latin typeface="Helvetica" panose="020B0604020202020204" pitchFamily="34" charset="0"/>
                <a:cs typeface="Helvetica" panose="020B0604020202020204" pitchFamily="34" charset="0"/>
              </a:rPr>
              <a:t>y</a:t>
            </a:r>
            <a:r>
              <a:rPr sz="1000" spc="10" dirty="0">
                <a:latin typeface="Helvetica" panose="020B0604020202020204" pitchFamily="34" charset="0"/>
                <a:cs typeface="Helvetica" panose="020B0604020202020204" pitchFamily="34" charset="0"/>
              </a:rPr>
              <a:t> </a:t>
            </a:r>
            <a:r>
              <a:rPr lang="es-CO" sz="1000" spc="-5" dirty="0">
                <a:latin typeface="Helvetica" panose="020B0604020202020204" pitchFamily="34" charset="0"/>
                <a:cs typeface="Helvetica" panose="020B0604020202020204" pitchFamily="34" charset="0"/>
              </a:rPr>
              <a:t>contraseña</a:t>
            </a:r>
            <a:r>
              <a:rPr sz="1000" spc="-5" dirty="0">
                <a:latin typeface="Helvetica" panose="020B0604020202020204" pitchFamily="34" charset="0"/>
                <a:cs typeface="Helvetica" panose="020B0604020202020204" pitchFamily="34" charset="0"/>
              </a:rPr>
              <a:t> </a:t>
            </a:r>
            <a:r>
              <a:rPr lang="es-CO" sz="1000" spc="-5" dirty="0">
                <a:latin typeface="Helvetica" panose="020B0604020202020204" pitchFamily="34" charset="0"/>
                <a:cs typeface="Helvetica" panose="020B0604020202020204" pitchFamily="34" charset="0"/>
              </a:rPr>
              <a:t>para establecer las acciones respectivas.  </a:t>
            </a:r>
          </a:p>
          <a:p>
            <a:pPr marL="12700" marR="5080">
              <a:lnSpc>
                <a:spcPct val="80000"/>
              </a:lnSpc>
              <a:spcBef>
                <a:spcPts val="385"/>
              </a:spcBef>
            </a:pPr>
            <a:r>
              <a:rPr lang="es-CO" sz="1000" b="1" spc="-5" dirty="0">
                <a:latin typeface="Helvetica" panose="020B0604020202020204" pitchFamily="34" charset="0"/>
                <a:cs typeface="Helvetica" panose="020B0604020202020204" pitchFamily="34" charset="0"/>
              </a:rPr>
              <a:t>Nota:</a:t>
            </a:r>
            <a:r>
              <a:rPr lang="es-CO" sz="1000" spc="-5" dirty="0">
                <a:latin typeface="Helvetica" panose="020B0604020202020204" pitchFamily="34" charset="0"/>
                <a:cs typeface="Helvetica" panose="020B0604020202020204" pitchFamily="34" charset="0"/>
              </a:rPr>
              <a:t> El delegado de la dependencia acompañado de un profesional de la OAP en mesa de trabajo realiza el análisis de causas</a:t>
            </a:r>
            <a:r>
              <a:rPr lang="es-CO" sz="1000" b="1" spc="-5" dirty="0">
                <a:latin typeface="Helvetica" panose="020B0604020202020204" pitchFamily="34" charset="0"/>
                <a:cs typeface="Helvetica" panose="020B0604020202020204" pitchFamily="34" charset="0"/>
              </a:rPr>
              <a:t>, </a:t>
            </a:r>
            <a:r>
              <a:rPr lang="es-CO" sz="1000" spc="-5" dirty="0">
                <a:latin typeface="Helvetica" panose="020B0604020202020204" pitchFamily="34" charset="0"/>
                <a:cs typeface="Helvetica" panose="020B0604020202020204" pitchFamily="34" charset="0"/>
              </a:rPr>
              <a:t>determinando la causa raíz del hallazgo y definiendo las acciones y responsables de ejecutar las acciones del plan de mejoramiento en un tiempo no mayor a 6 meses.</a:t>
            </a:r>
            <a:r>
              <a:rPr sz="1000" spc="-5" dirty="0">
                <a:solidFill>
                  <a:srgbClr val="FFFFFF"/>
                </a:solidFill>
                <a:latin typeface="Helvetica" panose="020B0604020202020204" pitchFamily="34" charset="0"/>
                <a:cs typeface="Helvetica" panose="020B0604020202020204" pitchFamily="34" charset="0"/>
              </a:rPr>
              <a:t>l</a:t>
            </a:r>
            <a:r>
              <a:rPr sz="1000" spc="-20" dirty="0">
                <a:solidFill>
                  <a:srgbClr val="FFFFFF"/>
                </a:solidFill>
                <a:latin typeface="Helvetica" panose="020B0604020202020204" pitchFamily="34" charset="0"/>
                <a:cs typeface="Helvetica" panose="020B0604020202020204" pitchFamily="34" charset="0"/>
              </a:rPr>
              <a:t> </a:t>
            </a:r>
            <a:r>
              <a:rPr sz="1000" dirty="0">
                <a:solidFill>
                  <a:srgbClr val="FFFFFF"/>
                </a:solidFill>
                <a:latin typeface="Helvetica" panose="020B0604020202020204" pitchFamily="34" charset="0"/>
                <a:cs typeface="Helvetica" panose="020B0604020202020204" pitchFamily="34" charset="0"/>
              </a:rPr>
              <a:t>SGI.</a:t>
            </a:r>
            <a:endParaRPr sz="1000" dirty="0">
              <a:latin typeface="Helvetica" panose="020B0604020202020204" pitchFamily="34" charset="0"/>
              <a:cs typeface="Helvetica" panose="020B0604020202020204" pitchFamily="34" charset="0"/>
            </a:endParaRPr>
          </a:p>
        </p:txBody>
      </p:sp>
      <p:sp>
        <p:nvSpPr>
          <p:cNvPr id="14" name="object 5">
            <a:extLst>
              <a:ext uri="{FF2B5EF4-FFF2-40B4-BE49-F238E27FC236}">
                <a16:creationId xmlns:a16="http://schemas.microsoft.com/office/drawing/2014/main" id="{D676F87A-782C-4D5A-B7EC-325EB50613A1}"/>
              </a:ext>
            </a:extLst>
          </p:cNvPr>
          <p:cNvSpPr txBox="1"/>
          <p:nvPr/>
        </p:nvSpPr>
        <p:spPr>
          <a:xfrm>
            <a:off x="549026" y="2042288"/>
            <a:ext cx="2275205" cy="182742"/>
          </a:xfrm>
          <a:prstGeom prst="rect">
            <a:avLst/>
          </a:prstGeom>
        </p:spPr>
        <p:txBody>
          <a:bodyPr vert="horz" wrap="square" lIns="0" tIns="13335" rIns="0" bIns="0" rtlCol="0">
            <a:spAutoFit/>
          </a:bodyPr>
          <a:lstStyle/>
          <a:p>
            <a:pPr marL="12700">
              <a:lnSpc>
                <a:spcPct val="100000"/>
              </a:lnSpc>
              <a:spcBef>
                <a:spcPts val="105"/>
              </a:spcBef>
            </a:pPr>
            <a:r>
              <a:rPr lang="es-CO" sz="1100" b="1" dirty="0">
                <a:latin typeface="Arial"/>
                <a:cs typeface="Arial"/>
              </a:rPr>
              <a:t>Alerta de correo </a:t>
            </a:r>
            <a:endParaRPr sz="1100" dirty="0">
              <a:latin typeface="Arial"/>
              <a:cs typeface="Arial"/>
            </a:endParaRPr>
          </a:p>
        </p:txBody>
      </p:sp>
      <p:sp>
        <p:nvSpPr>
          <p:cNvPr id="15" name="object 5">
            <a:extLst>
              <a:ext uri="{FF2B5EF4-FFF2-40B4-BE49-F238E27FC236}">
                <a16:creationId xmlns:a16="http://schemas.microsoft.com/office/drawing/2014/main" id="{C5C38E91-D1EF-41B4-A113-20475A3481E3}"/>
              </a:ext>
            </a:extLst>
          </p:cNvPr>
          <p:cNvSpPr/>
          <p:nvPr/>
        </p:nvSpPr>
        <p:spPr>
          <a:xfrm>
            <a:off x="161873" y="2070014"/>
            <a:ext cx="295038" cy="240029"/>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16" name="object 5">
            <a:extLst>
              <a:ext uri="{FF2B5EF4-FFF2-40B4-BE49-F238E27FC236}">
                <a16:creationId xmlns:a16="http://schemas.microsoft.com/office/drawing/2014/main" id="{4B9CA259-4DD8-46D0-9B47-C1B86A7FC4B0}"/>
              </a:ext>
            </a:extLst>
          </p:cNvPr>
          <p:cNvSpPr/>
          <p:nvPr/>
        </p:nvSpPr>
        <p:spPr>
          <a:xfrm>
            <a:off x="1907261" y="2091323"/>
            <a:ext cx="295038" cy="19751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2</a:t>
            </a:r>
            <a:endParaRPr sz="1100" dirty="0">
              <a:solidFill>
                <a:schemeClr val="bg1"/>
              </a:solidFill>
            </a:endParaRPr>
          </a:p>
        </p:txBody>
      </p:sp>
      <p:sp>
        <p:nvSpPr>
          <p:cNvPr id="17" name="object 5">
            <a:extLst>
              <a:ext uri="{FF2B5EF4-FFF2-40B4-BE49-F238E27FC236}">
                <a16:creationId xmlns:a16="http://schemas.microsoft.com/office/drawing/2014/main" id="{43CE5E09-2486-4A7A-B0CE-B7F01F9715C5}"/>
              </a:ext>
            </a:extLst>
          </p:cNvPr>
          <p:cNvSpPr/>
          <p:nvPr/>
        </p:nvSpPr>
        <p:spPr>
          <a:xfrm>
            <a:off x="7146418" y="2066516"/>
            <a:ext cx="295038" cy="293689"/>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3</a:t>
            </a:r>
            <a:endParaRPr sz="1100" dirty="0">
              <a:solidFill>
                <a:schemeClr val="bg1"/>
              </a:solidFill>
            </a:endParaRPr>
          </a:p>
        </p:txBody>
      </p:sp>
      <p:sp>
        <p:nvSpPr>
          <p:cNvPr id="18" name="object 5">
            <a:extLst>
              <a:ext uri="{FF2B5EF4-FFF2-40B4-BE49-F238E27FC236}">
                <a16:creationId xmlns:a16="http://schemas.microsoft.com/office/drawing/2014/main" id="{157E4025-532F-45EA-BAB3-2BEBCE446AE4}"/>
              </a:ext>
            </a:extLst>
          </p:cNvPr>
          <p:cNvSpPr txBox="1"/>
          <p:nvPr/>
        </p:nvSpPr>
        <p:spPr>
          <a:xfrm>
            <a:off x="7565205" y="2120176"/>
            <a:ext cx="2275205" cy="182742"/>
          </a:xfrm>
          <a:prstGeom prst="rect">
            <a:avLst/>
          </a:prstGeom>
        </p:spPr>
        <p:txBody>
          <a:bodyPr vert="horz" wrap="square" lIns="0" tIns="13335" rIns="0" bIns="0" rtlCol="0">
            <a:spAutoFit/>
          </a:bodyPr>
          <a:lstStyle/>
          <a:p>
            <a:pPr marL="12700">
              <a:lnSpc>
                <a:spcPct val="100000"/>
              </a:lnSpc>
              <a:spcBef>
                <a:spcPts val="105"/>
              </a:spcBef>
            </a:pPr>
            <a:r>
              <a:rPr lang="es-CO" sz="1100" b="1" dirty="0">
                <a:latin typeface="Arial"/>
                <a:cs typeface="Arial"/>
              </a:rPr>
              <a:t>Ingreso usuario y contraseña </a:t>
            </a:r>
            <a:endParaRPr sz="1100" dirty="0">
              <a:latin typeface="Arial"/>
              <a:cs typeface="Arial"/>
            </a:endParaRPr>
          </a:p>
        </p:txBody>
      </p:sp>
      <p:sp>
        <p:nvSpPr>
          <p:cNvPr id="19" name="Elipse 18">
            <a:extLst>
              <a:ext uri="{FF2B5EF4-FFF2-40B4-BE49-F238E27FC236}">
                <a16:creationId xmlns:a16="http://schemas.microsoft.com/office/drawing/2014/main" id="{56EB721B-2F37-41F7-8446-96FC229B275D}"/>
              </a:ext>
            </a:extLst>
          </p:cNvPr>
          <p:cNvSpPr/>
          <p:nvPr/>
        </p:nvSpPr>
        <p:spPr>
          <a:xfrm>
            <a:off x="3580453" y="2417633"/>
            <a:ext cx="832723" cy="99880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64848B93-3CF7-4702-8C19-2608D81E60A2}"/>
              </a:ext>
            </a:extLst>
          </p:cNvPr>
          <p:cNvSpPr/>
          <p:nvPr/>
        </p:nvSpPr>
        <p:spPr>
          <a:xfrm>
            <a:off x="8154159" y="2627346"/>
            <a:ext cx="832723" cy="72704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a:extLst>
              <a:ext uri="{FF2B5EF4-FFF2-40B4-BE49-F238E27FC236}">
                <a16:creationId xmlns:a16="http://schemas.microsoft.com/office/drawing/2014/main" id="{51090CC2-7F33-4C90-AB33-F8EED8C963DA}"/>
              </a:ext>
            </a:extLst>
          </p:cNvPr>
          <p:cNvPicPr/>
          <p:nvPr/>
        </p:nvPicPr>
        <p:blipFill rotWithShape="1">
          <a:blip r:embed="rId4"/>
          <a:srcRect t="6772" b="3683"/>
          <a:stretch/>
        </p:blipFill>
        <p:spPr bwMode="auto">
          <a:xfrm>
            <a:off x="2798020" y="4308647"/>
            <a:ext cx="5164880" cy="2282653"/>
          </a:xfrm>
          <a:prstGeom prst="rect">
            <a:avLst/>
          </a:prstGeom>
          <a:ln>
            <a:noFill/>
          </a:ln>
          <a:extLst>
            <a:ext uri="{53640926-AAD7-44D8-BBD7-CCE9431645EC}">
              <a14:shadowObscured xmlns:a14="http://schemas.microsoft.com/office/drawing/2010/main"/>
            </a:ext>
          </a:extLst>
        </p:spPr>
      </p:pic>
      <p:sp>
        <p:nvSpPr>
          <p:cNvPr id="22" name="Elipse 21">
            <a:extLst>
              <a:ext uri="{FF2B5EF4-FFF2-40B4-BE49-F238E27FC236}">
                <a16:creationId xmlns:a16="http://schemas.microsoft.com/office/drawing/2014/main" id="{F5E5F41A-83FB-434B-B115-F4679C0F5B37}"/>
              </a:ext>
            </a:extLst>
          </p:cNvPr>
          <p:cNvSpPr/>
          <p:nvPr/>
        </p:nvSpPr>
        <p:spPr>
          <a:xfrm>
            <a:off x="2683158" y="4839916"/>
            <a:ext cx="832723" cy="99880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Elipse 22">
            <a:extLst>
              <a:ext uri="{FF2B5EF4-FFF2-40B4-BE49-F238E27FC236}">
                <a16:creationId xmlns:a16="http://schemas.microsoft.com/office/drawing/2014/main" id="{7F62A48E-1D9E-43F0-9BE3-E7BAE26E68EB}"/>
              </a:ext>
            </a:extLst>
          </p:cNvPr>
          <p:cNvSpPr/>
          <p:nvPr/>
        </p:nvSpPr>
        <p:spPr>
          <a:xfrm>
            <a:off x="4095981" y="4474798"/>
            <a:ext cx="439512" cy="43224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object 5">
            <a:extLst>
              <a:ext uri="{FF2B5EF4-FFF2-40B4-BE49-F238E27FC236}">
                <a16:creationId xmlns:a16="http://schemas.microsoft.com/office/drawing/2014/main" id="{CEAD7C29-AFE2-47DA-AA8D-B65E2D2E84E4}"/>
              </a:ext>
            </a:extLst>
          </p:cNvPr>
          <p:cNvSpPr/>
          <p:nvPr/>
        </p:nvSpPr>
        <p:spPr>
          <a:xfrm>
            <a:off x="2742616" y="3894149"/>
            <a:ext cx="295038" cy="293689"/>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4</a:t>
            </a:r>
            <a:endParaRPr sz="1100" dirty="0">
              <a:solidFill>
                <a:schemeClr val="bg1"/>
              </a:solidFill>
            </a:endParaRPr>
          </a:p>
        </p:txBody>
      </p:sp>
      <p:sp>
        <p:nvSpPr>
          <p:cNvPr id="25" name="object 5">
            <a:extLst>
              <a:ext uri="{FF2B5EF4-FFF2-40B4-BE49-F238E27FC236}">
                <a16:creationId xmlns:a16="http://schemas.microsoft.com/office/drawing/2014/main" id="{99267D8B-794A-43A6-94FD-09BB4EB22A26}"/>
              </a:ext>
            </a:extLst>
          </p:cNvPr>
          <p:cNvSpPr txBox="1"/>
          <p:nvPr/>
        </p:nvSpPr>
        <p:spPr>
          <a:xfrm>
            <a:off x="3138677" y="3918910"/>
            <a:ext cx="4377710" cy="182742"/>
          </a:xfrm>
          <a:prstGeom prst="rect">
            <a:avLst/>
          </a:prstGeom>
        </p:spPr>
        <p:txBody>
          <a:bodyPr vert="horz" wrap="square" lIns="0" tIns="13335" rIns="0" bIns="0" rtlCol="0">
            <a:spAutoFit/>
          </a:bodyPr>
          <a:lstStyle/>
          <a:p>
            <a:pPr marL="12700">
              <a:lnSpc>
                <a:spcPct val="100000"/>
              </a:lnSpc>
              <a:spcBef>
                <a:spcPts val="105"/>
              </a:spcBef>
            </a:pPr>
            <a:r>
              <a:rPr lang="es-CO" sz="1100" b="1" dirty="0">
                <a:latin typeface="Arial"/>
                <a:cs typeface="Arial"/>
              </a:rPr>
              <a:t>Ingreso módulo plan de mejoramiento y selecciona número</a:t>
            </a:r>
            <a:endParaRPr sz="1100" dirty="0">
              <a:latin typeface="Arial"/>
              <a:cs typeface="Arial"/>
            </a:endParaRPr>
          </a:p>
        </p:txBody>
      </p:sp>
    </p:spTree>
    <p:extLst>
      <p:ext uri="{BB962C8B-B14F-4D97-AF65-F5344CB8AC3E}">
        <p14:creationId xmlns:p14="http://schemas.microsoft.com/office/powerpoint/2010/main" val="43132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03695-DCC9-2B2B-CE25-CD632F0261C9}"/>
              </a:ext>
            </a:extLst>
          </p:cNvPr>
          <p:cNvSpPr txBox="1">
            <a:spLocks/>
          </p:cNvSpPr>
          <p:nvPr/>
        </p:nvSpPr>
        <p:spPr>
          <a:xfrm>
            <a:off x="1815548" y="3055903"/>
            <a:ext cx="8560904" cy="746194"/>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ES" sz="4800" b="1" dirty="0">
                <a:solidFill>
                  <a:schemeClr val="bg1"/>
                </a:solidFill>
              </a:rPr>
              <a:t>Instructivo del Usuario SGI – Módulo Plan de Mejoramiento</a:t>
            </a:r>
            <a:endParaRPr lang="es-CO" sz="4800" b="1" dirty="0">
              <a:solidFill>
                <a:schemeClr val="bg1"/>
              </a:solidFill>
            </a:endParaRPr>
          </a:p>
        </p:txBody>
      </p:sp>
      <p:sp>
        <p:nvSpPr>
          <p:cNvPr id="3" name="Marcador de texto 2"/>
          <p:cNvSpPr txBox="1">
            <a:spLocks/>
          </p:cNvSpPr>
          <p:nvPr/>
        </p:nvSpPr>
        <p:spPr>
          <a:xfrm>
            <a:off x="95204" y="5132837"/>
            <a:ext cx="4909632" cy="701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a:solidFill>
                  <a:schemeClr val="bg1"/>
                </a:solidFill>
              </a:rPr>
              <a:t>Oficina Asesora de Planeación </a:t>
            </a:r>
          </a:p>
          <a:p>
            <a:pPr marL="0" indent="0">
              <a:buNone/>
            </a:pPr>
            <a:r>
              <a:rPr lang="es-ES" sz="1800" b="1" dirty="0">
                <a:solidFill>
                  <a:schemeClr val="bg1"/>
                </a:solidFill>
              </a:rPr>
              <a:t>Julio 2024 - Versión 06</a:t>
            </a:r>
            <a:endParaRPr lang="es-ES" sz="1800" dirty="0">
              <a:solidFill>
                <a:schemeClr val="bg1"/>
              </a:solidFill>
            </a:endParaRPr>
          </a:p>
        </p:txBody>
      </p:sp>
    </p:spTree>
    <p:extLst>
      <p:ext uri="{BB962C8B-B14F-4D97-AF65-F5344CB8AC3E}">
        <p14:creationId xmlns:p14="http://schemas.microsoft.com/office/powerpoint/2010/main" val="60639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Formulación del Plan de Mejoramiento</a:t>
            </a:r>
            <a:endParaRPr lang="es-CO" dirty="0"/>
          </a:p>
        </p:txBody>
      </p:sp>
      <p:sp>
        <p:nvSpPr>
          <p:cNvPr id="3" name="Marcador de contenido 2"/>
          <p:cNvSpPr>
            <a:spLocks noGrp="1"/>
          </p:cNvSpPr>
          <p:nvPr>
            <p:ph sz="half" idx="2"/>
          </p:nvPr>
        </p:nvSpPr>
        <p:spPr/>
        <p:txBody>
          <a:bodyPr/>
          <a:lstStyle/>
          <a:p>
            <a:r>
              <a:rPr lang="es-MX" dirty="0"/>
              <a:t>5</a:t>
            </a:r>
            <a:endParaRPr lang="es-CO" dirty="0"/>
          </a:p>
        </p:txBody>
      </p:sp>
      <p:sp>
        <p:nvSpPr>
          <p:cNvPr id="26" name="object 9"/>
          <p:cNvSpPr txBox="1"/>
          <p:nvPr/>
        </p:nvSpPr>
        <p:spPr>
          <a:xfrm>
            <a:off x="436851" y="2265633"/>
            <a:ext cx="13004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sp>
        <p:nvSpPr>
          <p:cNvPr id="27" name="object 13"/>
          <p:cNvSpPr txBox="1"/>
          <p:nvPr/>
        </p:nvSpPr>
        <p:spPr>
          <a:xfrm>
            <a:off x="436851" y="3144423"/>
            <a:ext cx="13004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sp>
        <p:nvSpPr>
          <p:cNvPr id="28" name="object 17"/>
          <p:cNvSpPr txBox="1"/>
          <p:nvPr/>
        </p:nvSpPr>
        <p:spPr>
          <a:xfrm>
            <a:off x="436851" y="3793317"/>
            <a:ext cx="13004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29" name="object 22"/>
          <p:cNvSpPr txBox="1"/>
          <p:nvPr/>
        </p:nvSpPr>
        <p:spPr>
          <a:xfrm>
            <a:off x="436851" y="4684552"/>
            <a:ext cx="13004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a:latin typeface="Arial MT"/>
              <a:cs typeface="Arial MT"/>
            </a:endParaRPr>
          </a:p>
        </p:txBody>
      </p:sp>
      <p:sp>
        <p:nvSpPr>
          <p:cNvPr id="30" name="object 10">
            <a:extLst>
              <a:ext uri="{FF2B5EF4-FFF2-40B4-BE49-F238E27FC236}">
                <a16:creationId xmlns:a16="http://schemas.microsoft.com/office/drawing/2014/main" id="{578067E4-BC5D-49ED-B898-CA86C4824EDA}"/>
              </a:ext>
            </a:extLst>
          </p:cNvPr>
          <p:cNvSpPr txBox="1"/>
          <p:nvPr/>
        </p:nvSpPr>
        <p:spPr>
          <a:xfrm>
            <a:off x="467596" y="951094"/>
            <a:ext cx="10867154" cy="172483"/>
          </a:xfrm>
          <a:prstGeom prst="rect">
            <a:avLst/>
          </a:prstGeom>
        </p:spPr>
        <p:txBody>
          <a:bodyPr vert="horz" wrap="square" lIns="0" tIns="48895" rIns="0" bIns="0" rtlCol="0">
            <a:spAutoFit/>
          </a:bodyPr>
          <a:lstStyle/>
          <a:p>
            <a:pPr marL="12700" marR="5080" algn="ctr">
              <a:lnSpc>
                <a:spcPct val="80000"/>
              </a:lnSpc>
              <a:spcBef>
                <a:spcPts val="385"/>
              </a:spcBef>
            </a:pPr>
            <a:r>
              <a:rPr lang="es-CO" sz="1000" b="1" spc="-5" dirty="0">
                <a:latin typeface="Helvetica" panose="020B0604020202020204" pitchFamily="34" charset="0"/>
                <a:cs typeface="Helvetica" panose="020B0604020202020204" pitchFamily="34" charset="0"/>
              </a:rPr>
              <a:t>Formato sugerido para análisis de causas – Este formato no se encuentra en la herramienta SGI se puede descargar del SIPG formatos del proceso Seguimiento y Evaluación</a:t>
            </a:r>
            <a:endParaRPr sz="1000" dirty="0">
              <a:latin typeface="Helvetica" panose="020B0604020202020204" pitchFamily="34" charset="0"/>
              <a:cs typeface="Helvetica" panose="020B0604020202020204" pitchFamily="34" charset="0"/>
            </a:endParaRPr>
          </a:p>
        </p:txBody>
      </p:sp>
      <p:pic>
        <p:nvPicPr>
          <p:cNvPr id="31" name="Imagen 30"/>
          <p:cNvPicPr>
            <a:picLocks noChangeAspect="1"/>
          </p:cNvPicPr>
          <p:nvPr/>
        </p:nvPicPr>
        <p:blipFill rotWithShape="1">
          <a:blip r:embed="rId2"/>
          <a:srcRect l="16450" t="23122" r="12545" b="13366"/>
          <a:stretch/>
        </p:blipFill>
        <p:spPr>
          <a:xfrm>
            <a:off x="566891" y="1265254"/>
            <a:ext cx="5114818" cy="2528063"/>
          </a:xfrm>
          <a:prstGeom prst="rect">
            <a:avLst/>
          </a:prstGeom>
        </p:spPr>
      </p:pic>
      <p:sp>
        <p:nvSpPr>
          <p:cNvPr id="34" name="Rectángulo 33"/>
          <p:cNvSpPr/>
          <p:nvPr/>
        </p:nvSpPr>
        <p:spPr>
          <a:xfrm>
            <a:off x="1220328" y="4755645"/>
            <a:ext cx="4248640" cy="1349167"/>
          </a:xfrm>
          <a:prstGeom prst="rect">
            <a:avLst/>
          </a:prstGeom>
        </p:spPr>
        <p:txBody>
          <a:bodyPr wrap="square">
            <a:spAutoFit/>
          </a:bodyPr>
          <a:lstStyle/>
          <a:p>
            <a:r>
              <a:rPr lang="es-CO" sz="1000" spc="50" dirty="0">
                <a:latin typeface="Helvetica" panose="020B0604020202020204" pitchFamily="34" charset="0"/>
                <a:cs typeface="Helvetica" panose="020B0604020202020204" pitchFamily="34" charset="0"/>
              </a:rPr>
              <a:t>3. Identificar la relación que tenga la situación con procesos, activos de información y riesgos. </a:t>
            </a:r>
          </a:p>
          <a:p>
            <a:endParaRPr lang="es-CO" sz="1000" spc="50" dirty="0">
              <a:latin typeface="Helvetica" panose="020B0604020202020204" pitchFamily="34" charset="0"/>
              <a:cs typeface="Helvetica" panose="020B0604020202020204" pitchFamily="34" charset="0"/>
            </a:endParaRPr>
          </a:p>
          <a:p>
            <a:r>
              <a:rPr lang="es-CO" sz="1000" spc="50" dirty="0">
                <a:latin typeface="Helvetica" panose="020B0604020202020204" pitchFamily="34" charset="0"/>
                <a:cs typeface="Helvetica" panose="020B0604020202020204" pitchFamily="34" charset="0"/>
              </a:rPr>
              <a:t>4. Identificar las acciones a adelantar, a partir del punto 2. </a:t>
            </a:r>
          </a:p>
          <a:p>
            <a:endParaRPr lang="es-CO" sz="1000" spc="50" dirty="0">
              <a:latin typeface="Helvetica" panose="020B0604020202020204" pitchFamily="34" charset="0"/>
              <a:cs typeface="Helvetica" panose="020B0604020202020204" pitchFamily="34" charset="0"/>
            </a:endParaRPr>
          </a:p>
          <a:p>
            <a:r>
              <a:rPr lang="es-CO" sz="1000" spc="50" dirty="0">
                <a:latin typeface="Helvetica" panose="020B0604020202020204" pitchFamily="34" charset="0"/>
                <a:cs typeface="Helvetica" panose="020B0604020202020204" pitchFamily="34" charset="0"/>
              </a:rPr>
              <a:t>Nota: en el caso de planes de mejoramiento que involucran a diferentes áreas, es importante involucrarlos en la identificación de la causa raíz y nombre un líder articulador. </a:t>
            </a:r>
          </a:p>
        </p:txBody>
      </p:sp>
      <p:pic>
        <p:nvPicPr>
          <p:cNvPr id="35" name="Imagen 34"/>
          <p:cNvPicPr>
            <a:picLocks noChangeAspect="1"/>
          </p:cNvPicPr>
          <p:nvPr/>
        </p:nvPicPr>
        <p:blipFill rotWithShape="1">
          <a:blip r:embed="rId3"/>
          <a:srcRect l="21106" t="23023" r="6276" b="12235"/>
          <a:stretch/>
        </p:blipFill>
        <p:spPr>
          <a:xfrm>
            <a:off x="6287254" y="4381500"/>
            <a:ext cx="5289703" cy="2097458"/>
          </a:xfrm>
          <a:prstGeom prst="rect">
            <a:avLst/>
          </a:prstGeom>
        </p:spPr>
      </p:pic>
      <p:sp>
        <p:nvSpPr>
          <p:cNvPr id="36" name="Rectángulo 35"/>
          <p:cNvSpPr/>
          <p:nvPr/>
        </p:nvSpPr>
        <p:spPr>
          <a:xfrm>
            <a:off x="6081443" y="1434340"/>
            <a:ext cx="4752716" cy="1938992"/>
          </a:xfrm>
          <a:prstGeom prst="rect">
            <a:avLst/>
          </a:prstGeom>
        </p:spPr>
        <p:txBody>
          <a:bodyPr wrap="square">
            <a:spAutoFit/>
          </a:bodyPr>
          <a:lstStyle/>
          <a:p>
            <a:r>
              <a:rPr lang="es-CO" sz="1000" spc="50" dirty="0">
                <a:latin typeface="Helvetica" panose="020B0604020202020204" pitchFamily="34" charset="0"/>
                <a:cs typeface="Helvetica" panose="020B0604020202020204" pitchFamily="34" charset="0"/>
              </a:rPr>
              <a:t>1. Identificar el problema: a partir de una lluvia de ideas el equipo va a anotar todas las posibles respuestas a la pregunta ¿qué pasó? ¿cual es la situación que ha generado una afectación en la gestión institucional? La situación se debe identificar de manera objetiva, evitando en este punto calificarla o responsabilizar a alguien. </a:t>
            </a:r>
          </a:p>
          <a:p>
            <a:endParaRPr lang="es-CO" sz="1000" spc="50" dirty="0">
              <a:latin typeface="Helvetica" panose="020B0604020202020204" pitchFamily="34" charset="0"/>
              <a:cs typeface="Helvetica" panose="020B0604020202020204" pitchFamily="34" charset="0"/>
            </a:endParaRPr>
          </a:p>
          <a:p>
            <a:r>
              <a:rPr lang="es-CO" sz="1000" spc="50" dirty="0">
                <a:latin typeface="Helvetica" panose="020B0604020202020204" pitchFamily="34" charset="0"/>
                <a:cs typeface="Helvetica" panose="020B0604020202020204" pitchFamily="34" charset="0"/>
              </a:rPr>
              <a:t>2. Identificar las causas: el equipo se deberá preguntar ahora por qué ocurrió la situación que se identificó en el punto anterior, para ello puede tomar cada uno de los ámbitos identificados. Es decir, el equipo se debe preguntar sí la situación se presentó por una falta de información, recursos técnicos, método, recurso humano, administración, ambiente. </a:t>
            </a:r>
          </a:p>
          <a:p>
            <a:endParaRPr lang="es-CO" sz="1000" spc="5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0526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Formulación del Plan de Mejoramiento</a:t>
            </a:r>
            <a:endParaRPr lang="es-CO" dirty="0"/>
          </a:p>
        </p:txBody>
      </p:sp>
      <p:sp>
        <p:nvSpPr>
          <p:cNvPr id="3" name="Marcador de contenido 2"/>
          <p:cNvSpPr>
            <a:spLocks noGrp="1"/>
          </p:cNvSpPr>
          <p:nvPr>
            <p:ph sz="half" idx="2"/>
          </p:nvPr>
        </p:nvSpPr>
        <p:spPr/>
        <p:txBody>
          <a:bodyPr/>
          <a:lstStyle/>
          <a:p>
            <a:r>
              <a:rPr lang="es-MX" dirty="0"/>
              <a:t>5</a:t>
            </a:r>
            <a:endParaRPr lang="es-CO" dirty="0"/>
          </a:p>
        </p:txBody>
      </p:sp>
      <p:sp>
        <p:nvSpPr>
          <p:cNvPr id="13" name="object 9"/>
          <p:cNvSpPr txBox="1"/>
          <p:nvPr/>
        </p:nvSpPr>
        <p:spPr>
          <a:xfrm>
            <a:off x="1019236" y="1971716"/>
            <a:ext cx="16434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sp>
        <p:nvSpPr>
          <p:cNvPr id="14" name="object 13"/>
          <p:cNvSpPr txBox="1"/>
          <p:nvPr/>
        </p:nvSpPr>
        <p:spPr>
          <a:xfrm>
            <a:off x="1019236" y="2850506"/>
            <a:ext cx="16434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sp>
        <p:nvSpPr>
          <p:cNvPr id="15" name="object 17"/>
          <p:cNvSpPr txBox="1"/>
          <p:nvPr/>
        </p:nvSpPr>
        <p:spPr>
          <a:xfrm>
            <a:off x="1019236" y="3499400"/>
            <a:ext cx="16434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16" name="object 22"/>
          <p:cNvSpPr txBox="1"/>
          <p:nvPr/>
        </p:nvSpPr>
        <p:spPr>
          <a:xfrm>
            <a:off x="1019236" y="4390635"/>
            <a:ext cx="16434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a:latin typeface="Arial MT"/>
              <a:cs typeface="Arial MT"/>
            </a:endParaRPr>
          </a:p>
        </p:txBody>
      </p:sp>
      <p:sp>
        <p:nvSpPr>
          <p:cNvPr id="17" name="object 26"/>
          <p:cNvSpPr txBox="1"/>
          <p:nvPr/>
        </p:nvSpPr>
        <p:spPr>
          <a:xfrm>
            <a:off x="6503423" y="2034650"/>
            <a:ext cx="175056"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5</a:t>
            </a:r>
            <a:endParaRPr sz="1400">
              <a:latin typeface="Arial MT"/>
              <a:cs typeface="Arial MT"/>
            </a:endParaRPr>
          </a:p>
        </p:txBody>
      </p:sp>
      <p:sp>
        <p:nvSpPr>
          <p:cNvPr id="18" name="object 31"/>
          <p:cNvSpPr txBox="1"/>
          <p:nvPr/>
        </p:nvSpPr>
        <p:spPr>
          <a:xfrm>
            <a:off x="6524759" y="3020678"/>
            <a:ext cx="175056"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pic>
        <p:nvPicPr>
          <p:cNvPr id="19" name="Imagen 18"/>
          <p:cNvPicPr/>
          <p:nvPr/>
        </p:nvPicPr>
        <p:blipFill rotWithShape="1">
          <a:blip r:embed="rId2"/>
          <a:srcRect t="6772" b="3683"/>
          <a:stretch/>
        </p:blipFill>
        <p:spPr bwMode="auto">
          <a:xfrm>
            <a:off x="1263554" y="1697678"/>
            <a:ext cx="4543975" cy="3571008"/>
          </a:xfrm>
          <a:prstGeom prst="rect">
            <a:avLst/>
          </a:prstGeom>
          <a:ln>
            <a:noFill/>
          </a:ln>
          <a:extLst>
            <a:ext uri="{53640926-AAD7-44D8-BBD7-CCE9431645EC}">
              <a14:shadowObscured xmlns:a14="http://schemas.microsoft.com/office/drawing/2010/main"/>
            </a:ext>
          </a:extLst>
        </p:spPr>
      </p:pic>
      <p:sp>
        <p:nvSpPr>
          <p:cNvPr id="20" name="object 36"/>
          <p:cNvSpPr txBox="1"/>
          <p:nvPr/>
        </p:nvSpPr>
        <p:spPr>
          <a:xfrm>
            <a:off x="6527172" y="3653722"/>
            <a:ext cx="175056"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pic>
        <p:nvPicPr>
          <p:cNvPr id="21" name="Imagen 20"/>
          <p:cNvPicPr/>
          <p:nvPr/>
        </p:nvPicPr>
        <p:blipFill rotWithShape="1">
          <a:blip r:embed="rId3"/>
          <a:srcRect t="6772" b="3670"/>
          <a:stretch/>
        </p:blipFill>
        <p:spPr bwMode="auto">
          <a:xfrm>
            <a:off x="6503423" y="1848556"/>
            <a:ext cx="5019105" cy="3420130"/>
          </a:xfrm>
          <a:prstGeom prst="rect">
            <a:avLst/>
          </a:prstGeom>
          <a:ln>
            <a:noFill/>
          </a:ln>
          <a:extLst>
            <a:ext uri="{53640926-AAD7-44D8-BBD7-CCE9431645EC}">
              <a14:shadowObscured xmlns:a14="http://schemas.microsoft.com/office/drawing/2010/main"/>
            </a:ext>
          </a:extLst>
        </p:spPr>
      </p:pic>
      <p:sp>
        <p:nvSpPr>
          <p:cNvPr id="22" name="object 5">
            <a:extLst>
              <a:ext uri="{FF2B5EF4-FFF2-40B4-BE49-F238E27FC236}">
                <a16:creationId xmlns:a16="http://schemas.microsoft.com/office/drawing/2014/main" id="{62B51DA7-A30E-461C-ACAA-3293B382805A}"/>
              </a:ext>
            </a:extLst>
          </p:cNvPr>
          <p:cNvSpPr/>
          <p:nvPr/>
        </p:nvSpPr>
        <p:spPr>
          <a:xfrm>
            <a:off x="1144330" y="1459326"/>
            <a:ext cx="387597" cy="264487"/>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23" name="Rectángulo 22">
            <a:extLst>
              <a:ext uri="{FF2B5EF4-FFF2-40B4-BE49-F238E27FC236}">
                <a16:creationId xmlns:a16="http://schemas.microsoft.com/office/drawing/2014/main" id="{4A0564EA-755B-47B2-994C-9C7C3C754217}"/>
              </a:ext>
            </a:extLst>
          </p:cNvPr>
          <p:cNvSpPr/>
          <p:nvPr/>
        </p:nvSpPr>
        <p:spPr>
          <a:xfrm>
            <a:off x="1019235" y="1447414"/>
            <a:ext cx="3080195" cy="215444"/>
          </a:xfrm>
          <a:prstGeom prst="rect">
            <a:avLst/>
          </a:prstGeom>
        </p:spPr>
        <p:txBody>
          <a:bodyPr wrap="square">
            <a:spAutoFit/>
          </a:bodyPr>
          <a:lstStyle/>
          <a:p>
            <a:pPr algn="ctr"/>
            <a:r>
              <a:rPr lang="es-CO" sz="800" b="1" i="1" dirty="0">
                <a:latin typeface="Helvetica" panose="020B0604020202020204" pitchFamily="34" charset="0"/>
                <a:cs typeface="Helvetica" panose="020B0604020202020204" pitchFamily="34" charset="0"/>
              </a:rPr>
              <a:t>Selecciona formular plan </a:t>
            </a:r>
            <a:endParaRPr lang="es-CO" sz="800" b="1" dirty="0"/>
          </a:p>
        </p:txBody>
      </p:sp>
      <p:sp>
        <p:nvSpPr>
          <p:cNvPr id="24" name="object 5">
            <a:extLst>
              <a:ext uri="{FF2B5EF4-FFF2-40B4-BE49-F238E27FC236}">
                <a16:creationId xmlns:a16="http://schemas.microsoft.com/office/drawing/2014/main" id="{DAD5A1B3-383B-4546-A377-128F3B07F523}"/>
              </a:ext>
            </a:extLst>
          </p:cNvPr>
          <p:cNvSpPr/>
          <p:nvPr/>
        </p:nvSpPr>
        <p:spPr>
          <a:xfrm>
            <a:off x="6596925" y="1477276"/>
            <a:ext cx="412873" cy="26514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2</a:t>
            </a:r>
            <a:endParaRPr sz="1100" dirty="0">
              <a:solidFill>
                <a:schemeClr val="bg1"/>
              </a:solidFill>
            </a:endParaRPr>
          </a:p>
        </p:txBody>
      </p:sp>
      <p:sp>
        <p:nvSpPr>
          <p:cNvPr id="25" name="Elipse 24">
            <a:extLst>
              <a:ext uri="{FF2B5EF4-FFF2-40B4-BE49-F238E27FC236}">
                <a16:creationId xmlns:a16="http://schemas.microsoft.com/office/drawing/2014/main" id="{BB16F373-455B-4E6E-9658-844E01ECCE23}"/>
              </a:ext>
            </a:extLst>
          </p:cNvPr>
          <p:cNvSpPr/>
          <p:nvPr/>
        </p:nvSpPr>
        <p:spPr>
          <a:xfrm>
            <a:off x="1108914" y="3020677"/>
            <a:ext cx="1115299" cy="72170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2" name="Rectángulo 31">
            <a:extLst>
              <a:ext uri="{FF2B5EF4-FFF2-40B4-BE49-F238E27FC236}">
                <a16:creationId xmlns:a16="http://schemas.microsoft.com/office/drawing/2014/main" id="{5B0AC6CF-0BC6-4A94-A65C-E3AEE8B5E972}"/>
              </a:ext>
            </a:extLst>
          </p:cNvPr>
          <p:cNvSpPr/>
          <p:nvPr/>
        </p:nvSpPr>
        <p:spPr>
          <a:xfrm>
            <a:off x="6912869" y="1458279"/>
            <a:ext cx="3281060" cy="215444"/>
          </a:xfrm>
          <a:prstGeom prst="rect">
            <a:avLst/>
          </a:prstGeom>
        </p:spPr>
        <p:txBody>
          <a:bodyPr wrap="square">
            <a:spAutoFit/>
          </a:bodyPr>
          <a:lstStyle/>
          <a:p>
            <a:pPr algn="ctr"/>
            <a:r>
              <a:rPr lang="es-CO" sz="800" b="1" i="1" dirty="0">
                <a:latin typeface="Helvetica" panose="020B0604020202020204" pitchFamily="34" charset="0"/>
                <a:cs typeface="Helvetica" panose="020B0604020202020204" pitchFamily="34" charset="0"/>
              </a:rPr>
              <a:t>Selecciona el hallazgo y da click en agregar </a:t>
            </a:r>
            <a:endParaRPr lang="es-CO" sz="800" b="1" dirty="0"/>
          </a:p>
        </p:txBody>
      </p:sp>
      <p:sp>
        <p:nvSpPr>
          <p:cNvPr id="33" name="Elipse 32">
            <a:extLst>
              <a:ext uri="{FF2B5EF4-FFF2-40B4-BE49-F238E27FC236}">
                <a16:creationId xmlns:a16="http://schemas.microsoft.com/office/drawing/2014/main" id="{1932CA3E-64DB-480E-8A82-F4BE8B303331}"/>
              </a:ext>
            </a:extLst>
          </p:cNvPr>
          <p:cNvSpPr/>
          <p:nvPr/>
        </p:nvSpPr>
        <p:spPr>
          <a:xfrm>
            <a:off x="7483929" y="2374115"/>
            <a:ext cx="576942" cy="119639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1932CA3E-64DB-480E-8A82-F4BE8B303331}"/>
              </a:ext>
            </a:extLst>
          </p:cNvPr>
          <p:cNvSpPr/>
          <p:nvPr/>
        </p:nvSpPr>
        <p:spPr>
          <a:xfrm>
            <a:off x="8665029" y="4871357"/>
            <a:ext cx="465312" cy="451757"/>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0726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Formulación del Plan de Mejoramiento</a:t>
            </a:r>
            <a:endParaRPr lang="es-CO" dirty="0"/>
          </a:p>
        </p:txBody>
      </p:sp>
      <p:sp>
        <p:nvSpPr>
          <p:cNvPr id="3" name="Marcador de contenido 2"/>
          <p:cNvSpPr>
            <a:spLocks noGrp="1"/>
          </p:cNvSpPr>
          <p:nvPr>
            <p:ph sz="half" idx="2"/>
          </p:nvPr>
        </p:nvSpPr>
        <p:spPr/>
        <p:txBody>
          <a:bodyPr/>
          <a:lstStyle/>
          <a:p>
            <a:r>
              <a:rPr lang="es-MX" dirty="0"/>
              <a:t>5</a:t>
            </a:r>
            <a:endParaRPr lang="es-CO" dirty="0"/>
          </a:p>
        </p:txBody>
      </p:sp>
      <p:sp>
        <p:nvSpPr>
          <p:cNvPr id="26" name="object 36"/>
          <p:cNvSpPr txBox="1"/>
          <p:nvPr/>
        </p:nvSpPr>
        <p:spPr>
          <a:xfrm>
            <a:off x="7734118" y="4640118"/>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sp>
        <p:nvSpPr>
          <p:cNvPr id="27" name="object 21"/>
          <p:cNvSpPr txBox="1"/>
          <p:nvPr/>
        </p:nvSpPr>
        <p:spPr>
          <a:xfrm>
            <a:off x="1243325" y="1069687"/>
            <a:ext cx="9827445" cy="293029"/>
          </a:xfrm>
          <a:prstGeom prst="rect">
            <a:avLst/>
          </a:prstGeom>
        </p:spPr>
        <p:txBody>
          <a:bodyPr vert="horz" wrap="square" lIns="0" tIns="46355" rIns="0" bIns="0" rtlCol="0">
            <a:spAutoFit/>
          </a:bodyPr>
          <a:lstStyle/>
          <a:p>
            <a:pPr marL="12700" marR="5080" algn="just">
              <a:lnSpc>
                <a:spcPct val="80000"/>
              </a:lnSpc>
              <a:spcBef>
                <a:spcPts val="365"/>
              </a:spcBef>
            </a:pPr>
            <a:r>
              <a:rPr sz="1000" b="1" spc="-5" dirty="0">
                <a:latin typeface="Helvetica" panose="020B0604020202020204" pitchFamily="34" charset="0"/>
                <a:cs typeface="Helvetica" panose="020B0604020202020204" pitchFamily="34" charset="0"/>
              </a:rPr>
              <a:t>Paso</a:t>
            </a:r>
            <a:r>
              <a:rPr sz="1000" b="1" dirty="0">
                <a:latin typeface="Helvetica" panose="020B0604020202020204" pitchFamily="34" charset="0"/>
                <a:cs typeface="Helvetica" panose="020B0604020202020204" pitchFamily="34" charset="0"/>
              </a:rPr>
              <a:t> </a:t>
            </a:r>
            <a:r>
              <a:rPr lang="es-MX" sz="1000" b="1" spc="-5" dirty="0">
                <a:latin typeface="Helvetica" panose="020B0604020202020204" pitchFamily="34" charset="0"/>
                <a:cs typeface="Helvetica" panose="020B0604020202020204" pitchFamily="34" charset="0"/>
              </a:rPr>
              <a:t>4</a:t>
            </a:r>
            <a:r>
              <a:rPr sz="1000" b="1" spc="-5" dirty="0">
                <a:latin typeface="Helvetica" panose="020B0604020202020204" pitchFamily="34" charset="0"/>
                <a:cs typeface="Helvetica" panose="020B0604020202020204" pitchFamily="34" charset="0"/>
              </a:rPr>
              <a:t>:</a:t>
            </a:r>
            <a:r>
              <a:rPr sz="1000" b="1" dirty="0">
                <a:latin typeface="Helvetica" panose="020B0604020202020204" pitchFamily="34" charset="0"/>
                <a:cs typeface="Helvetica" panose="020B0604020202020204" pitchFamily="34" charset="0"/>
              </a:rPr>
              <a:t> </a:t>
            </a:r>
            <a:r>
              <a:rPr lang="es-MX" sz="1000" b="1" spc="-10" dirty="0">
                <a:latin typeface="Helvetica" panose="020B0604020202020204" pitchFamily="34" charset="0"/>
                <a:cs typeface="Helvetica" panose="020B0604020202020204" pitchFamily="34" charset="0"/>
              </a:rPr>
              <a:t>El delegado</a:t>
            </a:r>
            <a:r>
              <a:rPr lang="es-MX" sz="1000" i="1" spc="-5" dirty="0">
                <a:latin typeface="Helvetica" panose="020B0604020202020204" pitchFamily="34" charset="0"/>
                <a:cs typeface="Helvetica" panose="020B0604020202020204" pitchFamily="34" charset="0"/>
              </a:rPr>
              <a:t> diligencia todos los espacios requeridos, estableciendo acciones concretas con fecha inicial y fecha final, determina una meta cuantificable y un responsable de la dependencia, al finalizar da aceptar y notificar. Mínimo se deben formular tres (3) acciones</a:t>
            </a:r>
            <a:endParaRPr sz="1000" i="1" spc="-5" dirty="0">
              <a:latin typeface="Helvetica" panose="020B0604020202020204" pitchFamily="34" charset="0"/>
              <a:cs typeface="Helvetica" panose="020B0604020202020204" pitchFamily="34" charset="0"/>
            </a:endParaRPr>
          </a:p>
        </p:txBody>
      </p:sp>
      <p:pic>
        <p:nvPicPr>
          <p:cNvPr id="28" name="Imagen 27"/>
          <p:cNvPicPr/>
          <p:nvPr/>
        </p:nvPicPr>
        <p:blipFill rotWithShape="1">
          <a:blip r:embed="rId2"/>
          <a:srcRect t="7148" b="3490"/>
          <a:stretch/>
        </p:blipFill>
        <p:spPr bwMode="auto">
          <a:xfrm>
            <a:off x="475435" y="1770124"/>
            <a:ext cx="6132194" cy="4706875"/>
          </a:xfrm>
          <a:prstGeom prst="rect">
            <a:avLst/>
          </a:prstGeom>
          <a:ln>
            <a:noFill/>
          </a:ln>
          <a:extLst>
            <a:ext uri="{53640926-AAD7-44D8-BBD7-CCE9431645EC}">
              <a14:shadowObscured xmlns:a14="http://schemas.microsoft.com/office/drawing/2010/main"/>
            </a:ext>
          </a:extLst>
        </p:spPr>
      </p:pic>
      <p:sp>
        <p:nvSpPr>
          <p:cNvPr id="29" name="object 5">
            <a:extLst>
              <a:ext uri="{FF2B5EF4-FFF2-40B4-BE49-F238E27FC236}">
                <a16:creationId xmlns:a16="http://schemas.microsoft.com/office/drawing/2014/main" id="{62B51DA7-A30E-461C-ACAA-3293B382805A}"/>
              </a:ext>
            </a:extLst>
          </p:cNvPr>
          <p:cNvSpPr/>
          <p:nvPr/>
        </p:nvSpPr>
        <p:spPr>
          <a:xfrm>
            <a:off x="946557" y="3278141"/>
            <a:ext cx="312506" cy="318256"/>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30" name="object 5">
            <a:extLst>
              <a:ext uri="{FF2B5EF4-FFF2-40B4-BE49-F238E27FC236}">
                <a16:creationId xmlns:a16="http://schemas.microsoft.com/office/drawing/2014/main" id="{DAD5A1B3-383B-4546-A377-128F3B07F523}"/>
              </a:ext>
            </a:extLst>
          </p:cNvPr>
          <p:cNvSpPr/>
          <p:nvPr/>
        </p:nvSpPr>
        <p:spPr>
          <a:xfrm>
            <a:off x="950526" y="3465855"/>
            <a:ext cx="292799" cy="318256"/>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2</a:t>
            </a:r>
            <a:endParaRPr sz="1100" dirty="0">
              <a:solidFill>
                <a:schemeClr val="bg1"/>
              </a:solidFill>
            </a:endParaRPr>
          </a:p>
        </p:txBody>
      </p:sp>
      <p:sp>
        <p:nvSpPr>
          <p:cNvPr id="31" name="Elipse 30">
            <a:extLst>
              <a:ext uri="{FF2B5EF4-FFF2-40B4-BE49-F238E27FC236}">
                <a16:creationId xmlns:a16="http://schemas.microsoft.com/office/drawing/2014/main" id="{5E30F01B-D066-4AEE-8EFE-FFB45BC70AC4}"/>
              </a:ext>
            </a:extLst>
          </p:cNvPr>
          <p:cNvSpPr/>
          <p:nvPr/>
        </p:nvSpPr>
        <p:spPr>
          <a:xfrm>
            <a:off x="1025785" y="4090069"/>
            <a:ext cx="1341055" cy="761668"/>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4" name="Rectángulo 33">
            <a:extLst>
              <a:ext uri="{FF2B5EF4-FFF2-40B4-BE49-F238E27FC236}">
                <a16:creationId xmlns:a16="http://schemas.microsoft.com/office/drawing/2014/main" id="{0C0B4822-D003-4281-A5F1-2FB3F1D11DF4}"/>
              </a:ext>
            </a:extLst>
          </p:cNvPr>
          <p:cNvSpPr/>
          <p:nvPr/>
        </p:nvSpPr>
        <p:spPr>
          <a:xfrm>
            <a:off x="7556345" y="2476215"/>
            <a:ext cx="4091043" cy="415498"/>
          </a:xfrm>
          <a:prstGeom prst="rect">
            <a:avLst/>
          </a:prstGeom>
        </p:spPr>
        <p:txBody>
          <a:bodyPr wrap="square">
            <a:spAutoFit/>
          </a:bodyPr>
          <a:lstStyle/>
          <a:p>
            <a:pPr algn="ctr"/>
            <a:r>
              <a:rPr lang="es-CO" sz="1050" i="1" dirty="0">
                <a:latin typeface="Helvetica" panose="020B0604020202020204" pitchFamily="34" charset="0"/>
                <a:cs typeface="Helvetica" panose="020B0604020202020204" pitchFamily="34" charset="0"/>
              </a:rPr>
              <a:t>1_ De la lista desplegable seleccione el tipo de acción (correctiva, preventiva u oportunidad de mejora)</a:t>
            </a:r>
            <a:endParaRPr lang="es-CO" sz="1050" dirty="0"/>
          </a:p>
        </p:txBody>
      </p:sp>
      <p:sp>
        <p:nvSpPr>
          <p:cNvPr id="35" name="object 5">
            <a:extLst>
              <a:ext uri="{FF2B5EF4-FFF2-40B4-BE49-F238E27FC236}">
                <a16:creationId xmlns:a16="http://schemas.microsoft.com/office/drawing/2014/main" id="{5141C2E8-7A21-4D3D-BEE9-BF3C3395CD12}"/>
              </a:ext>
            </a:extLst>
          </p:cNvPr>
          <p:cNvSpPr/>
          <p:nvPr/>
        </p:nvSpPr>
        <p:spPr>
          <a:xfrm>
            <a:off x="946557" y="3656768"/>
            <a:ext cx="312506" cy="273731"/>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3</a:t>
            </a:r>
            <a:endParaRPr sz="1100" dirty="0">
              <a:solidFill>
                <a:schemeClr val="bg1"/>
              </a:solidFill>
            </a:endParaRPr>
          </a:p>
        </p:txBody>
      </p:sp>
      <p:sp>
        <p:nvSpPr>
          <p:cNvPr id="36" name="object 5">
            <a:extLst>
              <a:ext uri="{FF2B5EF4-FFF2-40B4-BE49-F238E27FC236}">
                <a16:creationId xmlns:a16="http://schemas.microsoft.com/office/drawing/2014/main" id="{70906757-136F-4B16-825B-710C08B5F5E2}"/>
              </a:ext>
            </a:extLst>
          </p:cNvPr>
          <p:cNvSpPr/>
          <p:nvPr/>
        </p:nvSpPr>
        <p:spPr>
          <a:xfrm>
            <a:off x="840172" y="4007765"/>
            <a:ext cx="330122" cy="318256"/>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4</a:t>
            </a:r>
            <a:endParaRPr sz="1100" dirty="0">
              <a:solidFill>
                <a:schemeClr val="bg1"/>
              </a:solidFill>
            </a:endParaRPr>
          </a:p>
        </p:txBody>
      </p:sp>
      <p:sp>
        <p:nvSpPr>
          <p:cNvPr id="38" name="Rectángulo 37">
            <a:extLst>
              <a:ext uri="{FF2B5EF4-FFF2-40B4-BE49-F238E27FC236}">
                <a16:creationId xmlns:a16="http://schemas.microsoft.com/office/drawing/2014/main" id="{77E5FF01-5C99-4A32-BC1F-89E183A587D2}"/>
              </a:ext>
            </a:extLst>
          </p:cNvPr>
          <p:cNvSpPr/>
          <p:nvPr/>
        </p:nvSpPr>
        <p:spPr>
          <a:xfrm>
            <a:off x="8860381" y="3919565"/>
            <a:ext cx="1469118" cy="253916"/>
          </a:xfrm>
          <a:prstGeom prst="rect">
            <a:avLst/>
          </a:prstGeom>
        </p:spPr>
        <p:txBody>
          <a:bodyPr wrap="square">
            <a:spAutoFit/>
          </a:bodyPr>
          <a:lstStyle/>
          <a:p>
            <a:pPr algn="ctr"/>
            <a:r>
              <a:rPr lang="es-CO" sz="1050" b="1" i="1" dirty="0">
                <a:latin typeface="Helvetica" panose="020B0604020202020204" pitchFamily="34" charset="0"/>
                <a:cs typeface="Helvetica" panose="020B0604020202020204" pitchFamily="34" charset="0"/>
              </a:rPr>
              <a:t>Aceptar y notificar </a:t>
            </a:r>
            <a:endParaRPr lang="es-CO" sz="1050" b="1" dirty="0"/>
          </a:p>
        </p:txBody>
      </p:sp>
      <p:sp>
        <p:nvSpPr>
          <p:cNvPr id="39" name="object 21">
            <a:extLst>
              <a:ext uri="{FF2B5EF4-FFF2-40B4-BE49-F238E27FC236}">
                <a16:creationId xmlns:a16="http://schemas.microsoft.com/office/drawing/2014/main" id="{9DAA7BFA-3AA9-4E12-8C97-8CEC032C3F1F}"/>
              </a:ext>
            </a:extLst>
          </p:cNvPr>
          <p:cNvSpPr txBox="1"/>
          <p:nvPr/>
        </p:nvSpPr>
        <p:spPr>
          <a:xfrm>
            <a:off x="7796665" y="4433811"/>
            <a:ext cx="3788176" cy="539250"/>
          </a:xfrm>
          <a:prstGeom prst="rect">
            <a:avLst/>
          </a:prstGeom>
        </p:spPr>
        <p:txBody>
          <a:bodyPr vert="horz" wrap="square" lIns="0" tIns="46355" rIns="0" bIns="0" rtlCol="0">
            <a:spAutoFit/>
          </a:bodyPr>
          <a:lstStyle/>
          <a:p>
            <a:pPr marL="12700" marR="5080" algn="just">
              <a:lnSpc>
                <a:spcPct val="80000"/>
              </a:lnSpc>
              <a:spcBef>
                <a:spcPts val="365"/>
              </a:spcBef>
            </a:pPr>
            <a:r>
              <a:rPr lang="es-CO" sz="1000" i="1" spc="-5" dirty="0">
                <a:latin typeface="Helvetica" panose="020B0604020202020204" pitchFamily="34" charset="0"/>
                <a:cs typeface="Helvetica" panose="020B0604020202020204" pitchFamily="34" charset="0"/>
              </a:rPr>
              <a:t>Nota: las acciones que se carguen en el SGI deben ser mínimo 3 y deben estar validadas previamente por el líder del proceso (ver formato análisis de causas), se deben diligenciar la totalidad de los espacios, la meta debe ser cuantificable.</a:t>
            </a:r>
            <a:r>
              <a:rPr lang="es-CO" sz="1000" i="1" spc="-10" dirty="0">
                <a:latin typeface="Helvetica" panose="020B0604020202020204" pitchFamily="34" charset="0"/>
                <a:cs typeface="Helvetica" panose="020B0604020202020204" pitchFamily="34" charset="0"/>
              </a:rPr>
              <a:t> </a:t>
            </a:r>
            <a:endParaRPr sz="1000" i="1" dirty="0">
              <a:latin typeface="Helvetica" panose="020B0604020202020204" pitchFamily="34" charset="0"/>
              <a:cs typeface="Helvetica" panose="020B0604020202020204" pitchFamily="34" charset="0"/>
            </a:endParaRPr>
          </a:p>
        </p:txBody>
      </p:sp>
      <p:sp>
        <p:nvSpPr>
          <p:cNvPr id="40" name="Rectángulo 39">
            <a:extLst>
              <a:ext uri="{FF2B5EF4-FFF2-40B4-BE49-F238E27FC236}">
                <a16:creationId xmlns:a16="http://schemas.microsoft.com/office/drawing/2014/main" id="{0C0B4822-D003-4281-A5F1-2FB3F1D11DF4}"/>
              </a:ext>
            </a:extLst>
          </p:cNvPr>
          <p:cNvSpPr/>
          <p:nvPr/>
        </p:nvSpPr>
        <p:spPr>
          <a:xfrm>
            <a:off x="7549420" y="2877997"/>
            <a:ext cx="4091043" cy="253916"/>
          </a:xfrm>
          <a:prstGeom prst="rect">
            <a:avLst/>
          </a:prstGeom>
        </p:spPr>
        <p:txBody>
          <a:bodyPr wrap="square">
            <a:spAutoFit/>
          </a:bodyPr>
          <a:lstStyle/>
          <a:p>
            <a:pPr algn="ctr"/>
            <a:r>
              <a:rPr lang="es-CO" sz="1050" i="1" dirty="0">
                <a:latin typeface="Helvetica" panose="020B0604020202020204" pitchFamily="34" charset="0"/>
                <a:cs typeface="Helvetica" panose="020B0604020202020204" pitchFamily="34" charset="0"/>
              </a:rPr>
              <a:t>2_ Diligencie la causa establecida en el análisis causa raíz</a:t>
            </a:r>
            <a:endParaRPr lang="es-CO" sz="1050" dirty="0"/>
          </a:p>
        </p:txBody>
      </p:sp>
      <p:sp>
        <p:nvSpPr>
          <p:cNvPr id="41" name="Rectángulo 40">
            <a:extLst>
              <a:ext uri="{FF2B5EF4-FFF2-40B4-BE49-F238E27FC236}">
                <a16:creationId xmlns:a16="http://schemas.microsoft.com/office/drawing/2014/main" id="{0C0B4822-D003-4281-A5F1-2FB3F1D11DF4}"/>
              </a:ext>
            </a:extLst>
          </p:cNvPr>
          <p:cNvSpPr/>
          <p:nvPr/>
        </p:nvSpPr>
        <p:spPr>
          <a:xfrm>
            <a:off x="7549419" y="3113522"/>
            <a:ext cx="4091043" cy="253916"/>
          </a:xfrm>
          <a:prstGeom prst="rect">
            <a:avLst/>
          </a:prstGeom>
        </p:spPr>
        <p:txBody>
          <a:bodyPr wrap="square">
            <a:spAutoFit/>
          </a:bodyPr>
          <a:lstStyle/>
          <a:p>
            <a:pPr algn="ctr"/>
            <a:r>
              <a:rPr lang="es-CO" sz="1050" i="1" dirty="0">
                <a:latin typeface="Helvetica" panose="020B0604020202020204" pitchFamily="34" charset="0"/>
                <a:cs typeface="Helvetica" panose="020B0604020202020204" pitchFamily="34" charset="0"/>
              </a:rPr>
              <a:t>3_ Diligencie la meta establecida en el análisis causa raíz</a:t>
            </a:r>
            <a:endParaRPr lang="es-CO" sz="1050" dirty="0"/>
          </a:p>
        </p:txBody>
      </p:sp>
      <p:sp>
        <p:nvSpPr>
          <p:cNvPr id="42" name="Rectángulo 41">
            <a:extLst>
              <a:ext uri="{FF2B5EF4-FFF2-40B4-BE49-F238E27FC236}">
                <a16:creationId xmlns:a16="http://schemas.microsoft.com/office/drawing/2014/main" id="{0C0B4822-D003-4281-A5F1-2FB3F1D11DF4}"/>
              </a:ext>
            </a:extLst>
          </p:cNvPr>
          <p:cNvSpPr/>
          <p:nvPr/>
        </p:nvSpPr>
        <p:spPr>
          <a:xfrm>
            <a:off x="7556346" y="3350028"/>
            <a:ext cx="4091043" cy="415498"/>
          </a:xfrm>
          <a:prstGeom prst="rect">
            <a:avLst/>
          </a:prstGeom>
        </p:spPr>
        <p:txBody>
          <a:bodyPr wrap="square">
            <a:spAutoFit/>
          </a:bodyPr>
          <a:lstStyle/>
          <a:p>
            <a:pPr algn="ctr"/>
            <a:r>
              <a:rPr lang="es-CO" sz="1050" i="1" dirty="0">
                <a:latin typeface="Helvetica" panose="020B0604020202020204" pitchFamily="34" charset="0"/>
                <a:cs typeface="Helvetica" panose="020B0604020202020204" pitchFamily="34" charset="0"/>
              </a:rPr>
              <a:t>4_ Diligencie las actividades establecidas en el análisis causa raíz</a:t>
            </a:r>
            <a:endParaRPr lang="es-CO" sz="1050" dirty="0"/>
          </a:p>
        </p:txBody>
      </p:sp>
      <p:grpSp>
        <p:nvGrpSpPr>
          <p:cNvPr id="43" name="object 6"/>
          <p:cNvGrpSpPr/>
          <p:nvPr/>
        </p:nvGrpSpPr>
        <p:grpSpPr>
          <a:xfrm>
            <a:off x="3570397" y="5004510"/>
            <a:ext cx="492596" cy="194710"/>
            <a:chOff x="2564892" y="3005328"/>
            <a:chExt cx="394970" cy="254635"/>
          </a:xfrm>
        </p:grpSpPr>
        <p:sp>
          <p:nvSpPr>
            <p:cNvPr id="44" name="object 8"/>
            <p:cNvSpPr/>
            <p:nvPr/>
          </p:nvSpPr>
          <p:spPr>
            <a:xfrm>
              <a:off x="2564892" y="3005328"/>
              <a:ext cx="394970" cy="254635"/>
            </a:xfrm>
            <a:custGeom>
              <a:avLst/>
              <a:gdLst/>
              <a:ahLst/>
              <a:cxnLst/>
              <a:rect l="l" t="t" r="r" b="b"/>
              <a:pathLst>
                <a:path w="394969" h="254635">
                  <a:moveTo>
                    <a:pt x="127253" y="0"/>
                  </a:moveTo>
                  <a:lnTo>
                    <a:pt x="0" y="127254"/>
                  </a:lnTo>
                  <a:lnTo>
                    <a:pt x="127253" y="254508"/>
                  </a:lnTo>
                  <a:lnTo>
                    <a:pt x="127253" y="190881"/>
                  </a:lnTo>
                  <a:lnTo>
                    <a:pt x="394715" y="190881"/>
                  </a:lnTo>
                  <a:lnTo>
                    <a:pt x="394715" y="63627"/>
                  </a:lnTo>
                  <a:lnTo>
                    <a:pt x="127253" y="63627"/>
                  </a:lnTo>
                  <a:lnTo>
                    <a:pt x="127253" y="0"/>
                  </a:lnTo>
                  <a:close/>
                </a:path>
              </a:pathLst>
            </a:custGeom>
            <a:solidFill>
              <a:srgbClr val="FFCD00"/>
            </a:solidFill>
            <a:ln>
              <a:solidFill>
                <a:schemeClr val="tx1"/>
              </a:solidFill>
            </a:ln>
          </p:spPr>
          <p:txBody>
            <a:bodyPr wrap="square" lIns="0" tIns="0" rIns="0" bIns="0" rtlCol="0"/>
            <a:lstStyle/>
            <a:p>
              <a:endParaRPr/>
            </a:p>
          </p:txBody>
        </p:sp>
        <p:sp>
          <p:nvSpPr>
            <p:cNvPr id="45" name="object 9"/>
            <p:cNvSpPr/>
            <p:nvPr/>
          </p:nvSpPr>
          <p:spPr>
            <a:xfrm>
              <a:off x="2564892" y="3005328"/>
              <a:ext cx="394970" cy="254635"/>
            </a:xfrm>
            <a:custGeom>
              <a:avLst/>
              <a:gdLst/>
              <a:ahLst/>
              <a:cxnLst/>
              <a:rect l="l" t="t" r="r" b="b"/>
              <a:pathLst>
                <a:path w="394969" h="254635">
                  <a:moveTo>
                    <a:pt x="0" y="127254"/>
                  </a:moveTo>
                  <a:lnTo>
                    <a:pt x="127253" y="0"/>
                  </a:lnTo>
                  <a:lnTo>
                    <a:pt x="127253" y="63627"/>
                  </a:lnTo>
                  <a:lnTo>
                    <a:pt x="394715" y="63627"/>
                  </a:lnTo>
                  <a:lnTo>
                    <a:pt x="394715" y="190881"/>
                  </a:lnTo>
                  <a:lnTo>
                    <a:pt x="127253" y="190881"/>
                  </a:lnTo>
                  <a:lnTo>
                    <a:pt x="127253" y="254508"/>
                  </a:lnTo>
                  <a:lnTo>
                    <a:pt x="0" y="127254"/>
                  </a:lnTo>
                  <a:close/>
                </a:path>
              </a:pathLst>
            </a:custGeom>
            <a:ln w="6350">
              <a:solidFill>
                <a:schemeClr val="tx1"/>
              </a:solidFill>
            </a:ln>
          </p:spPr>
          <p:txBody>
            <a:bodyPr wrap="square" lIns="0" tIns="0" rIns="0" bIns="0" rtlCol="0"/>
            <a:lstStyle/>
            <a:p>
              <a:endParaRPr/>
            </a:p>
          </p:txBody>
        </p:sp>
      </p:grpSp>
      <p:grpSp>
        <p:nvGrpSpPr>
          <p:cNvPr id="46" name="object 6"/>
          <p:cNvGrpSpPr/>
          <p:nvPr/>
        </p:nvGrpSpPr>
        <p:grpSpPr>
          <a:xfrm>
            <a:off x="4778716" y="6169285"/>
            <a:ext cx="492596" cy="194710"/>
            <a:chOff x="2564892" y="3005328"/>
            <a:chExt cx="394970" cy="254635"/>
          </a:xfrm>
        </p:grpSpPr>
        <p:sp>
          <p:nvSpPr>
            <p:cNvPr id="47" name="object 8"/>
            <p:cNvSpPr/>
            <p:nvPr/>
          </p:nvSpPr>
          <p:spPr>
            <a:xfrm>
              <a:off x="2564892" y="3005328"/>
              <a:ext cx="394970" cy="254635"/>
            </a:xfrm>
            <a:custGeom>
              <a:avLst/>
              <a:gdLst/>
              <a:ahLst/>
              <a:cxnLst/>
              <a:rect l="l" t="t" r="r" b="b"/>
              <a:pathLst>
                <a:path w="394969" h="254635">
                  <a:moveTo>
                    <a:pt x="127253" y="0"/>
                  </a:moveTo>
                  <a:lnTo>
                    <a:pt x="0" y="127254"/>
                  </a:lnTo>
                  <a:lnTo>
                    <a:pt x="127253" y="254508"/>
                  </a:lnTo>
                  <a:lnTo>
                    <a:pt x="127253" y="190881"/>
                  </a:lnTo>
                  <a:lnTo>
                    <a:pt x="394715" y="190881"/>
                  </a:lnTo>
                  <a:lnTo>
                    <a:pt x="394715" y="63627"/>
                  </a:lnTo>
                  <a:lnTo>
                    <a:pt x="127253" y="63627"/>
                  </a:lnTo>
                  <a:lnTo>
                    <a:pt x="127253" y="0"/>
                  </a:lnTo>
                  <a:close/>
                </a:path>
              </a:pathLst>
            </a:custGeom>
            <a:solidFill>
              <a:srgbClr val="FFCD00"/>
            </a:solidFill>
            <a:ln>
              <a:solidFill>
                <a:schemeClr val="tx1"/>
              </a:solidFill>
            </a:ln>
          </p:spPr>
          <p:txBody>
            <a:bodyPr wrap="square" lIns="0" tIns="0" rIns="0" bIns="0" rtlCol="0"/>
            <a:lstStyle/>
            <a:p>
              <a:endParaRPr/>
            </a:p>
          </p:txBody>
        </p:sp>
        <p:sp>
          <p:nvSpPr>
            <p:cNvPr id="48" name="object 9"/>
            <p:cNvSpPr/>
            <p:nvPr/>
          </p:nvSpPr>
          <p:spPr>
            <a:xfrm>
              <a:off x="2564892" y="3005328"/>
              <a:ext cx="394970" cy="254635"/>
            </a:xfrm>
            <a:custGeom>
              <a:avLst/>
              <a:gdLst/>
              <a:ahLst/>
              <a:cxnLst/>
              <a:rect l="l" t="t" r="r" b="b"/>
              <a:pathLst>
                <a:path w="394969" h="254635">
                  <a:moveTo>
                    <a:pt x="0" y="127254"/>
                  </a:moveTo>
                  <a:lnTo>
                    <a:pt x="127253" y="0"/>
                  </a:lnTo>
                  <a:lnTo>
                    <a:pt x="127253" y="63627"/>
                  </a:lnTo>
                  <a:lnTo>
                    <a:pt x="394715" y="63627"/>
                  </a:lnTo>
                  <a:lnTo>
                    <a:pt x="394715" y="190881"/>
                  </a:lnTo>
                  <a:lnTo>
                    <a:pt x="127253" y="190881"/>
                  </a:lnTo>
                  <a:lnTo>
                    <a:pt x="127253" y="254508"/>
                  </a:lnTo>
                  <a:lnTo>
                    <a:pt x="0" y="127254"/>
                  </a:lnTo>
                  <a:close/>
                </a:path>
              </a:pathLst>
            </a:custGeom>
            <a:ln w="6350">
              <a:solidFill>
                <a:schemeClr val="tx1"/>
              </a:solidFill>
            </a:ln>
          </p:spPr>
          <p:txBody>
            <a:bodyPr wrap="square" lIns="0" tIns="0" rIns="0" bIns="0" rtlCol="0"/>
            <a:lstStyle/>
            <a:p>
              <a:endParaRPr/>
            </a:p>
          </p:txBody>
        </p:sp>
      </p:grpSp>
    </p:spTree>
    <p:extLst>
      <p:ext uri="{BB962C8B-B14F-4D97-AF65-F5344CB8AC3E}">
        <p14:creationId xmlns:p14="http://schemas.microsoft.com/office/powerpoint/2010/main" val="71802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Formulación del Plan de Mejoramiento</a:t>
            </a:r>
            <a:endParaRPr lang="es-CO" dirty="0"/>
          </a:p>
        </p:txBody>
      </p:sp>
      <p:sp>
        <p:nvSpPr>
          <p:cNvPr id="3" name="Marcador de contenido 2"/>
          <p:cNvSpPr>
            <a:spLocks noGrp="1"/>
          </p:cNvSpPr>
          <p:nvPr>
            <p:ph sz="half" idx="2"/>
          </p:nvPr>
        </p:nvSpPr>
        <p:spPr/>
        <p:txBody>
          <a:bodyPr/>
          <a:lstStyle/>
          <a:p>
            <a:r>
              <a:rPr lang="es-MX" dirty="0"/>
              <a:t>5</a:t>
            </a:r>
            <a:endParaRPr lang="es-CO" dirty="0"/>
          </a:p>
        </p:txBody>
      </p:sp>
      <p:sp>
        <p:nvSpPr>
          <p:cNvPr id="24" name="object 10">
            <a:extLst>
              <a:ext uri="{FF2B5EF4-FFF2-40B4-BE49-F238E27FC236}">
                <a16:creationId xmlns:a16="http://schemas.microsoft.com/office/drawing/2014/main" id="{76CBEB66-6493-462B-BC75-CAD646EC7C37}"/>
              </a:ext>
            </a:extLst>
          </p:cNvPr>
          <p:cNvSpPr txBox="1"/>
          <p:nvPr/>
        </p:nvSpPr>
        <p:spPr>
          <a:xfrm>
            <a:off x="2055361" y="1014274"/>
            <a:ext cx="8389482" cy="303032"/>
          </a:xfrm>
          <a:prstGeom prst="rect">
            <a:avLst/>
          </a:prstGeom>
        </p:spPr>
        <p:txBody>
          <a:bodyPr vert="horz" wrap="square" lIns="0" tIns="50165" rIns="0" bIns="0" rtlCol="0">
            <a:spAutoFit/>
          </a:bodyPr>
          <a:lstStyle/>
          <a:p>
            <a:pPr marL="64135" marR="5080" algn="just">
              <a:lnSpc>
                <a:spcPct val="80000"/>
              </a:lnSpc>
            </a:pPr>
            <a:r>
              <a:rPr sz="1050" b="1" spc="-5" dirty="0">
                <a:latin typeface="Helvetica" panose="020B0604020202020204" pitchFamily="34" charset="0"/>
                <a:cs typeface="Helvetica" panose="020B0604020202020204" pitchFamily="34" charset="0"/>
              </a:rPr>
              <a:t>Paso </a:t>
            </a:r>
            <a:r>
              <a:rPr lang="es-MX" sz="1050" b="1" spc="-5" dirty="0">
                <a:latin typeface="Helvetica" panose="020B0604020202020204" pitchFamily="34" charset="0"/>
                <a:cs typeface="Helvetica" panose="020B0604020202020204" pitchFamily="34" charset="0"/>
              </a:rPr>
              <a:t>5</a:t>
            </a:r>
            <a:r>
              <a:rPr sz="1050" b="1" spc="-5" dirty="0">
                <a:latin typeface="Helvetica" panose="020B0604020202020204" pitchFamily="34" charset="0"/>
                <a:cs typeface="Helvetica" panose="020B0604020202020204" pitchFamily="34" charset="0"/>
              </a:rPr>
              <a:t>:</a:t>
            </a:r>
            <a:r>
              <a:rPr lang="es-MX" sz="1050" b="1" spc="-5" dirty="0">
                <a:latin typeface="Helvetica" panose="020B0604020202020204" pitchFamily="34" charset="0"/>
                <a:cs typeface="Helvetica" panose="020B0604020202020204" pitchFamily="34" charset="0"/>
              </a:rPr>
              <a:t> </a:t>
            </a:r>
            <a:r>
              <a:rPr lang="es-CO" sz="1000" i="1" spc="-5" dirty="0">
                <a:latin typeface="Helvetica" panose="020B0604020202020204" pitchFamily="34" charset="0"/>
                <a:cs typeface="Helvetica" panose="020B0604020202020204" pitchFamily="34" charset="0"/>
              </a:rPr>
              <a:t>El delegado, al aceptar envía una notificación a la Oficina Asesora de Planeación. El profesional designado verificará el plan y determinará si requiere ajuste. La respuesta será notificada al delegado de la dependencia y a los responsables de las actividades, mediante  correo electrónico.</a:t>
            </a:r>
            <a:endParaRPr sz="1000" i="1" spc="-5" dirty="0">
              <a:latin typeface="Helvetica" panose="020B0604020202020204" pitchFamily="34" charset="0"/>
              <a:cs typeface="Helvetica" panose="020B0604020202020204" pitchFamily="34" charset="0"/>
            </a:endParaRPr>
          </a:p>
        </p:txBody>
      </p:sp>
      <p:pic>
        <p:nvPicPr>
          <p:cNvPr id="25" name="Imagen 24"/>
          <p:cNvPicPr/>
          <p:nvPr/>
        </p:nvPicPr>
        <p:blipFill rotWithShape="1">
          <a:blip r:embed="rId2"/>
          <a:srcRect l="7692" t="12751" r="9377" b="3581"/>
          <a:stretch/>
        </p:blipFill>
        <p:spPr bwMode="auto">
          <a:xfrm>
            <a:off x="2645773" y="1675022"/>
            <a:ext cx="7043809" cy="4366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455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chemeClr val="bg1"/>
                </a:solidFill>
              </a:rPr>
              <a:t>Reporte de avances al Plan de Acción</a:t>
            </a: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6</a:t>
            </a:r>
          </a:p>
        </p:txBody>
      </p:sp>
    </p:spTree>
    <p:extLst>
      <p:ext uri="{BB962C8B-B14F-4D97-AF65-F5344CB8AC3E}">
        <p14:creationId xmlns:p14="http://schemas.microsoft.com/office/powerpoint/2010/main" val="117177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Reporte de avances al Plan de Mejoramiento</a:t>
            </a:r>
            <a:endParaRPr lang="es-CO" dirty="0"/>
          </a:p>
        </p:txBody>
      </p:sp>
      <p:sp>
        <p:nvSpPr>
          <p:cNvPr id="3" name="Marcador de contenido 2"/>
          <p:cNvSpPr>
            <a:spLocks noGrp="1"/>
          </p:cNvSpPr>
          <p:nvPr>
            <p:ph sz="half" idx="2"/>
          </p:nvPr>
        </p:nvSpPr>
        <p:spPr/>
        <p:txBody>
          <a:bodyPr/>
          <a:lstStyle/>
          <a:p>
            <a:r>
              <a:rPr lang="es-MX" dirty="0"/>
              <a:t>6</a:t>
            </a:r>
            <a:endParaRPr lang="es-CO" dirty="0"/>
          </a:p>
        </p:txBody>
      </p:sp>
      <p:sp>
        <p:nvSpPr>
          <p:cNvPr id="4" name="object 9"/>
          <p:cNvSpPr txBox="1"/>
          <p:nvPr/>
        </p:nvSpPr>
        <p:spPr>
          <a:xfrm>
            <a:off x="894049" y="2075131"/>
            <a:ext cx="157689"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sp>
        <p:nvSpPr>
          <p:cNvPr id="5" name="object 13"/>
          <p:cNvSpPr txBox="1"/>
          <p:nvPr/>
        </p:nvSpPr>
        <p:spPr>
          <a:xfrm>
            <a:off x="894049" y="2953921"/>
            <a:ext cx="157689"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sp>
        <p:nvSpPr>
          <p:cNvPr id="6" name="object 17"/>
          <p:cNvSpPr txBox="1"/>
          <p:nvPr/>
        </p:nvSpPr>
        <p:spPr>
          <a:xfrm>
            <a:off x="894049" y="3602814"/>
            <a:ext cx="157689"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7" name="object 22"/>
          <p:cNvSpPr txBox="1"/>
          <p:nvPr/>
        </p:nvSpPr>
        <p:spPr>
          <a:xfrm>
            <a:off x="894049" y="4494049"/>
            <a:ext cx="157689"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a:latin typeface="Arial MT"/>
              <a:cs typeface="Arial MT"/>
            </a:endParaRPr>
          </a:p>
        </p:txBody>
      </p:sp>
      <p:sp>
        <p:nvSpPr>
          <p:cNvPr id="8" name="object 31"/>
          <p:cNvSpPr txBox="1"/>
          <p:nvPr/>
        </p:nvSpPr>
        <p:spPr>
          <a:xfrm>
            <a:off x="7511571" y="3290904"/>
            <a:ext cx="137559"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sp>
        <p:nvSpPr>
          <p:cNvPr id="10" name="object 10"/>
          <p:cNvSpPr txBox="1"/>
          <p:nvPr/>
        </p:nvSpPr>
        <p:spPr>
          <a:xfrm>
            <a:off x="1845563" y="973367"/>
            <a:ext cx="8392160" cy="271356"/>
          </a:xfrm>
          <a:prstGeom prst="rect">
            <a:avLst/>
          </a:prstGeom>
        </p:spPr>
        <p:txBody>
          <a:bodyPr vert="horz" wrap="square" lIns="0" tIns="12700" rIns="0" bIns="0" rtlCol="0">
            <a:spAutoFit/>
          </a:bodyPr>
          <a:lstStyle/>
          <a:p>
            <a:pPr marL="132080" marR="30480" indent="-94615" algn="ctr">
              <a:lnSpc>
                <a:spcPct val="80100"/>
              </a:lnSpc>
              <a:spcBef>
                <a:spcPts val="365"/>
              </a:spcBef>
            </a:pPr>
            <a:r>
              <a:rPr lang="es-MX" sz="1100" b="1" spc="-150" dirty="0">
                <a:latin typeface="Arial"/>
                <a:cs typeface="Arial"/>
              </a:rPr>
              <a:t>Paso 1:</a:t>
            </a:r>
            <a:r>
              <a:rPr lang="es-MX" sz="1100" b="1" spc="-145" dirty="0">
                <a:latin typeface="Arial"/>
                <a:cs typeface="Arial"/>
              </a:rPr>
              <a:t>  </a:t>
            </a:r>
            <a:r>
              <a:rPr lang="es-MX" sz="1000" dirty="0">
                <a:latin typeface="Helvetica" panose="020B0604020202020204" pitchFamily="34" charset="0"/>
                <a:cs typeface="Helvetica" panose="020B0604020202020204" pitchFamily="34" charset="0"/>
              </a:rPr>
              <a:t>El delegado de cada dependencia, responsable de la actividad,  estará pendiente de las fechas de vencimiento de las acciones planificadas para reportar de manera oportuna el avance del plan de mejoramiento, al igual que las evidencias que comprueben la labor adelantada. </a:t>
            </a:r>
          </a:p>
        </p:txBody>
      </p:sp>
      <p:pic>
        <p:nvPicPr>
          <p:cNvPr id="11" name="Imagen 10"/>
          <p:cNvPicPr/>
          <p:nvPr/>
        </p:nvPicPr>
        <p:blipFill rotWithShape="1">
          <a:blip r:embed="rId2"/>
          <a:srcRect t="6844" b="3850"/>
          <a:stretch/>
        </p:blipFill>
        <p:spPr bwMode="auto">
          <a:xfrm>
            <a:off x="794973" y="2085593"/>
            <a:ext cx="4412284" cy="294589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t="7164" b="4005"/>
          <a:stretch/>
        </p:blipFill>
        <p:spPr bwMode="auto">
          <a:xfrm>
            <a:off x="6157392" y="2085593"/>
            <a:ext cx="5708037" cy="2945894"/>
          </a:xfrm>
          <a:prstGeom prst="rect">
            <a:avLst/>
          </a:prstGeom>
          <a:ln>
            <a:noFill/>
          </a:ln>
          <a:extLst>
            <a:ext uri="{53640926-AAD7-44D8-BBD7-CCE9431645EC}">
              <a14:shadowObscured xmlns:a14="http://schemas.microsoft.com/office/drawing/2010/main"/>
            </a:ext>
          </a:extLst>
        </p:spPr>
      </p:pic>
      <p:sp>
        <p:nvSpPr>
          <p:cNvPr id="13" name="object 5">
            <a:extLst>
              <a:ext uri="{FF2B5EF4-FFF2-40B4-BE49-F238E27FC236}">
                <a16:creationId xmlns:a16="http://schemas.microsoft.com/office/drawing/2014/main" id="{F3D469DC-6959-44E6-A219-5B884BB8E9A6}"/>
              </a:ext>
            </a:extLst>
          </p:cNvPr>
          <p:cNvSpPr/>
          <p:nvPr/>
        </p:nvSpPr>
        <p:spPr>
          <a:xfrm>
            <a:off x="794972" y="1603751"/>
            <a:ext cx="371913" cy="284187"/>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14" name="object 10">
            <a:extLst>
              <a:ext uri="{FF2B5EF4-FFF2-40B4-BE49-F238E27FC236}">
                <a16:creationId xmlns:a16="http://schemas.microsoft.com/office/drawing/2014/main" id="{E94A90A2-C226-41ED-B41F-4DB942D9355B}"/>
              </a:ext>
            </a:extLst>
          </p:cNvPr>
          <p:cNvSpPr txBox="1"/>
          <p:nvPr/>
        </p:nvSpPr>
        <p:spPr>
          <a:xfrm>
            <a:off x="1160876" y="1606608"/>
            <a:ext cx="3803009" cy="234423"/>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spc="-5" dirty="0">
                <a:latin typeface="Arial MT"/>
                <a:cs typeface="Arial MT"/>
              </a:rPr>
              <a:t>   Ingresar </a:t>
            </a:r>
            <a:r>
              <a:rPr lang="es-MX" sz="900" i="1" dirty="0">
                <a:latin typeface="Arial MT"/>
                <a:cs typeface="Arial MT"/>
              </a:rPr>
              <a:t>al </a:t>
            </a:r>
            <a:r>
              <a:rPr lang="es-MX" sz="900" i="1" spc="-5" dirty="0">
                <a:latin typeface="Arial MT"/>
                <a:cs typeface="Arial MT"/>
              </a:rPr>
              <a:t>SGI </a:t>
            </a:r>
            <a:r>
              <a:rPr lang="es-MX" sz="900" i="1" dirty="0">
                <a:latin typeface="Arial MT"/>
                <a:cs typeface="Arial MT"/>
              </a:rPr>
              <a:t>con su </a:t>
            </a:r>
            <a:r>
              <a:rPr lang="es-MX" sz="900" i="1" spc="-5" dirty="0">
                <a:latin typeface="Arial MT"/>
                <a:cs typeface="Arial MT"/>
              </a:rPr>
              <a:t>usuario </a:t>
            </a:r>
            <a:r>
              <a:rPr lang="es-MX" sz="900" i="1" dirty="0">
                <a:latin typeface="Arial MT"/>
                <a:cs typeface="Arial MT"/>
              </a:rPr>
              <a:t>y </a:t>
            </a:r>
            <a:r>
              <a:rPr lang="es-MX" sz="900" i="1" spc="-5" dirty="0">
                <a:latin typeface="Arial MT"/>
                <a:cs typeface="Arial MT"/>
              </a:rPr>
              <a:t>contraseña, seleccionar en el </a:t>
            </a:r>
            <a:r>
              <a:rPr lang="es-MX" sz="900" i="1" dirty="0">
                <a:latin typeface="Arial MT"/>
                <a:cs typeface="Arial MT"/>
              </a:rPr>
              <a:t>menú </a:t>
            </a:r>
            <a:r>
              <a:rPr lang="es-MX" sz="900" i="1" spc="-5" dirty="0">
                <a:latin typeface="Arial MT"/>
                <a:cs typeface="Arial MT"/>
              </a:rPr>
              <a:t>principal </a:t>
            </a:r>
            <a:r>
              <a:rPr lang="es-MX" sz="900" i="1" dirty="0">
                <a:latin typeface="Arial MT"/>
                <a:cs typeface="Arial MT"/>
              </a:rPr>
              <a:t>“</a:t>
            </a:r>
            <a:r>
              <a:rPr lang="es-MX" sz="900" b="1" i="1" dirty="0">
                <a:latin typeface="Arial"/>
                <a:cs typeface="Arial"/>
              </a:rPr>
              <a:t>Reportar </a:t>
            </a:r>
            <a:r>
              <a:rPr lang="es-MX" sz="900" b="1" i="1" spc="5" dirty="0">
                <a:latin typeface="Arial"/>
                <a:cs typeface="Arial"/>
              </a:rPr>
              <a:t> </a:t>
            </a:r>
            <a:r>
              <a:rPr lang="es-MX" sz="900" b="1" i="1" spc="-5" dirty="0">
                <a:latin typeface="Arial"/>
                <a:cs typeface="Arial"/>
              </a:rPr>
              <a:t>avance</a:t>
            </a:r>
            <a:endParaRPr lang="es-MX" sz="900" i="1" dirty="0">
              <a:latin typeface="Arial MT"/>
              <a:cs typeface="Arial MT"/>
            </a:endParaRPr>
          </a:p>
        </p:txBody>
      </p:sp>
      <p:sp>
        <p:nvSpPr>
          <p:cNvPr id="15" name="Elipse 14">
            <a:extLst>
              <a:ext uri="{FF2B5EF4-FFF2-40B4-BE49-F238E27FC236}">
                <a16:creationId xmlns:a16="http://schemas.microsoft.com/office/drawing/2014/main" id="{B2D77718-B951-487E-B772-DDAE0C21BB8C}"/>
              </a:ext>
            </a:extLst>
          </p:cNvPr>
          <p:cNvSpPr/>
          <p:nvPr/>
        </p:nvSpPr>
        <p:spPr>
          <a:xfrm>
            <a:off x="517071" y="3290904"/>
            <a:ext cx="1049694" cy="69622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object 10">
            <a:extLst>
              <a:ext uri="{FF2B5EF4-FFF2-40B4-BE49-F238E27FC236}">
                <a16:creationId xmlns:a16="http://schemas.microsoft.com/office/drawing/2014/main" id="{6F074AC7-C3B3-48B3-93BC-C8D7B7512264}"/>
              </a:ext>
            </a:extLst>
          </p:cNvPr>
          <p:cNvSpPr txBox="1"/>
          <p:nvPr/>
        </p:nvSpPr>
        <p:spPr>
          <a:xfrm>
            <a:off x="7188250" y="4040060"/>
            <a:ext cx="4391180" cy="566822"/>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dirty="0">
                <a:latin typeface="Arial MT"/>
              </a:rPr>
              <a:t>   Diligencia la información solicitada, relacionando en cada actividad la ruta donde están ubicadas las evidencias de las actividades desarrolladas, atendiendo la estructura de la TRD:  fecha (</a:t>
            </a:r>
            <a:r>
              <a:rPr lang="es-MX" sz="900" i="1" dirty="0" err="1">
                <a:latin typeface="Arial MT"/>
              </a:rPr>
              <a:t>aaaa</a:t>
            </a:r>
            <a:r>
              <a:rPr lang="es-MX" sz="900" i="1" dirty="0">
                <a:latin typeface="Arial MT"/>
              </a:rPr>
              <a:t>-mm-</a:t>
            </a:r>
            <a:r>
              <a:rPr lang="es-MX" sz="900" i="1" dirty="0" err="1">
                <a:latin typeface="Arial MT"/>
              </a:rPr>
              <a:t>dd</a:t>
            </a:r>
            <a:r>
              <a:rPr lang="es-MX" sz="900" i="1" dirty="0">
                <a:latin typeface="Arial MT"/>
              </a:rPr>
              <a:t>) separadas con guion medio, inicia nombre del documento en mayúsculas separado de guion bajo y sin caracteres especiales.</a:t>
            </a:r>
          </a:p>
        </p:txBody>
      </p:sp>
      <p:sp>
        <p:nvSpPr>
          <p:cNvPr id="17" name="object 5">
            <a:extLst>
              <a:ext uri="{FF2B5EF4-FFF2-40B4-BE49-F238E27FC236}">
                <a16:creationId xmlns:a16="http://schemas.microsoft.com/office/drawing/2014/main" id="{CB93E519-245F-4218-9B38-2ADBAD9C3CDE}"/>
              </a:ext>
            </a:extLst>
          </p:cNvPr>
          <p:cNvSpPr/>
          <p:nvPr/>
        </p:nvSpPr>
        <p:spPr>
          <a:xfrm>
            <a:off x="6193950" y="1553890"/>
            <a:ext cx="324436" cy="263984"/>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2</a:t>
            </a:r>
            <a:endParaRPr sz="1100" dirty="0">
              <a:solidFill>
                <a:schemeClr val="bg1"/>
              </a:solidFill>
            </a:endParaRPr>
          </a:p>
        </p:txBody>
      </p:sp>
      <p:sp>
        <p:nvSpPr>
          <p:cNvPr id="18" name="object 10">
            <a:extLst>
              <a:ext uri="{FF2B5EF4-FFF2-40B4-BE49-F238E27FC236}">
                <a16:creationId xmlns:a16="http://schemas.microsoft.com/office/drawing/2014/main" id="{78F2411D-8C5E-443B-BDD3-E8583AFA34F3}"/>
              </a:ext>
            </a:extLst>
          </p:cNvPr>
          <p:cNvSpPr txBox="1"/>
          <p:nvPr/>
        </p:nvSpPr>
        <p:spPr>
          <a:xfrm>
            <a:off x="6554630" y="1577507"/>
            <a:ext cx="2540501" cy="285719"/>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dirty="0">
                <a:latin typeface="Arial MT"/>
              </a:rPr>
              <a:t>Selecciona el numero del hallazgo</a:t>
            </a:r>
          </a:p>
          <a:p>
            <a:pPr marL="132080" marR="30480" indent="-94615" algn="just">
              <a:lnSpc>
                <a:spcPct val="80100"/>
              </a:lnSpc>
              <a:spcBef>
                <a:spcPts val="365"/>
              </a:spcBef>
            </a:pPr>
            <a:r>
              <a:rPr lang="es-MX" sz="900" i="1" dirty="0">
                <a:latin typeface="Arial MT"/>
              </a:rPr>
              <a:t> </a:t>
            </a:r>
          </a:p>
        </p:txBody>
      </p:sp>
      <p:sp>
        <p:nvSpPr>
          <p:cNvPr id="19" name="Elipse 18">
            <a:extLst>
              <a:ext uri="{FF2B5EF4-FFF2-40B4-BE49-F238E27FC236}">
                <a16:creationId xmlns:a16="http://schemas.microsoft.com/office/drawing/2014/main" id="{F0732ECD-B644-4FC3-8E18-650B64D35645}"/>
              </a:ext>
            </a:extLst>
          </p:cNvPr>
          <p:cNvSpPr/>
          <p:nvPr/>
        </p:nvSpPr>
        <p:spPr>
          <a:xfrm>
            <a:off x="7023639" y="2185479"/>
            <a:ext cx="915695" cy="594244"/>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object 5">
            <a:extLst>
              <a:ext uri="{FF2B5EF4-FFF2-40B4-BE49-F238E27FC236}">
                <a16:creationId xmlns:a16="http://schemas.microsoft.com/office/drawing/2014/main" id="{507FBB6A-7AE1-4883-ACB5-B4DBAB83EA83}"/>
              </a:ext>
            </a:extLst>
          </p:cNvPr>
          <p:cNvSpPr/>
          <p:nvPr/>
        </p:nvSpPr>
        <p:spPr>
          <a:xfrm>
            <a:off x="6927107" y="4053878"/>
            <a:ext cx="324436" cy="263984"/>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3</a:t>
            </a:r>
            <a:endParaRPr sz="1100" dirty="0">
              <a:solidFill>
                <a:schemeClr val="bg1"/>
              </a:solidFill>
            </a:endParaRPr>
          </a:p>
        </p:txBody>
      </p:sp>
      <p:sp>
        <p:nvSpPr>
          <p:cNvPr id="21" name="object 10">
            <a:extLst>
              <a:ext uri="{FF2B5EF4-FFF2-40B4-BE49-F238E27FC236}">
                <a16:creationId xmlns:a16="http://schemas.microsoft.com/office/drawing/2014/main" id="{C419B49D-1EA3-4B00-8402-1A224E39DB0D}"/>
              </a:ext>
            </a:extLst>
          </p:cNvPr>
          <p:cNvSpPr txBox="1"/>
          <p:nvPr/>
        </p:nvSpPr>
        <p:spPr>
          <a:xfrm>
            <a:off x="10119866" y="5227204"/>
            <a:ext cx="1810585" cy="123624"/>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dirty="0">
                <a:latin typeface="Arial MT"/>
              </a:rPr>
              <a:t>Dar click en aceptar y notificar.</a:t>
            </a:r>
          </a:p>
        </p:txBody>
      </p:sp>
      <p:sp>
        <p:nvSpPr>
          <p:cNvPr id="22" name="object 5">
            <a:extLst>
              <a:ext uri="{FF2B5EF4-FFF2-40B4-BE49-F238E27FC236}">
                <a16:creationId xmlns:a16="http://schemas.microsoft.com/office/drawing/2014/main" id="{D5432F09-9879-4FC2-8B50-24B00B6FB97B}"/>
              </a:ext>
            </a:extLst>
          </p:cNvPr>
          <p:cNvSpPr/>
          <p:nvPr/>
        </p:nvSpPr>
        <p:spPr>
          <a:xfrm>
            <a:off x="9826408" y="5138915"/>
            <a:ext cx="324436" cy="263984"/>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4</a:t>
            </a:r>
            <a:endParaRPr sz="1100" dirty="0">
              <a:solidFill>
                <a:schemeClr val="bg1"/>
              </a:solidFill>
            </a:endParaRPr>
          </a:p>
        </p:txBody>
      </p:sp>
      <p:sp>
        <p:nvSpPr>
          <p:cNvPr id="23" name="object 10">
            <a:extLst>
              <a:ext uri="{FF2B5EF4-FFF2-40B4-BE49-F238E27FC236}">
                <a16:creationId xmlns:a16="http://schemas.microsoft.com/office/drawing/2014/main" id="{4A399206-7315-4ECD-A063-4BB0BFF86960}"/>
              </a:ext>
            </a:extLst>
          </p:cNvPr>
          <p:cNvSpPr txBox="1"/>
          <p:nvPr/>
        </p:nvSpPr>
        <p:spPr>
          <a:xfrm>
            <a:off x="1481378" y="5835786"/>
            <a:ext cx="9394372" cy="394467"/>
          </a:xfrm>
          <a:prstGeom prst="rect">
            <a:avLst/>
          </a:prstGeom>
        </p:spPr>
        <p:txBody>
          <a:bodyPr vert="horz" wrap="square" lIns="0" tIns="12700" rIns="0" bIns="0" rtlCol="0">
            <a:spAutoFit/>
          </a:bodyPr>
          <a:lstStyle/>
          <a:p>
            <a:pPr marL="132080" marR="30480" indent="-94615" algn="ctr">
              <a:lnSpc>
                <a:spcPct val="80100"/>
              </a:lnSpc>
              <a:spcBef>
                <a:spcPts val="365"/>
              </a:spcBef>
            </a:pPr>
            <a:r>
              <a:rPr lang="es-MX" sz="1100" b="1" spc="-150" dirty="0">
                <a:latin typeface="Helvetica" panose="020B0604020202020204" pitchFamily="34" charset="0"/>
                <a:cs typeface="Helvetica" panose="020B0604020202020204" pitchFamily="34" charset="0"/>
              </a:rPr>
              <a:t>NOTA:    </a:t>
            </a:r>
            <a:r>
              <a:rPr lang="es-MX" sz="1000" dirty="0">
                <a:latin typeface="Helvetica" panose="020B0604020202020204" pitchFamily="34" charset="0"/>
                <a:cs typeface="Helvetica" panose="020B0604020202020204" pitchFamily="34" charset="0"/>
              </a:rPr>
              <a:t>Las evidencias cargadas deben estar archivadas en una carpeta oficial de la TRD, la cual no debe ser modificada posteriormente para no perder la trazabilidad de la información cargada en el SGI.  Esta información será validada posteriormente por la Oficina de Control Interno o un auditor de calidad delegado cuando proceda el cierre del hallazgo</a:t>
            </a:r>
          </a:p>
        </p:txBody>
      </p:sp>
    </p:spTree>
    <p:extLst>
      <p:ext uri="{BB962C8B-B14F-4D97-AF65-F5344CB8AC3E}">
        <p14:creationId xmlns:p14="http://schemas.microsoft.com/office/powerpoint/2010/main" val="2814204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Reporte de avances al Plan de Mejoramiento</a:t>
            </a:r>
            <a:endParaRPr lang="es-CO" dirty="0"/>
          </a:p>
        </p:txBody>
      </p:sp>
      <p:sp>
        <p:nvSpPr>
          <p:cNvPr id="3" name="Marcador de contenido 2"/>
          <p:cNvSpPr>
            <a:spLocks noGrp="1"/>
          </p:cNvSpPr>
          <p:nvPr>
            <p:ph sz="half" idx="2"/>
          </p:nvPr>
        </p:nvSpPr>
        <p:spPr/>
        <p:txBody>
          <a:bodyPr/>
          <a:lstStyle/>
          <a:p>
            <a:r>
              <a:rPr lang="es-MX" dirty="0"/>
              <a:t>6</a:t>
            </a:r>
            <a:endParaRPr lang="es-CO" dirty="0"/>
          </a:p>
        </p:txBody>
      </p:sp>
      <p:sp>
        <p:nvSpPr>
          <p:cNvPr id="24" name="object 9"/>
          <p:cNvSpPr txBox="1"/>
          <p:nvPr/>
        </p:nvSpPr>
        <p:spPr>
          <a:xfrm>
            <a:off x="803884" y="2456039"/>
            <a:ext cx="136349"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sp>
        <p:nvSpPr>
          <p:cNvPr id="25" name="object 13"/>
          <p:cNvSpPr txBox="1"/>
          <p:nvPr/>
        </p:nvSpPr>
        <p:spPr>
          <a:xfrm>
            <a:off x="803884" y="3334829"/>
            <a:ext cx="136349"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sp>
        <p:nvSpPr>
          <p:cNvPr id="26" name="object 17"/>
          <p:cNvSpPr txBox="1"/>
          <p:nvPr/>
        </p:nvSpPr>
        <p:spPr>
          <a:xfrm>
            <a:off x="803884" y="3983723"/>
            <a:ext cx="136349"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sp>
        <p:nvSpPr>
          <p:cNvPr id="31" name="object 10"/>
          <p:cNvSpPr txBox="1"/>
          <p:nvPr/>
        </p:nvSpPr>
        <p:spPr>
          <a:xfrm>
            <a:off x="7239231" y="5570894"/>
            <a:ext cx="3979476" cy="524609"/>
          </a:xfrm>
          <a:prstGeom prst="rect">
            <a:avLst/>
          </a:prstGeom>
        </p:spPr>
        <p:txBody>
          <a:bodyPr vert="horz" wrap="square" lIns="0" tIns="12700" rIns="0" bIns="0" rtlCol="0">
            <a:spAutoFit/>
          </a:bodyPr>
          <a:lstStyle/>
          <a:p>
            <a:pPr marL="12700" marR="5080" algn="just">
              <a:lnSpc>
                <a:spcPct val="80100"/>
              </a:lnSpc>
              <a:spcBef>
                <a:spcPts val="365"/>
              </a:spcBef>
            </a:pPr>
            <a:r>
              <a:rPr lang="es-MX" sz="1000" spc="-5" dirty="0">
                <a:latin typeface="Helvetica" panose="020B0604020202020204" pitchFamily="34" charset="0"/>
                <a:cs typeface="Helvetica" panose="020B0604020202020204" pitchFamily="34" charset="0"/>
              </a:rPr>
              <a:t>La notificación de finalización de las actividades del plan llegará al correo de la oficina Asesora de Planeación y la Oficina de Control Interno, con lo cual se programará el cierre del plan a través de un auditor delegado. </a:t>
            </a:r>
            <a:endParaRPr lang="es-MX" sz="1000" dirty="0">
              <a:latin typeface="Helvetica" panose="020B0604020202020204" pitchFamily="34" charset="0"/>
              <a:cs typeface="Helvetica" panose="020B0604020202020204" pitchFamily="34" charset="0"/>
            </a:endParaRPr>
          </a:p>
        </p:txBody>
      </p:sp>
      <p:pic>
        <p:nvPicPr>
          <p:cNvPr id="32" name="Imagen 31"/>
          <p:cNvPicPr/>
          <p:nvPr/>
        </p:nvPicPr>
        <p:blipFill rotWithShape="1">
          <a:blip r:embed="rId2"/>
          <a:srcRect t="7003" b="4007"/>
          <a:stretch/>
        </p:blipFill>
        <p:spPr bwMode="auto">
          <a:xfrm>
            <a:off x="928979" y="2456039"/>
            <a:ext cx="4712184" cy="3264312"/>
          </a:xfrm>
          <a:prstGeom prst="rect">
            <a:avLst/>
          </a:prstGeom>
          <a:ln>
            <a:noFill/>
          </a:ln>
          <a:extLst>
            <a:ext uri="{53640926-AAD7-44D8-BBD7-CCE9431645EC}">
              <a14:shadowObscured xmlns:a14="http://schemas.microsoft.com/office/drawing/2010/main"/>
            </a:ext>
          </a:extLst>
        </p:spPr>
      </p:pic>
      <p:sp>
        <p:nvSpPr>
          <p:cNvPr id="33" name="object 10">
            <a:extLst>
              <a:ext uri="{FF2B5EF4-FFF2-40B4-BE49-F238E27FC236}">
                <a16:creationId xmlns:a16="http://schemas.microsoft.com/office/drawing/2014/main" id="{04419341-45F6-4CE0-96AD-1A0539420525}"/>
              </a:ext>
            </a:extLst>
          </p:cNvPr>
          <p:cNvSpPr txBox="1"/>
          <p:nvPr/>
        </p:nvSpPr>
        <p:spPr>
          <a:xfrm>
            <a:off x="1626023" y="909915"/>
            <a:ext cx="8392160" cy="271356"/>
          </a:xfrm>
          <a:prstGeom prst="rect">
            <a:avLst/>
          </a:prstGeom>
        </p:spPr>
        <p:txBody>
          <a:bodyPr vert="horz" wrap="square" lIns="0" tIns="12700" rIns="0" bIns="0" rtlCol="0">
            <a:spAutoFit/>
          </a:bodyPr>
          <a:lstStyle/>
          <a:p>
            <a:pPr marL="132080" marR="30480" indent="-94615" algn="ctr">
              <a:lnSpc>
                <a:spcPct val="80100"/>
              </a:lnSpc>
              <a:spcBef>
                <a:spcPts val="365"/>
              </a:spcBef>
            </a:pPr>
            <a:r>
              <a:rPr lang="es-MX" sz="1100" b="1" spc="-150" dirty="0">
                <a:latin typeface="Arial"/>
                <a:cs typeface="Arial"/>
              </a:rPr>
              <a:t>Paso 2 :</a:t>
            </a:r>
            <a:r>
              <a:rPr lang="es-MX" sz="1100" b="1" spc="-145" dirty="0">
                <a:latin typeface="Arial"/>
                <a:cs typeface="Arial"/>
              </a:rPr>
              <a:t>  </a:t>
            </a:r>
            <a:r>
              <a:rPr lang="es-MX" sz="1000" dirty="0">
                <a:latin typeface="Helvetica" panose="020B0604020202020204" pitchFamily="34" charset="0"/>
                <a:cs typeface="Helvetica" panose="020B0604020202020204" pitchFamily="34" charset="0"/>
              </a:rPr>
              <a:t>Cuando se cumpla la totalidad de las actividades por parte del delegado de la dependencia se debe reportar a la Oficina Asesora de Planeación mediante la notificación automática que genera el sistema:</a:t>
            </a:r>
          </a:p>
        </p:txBody>
      </p:sp>
      <p:sp>
        <p:nvSpPr>
          <p:cNvPr id="34" name="object 10">
            <a:extLst>
              <a:ext uri="{FF2B5EF4-FFF2-40B4-BE49-F238E27FC236}">
                <a16:creationId xmlns:a16="http://schemas.microsoft.com/office/drawing/2014/main" id="{AB0C1A7F-4874-4FE9-B2EA-6822FB20C549}"/>
              </a:ext>
            </a:extLst>
          </p:cNvPr>
          <p:cNvSpPr txBox="1"/>
          <p:nvPr/>
        </p:nvSpPr>
        <p:spPr>
          <a:xfrm>
            <a:off x="2962759" y="4917344"/>
            <a:ext cx="3722310" cy="123624"/>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spc="-5" dirty="0">
                <a:latin typeface="Arial MT"/>
                <a:cs typeface="Arial MT"/>
              </a:rPr>
              <a:t>  Verificar el cumplimiento y dar click en aceptar</a:t>
            </a:r>
            <a:endParaRPr lang="es-MX" sz="900" i="1" dirty="0">
              <a:latin typeface="Arial MT"/>
              <a:cs typeface="Arial MT"/>
            </a:endParaRPr>
          </a:p>
        </p:txBody>
      </p:sp>
      <p:sp>
        <p:nvSpPr>
          <p:cNvPr id="35" name="object 5">
            <a:extLst>
              <a:ext uri="{FF2B5EF4-FFF2-40B4-BE49-F238E27FC236}">
                <a16:creationId xmlns:a16="http://schemas.microsoft.com/office/drawing/2014/main" id="{1CD8A1A3-5800-4592-852D-22367E2C483B}"/>
              </a:ext>
            </a:extLst>
          </p:cNvPr>
          <p:cNvSpPr/>
          <p:nvPr/>
        </p:nvSpPr>
        <p:spPr>
          <a:xfrm>
            <a:off x="2927876" y="4627177"/>
            <a:ext cx="321581" cy="253082"/>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1</a:t>
            </a:r>
            <a:endParaRPr sz="1100" dirty="0">
              <a:solidFill>
                <a:schemeClr val="bg1"/>
              </a:solidFill>
            </a:endParaRPr>
          </a:p>
        </p:txBody>
      </p:sp>
      <p:pic>
        <p:nvPicPr>
          <p:cNvPr id="36" name="Imagen 35">
            <a:extLst>
              <a:ext uri="{FF2B5EF4-FFF2-40B4-BE49-F238E27FC236}">
                <a16:creationId xmlns:a16="http://schemas.microsoft.com/office/drawing/2014/main" id="{C48D5C98-40F8-4DF1-9AA5-3E1E43312195}"/>
              </a:ext>
            </a:extLst>
          </p:cNvPr>
          <p:cNvPicPr/>
          <p:nvPr/>
        </p:nvPicPr>
        <p:blipFill rotWithShape="1">
          <a:blip r:embed="rId3"/>
          <a:srcRect t="6685" b="3692"/>
          <a:stretch/>
        </p:blipFill>
        <p:spPr bwMode="auto">
          <a:xfrm>
            <a:off x="7072893" y="2456039"/>
            <a:ext cx="4612921" cy="2573376"/>
          </a:xfrm>
          <a:prstGeom prst="rect">
            <a:avLst/>
          </a:prstGeom>
          <a:ln>
            <a:noFill/>
          </a:ln>
          <a:extLst>
            <a:ext uri="{53640926-AAD7-44D8-BBD7-CCE9431645EC}">
              <a14:shadowObscured xmlns:a14="http://schemas.microsoft.com/office/drawing/2010/main"/>
            </a:ext>
          </a:extLst>
        </p:spPr>
      </p:pic>
      <p:sp>
        <p:nvSpPr>
          <p:cNvPr id="37" name="object 5">
            <a:extLst>
              <a:ext uri="{FF2B5EF4-FFF2-40B4-BE49-F238E27FC236}">
                <a16:creationId xmlns:a16="http://schemas.microsoft.com/office/drawing/2014/main" id="{34794AC6-E24B-4A92-83BA-9A992B32C7D6}"/>
              </a:ext>
            </a:extLst>
          </p:cNvPr>
          <p:cNvSpPr/>
          <p:nvPr/>
        </p:nvSpPr>
        <p:spPr>
          <a:xfrm>
            <a:off x="7042441" y="1804157"/>
            <a:ext cx="320726" cy="248559"/>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2</a:t>
            </a:r>
            <a:endParaRPr sz="1100" dirty="0">
              <a:solidFill>
                <a:schemeClr val="bg1"/>
              </a:solidFill>
            </a:endParaRPr>
          </a:p>
        </p:txBody>
      </p:sp>
      <p:sp>
        <p:nvSpPr>
          <p:cNvPr id="38" name="object 10">
            <a:extLst>
              <a:ext uri="{FF2B5EF4-FFF2-40B4-BE49-F238E27FC236}">
                <a16:creationId xmlns:a16="http://schemas.microsoft.com/office/drawing/2014/main" id="{C41B2387-3C48-4CB5-A10A-C29E61D00FE8}"/>
              </a:ext>
            </a:extLst>
          </p:cNvPr>
          <p:cNvSpPr txBox="1"/>
          <p:nvPr/>
        </p:nvSpPr>
        <p:spPr>
          <a:xfrm>
            <a:off x="7325024" y="1778293"/>
            <a:ext cx="3712418" cy="358438"/>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spc="-5" dirty="0">
                <a:latin typeface="Arial MT"/>
                <a:cs typeface="Arial MT"/>
              </a:rPr>
              <a:t>   D</a:t>
            </a:r>
            <a:r>
              <a:rPr lang="es-MX" sz="900" i="1" spc="-5" dirty="0">
                <a:latin typeface="Arial MT"/>
              </a:rPr>
              <a:t>ar click en si y en el botón de notificar, para que el sistema  envié una alerta a la Oficina Asesora de Planeación y a la Oficina de Control Interno</a:t>
            </a:r>
          </a:p>
        </p:txBody>
      </p:sp>
      <p:sp>
        <p:nvSpPr>
          <p:cNvPr id="39" name="Elipse 38">
            <a:extLst>
              <a:ext uri="{FF2B5EF4-FFF2-40B4-BE49-F238E27FC236}">
                <a16:creationId xmlns:a16="http://schemas.microsoft.com/office/drawing/2014/main" id="{DAA34929-9B4D-48F5-A3A3-6E94057F2AD7}"/>
              </a:ext>
            </a:extLst>
          </p:cNvPr>
          <p:cNvSpPr/>
          <p:nvPr/>
        </p:nvSpPr>
        <p:spPr>
          <a:xfrm>
            <a:off x="8871858" y="3483426"/>
            <a:ext cx="941615" cy="645160"/>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0" name="Elipse 39">
            <a:extLst>
              <a:ext uri="{FF2B5EF4-FFF2-40B4-BE49-F238E27FC236}">
                <a16:creationId xmlns:a16="http://schemas.microsoft.com/office/drawing/2014/main" id="{7ED92DEA-F94B-45CE-90BC-5BF97BD6B05E}"/>
              </a:ext>
            </a:extLst>
          </p:cNvPr>
          <p:cNvSpPr/>
          <p:nvPr/>
        </p:nvSpPr>
        <p:spPr>
          <a:xfrm>
            <a:off x="2844029" y="3610163"/>
            <a:ext cx="907638" cy="956064"/>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1" name="Elipse 40">
            <a:extLst>
              <a:ext uri="{FF2B5EF4-FFF2-40B4-BE49-F238E27FC236}">
                <a16:creationId xmlns:a16="http://schemas.microsoft.com/office/drawing/2014/main" id="{70440487-8A62-4EDB-A2F3-F6754B492A67}"/>
              </a:ext>
            </a:extLst>
          </p:cNvPr>
          <p:cNvSpPr/>
          <p:nvPr/>
        </p:nvSpPr>
        <p:spPr>
          <a:xfrm>
            <a:off x="718385" y="4033257"/>
            <a:ext cx="907638" cy="319541"/>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2" name="Elipse 41">
            <a:extLst>
              <a:ext uri="{FF2B5EF4-FFF2-40B4-BE49-F238E27FC236}">
                <a16:creationId xmlns:a16="http://schemas.microsoft.com/office/drawing/2014/main" id="{4D555422-BE99-4B1D-AE19-513C77E05B7E}"/>
              </a:ext>
            </a:extLst>
          </p:cNvPr>
          <p:cNvSpPr/>
          <p:nvPr/>
        </p:nvSpPr>
        <p:spPr>
          <a:xfrm>
            <a:off x="9593600" y="4712035"/>
            <a:ext cx="486572" cy="446731"/>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7623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chemeClr val="bg1"/>
                </a:solidFill>
              </a:rPr>
              <a:t>Seguimiento y notificación para cierre</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7</a:t>
            </a:r>
          </a:p>
        </p:txBody>
      </p:sp>
    </p:spTree>
    <p:extLst>
      <p:ext uri="{BB962C8B-B14F-4D97-AF65-F5344CB8AC3E}">
        <p14:creationId xmlns:p14="http://schemas.microsoft.com/office/powerpoint/2010/main" val="182951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Seguimiento y notificación para cierre</a:t>
            </a:r>
            <a:endParaRPr lang="es-CO" dirty="0"/>
          </a:p>
        </p:txBody>
      </p:sp>
      <p:sp>
        <p:nvSpPr>
          <p:cNvPr id="3" name="Marcador de contenido 2"/>
          <p:cNvSpPr>
            <a:spLocks noGrp="1"/>
          </p:cNvSpPr>
          <p:nvPr>
            <p:ph sz="half" idx="2"/>
          </p:nvPr>
        </p:nvSpPr>
        <p:spPr/>
        <p:txBody>
          <a:bodyPr/>
          <a:lstStyle/>
          <a:p>
            <a:r>
              <a:rPr lang="es-MX" dirty="0"/>
              <a:t>7</a:t>
            </a:r>
            <a:endParaRPr lang="es-CO" dirty="0"/>
          </a:p>
        </p:txBody>
      </p:sp>
      <p:sp>
        <p:nvSpPr>
          <p:cNvPr id="11" name="object 10"/>
          <p:cNvSpPr txBox="1"/>
          <p:nvPr/>
        </p:nvSpPr>
        <p:spPr>
          <a:xfrm>
            <a:off x="3154068" y="915274"/>
            <a:ext cx="5317807" cy="259045"/>
          </a:xfrm>
          <a:prstGeom prst="rect">
            <a:avLst/>
          </a:prstGeom>
        </p:spPr>
        <p:txBody>
          <a:bodyPr vert="horz" wrap="square" lIns="0" tIns="12700" rIns="0" bIns="0" rtlCol="0">
            <a:spAutoFit/>
          </a:bodyPr>
          <a:lstStyle/>
          <a:p>
            <a:pPr marL="12700" marR="5080" algn="ctr">
              <a:lnSpc>
                <a:spcPct val="80100"/>
              </a:lnSpc>
              <a:spcBef>
                <a:spcPts val="365"/>
              </a:spcBef>
            </a:pPr>
            <a:r>
              <a:rPr lang="es-MX" sz="1000" b="1" dirty="0">
                <a:latin typeface="Helvetica" panose="020B0604020202020204" pitchFamily="34" charset="0"/>
                <a:cs typeface="Helvetica" panose="020B0604020202020204" pitchFamily="34" charset="0"/>
              </a:rPr>
              <a:t>Paso 1:</a:t>
            </a:r>
            <a:r>
              <a:rPr lang="es-MX" sz="1000" dirty="0">
                <a:latin typeface="Helvetica" panose="020B0604020202020204" pitchFamily="34" charset="0"/>
                <a:cs typeface="Helvetica" panose="020B0604020202020204" pitchFamily="34" charset="0"/>
              </a:rPr>
              <a:t> Una vez se recibe la notificación del proceso vía correo , la Oficina Asesora de Planeación verifica que se haya reportado todas las  actividades del plan de acción. </a:t>
            </a:r>
          </a:p>
        </p:txBody>
      </p:sp>
      <p:pic>
        <p:nvPicPr>
          <p:cNvPr id="12" name="Imagen 11"/>
          <p:cNvPicPr/>
          <p:nvPr/>
        </p:nvPicPr>
        <p:blipFill rotWithShape="1">
          <a:blip r:embed="rId2"/>
          <a:srcRect t="6845" b="4168"/>
          <a:stretch/>
        </p:blipFill>
        <p:spPr bwMode="auto">
          <a:xfrm>
            <a:off x="6490667" y="2165913"/>
            <a:ext cx="5270898" cy="4077044"/>
          </a:xfrm>
          <a:prstGeom prst="rect">
            <a:avLst/>
          </a:prstGeom>
          <a:ln>
            <a:noFill/>
          </a:ln>
          <a:extLst>
            <a:ext uri="{53640926-AAD7-44D8-BBD7-CCE9431645EC}">
              <a14:shadowObscured xmlns:a14="http://schemas.microsoft.com/office/drawing/2010/main"/>
            </a:ext>
          </a:extLst>
        </p:spPr>
      </p:pic>
      <p:sp>
        <p:nvSpPr>
          <p:cNvPr id="16" name="object 10">
            <a:extLst>
              <a:ext uri="{FF2B5EF4-FFF2-40B4-BE49-F238E27FC236}">
                <a16:creationId xmlns:a16="http://schemas.microsoft.com/office/drawing/2014/main" id="{4EC06F0C-767E-431E-9FF3-6C3AC4F8EB85}"/>
              </a:ext>
            </a:extLst>
          </p:cNvPr>
          <p:cNvSpPr txBox="1"/>
          <p:nvPr/>
        </p:nvSpPr>
        <p:spPr>
          <a:xfrm>
            <a:off x="6987335" y="1863022"/>
            <a:ext cx="3665041" cy="234423"/>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spc="-5" dirty="0">
                <a:latin typeface="Arial MT"/>
                <a:cs typeface="Arial MT"/>
              </a:rPr>
              <a:t>   </a:t>
            </a:r>
            <a:r>
              <a:rPr lang="es-MX" sz="900" i="1" spc="-5" dirty="0">
                <a:latin typeface="Helvetica" panose="020B0604020202020204" pitchFamily="34" charset="0"/>
                <a:cs typeface="Helvetica" panose="020B0604020202020204" pitchFamily="34" charset="0"/>
              </a:rPr>
              <a:t>Se  revisa en el SGI el hallazgo por numero, el avance cualitativo, las evidencias presentadas  </a:t>
            </a:r>
            <a:endParaRPr lang="es-MX" sz="900" i="1" dirty="0">
              <a:latin typeface="Helvetica" panose="020B0604020202020204" pitchFamily="34" charset="0"/>
              <a:cs typeface="Helvetica" panose="020B0604020202020204" pitchFamily="34" charset="0"/>
            </a:endParaRPr>
          </a:p>
        </p:txBody>
      </p:sp>
      <p:sp>
        <p:nvSpPr>
          <p:cNvPr id="17" name="Elipse 16">
            <a:extLst>
              <a:ext uri="{FF2B5EF4-FFF2-40B4-BE49-F238E27FC236}">
                <a16:creationId xmlns:a16="http://schemas.microsoft.com/office/drawing/2014/main" id="{747A0E9C-7516-42DF-BB2D-C94A41354DF3}"/>
              </a:ext>
            </a:extLst>
          </p:cNvPr>
          <p:cNvSpPr/>
          <p:nvPr/>
        </p:nvSpPr>
        <p:spPr>
          <a:xfrm>
            <a:off x="7367042" y="3212381"/>
            <a:ext cx="4148978" cy="1411667"/>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8" name="Imagen 17"/>
          <p:cNvPicPr>
            <a:picLocks noChangeAspect="1"/>
          </p:cNvPicPr>
          <p:nvPr/>
        </p:nvPicPr>
        <p:blipFill rotWithShape="1">
          <a:blip r:embed="rId3"/>
          <a:srcRect l="34518" t="19308" b="40775"/>
          <a:stretch/>
        </p:blipFill>
        <p:spPr>
          <a:xfrm>
            <a:off x="957810" y="2266187"/>
            <a:ext cx="5076989" cy="3976769"/>
          </a:xfrm>
          <a:prstGeom prst="rect">
            <a:avLst/>
          </a:prstGeom>
        </p:spPr>
      </p:pic>
      <p:pic>
        <p:nvPicPr>
          <p:cNvPr id="27" name="Imagen 26"/>
          <p:cNvPicPr/>
          <p:nvPr/>
        </p:nvPicPr>
        <p:blipFill rotWithShape="1">
          <a:blip r:embed="rId2"/>
          <a:srcRect t="6845" b="4168"/>
          <a:stretch/>
        </p:blipFill>
        <p:spPr bwMode="auto">
          <a:xfrm>
            <a:off x="6502002" y="2165913"/>
            <a:ext cx="5270898" cy="4077044"/>
          </a:xfrm>
          <a:prstGeom prst="rect">
            <a:avLst/>
          </a:prstGeom>
          <a:ln>
            <a:noFill/>
          </a:ln>
          <a:extLst>
            <a:ext uri="{53640926-AAD7-44D8-BBD7-CCE9431645EC}">
              <a14:shadowObscured xmlns:a14="http://schemas.microsoft.com/office/drawing/2010/main"/>
            </a:ext>
          </a:extLst>
        </p:spPr>
      </p:pic>
      <p:sp>
        <p:nvSpPr>
          <p:cNvPr id="28" name="object 5">
            <a:extLst>
              <a:ext uri="{FF2B5EF4-FFF2-40B4-BE49-F238E27FC236}">
                <a16:creationId xmlns:a16="http://schemas.microsoft.com/office/drawing/2014/main" id="{B896B51E-EC5D-4ABC-9FD7-24AE0F9547FA}"/>
              </a:ext>
            </a:extLst>
          </p:cNvPr>
          <p:cNvSpPr/>
          <p:nvPr/>
        </p:nvSpPr>
        <p:spPr>
          <a:xfrm>
            <a:off x="980479" y="1805136"/>
            <a:ext cx="360359" cy="356743"/>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29" name="object 5">
            <a:extLst>
              <a:ext uri="{FF2B5EF4-FFF2-40B4-BE49-F238E27FC236}">
                <a16:creationId xmlns:a16="http://schemas.microsoft.com/office/drawing/2014/main" id="{11FDB94C-58A6-47D9-83AE-80CC660263A3}"/>
              </a:ext>
            </a:extLst>
          </p:cNvPr>
          <p:cNvSpPr/>
          <p:nvPr/>
        </p:nvSpPr>
        <p:spPr>
          <a:xfrm>
            <a:off x="6573319" y="1805137"/>
            <a:ext cx="377702" cy="341253"/>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1</a:t>
            </a:r>
            <a:endParaRPr sz="1100" dirty="0">
              <a:solidFill>
                <a:schemeClr val="bg1"/>
              </a:solidFill>
            </a:endParaRPr>
          </a:p>
        </p:txBody>
      </p:sp>
      <p:sp>
        <p:nvSpPr>
          <p:cNvPr id="30" name="object 10">
            <a:extLst>
              <a:ext uri="{FF2B5EF4-FFF2-40B4-BE49-F238E27FC236}">
                <a16:creationId xmlns:a16="http://schemas.microsoft.com/office/drawing/2014/main" id="{B6F807B7-6438-411D-8C13-F9221D8BEE7D}"/>
              </a:ext>
            </a:extLst>
          </p:cNvPr>
          <p:cNvSpPr txBox="1"/>
          <p:nvPr/>
        </p:nvSpPr>
        <p:spPr>
          <a:xfrm>
            <a:off x="1317779" y="1878332"/>
            <a:ext cx="2828932" cy="123624"/>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spc="-5" dirty="0">
                <a:latin typeface="Arial MT"/>
                <a:cs typeface="Arial MT"/>
              </a:rPr>
              <a:t>   </a:t>
            </a:r>
            <a:r>
              <a:rPr lang="es-MX" sz="900" i="1" spc="-5" dirty="0">
                <a:latin typeface="Helvetica" panose="020B0604020202020204" pitchFamily="34" charset="0"/>
                <a:cs typeface="Helvetica" panose="020B0604020202020204" pitchFamily="34" charset="0"/>
              </a:rPr>
              <a:t>Se  recibe la notificación en el correo</a:t>
            </a:r>
            <a:endParaRPr lang="es-MX" sz="900" i="1" dirty="0">
              <a:solidFill>
                <a:srgbClr val="FF0000"/>
              </a:solidFill>
              <a:latin typeface="Helvetica" panose="020B0604020202020204" pitchFamily="34" charset="0"/>
              <a:cs typeface="Helvetica" panose="020B0604020202020204" pitchFamily="34" charset="0"/>
            </a:endParaRPr>
          </a:p>
        </p:txBody>
      </p:sp>
      <p:sp>
        <p:nvSpPr>
          <p:cNvPr id="32" name="Elipse 31">
            <a:extLst>
              <a:ext uri="{FF2B5EF4-FFF2-40B4-BE49-F238E27FC236}">
                <a16:creationId xmlns:a16="http://schemas.microsoft.com/office/drawing/2014/main" id="{747A0E9C-7516-42DF-BB2D-C94A41354DF3}"/>
              </a:ext>
            </a:extLst>
          </p:cNvPr>
          <p:cNvSpPr/>
          <p:nvPr/>
        </p:nvSpPr>
        <p:spPr>
          <a:xfrm>
            <a:off x="7378377" y="3212381"/>
            <a:ext cx="4148978" cy="1411667"/>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33" name="Imagen 32"/>
          <p:cNvPicPr>
            <a:picLocks noChangeAspect="1"/>
          </p:cNvPicPr>
          <p:nvPr/>
        </p:nvPicPr>
        <p:blipFill rotWithShape="1">
          <a:blip r:embed="rId3"/>
          <a:srcRect l="34518" t="19308" b="40775"/>
          <a:stretch/>
        </p:blipFill>
        <p:spPr>
          <a:xfrm>
            <a:off x="969145" y="2266187"/>
            <a:ext cx="5076989" cy="3976769"/>
          </a:xfrm>
          <a:prstGeom prst="rect">
            <a:avLst/>
          </a:prstGeom>
        </p:spPr>
      </p:pic>
      <p:sp>
        <p:nvSpPr>
          <p:cNvPr id="34" name="Elipse 33">
            <a:extLst>
              <a:ext uri="{FF2B5EF4-FFF2-40B4-BE49-F238E27FC236}">
                <a16:creationId xmlns:a16="http://schemas.microsoft.com/office/drawing/2014/main" id="{747A0E9C-7516-42DF-BB2D-C94A41354DF3}"/>
              </a:ext>
            </a:extLst>
          </p:cNvPr>
          <p:cNvSpPr/>
          <p:nvPr/>
        </p:nvSpPr>
        <p:spPr>
          <a:xfrm>
            <a:off x="7389712" y="3212381"/>
            <a:ext cx="4148978" cy="1411667"/>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35" name="Imagen 34"/>
          <p:cNvPicPr>
            <a:picLocks noChangeAspect="1"/>
          </p:cNvPicPr>
          <p:nvPr/>
        </p:nvPicPr>
        <p:blipFill rotWithShape="1">
          <a:blip r:embed="rId3"/>
          <a:srcRect l="34518" t="19308" b="40775"/>
          <a:stretch/>
        </p:blipFill>
        <p:spPr>
          <a:xfrm>
            <a:off x="980480" y="2266187"/>
            <a:ext cx="5076989" cy="3976769"/>
          </a:xfrm>
          <a:prstGeom prst="rect">
            <a:avLst/>
          </a:prstGeom>
        </p:spPr>
      </p:pic>
    </p:spTree>
    <p:extLst>
      <p:ext uri="{BB962C8B-B14F-4D97-AF65-F5344CB8AC3E}">
        <p14:creationId xmlns:p14="http://schemas.microsoft.com/office/powerpoint/2010/main" val="121202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Seguimiento y notificación para cierre</a:t>
            </a:r>
            <a:endParaRPr lang="es-CO" dirty="0"/>
          </a:p>
        </p:txBody>
      </p:sp>
      <p:sp>
        <p:nvSpPr>
          <p:cNvPr id="3" name="Marcador de contenido 2"/>
          <p:cNvSpPr>
            <a:spLocks noGrp="1"/>
          </p:cNvSpPr>
          <p:nvPr>
            <p:ph sz="half" idx="2"/>
          </p:nvPr>
        </p:nvSpPr>
        <p:spPr/>
        <p:txBody>
          <a:bodyPr/>
          <a:lstStyle/>
          <a:p>
            <a:r>
              <a:rPr lang="es-MX" dirty="0"/>
              <a:t>7</a:t>
            </a:r>
            <a:endParaRPr lang="es-CO" dirty="0"/>
          </a:p>
        </p:txBody>
      </p:sp>
      <p:sp>
        <p:nvSpPr>
          <p:cNvPr id="26" name="object 10"/>
          <p:cNvSpPr txBox="1"/>
          <p:nvPr/>
        </p:nvSpPr>
        <p:spPr>
          <a:xfrm>
            <a:off x="2463801" y="949020"/>
            <a:ext cx="6884966" cy="259045"/>
          </a:xfrm>
          <a:prstGeom prst="rect">
            <a:avLst/>
          </a:prstGeom>
        </p:spPr>
        <p:txBody>
          <a:bodyPr vert="horz" wrap="square" lIns="0" tIns="12700" rIns="0" bIns="0" rtlCol="0">
            <a:spAutoFit/>
          </a:bodyPr>
          <a:lstStyle/>
          <a:p>
            <a:pPr marL="12700" marR="5080" algn="ctr">
              <a:lnSpc>
                <a:spcPct val="80100"/>
              </a:lnSpc>
              <a:spcBef>
                <a:spcPts val="365"/>
              </a:spcBef>
            </a:pPr>
            <a:r>
              <a:rPr lang="es-MX" sz="1000" b="1" spc="-5" dirty="0">
                <a:latin typeface="Helvetica" panose="020B0604020202020204" pitchFamily="34" charset="0"/>
                <a:cs typeface="Helvetica" panose="020B0604020202020204" pitchFamily="34" charset="0"/>
              </a:rPr>
              <a:t>Paso 2</a:t>
            </a:r>
            <a:r>
              <a:rPr lang="es-MX" sz="1000" spc="-5" dirty="0">
                <a:latin typeface="Helvetica" panose="020B0604020202020204" pitchFamily="34" charset="0"/>
                <a:cs typeface="Helvetica" panose="020B0604020202020204" pitchFamily="34" charset="0"/>
              </a:rPr>
              <a:t>:  Si se encuentra conforme las actividades y evidencias, se notifica </a:t>
            </a:r>
            <a:r>
              <a:rPr lang="es-MX" sz="1000" dirty="0">
                <a:latin typeface="Helvetica" panose="020B0604020202020204" pitchFamily="34" charset="0"/>
                <a:cs typeface="Helvetica" panose="020B0604020202020204" pitchFamily="34" charset="0"/>
              </a:rPr>
              <a:t>a </a:t>
            </a:r>
            <a:r>
              <a:rPr lang="es-MX" sz="1000" spc="-5" dirty="0">
                <a:latin typeface="Helvetica" panose="020B0604020202020204" pitchFamily="34" charset="0"/>
                <a:cs typeface="Helvetica" panose="020B0604020202020204" pitchFamily="34" charset="0"/>
              </a:rPr>
              <a:t>la Oficina </a:t>
            </a:r>
            <a:r>
              <a:rPr lang="es-MX" sz="1000" dirty="0">
                <a:latin typeface="Helvetica" panose="020B0604020202020204" pitchFamily="34" charset="0"/>
                <a:cs typeface="Helvetica" panose="020B0604020202020204" pitchFamily="34" charset="0"/>
              </a:rPr>
              <a:t>de </a:t>
            </a:r>
            <a:r>
              <a:rPr lang="es-MX" sz="1000" spc="-5" dirty="0">
                <a:latin typeface="Helvetica" panose="020B0604020202020204" pitchFamily="34" charset="0"/>
                <a:cs typeface="Helvetica" panose="020B0604020202020204" pitchFamily="34" charset="0"/>
              </a:rPr>
              <a:t>Control Interno informando </a:t>
            </a:r>
            <a:r>
              <a:rPr lang="es-MX" sz="1000" dirty="0">
                <a:latin typeface="Helvetica" panose="020B0604020202020204" pitchFamily="34" charset="0"/>
                <a:cs typeface="Helvetica" panose="020B0604020202020204" pitchFamily="34" charset="0"/>
              </a:rPr>
              <a:t> que</a:t>
            </a:r>
            <a:r>
              <a:rPr lang="es-MX" sz="1000" spc="-20" dirty="0">
                <a:latin typeface="Helvetica" panose="020B0604020202020204" pitchFamily="34" charset="0"/>
                <a:cs typeface="Helvetica" panose="020B0604020202020204" pitchFamily="34" charset="0"/>
              </a:rPr>
              <a:t> </a:t>
            </a:r>
            <a:r>
              <a:rPr lang="es-MX" sz="1000" dirty="0">
                <a:latin typeface="Helvetica" panose="020B0604020202020204" pitchFamily="34" charset="0"/>
                <a:cs typeface="Helvetica" panose="020B0604020202020204" pitchFamily="34" charset="0"/>
              </a:rPr>
              <a:t>se</a:t>
            </a:r>
            <a:r>
              <a:rPr lang="es-MX" sz="1000" spc="-10" dirty="0">
                <a:latin typeface="Helvetica" panose="020B0604020202020204" pitchFamily="34" charset="0"/>
                <a:cs typeface="Helvetica" panose="020B0604020202020204" pitchFamily="34" charset="0"/>
              </a:rPr>
              <a:t> </a:t>
            </a:r>
            <a:r>
              <a:rPr lang="es-MX" sz="1000" dirty="0">
                <a:latin typeface="Helvetica" panose="020B0604020202020204" pitchFamily="34" charset="0"/>
                <a:cs typeface="Helvetica" panose="020B0604020202020204" pitchFamily="34" charset="0"/>
              </a:rPr>
              <a:t>requiere</a:t>
            </a:r>
            <a:r>
              <a:rPr lang="es-MX" sz="1000" spc="-30" dirty="0">
                <a:latin typeface="Helvetica" panose="020B0604020202020204" pitchFamily="34" charset="0"/>
                <a:cs typeface="Helvetica" panose="020B0604020202020204" pitchFamily="34" charset="0"/>
              </a:rPr>
              <a:t> </a:t>
            </a:r>
            <a:r>
              <a:rPr lang="es-MX" sz="1000" dirty="0">
                <a:latin typeface="Helvetica" panose="020B0604020202020204" pitchFamily="34" charset="0"/>
                <a:cs typeface="Helvetica" panose="020B0604020202020204" pitchFamily="34" charset="0"/>
              </a:rPr>
              <a:t>asignar</a:t>
            </a:r>
            <a:r>
              <a:rPr lang="es-MX" sz="1000" spc="-15" dirty="0">
                <a:latin typeface="Helvetica" panose="020B0604020202020204" pitchFamily="34" charset="0"/>
                <a:cs typeface="Helvetica" panose="020B0604020202020204" pitchFamily="34" charset="0"/>
              </a:rPr>
              <a:t> </a:t>
            </a:r>
            <a:r>
              <a:rPr lang="es-MX" sz="1000" spc="-5" dirty="0">
                <a:latin typeface="Helvetica" panose="020B0604020202020204" pitchFamily="34" charset="0"/>
                <a:cs typeface="Helvetica" panose="020B0604020202020204" pitchFamily="34" charset="0"/>
              </a:rPr>
              <a:t>auditor </a:t>
            </a:r>
            <a:r>
              <a:rPr lang="es-MX" sz="1000" dirty="0">
                <a:latin typeface="Helvetica" panose="020B0604020202020204" pitchFamily="34" charset="0"/>
                <a:cs typeface="Helvetica" panose="020B0604020202020204" pitchFamily="34" charset="0"/>
              </a:rPr>
              <a:t>para</a:t>
            </a:r>
            <a:r>
              <a:rPr lang="es-MX" sz="1000" spc="-20" dirty="0">
                <a:latin typeface="Helvetica" panose="020B0604020202020204" pitchFamily="34" charset="0"/>
                <a:cs typeface="Helvetica" panose="020B0604020202020204" pitchFamily="34" charset="0"/>
              </a:rPr>
              <a:t> </a:t>
            </a:r>
            <a:r>
              <a:rPr lang="es-MX" sz="1000" spc="-5" dirty="0">
                <a:latin typeface="Helvetica" panose="020B0604020202020204" pitchFamily="34" charset="0"/>
                <a:cs typeface="Helvetica" panose="020B0604020202020204" pitchFamily="34" charset="0"/>
              </a:rPr>
              <a:t>el</a:t>
            </a:r>
            <a:r>
              <a:rPr lang="es-MX" sz="1000" dirty="0">
                <a:latin typeface="Helvetica" panose="020B0604020202020204" pitchFamily="34" charset="0"/>
                <a:cs typeface="Helvetica" panose="020B0604020202020204" pitchFamily="34" charset="0"/>
              </a:rPr>
              <a:t> cierre</a:t>
            </a:r>
            <a:r>
              <a:rPr lang="es-MX" sz="1000" spc="-20" dirty="0">
                <a:latin typeface="Helvetica" panose="020B0604020202020204" pitchFamily="34" charset="0"/>
                <a:cs typeface="Helvetica" panose="020B0604020202020204" pitchFamily="34" charset="0"/>
              </a:rPr>
              <a:t> </a:t>
            </a:r>
            <a:r>
              <a:rPr lang="es-MX" sz="1000" spc="-5" dirty="0">
                <a:latin typeface="Helvetica" panose="020B0604020202020204" pitchFamily="34" charset="0"/>
                <a:cs typeface="Helvetica" panose="020B0604020202020204" pitchFamily="34" charset="0"/>
              </a:rPr>
              <a:t>del</a:t>
            </a:r>
            <a:r>
              <a:rPr lang="es-MX" sz="1000" dirty="0">
                <a:latin typeface="Helvetica" panose="020B0604020202020204" pitchFamily="34" charset="0"/>
                <a:cs typeface="Helvetica" panose="020B0604020202020204" pitchFamily="34" charset="0"/>
              </a:rPr>
              <a:t> </a:t>
            </a:r>
            <a:r>
              <a:rPr lang="es-MX" sz="1000" spc="-5" dirty="0">
                <a:latin typeface="Helvetica" panose="020B0604020202020204" pitchFamily="34" charset="0"/>
                <a:cs typeface="Helvetica" panose="020B0604020202020204" pitchFamily="34" charset="0"/>
              </a:rPr>
              <a:t>hallazgo.</a:t>
            </a:r>
            <a:endParaRPr lang="es-MX" sz="1000" dirty="0">
              <a:latin typeface="Helvetica" panose="020B0604020202020204" pitchFamily="34" charset="0"/>
              <a:cs typeface="Helvetica" panose="020B0604020202020204" pitchFamily="34" charset="0"/>
            </a:endParaRPr>
          </a:p>
        </p:txBody>
      </p:sp>
      <p:pic>
        <p:nvPicPr>
          <p:cNvPr id="31" name="Imagen 30"/>
          <p:cNvPicPr/>
          <p:nvPr/>
        </p:nvPicPr>
        <p:blipFill rotWithShape="1">
          <a:blip r:embed="rId2"/>
          <a:srcRect t="7163" b="3686"/>
          <a:stretch/>
        </p:blipFill>
        <p:spPr bwMode="auto">
          <a:xfrm>
            <a:off x="1368632" y="2026149"/>
            <a:ext cx="9560625" cy="4314780"/>
          </a:xfrm>
          <a:prstGeom prst="rect">
            <a:avLst/>
          </a:prstGeom>
          <a:ln>
            <a:noFill/>
          </a:ln>
          <a:extLst>
            <a:ext uri="{53640926-AAD7-44D8-BBD7-CCE9431645EC}">
              <a14:shadowObscured xmlns:a14="http://schemas.microsoft.com/office/drawing/2010/main"/>
            </a:ext>
          </a:extLst>
        </p:spPr>
      </p:pic>
      <p:sp>
        <p:nvSpPr>
          <p:cNvPr id="36" name="object 5">
            <a:extLst>
              <a:ext uri="{FF2B5EF4-FFF2-40B4-BE49-F238E27FC236}">
                <a16:creationId xmlns:a16="http://schemas.microsoft.com/office/drawing/2014/main" id="{B3F43279-81F6-4C95-84CD-CF18D9EE9DDE}"/>
              </a:ext>
            </a:extLst>
          </p:cNvPr>
          <p:cNvSpPr/>
          <p:nvPr/>
        </p:nvSpPr>
        <p:spPr>
          <a:xfrm>
            <a:off x="2741612" y="1590758"/>
            <a:ext cx="322319" cy="239395"/>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2</a:t>
            </a:r>
            <a:endParaRPr sz="1100" dirty="0">
              <a:solidFill>
                <a:schemeClr val="bg1"/>
              </a:solidFill>
            </a:endParaRPr>
          </a:p>
        </p:txBody>
      </p:sp>
      <p:sp>
        <p:nvSpPr>
          <p:cNvPr id="37" name="object 10">
            <a:extLst>
              <a:ext uri="{FF2B5EF4-FFF2-40B4-BE49-F238E27FC236}">
                <a16:creationId xmlns:a16="http://schemas.microsoft.com/office/drawing/2014/main" id="{57306325-EC68-4380-8607-D4DE8223DBC1}"/>
              </a:ext>
            </a:extLst>
          </p:cNvPr>
          <p:cNvSpPr txBox="1"/>
          <p:nvPr/>
        </p:nvSpPr>
        <p:spPr>
          <a:xfrm>
            <a:off x="3222191" y="1646730"/>
            <a:ext cx="6542294" cy="123624"/>
          </a:xfrm>
          <a:prstGeom prst="rect">
            <a:avLst/>
          </a:prstGeom>
        </p:spPr>
        <p:txBody>
          <a:bodyPr vert="horz" wrap="square" lIns="0" tIns="12700" rIns="0" bIns="0" rtlCol="0">
            <a:spAutoFit/>
          </a:bodyPr>
          <a:lstStyle/>
          <a:p>
            <a:pPr marL="132080" marR="30480" indent="-94615" algn="just">
              <a:lnSpc>
                <a:spcPct val="80100"/>
              </a:lnSpc>
              <a:spcBef>
                <a:spcPts val="365"/>
              </a:spcBef>
            </a:pPr>
            <a:r>
              <a:rPr lang="es-MX" sz="900" i="1" spc="-5" dirty="0">
                <a:latin typeface="Helvetica" panose="020B0604020202020204" pitchFamily="34" charset="0"/>
                <a:cs typeface="Helvetica" panose="020B0604020202020204" pitchFamily="34" charset="0"/>
              </a:rPr>
              <a:t>Una vez validado el lleno de lo requisitos, se procede a enviar a la Oficina de Control Interno para la designación de auditor</a:t>
            </a:r>
          </a:p>
        </p:txBody>
      </p:sp>
    </p:spTree>
    <p:extLst>
      <p:ext uri="{BB962C8B-B14F-4D97-AF65-F5344CB8AC3E}">
        <p14:creationId xmlns:p14="http://schemas.microsoft.com/office/powerpoint/2010/main" val="143018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52848" y="186049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1</a:t>
            </a:r>
          </a:p>
        </p:txBody>
      </p:sp>
      <p:sp>
        <p:nvSpPr>
          <p:cNvPr id="5" name="CuadroTexto 4"/>
          <p:cNvSpPr txBox="1"/>
          <p:nvPr/>
        </p:nvSpPr>
        <p:spPr>
          <a:xfrm>
            <a:off x="4603810" y="1888576"/>
            <a:ext cx="4065297" cy="461665"/>
          </a:xfrm>
          <a:prstGeom prst="rect">
            <a:avLst/>
          </a:prstGeom>
          <a:noFill/>
        </p:spPr>
        <p:txBody>
          <a:bodyPr wrap="square" rtlCol="0">
            <a:spAutoFit/>
          </a:bodyPr>
          <a:lstStyle/>
          <a:p>
            <a:r>
              <a:rPr lang="es-CO" sz="2400" spc="-5" dirty="0">
                <a:latin typeface="Helvetica" panose="020B0604020202020204" pitchFamily="34" charset="0"/>
                <a:cs typeface="Helvetica" panose="020B0604020202020204" pitchFamily="34" charset="0"/>
              </a:rPr>
              <a:t>Generalidades</a:t>
            </a:r>
            <a:endParaRPr lang="es-CO" sz="2400" dirty="0">
              <a:latin typeface="Helvetica" panose="020B0604020202020204" pitchFamily="34" charset="0"/>
              <a:cs typeface="Helvetica" panose="020B0604020202020204" pitchFamily="34" charset="0"/>
            </a:endParaRPr>
          </a:p>
        </p:txBody>
      </p:sp>
      <p:cxnSp>
        <p:nvCxnSpPr>
          <p:cNvPr id="10" name="Conector recto 9"/>
          <p:cNvCxnSpPr/>
          <p:nvPr/>
        </p:nvCxnSpPr>
        <p:spPr>
          <a:xfrm>
            <a:off x="4734548" y="239410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4052848" y="254528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2</a:t>
            </a:r>
          </a:p>
        </p:txBody>
      </p:sp>
      <p:sp>
        <p:nvSpPr>
          <p:cNvPr id="20" name="CuadroTexto 19"/>
          <p:cNvSpPr txBox="1"/>
          <p:nvPr/>
        </p:nvSpPr>
        <p:spPr>
          <a:xfrm>
            <a:off x="4603810" y="2573365"/>
            <a:ext cx="4065297" cy="325858"/>
          </a:xfrm>
          <a:prstGeom prst="rect">
            <a:avLst/>
          </a:prstGeom>
          <a:noFill/>
        </p:spPr>
        <p:txBody>
          <a:bodyPr wrap="square" rtlCol="0">
            <a:spAutoFit/>
          </a:bodyPr>
          <a:lstStyle/>
          <a:p>
            <a:pPr marL="22225">
              <a:lnSpc>
                <a:spcPts val="1675"/>
              </a:lnSpc>
              <a:spcBef>
                <a:spcPts val="100"/>
              </a:spcBef>
              <a:tabLst>
                <a:tab pos="441325" algn="l"/>
                <a:tab pos="441959" algn="l"/>
              </a:tabLst>
            </a:pPr>
            <a:r>
              <a:rPr lang="es-MX" sz="2400" spc="-5" dirty="0">
                <a:latin typeface="Helvetica" panose="020B0604020202020204" pitchFamily="34" charset="0"/>
                <a:cs typeface="Helvetica" panose="020B0604020202020204" pitchFamily="34" charset="0"/>
              </a:rPr>
              <a:t>Roles y responsabilidades</a:t>
            </a:r>
            <a:endParaRPr lang="es-MX" sz="2400" dirty="0">
              <a:latin typeface="Helvetica" panose="020B0604020202020204" pitchFamily="34" charset="0"/>
              <a:cs typeface="Helvetica" panose="020B0604020202020204" pitchFamily="34" charset="0"/>
            </a:endParaRPr>
          </a:p>
        </p:txBody>
      </p:sp>
      <p:cxnSp>
        <p:nvCxnSpPr>
          <p:cNvPr id="21" name="Conector recto 20"/>
          <p:cNvCxnSpPr/>
          <p:nvPr/>
        </p:nvCxnSpPr>
        <p:spPr>
          <a:xfrm>
            <a:off x="4734548" y="3078897"/>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CuadroTexto 21"/>
          <p:cNvSpPr txBox="1"/>
          <p:nvPr/>
        </p:nvSpPr>
        <p:spPr>
          <a:xfrm>
            <a:off x="4052848" y="3217620"/>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3</a:t>
            </a:r>
          </a:p>
        </p:txBody>
      </p:sp>
      <p:sp>
        <p:nvSpPr>
          <p:cNvPr id="23" name="CuadroTexto 22"/>
          <p:cNvSpPr txBox="1"/>
          <p:nvPr/>
        </p:nvSpPr>
        <p:spPr>
          <a:xfrm>
            <a:off x="4603810" y="3245702"/>
            <a:ext cx="4065297" cy="461665"/>
          </a:xfrm>
          <a:prstGeom prst="rect">
            <a:avLst/>
          </a:prstGeom>
          <a:noFill/>
        </p:spPr>
        <p:txBody>
          <a:bodyPr wrap="square" rtlCol="0">
            <a:spAutoFit/>
          </a:bodyPr>
          <a:lstStyle/>
          <a:p>
            <a:r>
              <a:rPr lang="es-ES" sz="2400" dirty="0"/>
              <a:t>Creación del hallazgo</a:t>
            </a:r>
          </a:p>
        </p:txBody>
      </p:sp>
      <p:cxnSp>
        <p:nvCxnSpPr>
          <p:cNvPr id="24" name="Conector recto 23"/>
          <p:cNvCxnSpPr/>
          <p:nvPr/>
        </p:nvCxnSpPr>
        <p:spPr>
          <a:xfrm>
            <a:off x="4734548" y="3751235"/>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uadroTexto 24"/>
          <p:cNvSpPr txBox="1"/>
          <p:nvPr/>
        </p:nvSpPr>
        <p:spPr>
          <a:xfrm>
            <a:off x="4052848" y="390863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4</a:t>
            </a:r>
          </a:p>
        </p:txBody>
      </p:sp>
      <p:sp>
        <p:nvSpPr>
          <p:cNvPr id="26" name="CuadroTexto 25"/>
          <p:cNvSpPr txBox="1"/>
          <p:nvPr/>
        </p:nvSpPr>
        <p:spPr>
          <a:xfrm>
            <a:off x="4603810" y="3936716"/>
            <a:ext cx="4065297" cy="461665"/>
          </a:xfrm>
          <a:prstGeom prst="rect">
            <a:avLst/>
          </a:prstGeom>
          <a:noFill/>
        </p:spPr>
        <p:txBody>
          <a:bodyPr wrap="square" rtlCol="0">
            <a:spAutoFit/>
          </a:bodyPr>
          <a:lstStyle/>
          <a:p>
            <a:r>
              <a:rPr lang="es-ES" sz="2400" dirty="0"/>
              <a:t>Modificación del hallazgo</a:t>
            </a:r>
          </a:p>
        </p:txBody>
      </p:sp>
      <p:cxnSp>
        <p:nvCxnSpPr>
          <p:cNvPr id="27" name="Conector recto 26"/>
          <p:cNvCxnSpPr/>
          <p:nvPr/>
        </p:nvCxnSpPr>
        <p:spPr>
          <a:xfrm>
            <a:off x="4734548" y="444224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CuadroTexto 27"/>
          <p:cNvSpPr txBox="1"/>
          <p:nvPr/>
        </p:nvSpPr>
        <p:spPr>
          <a:xfrm>
            <a:off x="4052848" y="460587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5</a:t>
            </a:r>
          </a:p>
        </p:txBody>
      </p:sp>
      <p:sp>
        <p:nvSpPr>
          <p:cNvPr id="29" name="CuadroTexto 28"/>
          <p:cNvSpPr txBox="1"/>
          <p:nvPr/>
        </p:nvSpPr>
        <p:spPr>
          <a:xfrm>
            <a:off x="4603810" y="4633956"/>
            <a:ext cx="4065297" cy="461665"/>
          </a:xfrm>
          <a:prstGeom prst="rect">
            <a:avLst/>
          </a:prstGeom>
          <a:noFill/>
        </p:spPr>
        <p:txBody>
          <a:bodyPr wrap="square" rtlCol="0">
            <a:spAutoFit/>
          </a:bodyPr>
          <a:lstStyle/>
          <a:p>
            <a:r>
              <a:rPr lang="es-ES" sz="2400" dirty="0"/>
              <a:t>Formulación del Plan de Acción</a:t>
            </a:r>
          </a:p>
        </p:txBody>
      </p:sp>
      <p:cxnSp>
        <p:nvCxnSpPr>
          <p:cNvPr id="30" name="Conector recto 29"/>
          <p:cNvCxnSpPr/>
          <p:nvPr/>
        </p:nvCxnSpPr>
        <p:spPr>
          <a:xfrm>
            <a:off x="4734548" y="513948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CuadroTexto 33"/>
          <p:cNvSpPr txBox="1"/>
          <p:nvPr/>
        </p:nvSpPr>
        <p:spPr>
          <a:xfrm>
            <a:off x="1003798" y="3315322"/>
            <a:ext cx="2150532" cy="502766"/>
          </a:xfrm>
          <a:prstGeom prst="rect">
            <a:avLst/>
          </a:prstGeom>
          <a:noFill/>
        </p:spPr>
        <p:txBody>
          <a:bodyPr wrap="square" rtlCol="0">
            <a:spAutoFit/>
          </a:bodyPr>
          <a:lstStyle/>
          <a:p>
            <a:r>
              <a:rPr lang="es-ES" sz="2667" b="1" dirty="0">
                <a:solidFill>
                  <a:srgbClr val="4D4D4D"/>
                </a:solidFill>
                <a:latin typeface="Helvetica"/>
                <a:cs typeface="Helvetica"/>
              </a:rPr>
              <a:t>Contenido</a:t>
            </a:r>
          </a:p>
        </p:txBody>
      </p:sp>
      <p:sp>
        <p:nvSpPr>
          <p:cNvPr id="35" name="Rectángulo 34"/>
          <p:cNvSpPr/>
          <p:nvPr/>
        </p:nvSpPr>
        <p:spPr>
          <a:xfrm>
            <a:off x="3303672" y="1701800"/>
            <a:ext cx="194733" cy="3803915"/>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Tree>
    <p:extLst>
      <p:ext uri="{BB962C8B-B14F-4D97-AF65-F5344CB8AC3E}">
        <p14:creationId xmlns:p14="http://schemas.microsoft.com/office/powerpoint/2010/main" val="717502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bg1"/>
                </a:solidFill>
              </a:rPr>
              <a:t>Asignación auditor </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8</a:t>
            </a:r>
          </a:p>
        </p:txBody>
      </p:sp>
    </p:spTree>
    <p:extLst>
      <p:ext uri="{BB962C8B-B14F-4D97-AF65-F5344CB8AC3E}">
        <p14:creationId xmlns:p14="http://schemas.microsoft.com/office/powerpoint/2010/main" val="358586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Asignación auditor</a:t>
            </a:r>
            <a:endParaRPr lang="es-CO" dirty="0"/>
          </a:p>
        </p:txBody>
      </p:sp>
      <p:sp>
        <p:nvSpPr>
          <p:cNvPr id="3" name="Marcador de contenido 2"/>
          <p:cNvSpPr>
            <a:spLocks noGrp="1"/>
          </p:cNvSpPr>
          <p:nvPr>
            <p:ph sz="half" idx="2"/>
          </p:nvPr>
        </p:nvSpPr>
        <p:spPr/>
        <p:txBody>
          <a:bodyPr/>
          <a:lstStyle/>
          <a:p>
            <a:r>
              <a:rPr lang="es-MX" dirty="0"/>
              <a:t>8</a:t>
            </a:r>
            <a:endParaRPr lang="es-CO" dirty="0"/>
          </a:p>
        </p:txBody>
      </p:sp>
      <p:sp>
        <p:nvSpPr>
          <p:cNvPr id="4" name="CuadroTexto 3"/>
          <p:cNvSpPr txBox="1"/>
          <p:nvPr/>
        </p:nvSpPr>
        <p:spPr>
          <a:xfrm>
            <a:off x="469778" y="4568198"/>
            <a:ext cx="5205028" cy="769441"/>
          </a:xfrm>
          <a:prstGeom prst="rect">
            <a:avLst/>
          </a:prstGeom>
          <a:noFill/>
        </p:spPr>
        <p:txBody>
          <a:bodyPr wrap="square" rtlCol="0">
            <a:spAutoFit/>
          </a:bodyPr>
          <a:lstStyle/>
          <a:p>
            <a:r>
              <a:rPr lang="es-MX" sz="1100" b="1" dirty="0">
                <a:latin typeface="Helvetica" panose="020B0604020202020204" pitchFamily="34" charset="0"/>
                <a:cs typeface="Helvetica" panose="020B0604020202020204" pitchFamily="34" charset="0"/>
              </a:rPr>
              <a:t>Paso 1:</a:t>
            </a:r>
            <a:r>
              <a:rPr lang="es-MX" sz="1100" dirty="0">
                <a:latin typeface="Helvetica" panose="020B0604020202020204" pitchFamily="34" charset="0"/>
                <a:cs typeface="Helvetica" panose="020B0604020202020204" pitchFamily="34" charset="0"/>
              </a:rPr>
              <a:t> El profesional designado por la Oficina de Control Interno ingresa al SGI con su usuario y contraseña, posteriormente selecciona la pestaña Asignar auditor del menú izquierdo del plan de mejoramiento, busca el proceso y posterior el hallazgo</a:t>
            </a:r>
            <a:endParaRPr lang="es-CO" sz="1100" dirty="0">
              <a:latin typeface="Helvetica" panose="020B0604020202020204" pitchFamily="34" charset="0"/>
              <a:cs typeface="Helvetica" panose="020B0604020202020204" pitchFamily="34" charset="0"/>
            </a:endParaRPr>
          </a:p>
        </p:txBody>
      </p:sp>
      <p:pic>
        <p:nvPicPr>
          <p:cNvPr id="5" name="Imagen 4"/>
          <p:cNvPicPr>
            <a:picLocks noChangeAspect="1"/>
          </p:cNvPicPr>
          <p:nvPr/>
        </p:nvPicPr>
        <p:blipFill rotWithShape="1">
          <a:blip r:embed="rId2"/>
          <a:srcRect l="-209" t="15169" r="408" b="5312"/>
          <a:stretch/>
        </p:blipFill>
        <p:spPr>
          <a:xfrm>
            <a:off x="469778" y="925445"/>
            <a:ext cx="5984483" cy="3564912"/>
          </a:xfrm>
          <a:prstGeom prst="rect">
            <a:avLst/>
          </a:prstGeom>
        </p:spPr>
      </p:pic>
      <p:sp>
        <p:nvSpPr>
          <p:cNvPr id="6" name="Elipse 5">
            <a:extLst>
              <a:ext uri="{FF2B5EF4-FFF2-40B4-BE49-F238E27FC236}">
                <a16:creationId xmlns:a16="http://schemas.microsoft.com/office/drawing/2014/main" id="{7ED92DEA-F94B-45CE-90BC-5BF97BD6B05E}"/>
              </a:ext>
            </a:extLst>
          </p:cNvPr>
          <p:cNvSpPr/>
          <p:nvPr/>
        </p:nvSpPr>
        <p:spPr>
          <a:xfrm>
            <a:off x="510682" y="2707901"/>
            <a:ext cx="510207" cy="28486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7ED92DEA-F94B-45CE-90BC-5BF97BD6B05E}"/>
              </a:ext>
            </a:extLst>
          </p:cNvPr>
          <p:cNvSpPr/>
          <p:nvPr/>
        </p:nvSpPr>
        <p:spPr>
          <a:xfrm>
            <a:off x="1817914" y="994391"/>
            <a:ext cx="356352" cy="367882"/>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7ED92DEA-F94B-45CE-90BC-5BF97BD6B05E}"/>
              </a:ext>
            </a:extLst>
          </p:cNvPr>
          <p:cNvSpPr/>
          <p:nvPr/>
        </p:nvSpPr>
        <p:spPr>
          <a:xfrm>
            <a:off x="2675599" y="1362273"/>
            <a:ext cx="356352" cy="330456"/>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9" name="Imagen 8"/>
          <p:cNvPicPr>
            <a:picLocks noChangeAspect="1"/>
          </p:cNvPicPr>
          <p:nvPr/>
        </p:nvPicPr>
        <p:blipFill rotWithShape="1">
          <a:blip r:embed="rId3"/>
          <a:srcRect l="-40" t="14884" r="420" b="3885"/>
          <a:stretch/>
        </p:blipFill>
        <p:spPr>
          <a:xfrm>
            <a:off x="7127709" y="1834243"/>
            <a:ext cx="4201043" cy="1907017"/>
          </a:xfrm>
          <a:prstGeom prst="rect">
            <a:avLst/>
          </a:prstGeom>
        </p:spPr>
      </p:pic>
      <p:sp>
        <p:nvSpPr>
          <p:cNvPr id="10" name="CuadroTexto 9"/>
          <p:cNvSpPr txBox="1"/>
          <p:nvPr/>
        </p:nvSpPr>
        <p:spPr>
          <a:xfrm>
            <a:off x="6955594" y="960678"/>
            <a:ext cx="4419977" cy="769441"/>
          </a:xfrm>
          <a:prstGeom prst="rect">
            <a:avLst/>
          </a:prstGeom>
          <a:noFill/>
        </p:spPr>
        <p:txBody>
          <a:bodyPr wrap="square" rtlCol="0">
            <a:spAutoFit/>
          </a:bodyPr>
          <a:lstStyle/>
          <a:p>
            <a:r>
              <a:rPr lang="es-MX" sz="1100" b="1" dirty="0">
                <a:latin typeface="Helvetica" panose="020B0604020202020204" pitchFamily="34" charset="0"/>
                <a:cs typeface="Helvetica" panose="020B0604020202020204" pitchFamily="34" charset="0"/>
              </a:rPr>
              <a:t>Paso 2:</a:t>
            </a:r>
            <a:r>
              <a:rPr lang="es-MX" sz="1100" dirty="0">
                <a:latin typeface="Helvetica" panose="020B0604020202020204" pitchFamily="34" charset="0"/>
                <a:cs typeface="Helvetica" panose="020B0604020202020204" pitchFamily="34" charset="0"/>
              </a:rPr>
              <a:t> Selecciona la actividad y da clic en asignar auditor. En la pestaña “Auditor designado” seleccione entre “Calidad” y “Gestión” del menú desplegable seleccione el nombre del auditor, de clic en aceptar y posteriormente notificar.</a:t>
            </a:r>
            <a:endParaRPr lang="es-CO" sz="1100" dirty="0">
              <a:latin typeface="Helvetica" panose="020B0604020202020204" pitchFamily="34" charset="0"/>
              <a:cs typeface="Helvetica" panose="020B0604020202020204" pitchFamily="34" charset="0"/>
            </a:endParaRPr>
          </a:p>
        </p:txBody>
      </p:sp>
      <p:sp>
        <p:nvSpPr>
          <p:cNvPr id="11" name="Elipse 10">
            <a:extLst>
              <a:ext uri="{FF2B5EF4-FFF2-40B4-BE49-F238E27FC236}">
                <a16:creationId xmlns:a16="http://schemas.microsoft.com/office/drawing/2014/main" id="{7ED92DEA-F94B-45CE-90BC-5BF97BD6B05E}"/>
              </a:ext>
            </a:extLst>
          </p:cNvPr>
          <p:cNvSpPr/>
          <p:nvPr/>
        </p:nvSpPr>
        <p:spPr>
          <a:xfrm>
            <a:off x="7976299" y="2850335"/>
            <a:ext cx="530971" cy="304062"/>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7ED92DEA-F94B-45CE-90BC-5BF97BD6B05E}"/>
              </a:ext>
            </a:extLst>
          </p:cNvPr>
          <p:cNvSpPr/>
          <p:nvPr/>
        </p:nvSpPr>
        <p:spPr>
          <a:xfrm>
            <a:off x="9165582" y="3520215"/>
            <a:ext cx="356352" cy="22104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3" name="Imagen 12"/>
          <p:cNvPicPr>
            <a:picLocks noChangeAspect="1"/>
          </p:cNvPicPr>
          <p:nvPr/>
        </p:nvPicPr>
        <p:blipFill rotWithShape="1">
          <a:blip r:embed="rId4"/>
          <a:srcRect l="9173" t="15009" r="-54" b="4058"/>
          <a:stretch/>
        </p:blipFill>
        <p:spPr>
          <a:xfrm>
            <a:off x="7124322" y="4049372"/>
            <a:ext cx="4201044" cy="2242576"/>
          </a:xfrm>
          <a:prstGeom prst="rect">
            <a:avLst/>
          </a:prstGeom>
        </p:spPr>
      </p:pic>
      <p:sp>
        <p:nvSpPr>
          <p:cNvPr id="14" name="Elipse 13">
            <a:extLst>
              <a:ext uri="{FF2B5EF4-FFF2-40B4-BE49-F238E27FC236}">
                <a16:creationId xmlns:a16="http://schemas.microsoft.com/office/drawing/2014/main" id="{7ED92DEA-F94B-45CE-90BC-5BF97BD6B05E}"/>
              </a:ext>
            </a:extLst>
          </p:cNvPr>
          <p:cNvSpPr/>
          <p:nvPr/>
        </p:nvSpPr>
        <p:spPr>
          <a:xfrm>
            <a:off x="8987406" y="6060513"/>
            <a:ext cx="356352" cy="22104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5" name="Elipse 14">
            <a:extLst>
              <a:ext uri="{FF2B5EF4-FFF2-40B4-BE49-F238E27FC236}">
                <a16:creationId xmlns:a16="http://schemas.microsoft.com/office/drawing/2014/main" id="{7ED92DEA-F94B-45CE-90BC-5BF97BD6B05E}"/>
              </a:ext>
            </a:extLst>
          </p:cNvPr>
          <p:cNvSpPr/>
          <p:nvPr/>
        </p:nvSpPr>
        <p:spPr>
          <a:xfrm>
            <a:off x="7474498" y="5227116"/>
            <a:ext cx="356352" cy="221045"/>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08493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chemeClr val="bg1"/>
                </a:solidFill>
              </a:rPr>
              <a:t>Validación y cierre de hallazgo</a:t>
            </a:r>
            <a:r>
              <a:rPr lang="es-ES" dirty="0"/>
              <a:t> </a:t>
            </a:r>
            <a:br>
              <a:rPr lang="es-ES" dirty="0"/>
            </a:br>
            <a:endParaRPr lang="es-ES" dirty="0"/>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9</a:t>
            </a:r>
          </a:p>
        </p:txBody>
      </p:sp>
    </p:spTree>
    <p:extLst>
      <p:ext uri="{BB962C8B-B14F-4D97-AF65-F5344CB8AC3E}">
        <p14:creationId xmlns:p14="http://schemas.microsoft.com/office/powerpoint/2010/main" val="4284946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Validación y cierre de hallazgo</a:t>
            </a:r>
            <a:endParaRPr lang="es-CO" dirty="0"/>
          </a:p>
        </p:txBody>
      </p:sp>
      <p:sp>
        <p:nvSpPr>
          <p:cNvPr id="3" name="Marcador de contenido 2"/>
          <p:cNvSpPr>
            <a:spLocks noGrp="1"/>
          </p:cNvSpPr>
          <p:nvPr>
            <p:ph sz="half" idx="2"/>
          </p:nvPr>
        </p:nvSpPr>
        <p:spPr/>
        <p:txBody>
          <a:bodyPr/>
          <a:lstStyle/>
          <a:p>
            <a:r>
              <a:rPr lang="es-MX" dirty="0"/>
              <a:t>9</a:t>
            </a:r>
            <a:endParaRPr lang="es-CO" dirty="0"/>
          </a:p>
        </p:txBody>
      </p:sp>
      <p:sp>
        <p:nvSpPr>
          <p:cNvPr id="10" name="object 26"/>
          <p:cNvSpPr txBox="1"/>
          <p:nvPr/>
        </p:nvSpPr>
        <p:spPr>
          <a:xfrm>
            <a:off x="6922149" y="2808775"/>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5</a:t>
            </a:r>
            <a:endParaRPr sz="1400">
              <a:latin typeface="Arial MT"/>
              <a:cs typeface="Arial MT"/>
            </a:endParaRPr>
          </a:p>
        </p:txBody>
      </p:sp>
      <p:sp>
        <p:nvSpPr>
          <p:cNvPr id="11" name="object 31"/>
          <p:cNvSpPr txBox="1"/>
          <p:nvPr/>
        </p:nvSpPr>
        <p:spPr>
          <a:xfrm>
            <a:off x="6943485" y="3794803"/>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a:latin typeface="Arial MT"/>
              <a:cs typeface="Arial MT"/>
            </a:endParaRPr>
          </a:p>
        </p:txBody>
      </p:sp>
      <p:sp>
        <p:nvSpPr>
          <p:cNvPr id="12" name="object 36"/>
          <p:cNvSpPr txBox="1"/>
          <p:nvPr/>
        </p:nvSpPr>
        <p:spPr>
          <a:xfrm>
            <a:off x="6945898" y="4427847"/>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a:latin typeface="Arial MT"/>
              <a:cs typeface="Arial MT"/>
            </a:endParaRPr>
          </a:p>
        </p:txBody>
      </p:sp>
      <p:sp>
        <p:nvSpPr>
          <p:cNvPr id="13" name="object 10"/>
          <p:cNvSpPr txBox="1"/>
          <p:nvPr/>
        </p:nvSpPr>
        <p:spPr>
          <a:xfrm>
            <a:off x="6301494" y="2099847"/>
            <a:ext cx="4721412" cy="419089"/>
          </a:xfrm>
          <a:prstGeom prst="rect">
            <a:avLst/>
          </a:prstGeom>
        </p:spPr>
        <p:txBody>
          <a:bodyPr vert="horz" wrap="square" lIns="0" tIns="12700" rIns="0" bIns="0" rtlCol="0">
            <a:spAutoFit/>
          </a:bodyPr>
          <a:lstStyle/>
          <a:p>
            <a:pPr marL="90805" marR="5080">
              <a:lnSpc>
                <a:spcPct val="80000"/>
              </a:lnSpc>
              <a:spcBef>
                <a:spcPts val="385"/>
              </a:spcBef>
            </a:pPr>
            <a:r>
              <a:rPr lang="es-MX" sz="1100" b="1" dirty="0">
                <a:latin typeface="Helvetica" panose="020B0604020202020204" pitchFamily="34" charset="0"/>
                <a:cs typeface="Helvetica" panose="020B0604020202020204" pitchFamily="34" charset="0"/>
              </a:rPr>
              <a:t>Paso 1:</a:t>
            </a:r>
            <a:r>
              <a:rPr lang="es-MX" sz="1100" dirty="0">
                <a:latin typeface="Helvetica" panose="020B0604020202020204" pitchFamily="34" charset="0"/>
                <a:cs typeface="Helvetica" panose="020B0604020202020204" pitchFamily="34" charset="0"/>
              </a:rPr>
              <a:t> El auditor ingresa con su usuario y contraseña al SGI, verifica el proceso y número de hallazgo designado y analiza la  información del mismo antes de proceder a su visita de cierre.</a:t>
            </a:r>
          </a:p>
        </p:txBody>
      </p:sp>
      <p:pic>
        <p:nvPicPr>
          <p:cNvPr id="14" name="Imagen 13"/>
          <p:cNvPicPr>
            <a:picLocks noChangeAspect="1"/>
          </p:cNvPicPr>
          <p:nvPr/>
        </p:nvPicPr>
        <p:blipFill rotWithShape="1">
          <a:blip r:embed="rId2"/>
          <a:srcRect t="6755" b="3734"/>
          <a:stretch/>
        </p:blipFill>
        <p:spPr>
          <a:xfrm>
            <a:off x="435429" y="1158100"/>
            <a:ext cx="5617028" cy="5076671"/>
          </a:xfrm>
          <a:prstGeom prst="rect">
            <a:avLst/>
          </a:prstGeom>
        </p:spPr>
      </p:pic>
      <p:sp>
        <p:nvSpPr>
          <p:cNvPr id="15" name="Elipse 14">
            <a:extLst>
              <a:ext uri="{FF2B5EF4-FFF2-40B4-BE49-F238E27FC236}">
                <a16:creationId xmlns:a16="http://schemas.microsoft.com/office/drawing/2014/main" id="{7ED92DEA-F94B-45CE-90BC-5BF97BD6B05E}"/>
              </a:ext>
            </a:extLst>
          </p:cNvPr>
          <p:cNvSpPr/>
          <p:nvPr/>
        </p:nvSpPr>
        <p:spPr>
          <a:xfrm>
            <a:off x="5004704" y="4299984"/>
            <a:ext cx="907626" cy="367892"/>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object 10"/>
          <p:cNvSpPr txBox="1"/>
          <p:nvPr/>
        </p:nvSpPr>
        <p:spPr>
          <a:xfrm>
            <a:off x="6301494" y="2751358"/>
            <a:ext cx="4721412" cy="419089"/>
          </a:xfrm>
          <a:prstGeom prst="rect">
            <a:avLst/>
          </a:prstGeom>
        </p:spPr>
        <p:txBody>
          <a:bodyPr vert="horz" wrap="square" lIns="0" tIns="12700" rIns="0" bIns="0" rtlCol="0">
            <a:spAutoFit/>
          </a:bodyPr>
          <a:lstStyle/>
          <a:p>
            <a:pPr marL="90805" marR="5080">
              <a:lnSpc>
                <a:spcPct val="80000"/>
              </a:lnSpc>
              <a:spcBef>
                <a:spcPts val="185"/>
              </a:spcBef>
            </a:pPr>
            <a:r>
              <a:rPr lang="es-MX" sz="1100" b="1" spc="-5" dirty="0">
                <a:latin typeface="Helvetica" panose="020B0604020202020204" pitchFamily="34" charset="0"/>
                <a:cs typeface="Helvetica" panose="020B0604020202020204" pitchFamily="34" charset="0"/>
              </a:rPr>
              <a:t>Paso</a:t>
            </a:r>
            <a:r>
              <a:rPr lang="es-MX" sz="1100" b="1" spc="60" dirty="0">
                <a:latin typeface="Helvetica" panose="020B0604020202020204" pitchFamily="34" charset="0"/>
                <a:cs typeface="Helvetica" panose="020B0604020202020204" pitchFamily="34" charset="0"/>
              </a:rPr>
              <a:t> 2</a:t>
            </a:r>
            <a:r>
              <a:rPr lang="es-MX" sz="1100" spc="-5" dirty="0">
                <a:latin typeface="Helvetica" panose="020B0604020202020204" pitchFamily="34" charset="0"/>
                <a:cs typeface="Helvetica" panose="020B0604020202020204" pitchFamily="34" charset="0"/>
              </a:rPr>
              <a:t>:</a:t>
            </a:r>
            <a:r>
              <a:rPr lang="es-MX" sz="1100" spc="135" dirty="0">
                <a:latin typeface="Helvetica" panose="020B0604020202020204" pitchFamily="34" charset="0"/>
                <a:cs typeface="Helvetica" panose="020B0604020202020204" pitchFamily="34" charset="0"/>
              </a:rPr>
              <a:t> </a:t>
            </a:r>
            <a:r>
              <a:rPr lang="es-MX" sz="1100" b="1" spc="-10" dirty="0">
                <a:latin typeface="Helvetica" panose="020B0604020202020204" pitchFamily="34" charset="0"/>
                <a:cs typeface="Helvetica" panose="020B0604020202020204" pitchFamily="34" charset="0"/>
              </a:rPr>
              <a:t>El</a:t>
            </a:r>
            <a:r>
              <a:rPr lang="es-MX" sz="1100" b="1" spc="65" dirty="0">
                <a:latin typeface="Helvetica" panose="020B0604020202020204" pitchFamily="34" charset="0"/>
                <a:cs typeface="Helvetica" panose="020B0604020202020204" pitchFamily="34" charset="0"/>
              </a:rPr>
              <a:t> </a:t>
            </a:r>
            <a:r>
              <a:rPr lang="es-MX" sz="1100" b="1" spc="-5" dirty="0">
                <a:latin typeface="Helvetica" panose="020B0604020202020204" pitchFamily="34" charset="0"/>
                <a:cs typeface="Helvetica" panose="020B0604020202020204" pitchFamily="34" charset="0"/>
              </a:rPr>
              <a:t>auditor</a:t>
            </a:r>
            <a:r>
              <a:rPr lang="es-MX" sz="1100" b="1" spc="5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verifica</a:t>
            </a:r>
            <a:r>
              <a:rPr lang="es-MX" sz="1100" spc="6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las</a:t>
            </a:r>
            <a:r>
              <a:rPr lang="es-MX" sz="1100" spc="6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evidencias</a:t>
            </a:r>
            <a:r>
              <a:rPr lang="es-MX" sz="1100" spc="7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con</a:t>
            </a:r>
            <a:r>
              <a:rPr lang="es-MX" sz="1100" spc="6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base</a:t>
            </a:r>
            <a:r>
              <a:rPr lang="es-MX" sz="1100" spc="6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en</a:t>
            </a:r>
            <a:r>
              <a:rPr lang="es-MX" sz="1100" spc="6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a:t>
            </a:r>
            <a:r>
              <a:rPr lang="es-MX" sz="1100" spc="5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ruta</a:t>
            </a:r>
            <a:r>
              <a:rPr lang="es-MX" sz="1100" spc="5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registrada</a:t>
            </a:r>
            <a:r>
              <a:rPr lang="es-MX" sz="1100" spc="5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y</a:t>
            </a:r>
            <a:r>
              <a:rPr lang="es-MX" sz="1100" spc="5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determina</a:t>
            </a:r>
            <a:r>
              <a:rPr lang="es-MX" sz="1100" spc="6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a:t>
            </a:r>
            <a:r>
              <a:rPr lang="es-MX" sz="1100" spc="6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necesidad</a:t>
            </a:r>
            <a:r>
              <a:rPr lang="es-MX" sz="1100" spc="6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spc="6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pedir</a:t>
            </a:r>
            <a:r>
              <a:rPr lang="es-MX" sz="1100" spc="5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información</a:t>
            </a:r>
            <a:r>
              <a:rPr lang="es-MX" sz="1100" spc="7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adicional</a:t>
            </a:r>
            <a:r>
              <a:rPr lang="es-MX" sz="1100" spc="55" dirty="0">
                <a:latin typeface="Helvetica" panose="020B0604020202020204" pitchFamily="34" charset="0"/>
                <a:cs typeface="Helvetica" panose="020B0604020202020204" pitchFamily="34" charset="0"/>
              </a:rPr>
              <a:t> </a:t>
            </a:r>
            <a:r>
              <a:rPr lang="es-MX" sz="1100" spc="10" dirty="0">
                <a:latin typeface="Helvetica" panose="020B0604020202020204" pitchFamily="34" charset="0"/>
                <a:cs typeface="Helvetica" panose="020B0604020202020204" pitchFamily="34" charset="0"/>
              </a:rPr>
              <a:t>al </a:t>
            </a:r>
            <a:r>
              <a:rPr lang="es-MX" sz="1100" spc="-29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responsable del</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hallazgo,</a:t>
            </a:r>
            <a:r>
              <a:rPr lang="es-MX" sz="1100" spc="1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antes</a:t>
            </a:r>
            <a:r>
              <a:rPr lang="es-MX" sz="1100" spc="-2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spc="-1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proceder</a:t>
            </a:r>
            <a:r>
              <a:rPr lang="es-MX" sz="1100" spc="-3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a</a:t>
            </a:r>
            <a:r>
              <a:rPr lang="es-MX" sz="1100" spc="-1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visita</a:t>
            </a:r>
            <a:r>
              <a:rPr lang="es-MX" sz="1100" spc="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dirty="0">
                <a:latin typeface="Helvetica" panose="020B0604020202020204" pitchFamily="34" charset="0"/>
                <a:cs typeface="Helvetica" panose="020B0604020202020204" pitchFamily="34" charset="0"/>
              </a:rPr>
              <a:t> cierre.</a:t>
            </a:r>
          </a:p>
        </p:txBody>
      </p:sp>
      <p:sp>
        <p:nvSpPr>
          <p:cNvPr id="17" name="object 10"/>
          <p:cNvSpPr txBox="1"/>
          <p:nvPr/>
        </p:nvSpPr>
        <p:spPr>
          <a:xfrm>
            <a:off x="6301493" y="3423924"/>
            <a:ext cx="4721413" cy="825354"/>
          </a:xfrm>
          <a:prstGeom prst="rect">
            <a:avLst/>
          </a:prstGeom>
        </p:spPr>
        <p:txBody>
          <a:bodyPr vert="horz" wrap="square" lIns="0" tIns="12700" rIns="0" bIns="0" rtlCol="0">
            <a:spAutoFit/>
          </a:bodyPr>
          <a:lstStyle/>
          <a:p>
            <a:pPr marL="61594" marR="5080" algn="just">
              <a:lnSpc>
                <a:spcPct val="80000"/>
              </a:lnSpc>
              <a:spcBef>
                <a:spcPts val="155"/>
              </a:spcBef>
            </a:pPr>
            <a:r>
              <a:rPr lang="es-MX" sz="1100" b="1" spc="-5" dirty="0">
                <a:latin typeface="Helvetica" panose="020B0604020202020204" pitchFamily="34" charset="0"/>
                <a:cs typeface="Helvetica" panose="020B0604020202020204" pitchFamily="34" charset="0"/>
              </a:rPr>
              <a:t>Paso</a:t>
            </a:r>
            <a:r>
              <a:rPr lang="es-MX" sz="1100" b="1" dirty="0">
                <a:latin typeface="Helvetica" panose="020B0604020202020204" pitchFamily="34" charset="0"/>
                <a:cs typeface="Helvetica" panose="020B0604020202020204" pitchFamily="34" charset="0"/>
              </a:rPr>
              <a:t> 3</a:t>
            </a:r>
            <a:r>
              <a:rPr lang="es-MX" sz="1100" spc="-5" dirty="0">
                <a:latin typeface="Helvetica" panose="020B0604020202020204" pitchFamily="34" charset="0"/>
                <a:cs typeface="Helvetica" panose="020B0604020202020204" pitchFamily="34" charset="0"/>
              </a:rPr>
              <a:t>:</a:t>
            </a:r>
            <a:r>
              <a:rPr lang="es-MX" sz="1100" dirty="0">
                <a:latin typeface="Helvetica" panose="020B0604020202020204" pitchFamily="34" charset="0"/>
                <a:cs typeface="Helvetica" panose="020B0604020202020204" pitchFamily="34" charset="0"/>
              </a:rPr>
              <a:t> </a:t>
            </a:r>
            <a:r>
              <a:rPr lang="es-MX" sz="1100" b="1" spc="-10" dirty="0">
                <a:latin typeface="Helvetica" panose="020B0604020202020204" pitchFamily="34" charset="0"/>
                <a:cs typeface="Helvetica" panose="020B0604020202020204" pitchFamily="34" charset="0"/>
              </a:rPr>
              <a:t>El</a:t>
            </a:r>
            <a:r>
              <a:rPr lang="es-MX" sz="1100" b="1" spc="-5" dirty="0">
                <a:latin typeface="Helvetica" panose="020B0604020202020204" pitchFamily="34" charset="0"/>
                <a:cs typeface="Helvetica" panose="020B0604020202020204" pitchFamily="34" charset="0"/>
              </a:rPr>
              <a:t> auditor </a:t>
            </a:r>
            <a:r>
              <a:rPr lang="es-MX" sz="1100" spc="-5" dirty="0">
                <a:latin typeface="Helvetica" panose="020B0604020202020204" pitchFamily="34" charset="0"/>
                <a:cs typeface="Helvetica" panose="020B0604020202020204" pitchFamily="34" charset="0"/>
              </a:rPr>
              <a:t>apoyado</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dirty="0">
                <a:latin typeface="Helvetica" panose="020B0604020202020204" pitchFamily="34" charset="0"/>
                <a:cs typeface="Helvetica" panose="020B0604020202020204" pitchFamily="34" charset="0"/>
              </a:rPr>
              <a:t> su </a:t>
            </a:r>
            <a:r>
              <a:rPr lang="es-MX" sz="1100" spc="-5" dirty="0">
                <a:latin typeface="Helvetica" panose="020B0604020202020204" pitchFamily="34" charset="0"/>
                <a:cs typeface="Helvetica" panose="020B0604020202020204" pitchFamily="34" charset="0"/>
              </a:rPr>
              <a:t>competencia</a:t>
            </a:r>
            <a:r>
              <a:rPr lang="es-MX" sz="1100" dirty="0">
                <a:latin typeface="Helvetica" panose="020B0604020202020204" pitchFamily="34" charset="0"/>
                <a:cs typeface="Helvetica" panose="020B0604020202020204" pitchFamily="34" charset="0"/>
              </a:rPr>
              <a:t> y </a:t>
            </a:r>
            <a:r>
              <a:rPr lang="es-MX" sz="1100" spc="-5" dirty="0">
                <a:latin typeface="Helvetica" panose="020B0604020202020204" pitchFamily="34" charset="0"/>
                <a:cs typeface="Helvetica" panose="020B0604020202020204" pitchFamily="34" charset="0"/>
              </a:rPr>
              <a:t>habilidad</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determina</a:t>
            </a:r>
            <a:r>
              <a:rPr lang="es-MX" sz="1100" dirty="0">
                <a:latin typeface="Helvetica" panose="020B0604020202020204" pitchFamily="34" charset="0"/>
                <a:cs typeface="Helvetica" panose="020B0604020202020204" pitchFamily="34" charset="0"/>
              </a:rPr>
              <a:t> a </a:t>
            </a:r>
            <a:r>
              <a:rPr lang="es-MX" sz="1100" spc="-10" dirty="0">
                <a:latin typeface="Helvetica" panose="020B0604020202020204" pitchFamily="34" charset="0"/>
                <a:cs typeface="Helvetica" panose="020B0604020202020204" pitchFamily="34" charset="0"/>
              </a:rPr>
              <a:t>partir</a:t>
            </a:r>
            <a:r>
              <a:rPr lang="es-MX" sz="1100" spc="-5" dirty="0">
                <a:latin typeface="Helvetica" panose="020B0604020202020204" pitchFamily="34" charset="0"/>
                <a:cs typeface="Helvetica" panose="020B0604020202020204" pitchFamily="34" charset="0"/>
              </a:rPr>
              <a:t> de</a:t>
            </a:r>
            <a:r>
              <a:rPr lang="es-MX" sz="1100" spc="29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a:t>
            </a:r>
            <a:r>
              <a:rPr lang="es-MX" sz="1100" spc="29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información</a:t>
            </a:r>
            <a:r>
              <a:rPr lang="es-MX" sz="1100" spc="29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recolectada</a:t>
            </a:r>
            <a:r>
              <a:rPr lang="es-MX" sz="1100" spc="29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cerrar </a:t>
            </a:r>
            <a:r>
              <a:rPr lang="es-MX" sz="1100" dirty="0">
                <a:latin typeface="Helvetica" panose="020B0604020202020204" pitchFamily="34" charset="0"/>
                <a:cs typeface="Helvetica" panose="020B0604020202020204" pitchFamily="34" charset="0"/>
              </a:rPr>
              <a:t>con </a:t>
            </a:r>
            <a:r>
              <a:rPr lang="es-MX" sz="1100" spc="-5" dirty="0">
                <a:latin typeface="Helvetica" panose="020B0604020202020204" pitchFamily="34" charset="0"/>
                <a:cs typeface="Helvetica" panose="020B0604020202020204" pitchFamily="34" charset="0"/>
              </a:rPr>
              <a:t>eficacia </a:t>
            </a:r>
            <a:r>
              <a:rPr lang="es-MX" sz="1100" dirty="0">
                <a:latin typeface="Helvetica" panose="020B0604020202020204" pitchFamily="34" charset="0"/>
                <a:cs typeface="Helvetica" panose="020B0604020202020204" pitchFamily="34" charset="0"/>
              </a:rPr>
              <a:t>o </a:t>
            </a:r>
            <a:r>
              <a:rPr lang="es-MX" sz="1100" spc="-5" dirty="0">
                <a:latin typeface="Helvetica" panose="020B0604020202020204" pitchFamily="34" charset="0"/>
                <a:cs typeface="Helvetica" panose="020B0604020202020204" pitchFamily="34" charset="0"/>
              </a:rPr>
              <a:t>cerrar sin eficacia el hallazgo, posteriormente da </a:t>
            </a:r>
            <a:r>
              <a:rPr lang="es-MX" sz="1100" dirty="0">
                <a:latin typeface="Helvetica" panose="020B0604020202020204" pitchFamily="34" charset="0"/>
                <a:cs typeface="Helvetica" panose="020B0604020202020204" pitchFamily="34" charset="0"/>
              </a:rPr>
              <a:t>clic en </a:t>
            </a:r>
            <a:r>
              <a:rPr lang="es-MX" sz="1100" spc="-5" dirty="0">
                <a:latin typeface="Helvetica" panose="020B0604020202020204" pitchFamily="34" charset="0"/>
                <a:cs typeface="Helvetica" panose="020B0604020202020204" pitchFamily="34" charset="0"/>
              </a:rPr>
              <a:t>notificar. Cuando el auditor considere </a:t>
            </a:r>
            <a:r>
              <a:rPr lang="es-MX" sz="1100" dirty="0">
                <a:latin typeface="Helvetica" panose="020B0604020202020204" pitchFamily="34" charset="0"/>
                <a:cs typeface="Helvetica" panose="020B0604020202020204" pitchFamily="34" charset="0"/>
              </a:rPr>
              <a:t>que a </a:t>
            </a:r>
            <a:r>
              <a:rPr lang="es-MX" sz="1100" spc="-5" dirty="0">
                <a:latin typeface="Helvetica" panose="020B0604020202020204" pitchFamily="34" charset="0"/>
                <a:cs typeface="Helvetica" panose="020B0604020202020204" pitchFamily="34" charset="0"/>
              </a:rPr>
              <a:t>pesar de haber finalizado el plan </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 </a:t>
            </a:r>
            <a:r>
              <a:rPr lang="es-MX" sz="1100" dirty="0">
                <a:latin typeface="Helvetica" panose="020B0604020202020204" pitchFamily="34" charset="0"/>
                <a:cs typeface="Helvetica" panose="020B0604020202020204" pitchFamily="34" charset="0"/>
              </a:rPr>
              <a:t>acción </a:t>
            </a:r>
            <a:r>
              <a:rPr lang="es-MX" sz="1100" spc="-5" dirty="0">
                <a:latin typeface="Helvetica" panose="020B0604020202020204" pitchFamily="34" charset="0"/>
                <a:cs typeface="Helvetica" panose="020B0604020202020204" pitchFamily="34" charset="0"/>
              </a:rPr>
              <a:t>no </a:t>
            </a:r>
            <a:r>
              <a:rPr lang="es-MX" sz="1100" dirty="0">
                <a:latin typeface="Helvetica" panose="020B0604020202020204" pitchFamily="34" charset="0"/>
                <a:cs typeface="Helvetica" panose="020B0604020202020204" pitchFamily="34" charset="0"/>
              </a:rPr>
              <a:t>se </a:t>
            </a:r>
            <a:r>
              <a:rPr lang="es-MX" sz="1100" spc="-5" dirty="0">
                <a:latin typeface="Helvetica" panose="020B0604020202020204" pitchFamily="34" charset="0"/>
                <a:cs typeface="Helvetica" panose="020B0604020202020204" pitchFamily="34" charset="0"/>
              </a:rPr>
              <a:t>eliminó la </a:t>
            </a:r>
            <a:r>
              <a:rPr lang="es-MX" sz="1100" dirty="0">
                <a:latin typeface="Helvetica" panose="020B0604020202020204" pitchFamily="34" charset="0"/>
                <a:cs typeface="Helvetica" panose="020B0604020202020204" pitchFamily="34" charset="0"/>
              </a:rPr>
              <a:t>causa </a:t>
            </a:r>
            <a:r>
              <a:rPr lang="es-MX" sz="1100" spc="-10" dirty="0">
                <a:latin typeface="Helvetica" panose="020B0604020202020204" pitchFamily="34" charset="0"/>
                <a:cs typeface="Helvetica" panose="020B0604020202020204" pitchFamily="34" charset="0"/>
              </a:rPr>
              <a:t>raíz, </a:t>
            </a:r>
            <a:r>
              <a:rPr lang="es-MX" sz="1100" spc="-5" dirty="0">
                <a:latin typeface="Helvetica" panose="020B0604020202020204" pitchFamily="34" charset="0"/>
                <a:cs typeface="Helvetica" panose="020B0604020202020204" pitchFamily="34" charset="0"/>
              </a:rPr>
              <a:t>el estado </a:t>
            </a:r>
            <a:r>
              <a:rPr lang="es-MX" sz="1100" dirty="0">
                <a:latin typeface="Helvetica" panose="020B0604020202020204" pitchFamily="34" charset="0"/>
                <a:cs typeface="Helvetica" panose="020B0604020202020204" pitchFamily="34" charset="0"/>
              </a:rPr>
              <a:t>a </a:t>
            </a:r>
            <a:r>
              <a:rPr lang="es-MX" sz="1100" spc="-5" dirty="0">
                <a:latin typeface="Helvetica" panose="020B0604020202020204" pitchFamily="34" charset="0"/>
                <a:cs typeface="Helvetica" panose="020B0604020202020204" pitchFamily="34" charset="0"/>
              </a:rPr>
              <a:t>seleccionar </a:t>
            </a:r>
            <a:r>
              <a:rPr lang="es-MX" sz="1100" dirty="0">
                <a:latin typeface="Helvetica" panose="020B0604020202020204" pitchFamily="34" charset="0"/>
                <a:cs typeface="Helvetica" panose="020B0604020202020204" pitchFamily="34" charset="0"/>
              </a:rPr>
              <a:t>será </a:t>
            </a:r>
            <a:r>
              <a:rPr lang="es-MX" sz="1100" spc="-5" dirty="0">
                <a:latin typeface="Helvetica" panose="020B0604020202020204" pitchFamily="34" charset="0"/>
                <a:cs typeface="Helvetica" panose="020B0604020202020204" pitchFamily="34" charset="0"/>
              </a:rPr>
              <a:t>no procede </a:t>
            </a:r>
            <a:r>
              <a:rPr lang="es-MX" sz="1100" dirty="0">
                <a:latin typeface="Helvetica" panose="020B0604020202020204" pitchFamily="34" charset="0"/>
                <a:cs typeface="Helvetica" panose="020B0604020202020204" pitchFamily="34" charset="0"/>
              </a:rPr>
              <a:t>cierre y </a:t>
            </a:r>
            <a:r>
              <a:rPr lang="es-MX" sz="1100" spc="-5" dirty="0">
                <a:latin typeface="Helvetica" panose="020B0604020202020204" pitchFamily="34" charset="0"/>
                <a:cs typeface="Helvetica" panose="020B0604020202020204" pitchFamily="34" charset="0"/>
              </a:rPr>
              <a:t>el </a:t>
            </a:r>
            <a:r>
              <a:rPr lang="es-MX" sz="1100" dirty="0">
                <a:latin typeface="Helvetica" panose="020B0604020202020204" pitchFamily="34" charset="0"/>
                <a:cs typeface="Helvetica" panose="020B0604020202020204" pitchFamily="34" charset="0"/>
              </a:rPr>
              <a:t>delegado </a:t>
            </a:r>
            <a:r>
              <a:rPr lang="es-MX" sz="1100" spc="-5" dirty="0">
                <a:latin typeface="Helvetica" panose="020B0604020202020204" pitchFamily="34" charset="0"/>
                <a:cs typeface="Helvetica" panose="020B0604020202020204" pitchFamily="34" charset="0"/>
              </a:rPr>
              <a:t>del plan de mejoramiento podrá </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adicionar</a:t>
            </a:r>
            <a:r>
              <a:rPr lang="es-MX" sz="1100" spc="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actividades</a:t>
            </a:r>
            <a:r>
              <a:rPr lang="es-MX" sz="1100" spc="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al</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plan</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spc="-1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acción.</a:t>
            </a:r>
            <a:endParaRPr lang="es-MX" sz="1100" dirty="0">
              <a:latin typeface="Helvetica" panose="020B0604020202020204" pitchFamily="34" charset="0"/>
              <a:cs typeface="Helvetica" panose="020B0604020202020204" pitchFamily="34" charset="0"/>
            </a:endParaRPr>
          </a:p>
        </p:txBody>
      </p:sp>
      <p:sp>
        <p:nvSpPr>
          <p:cNvPr id="18" name="object 10"/>
          <p:cNvSpPr txBox="1"/>
          <p:nvPr/>
        </p:nvSpPr>
        <p:spPr>
          <a:xfrm>
            <a:off x="6301493" y="4538547"/>
            <a:ext cx="4721413" cy="419089"/>
          </a:xfrm>
          <a:prstGeom prst="rect">
            <a:avLst/>
          </a:prstGeom>
        </p:spPr>
        <p:txBody>
          <a:bodyPr vert="horz" wrap="square" lIns="0" tIns="12700" rIns="0" bIns="0" rtlCol="0">
            <a:spAutoFit/>
          </a:bodyPr>
          <a:lstStyle/>
          <a:p>
            <a:pPr marL="12700" marR="5080">
              <a:lnSpc>
                <a:spcPct val="80000"/>
              </a:lnSpc>
              <a:spcBef>
                <a:spcPts val="235"/>
              </a:spcBef>
              <a:tabLst>
                <a:tab pos="657225" algn="l"/>
              </a:tabLst>
            </a:pPr>
            <a:r>
              <a:rPr lang="es-MX" sz="1100" b="1" spc="-5" dirty="0">
                <a:latin typeface="Helvetica" panose="020B0604020202020204" pitchFamily="34" charset="0"/>
                <a:cs typeface="Helvetica" panose="020B0604020202020204" pitchFamily="34" charset="0"/>
              </a:rPr>
              <a:t>Paso</a:t>
            </a:r>
            <a:r>
              <a:rPr lang="es-MX" sz="1100" b="1" spc="215" dirty="0">
                <a:latin typeface="Helvetica" panose="020B0604020202020204" pitchFamily="34" charset="0"/>
                <a:cs typeface="Helvetica" panose="020B0604020202020204" pitchFamily="34" charset="0"/>
              </a:rPr>
              <a:t> 4</a:t>
            </a:r>
            <a:r>
              <a:rPr lang="es-MX" sz="1100" spc="-5" dirty="0">
                <a:latin typeface="Helvetica" panose="020B0604020202020204" pitchFamily="34" charset="0"/>
                <a:cs typeface="Helvetica" panose="020B0604020202020204" pitchFamily="34" charset="0"/>
              </a:rPr>
              <a:t>:	Una</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vez</a:t>
            </a:r>
            <a:r>
              <a:rPr lang="es-MX" sz="1100" spc="21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verificada</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información,</a:t>
            </a:r>
            <a:r>
              <a:rPr lang="es-MX" sz="1100" spc="229"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aparecerá</a:t>
            </a:r>
            <a:r>
              <a:rPr lang="es-MX" sz="1100" spc="22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un</a:t>
            </a:r>
            <a:r>
              <a:rPr lang="es-MX" sz="1100" spc="204"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cuadro</a:t>
            </a:r>
            <a:r>
              <a:rPr lang="es-MX" sz="1100" spc="204"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llamado</a:t>
            </a:r>
            <a:r>
              <a:rPr lang="es-MX" sz="1100" spc="20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que</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determina</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la</a:t>
            </a:r>
            <a:r>
              <a:rPr lang="es-MX" sz="1100" spc="21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notificación</a:t>
            </a:r>
            <a:r>
              <a:rPr lang="es-MX" sz="1100" spc="22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al</a:t>
            </a:r>
            <a:r>
              <a:rPr lang="es-MX" sz="1100" spc="21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líder</a:t>
            </a:r>
            <a:r>
              <a:rPr lang="es-MX" sz="1100" spc="22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del</a:t>
            </a:r>
            <a:r>
              <a:rPr lang="es-MX" sz="1100" spc="21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proceso </a:t>
            </a:r>
            <a:r>
              <a:rPr lang="es-MX" sz="1100" spc="-29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informando</a:t>
            </a:r>
            <a:r>
              <a:rPr lang="es-MX" sz="1100" spc="-4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el </a:t>
            </a:r>
            <a:r>
              <a:rPr lang="es-MX" sz="1100" spc="-5" dirty="0">
                <a:latin typeface="Helvetica" panose="020B0604020202020204" pitchFamily="34" charset="0"/>
                <a:cs typeface="Helvetica" panose="020B0604020202020204" pitchFamily="34" charset="0"/>
              </a:rPr>
              <a:t>resultado</a:t>
            </a:r>
            <a:r>
              <a:rPr lang="es-MX" sz="1100" spc="-2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del</a:t>
            </a:r>
            <a:r>
              <a:rPr lang="es-MX" sz="1100" dirty="0">
                <a:latin typeface="Helvetica" panose="020B0604020202020204" pitchFamily="34" charset="0"/>
                <a:cs typeface="Helvetica" panose="020B0604020202020204" pitchFamily="34" charset="0"/>
              </a:rPr>
              <a:t> seguimiento</a:t>
            </a:r>
            <a:r>
              <a:rPr lang="es-MX" sz="1100" spc="-2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por</a:t>
            </a:r>
            <a:r>
              <a:rPr lang="es-MX" sz="1100" spc="-1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parte</a:t>
            </a:r>
            <a:r>
              <a:rPr lang="es-MX" sz="1100" spc="-2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del</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auditor.</a:t>
            </a:r>
            <a:endParaRPr lang="es-MX" sz="1100" dirty="0">
              <a:latin typeface="Helvetica" panose="020B0604020202020204" pitchFamily="34" charset="0"/>
              <a:cs typeface="Helvetica" panose="020B0604020202020204" pitchFamily="34" charset="0"/>
            </a:endParaRPr>
          </a:p>
        </p:txBody>
      </p:sp>
      <p:sp>
        <p:nvSpPr>
          <p:cNvPr id="20" name="object 5">
            <a:extLst>
              <a:ext uri="{FF2B5EF4-FFF2-40B4-BE49-F238E27FC236}">
                <a16:creationId xmlns:a16="http://schemas.microsoft.com/office/drawing/2014/main" id="{B3F43279-81F6-4C95-84CD-CF18D9EE9DDE}"/>
              </a:ext>
            </a:extLst>
          </p:cNvPr>
          <p:cNvSpPr/>
          <p:nvPr/>
        </p:nvSpPr>
        <p:spPr>
          <a:xfrm>
            <a:off x="4709666" y="4168413"/>
            <a:ext cx="295038" cy="239395"/>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2</a:t>
            </a:r>
            <a:endParaRPr sz="1100" dirty="0">
              <a:solidFill>
                <a:schemeClr val="bg1"/>
              </a:solidFill>
            </a:endParaRPr>
          </a:p>
        </p:txBody>
      </p:sp>
      <p:sp>
        <p:nvSpPr>
          <p:cNvPr id="21" name="object 5">
            <a:extLst>
              <a:ext uri="{FF2B5EF4-FFF2-40B4-BE49-F238E27FC236}">
                <a16:creationId xmlns:a16="http://schemas.microsoft.com/office/drawing/2014/main" id="{B3F43279-81F6-4C95-84CD-CF18D9EE9DDE}"/>
              </a:ext>
            </a:extLst>
          </p:cNvPr>
          <p:cNvSpPr/>
          <p:nvPr/>
        </p:nvSpPr>
        <p:spPr>
          <a:xfrm>
            <a:off x="4174364" y="5680548"/>
            <a:ext cx="295038" cy="239395"/>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4</a:t>
            </a:r>
            <a:endParaRPr sz="1100" dirty="0">
              <a:solidFill>
                <a:schemeClr val="bg1"/>
              </a:solidFill>
            </a:endParaRPr>
          </a:p>
        </p:txBody>
      </p:sp>
      <p:sp>
        <p:nvSpPr>
          <p:cNvPr id="22" name="object 5">
            <a:extLst>
              <a:ext uri="{FF2B5EF4-FFF2-40B4-BE49-F238E27FC236}">
                <a16:creationId xmlns:a16="http://schemas.microsoft.com/office/drawing/2014/main" id="{B3F43279-81F6-4C95-84CD-CF18D9EE9DDE}"/>
              </a:ext>
            </a:extLst>
          </p:cNvPr>
          <p:cNvSpPr/>
          <p:nvPr/>
        </p:nvSpPr>
        <p:spPr>
          <a:xfrm>
            <a:off x="435429" y="3773202"/>
            <a:ext cx="295038" cy="239395"/>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Tree>
    <p:extLst>
      <p:ext uri="{BB962C8B-B14F-4D97-AF65-F5344CB8AC3E}">
        <p14:creationId xmlns:p14="http://schemas.microsoft.com/office/powerpoint/2010/main" val="3429394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bg1"/>
                </a:solidFill>
              </a:rPr>
              <a:t>Generación de Informes</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10</a:t>
            </a:r>
          </a:p>
        </p:txBody>
      </p:sp>
    </p:spTree>
    <p:extLst>
      <p:ext uri="{BB962C8B-B14F-4D97-AF65-F5344CB8AC3E}">
        <p14:creationId xmlns:p14="http://schemas.microsoft.com/office/powerpoint/2010/main" val="1372899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Informes</a:t>
            </a:r>
            <a:endParaRPr lang="es-CO" dirty="0"/>
          </a:p>
        </p:txBody>
      </p:sp>
      <p:sp>
        <p:nvSpPr>
          <p:cNvPr id="3" name="Marcador de contenido 2"/>
          <p:cNvSpPr>
            <a:spLocks noGrp="1"/>
          </p:cNvSpPr>
          <p:nvPr>
            <p:ph sz="half" idx="2"/>
          </p:nvPr>
        </p:nvSpPr>
        <p:spPr/>
        <p:txBody>
          <a:bodyPr/>
          <a:lstStyle/>
          <a:p>
            <a:r>
              <a:rPr lang="es-MX" dirty="0"/>
              <a:t>10</a:t>
            </a:r>
            <a:endParaRPr lang="es-CO" dirty="0"/>
          </a:p>
        </p:txBody>
      </p:sp>
      <p:sp>
        <p:nvSpPr>
          <p:cNvPr id="11" name="object 10"/>
          <p:cNvSpPr txBox="1"/>
          <p:nvPr/>
        </p:nvSpPr>
        <p:spPr>
          <a:xfrm>
            <a:off x="1065454" y="870617"/>
            <a:ext cx="9624317" cy="546303"/>
          </a:xfrm>
          <a:prstGeom prst="rect">
            <a:avLst/>
          </a:prstGeom>
        </p:spPr>
        <p:txBody>
          <a:bodyPr vert="horz" wrap="square" lIns="0" tIns="12700" rIns="0" bIns="0" rtlCol="0">
            <a:spAutoFit/>
          </a:bodyPr>
          <a:lstStyle/>
          <a:p>
            <a:pPr marL="12700">
              <a:spcBef>
                <a:spcPts val="105"/>
              </a:spcBef>
            </a:pPr>
            <a:r>
              <a:rPr lang="es-MX" sz="1100" b="1" spc="-5" dirty="0">
                <a:latin typeface="Helvetica" panose="020B0604020202020204" pitchFamily="34" charset="0"/>
                <a:cs typeface="Helvetica" panose="020B0604020202020204" pitchFamily="34" charset="0"/>
              </a:rPr>
              <a:t>Paso</a:t>
            </a:r>
            <a:r>
              <a:rPr lang="es-MX" sz="1100" b="1" spc="5" dirty="0">
                <a:latin typeface="Helvetica" panose="020B0604020202020204" pitchFamily="34" charset="0"/>
                <a:cs typeface="Helvetica" panose="020B0604020202020204" pitchFamily="34" charset="0"/>
              </a:rPr>
              <a:t> </a:t>
            </a:r>
            <a:r>
              <a:rPr lang="es-MX" sz="1100" b="1" spc="-5" dirty="0">
                <a:latin typeface="Helvetica" panose="020B0604020202020204" pitchFamily="34" charset="0"/>
                <a:cs typeface="Helvetica" panose="020B0604020202020204" pitchFamily="34" charset="0"/>
              </a:rPr>
              <a:t>1:</a:t>
            </a:r>
            <a:r>
              <a:rPr lang="es-MX" sz="1100" b="1" spc="310" dirty="0">
                <a:latin typeface="Helvetica" panose="020B0604020202020204" pitchFamily="34" charset="0"/>
                <a:cs typeface="Helvetica" panose="020B0604020202020204" pitchFamily="34" charset="0"/>
              </a:rPr>
              <a:t> </a:t>
            </a:r>
            <a:r>
              <a:rPr lang="es-MX" sz="1100" b="1" spc="-10" dirty="0">
                <a:latin typeface="Helvetica" panose="020B0604020202020204" pitchFamily="34" charset="0"/>
                <a:cs typeface="Helvetica" panose="020B0604020202020204" pitchFamily="34" charset="0"/>
              </a:rPr>
              <a:t>El </a:t>
            </a:r>
            <a:r>
              <a:rPr lang="es-MX" sz="1100" b="1" spc="-5" dirty="0">
                <a:latin typeface="Helvetica" panose="020B0604020202020204" pitchFamily="34" charset="0"/>
                <a:cs typeface="Helvetica" panose="020B0604020202020204" pitchFamily="34" charset="0"/>
              </a:rPr>
              <a:t>administrador </a:t>
            </a:r>
            <a:r>
              <a:rPr lang="es-MX" sz="1100" spc="-5" dirty="0">
                <a:latin typeface="Helvetica" panose="020B0604020202020204" pitchFamily="34" charset="0"/>
                <a:cs typeface="Helvetica" panose="020B0604020202020204" pitchFamily="34" charset="0"/>
              </a:rPr>
              <a:t>ingresa </a:t>
            </a:r>
            <a:r>
              <a:rPr lang="es-MX" sz="1100" dirty="0">
                <a:latin typeface="Helvetica" panose="020B0604020202020204" pitchFamily="34" charset="0"/>
                <a:cs typeface="Helvetica" panose="020B0604020202020204" pitchFamily="34" charset="0"/>
              </a:rPr>
              <a:t>al </a:t>
            </a:r>
            <a:r>
              <a:rPr lang="es-MX" sz="1100" spc="-5" dirty="0">
                <a:latin typeface="Helvetica" panose="020B0604020202020204" pitchFamily="34" charset="0"/>
                <a:cs typeface="Helvetica" panose="020B0604020202020204" pitchFamily="34" charset="0"/>
              </a:rPr>
              <a:t>SGI </a:t>
            </a:r>
            <a:r>
              <a:rPr lang="es-MX" sz="1100" dirty="0">
                <a:latin typeface="Helvetica" panose="020B0604020202020204" pitchFamily="34" charset="0"/>
                <a:cs typeface="Helvetica" panose="020B0604020202020204" pitchFamily="34" charset="0"/>
              </a:rPr>
              <a:t>con su </a:t>
            </a:r>
            <a:r>
              <a:rPr lang="es-MX" sz="1100" spc="-5" dirty="0">
                <a:latin typeface="Helvetica" panose="020B0604020202020204" pitchFamily="34" charset="0"/>
                <a:cs typeface="Helvetica" panose="020B0604020202020204" pitchFamily="34" charset="0"/>
              </a:rPr>
              <a:t>usuario </a:t>
            </a:r>
            <a:r>
              <a:rPr lang="es-MX" sz="1100" dirty="0">
                <a:latin typeface="Helvetica" panose="020B0604020202020204" pitchFamily="34" charset="0"/>
                <a:cs typeface="Helvetica" panose="020B0604020202020204" pitchFamily="34" charset="0"/>
              </a:rPr>
              <a:t>y </a:t>
            </a:r>
            <a:r>
              <a:rPr lang="es-MX" sz="1100" spc="-5" dirty="0">
                <a:latin typeface="Helvetica" panose="020B0604020202020204" pitchFamily="34" charset="0"/>
                <a:cs typeface="Helvetica" panose="020B0604020202020204" pitchFamily="34" charset="0"/>
              </a:rPr>
              <a:t>contraseña, selecciona en el </a:t>
            </a:r>
            <a:r>
              <a:rPr lang="es-MX" sz="1100" dirty="0">
                <a:latin typeface="Helvetica" panose="020B0604020202020204" pitchFamily="34" charset="0"/>
                <a:cs typeface="Helvetica" panose="020B0604020202020204" pitchFamily="34" charset="0"/>
              </a:rPr>
              <a:t>menú </a:t>
            </a:r>
            <a:r>
              <a:rPr lang="es-MX" sz="1100" spc="-5" dirty="0">
                <a:latin typeface="Helvetica" panose="020B0604020202020204" pitchFamily="34" charset="0"/>
                <a:cs typeface="Helvetica" panose="020B0604020202020204" pitchFamily="34" charset="0"/>
              </a:rPr>
              <a:t>principal </a:t>
            </a:r>
            <a:r>
              <a:rPr lang="es-MX" sz="1100" dirty="0">
                <a:latin typeface="Helvetica" panose="020B0604020202020204" pitchFamily="34" charset="0"/>
                <a:cs typeface="Helvetica" panose="020B0604020202020204" pitchFamily="34" charset="0"/>
              </a:rPr>
              <a:t>“</a:t>
            </a:r>
            <a:r>
              <a:rPr lang="es-MX" sz="1100" b="1" dirty="0">
                <a:latin typeface="Helvetica" panose="020B0604020202020204" pitchFamily="34" charset="0"/>
                <a:cs typeface="Helvetica" panose="020B0604020202020204" pitchFamily="34" charset="0"/>
              </a:rPr>
              <a:t>Informes</a:t>
            </a:r>
            <a:r>
              <a:rPr lang="es-MX" sz="1100" spc="-5" dirty="0">
                <a:latin typeface="Helvetica" panose="020B0604020202020204" pitchFamily="34" charset="0"/>
                <a:cs typeface="Helvetica" panose="020B0604020202020204" pitchFamily="34" charset="0"/>
              </a:rPr>
              <a:t>” seguido de </a:t>
            </a:r>
            <a:r>
              <a:rPr lang="es-MX" sz="1100" dirty="0">
                <a:latin typeface="Helvetica" panose="020B0604020202020204" pitchFamily="34" charset="0"/>
                <a:cs typeface="Helvetica" panose="020B0604020202020204" pitchFamily="34" charset="0"/>
              </a:rPr>
              <a:t>“</a:t>
            </a:r>
            <a:r>
              <a:rPr lang="es-MX" sz="1100" b="1" dirty="0">
                <a:latin typeface="Helvetica" panose="020B0604020202020204" pitchFamily="34" charset="0"/>
                <a:cs typeface="Helvetica" panose="020B0604020202020204" pitchFamily="34" charset="0"/>
              </a:rPr>
              <a:t>Plan mejoramiento</a:t>
            </a:r>
            <a:r>
              <a:rPr lang="es-MX" sz="1100" spc="-5" dirty="0">
                <a:latin typeface="Helvetica" panose="020B0604020202020204" pitchFamily="34" charset="0"/>
                <a:cs typeface="Helvetica" panose="020B0604020202020204" pitchFamily="34" charset="0"/>
              </a:rPr>
              <a:t>”.</a:t>
            </a:r>
          </a:p>
          <a:p>
            <a:pPr marL="12700">
              <a:spcBef>
                <a:spcPts val="105"/>
              </a:spcBef>
            </a:pPr>
            <a:r>
              <a:rPr lang="es-MX" sz="1100" spc="-5" dirty="0">
                <a:latin typeface="Helvetica" panose="020B0604020202020204" pitchFamily="34" charset="0"/>
                <a:cs typeface="Helvetica" panose="020B0604020202020204" pitchFamily="34" charset="0"/>
              </a:rPr>
              <a:t> </a:t>
            </a:r>
          </a:p>
          <a:p>
            <a:pPr marL="12700">
              <a:spcBef>
                <a:spcPts val="105"/>
              </a:spcBef>
            </a:pPr>
            <a:r>
              <a:rPr lang="es-MX" sz="1100" b="1" spc="-5" dirty="0">
                <a:latin typeface="Helvetica" panose="020B0604020202020204" pitchFamily="34" charset="0"/>
                <a:cs typeface="Helvetica" panose="020B0604020202020204" pitchFamily="34" charset="0"/>
              </a:rPr>
              <a:t>Paso</a:t>
            </a:r>
            <a:r>
              <a:rPr lang="es-MX" sz="1100" b="1" spc="5" dirty="0">
                <a:latin typeface="Helvetica" panose="020B0604020202020204" pitchFamily="34" charset="0"/>
                <a:cs typeface="Helvetica" panose="020B0604020202020204" pitchFamily="34" charset="0"/>
              </a:rPr>
              <a:t> 2</a:t>
            </a:r>
            <a:r>
              <a:rPr lang="es-MX" sz="1100" b="1" spc="-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En el visual SIE </a:t>
            </a:r>
            <a:r>
              <a:rPr lang="es-MX" sz="1100" spc="-5" dirty="0">
                <a:latin typeface="Helvetica" panose="020B0604020202020204" pitchFamily="34" charset="0"/>
                <a:cs typeface="Helvetica" panose="020B0604020202020204" pitchFamily="34" charset="0"/>
              </a:rPr>
              <a:t>puede seleccionar el</a:t>
            </a:r>
            <a:r>
              <a:rPr lang="es-MX" sz="1100" spc="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proceso</a:t>
            </a:r>
            <a:r>
              <a:rPr lang="es-MX" sz="1100" spc="-1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para</a:t>
            </a:r>
            <a:r>
              <a:rPr lang="es-MX" sz="1100" spc="-1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consultar</a:t>
            </a:r>
            <a:r>
              <a:rPr lang="es-MX" sz="1100" spc="-10" dirty="0">
                <a:latin typeface="Helvetica" panose="020B0604020202020204" pitchFamily="34" charset="0"/>
                <a:cs typeface="Helvetica" panose="020B0604020202020204" pitchFamily="34" charset="0"/>
              </a:rPr>
              <a:t> o exportar directamente la matriz d</a:t>
            </a:r>
            <a:r>
              <a:rPr lang="es-MX" sz="1100" spc="-5" dirty="0">
                <a:latin typeface="Helvetica" panose="020B0604020202020204" pitchFamily="34" charset="0"/>
                <a:cs typeface="Helvetica" panose="020B0604020202020204" pitchFamily="34" charset="0"/>
              </a:rPr>
              <a:t>el</a:t>
            </a:r>
            <a:r>
              <a:rPr lang="es-MX" sz="1100" spc="1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plan</a:t>
            </a:r>
            <a:r>
              <a:rPr lang="es-MX" sz="1100" spc="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de</a:t>
            </a:r>
            <a:r>
              <a:rPr lang="es-MX" sz="110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acción.</a:t>
            </a:r>
            <a:endParaRPr lang="es-MX" sz="1100" dirty="0">
              <a:latin typeface="Helvetica" panose="020B0604020202020204" pitchFamily="34" charset="0"/>
              <a:cs typeface="Helvetica" panose="020B0604020202020204" pitchFamily="34" charset="0"/>
            </a:endParaRPr>
          </a:p>
        </p:txBody>
      </p:sp>
      <p:pic>
        <p:nvPicPr>
          <p:cNvPr id="12" name="Imagen 11"/>
          <p:cNvPicPr/>
          <p:nvPr/>
        </p:nvPicPr>
        <p:blipFill rotWithShape="1">
          <a:blip r:embed="rId2"/>
          <a:srcRect t="6685" b="3692"/>
          <a:stretch/>
        </p:blipFill>
        <p:spPr bwMode="auto">
          <a:xfrm>
            <a:off x="4794447" y="2097599"/>
            <a:ext cx="6804282" cy="4167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3" name="Imagen 12"/>
          <p:cNvPicPr>
            <a:picLocks noChangeAspect="1"/>
          </p:cNvPicPr>
          <p:nvPr/>
        </p:nvPicPr>
        <p:blipFill rotWithShape="1">
          <a:blip r:embed="rId3"/>
          <a:srcRect l="-398" t="7843" r="79337" b="26590"/>
          <a:stretch/>
        </p:blipFill>
        <p:spPr>
          <a:xfrm>
            <a:off x="739481" y="1954098"/>
            <a:ext cx="2744841" cy="4241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object 5">
            <a:extLst>
              <a:ext uri="{FF2B5EF4-FFF2-40B4-BE49-F238E27FC236}">
                <a16:creationId xmlns:a16="http://schemas.microsoft.com/office/drawing/2014/main" id="{B3F43279-81F6-4C95-84CD-CF18D9EE9DDE}"/>
              </a:ext>
            </a:extLst>
          </p:cNvPr>
          <p:cNvSpPr/>
          <p:nvPr/>
        </p:nvSpPr>
        <p:spPr>
          <a:xfrm>
            <a:off x="2525328" y="5361130"/>
            <a:ext cx="295038" cy="239395"/>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CO" sz="1100" dirty="0">
                <a:solidFill>
                  <a:schemeClr val="bg1"/>
                </a:solidFill>
              </a:rPr>
              <a:t>1</a:t>
            </a:r>
            <a:endParaRPr sz="1100" dirty="0">
              <a:solidFill>
                <a:schemeClr val="bg1"/>
              </a:solidFill>
            </a:endParaRPr>
          </a:p>
        </p:txBody>
      </p:sp>
      <p:sp>
        <p:nvSpPr>
          <p:cNvPr id="15" name="object 5">
            <a:extLst>
              <a:ext uri="{FF2B5EF4-FFF2-40B4-BE49-F238E27FC236}">
                <a16:creationId xmlns:a16="http://schemas.microsoft.com/office/drawing/2014/main" id="{B3F43279-81F6-4C95-84CD-CF18D9EE9DDE}"/>
              </a:ext>
            </a:extLst>
          </p:cNvPr>
          <p:cNvSpPr/>
          <p:nvPr/>
        </p:nvSpPr>
        <p:spPr>
          <a:xfrm>
            <a:off x="9137754" y="2650775"/>
            <a:ext cx="295038" cy="239395"/>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2</a:t>
            </a:r>
            <a:endParaRPr sz="1100" dirty="0">
              <a:solidFill>
                <a:schemeClr val="bg1"/>
              </a:solidFill>
            </a:endParaRPr>
          </a:p>
        </p:txBody>
      </p:sp>
      <p:pic>
        <p:nvPicPr>
          <p:cNvPr id="16" name="Imagen 15"/>
          <p:cNvPicPr>
            <a:picLocks noChangeAspect="1"/>
          </p:cNvPicPr>
          <p:nvPr/>
        </p:nvPicPr>
        <p:blipFill rotWithShape="1">
          <a:blip r:embed="rId4"/>
          <a:srcRect t="3746" b="5131"/>
          <a:stretch/>
        </p:blipFill>
        <p:spPr>
          <a:xfrm>
            <a:off x="4857590" y="3136217"/>
            <a:ext cx="6640994" cy="2753858"/>
          </a:xfrm>
          <a:prstGeom prst="rect">
            <a:avLst/>
          </a:prstGeom>
        </p:spPr>
      </p:pic>
    </p:spTree>
    <p:extLst>
      <p:ext uri="{BB962C8B-B14F-4D97-AF65-F5344CB8AC3E}">
        <p14:creationId xmlns:p14="http://schemas.microsoft.com/office/powerpoint/2010/main" val="141206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Informes</a:t>
            </a:r>
            <a:endParaRPr lang="es-CO" dirty="0"/>
          </a:p>
        </p:txBody>
      </p:sp>
      <p:sp>
        <p:nvSpPr>
          <p:cNvPr id="3" name="Marcador de contenido 2"/>
          <p:cNvSpPr>
            <a:spLocks noGrp="1"/>
          </p:cNvSpPr>
          <p:nvPr>
            <p:ph sz="half" idx="2"/>
          </p:nvPr>
        </p:nvSpPr>
        <p:spPr/>
        <p:txBody>
          <a:bodyPr/>
          <a:lstStyle/>
          <a:p>
            <a:r>
              <a:rPr lang="es-MX" dirty="0"/>
              <a:t>10</a:t>
            </a:r>
            <a:endParaRPr lang="es-CO" dirty="0"/>
          </a:p>
        </p:txBody>
      </p:sp>
      <p:sp>
        <p:nvSpPr>
          <p:cNvPr id="23" name="object 10"/>
          <p:cNvSpPr txBox="1"/>
          <p:nvPr/>
        </p:nvSpPr>
        <p:spPr>
          <a:xfrm>
            <a:off x="3178457" y="827717"/>
            <a:ext cx="5852417" cy="153888"/>
          </a:xfrm>
          <a:prstGeom prst="rect">
            <a:avLst/>
          </a:prstGeom>
        </p:spPr>
        <p:txBody>
          <a:bodyPr vert="horz" wrap="square" lIns="0" tIns="12700" rIns="0" bIns="0" rtlCol="0">
            <a:spAutoFit/>
          </a:bodyPr>
          <a:lstStyle/>
          <a:p>
            <a:pPr marL="12700" algn="just">
              <a:lnSpc>
                <a:spcPts val="1065"/>
              </a:lnSpc>
            </a:pPr>
            <a:r>
              <a:rPr lang="es-MX" sz="1100" b="1" spc="-5" dirty="0">
                <a:latin typeface="Helvetica" panose="020B0604020202020204" pitchFamily="34" charset="0"/>
                <a:cs typeface="Helvetica" panose="020B0604020202020204" pitchFamily="34" charset="0"/>
              </a:rPr>
              <a:t>Paso</a:t>
            </a:r>
            <a:r>
              <a:rPr lang="es-MX" sz="1100" b="1" spc="160" dirty="0">
                <a:latin typeface="Helvetica" panose="020B0604020202020204" pitchFamily="34" charset="0"/>
                <a:cs typeface="Helvetica" panose="020B0604020202020204" pitchFamily="34" charset="0"/>
              </a:rPr>
              <a:t> 3</a:t>
            </a:r>
            <a:r>
              <a:rPr lang="es-MX" sz="1100" b="1" dirty="0">
                <a:latin typeface="Helvetica" panose="020B0604020202020204" pitchFamily="34" charset="0"/>
                <a:cs typeface="Helvetica" panose="020B0604020202020204" pitchFamily="34" charset="0"/>
              </a:rPr>
              <a:t>:</a:t>
            </a:r>
            <a:r>
              <a:rPr lang="es-MX" sz="1100" b="1" spc="16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Descargue</a:t>
            </a:r>
            <a:r>
              <a:rPr lang="es-MX" sz="1100" spc="15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el</a:t>
            </a:r>
            <a:r>
              <a:rPr lang="es-MX" sz="1100" spc="150"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archivo</a:t>
            </a:r>
            <a:r>
              <a:rPr lang="es-MX" sz="1100" spc="170"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en</a:t>
            </a:r>
            <a:r>
              <a:rPr lang="es-MX" sz="1100" spc="165" dirty="0">
                <a:latin typeface="Helvetica" panose="020B0604020202020204" pitchFamily="34" charset="0"/>
                <a:cs typeface="Helvetica" panose="020B0604020202020204" pitchFamily="34" charset="0"/>
              </a:rPr>
              <a:t> </a:t>
            </a:r>
            <a:r>
              <a:rPr lang="es-MX" sz="1100" spc="-5" dirty="0">
                <a:latin typeface="Helvetica" panose="020B0604020202020204" pitchFamily="34" charset="0"/>
                <a:cs typeface="Helvetica" panose="020B0604020202020204" pitchFamily="34" charset="0"/>
              </a:rPr>
              <a:t>Excel</a:t>
            </a:r>
            <a:r>
              <a:rPr lang="es-MX" sz="1100" spc="165" dirty="0">
                <a:latin typeface="Helvetica" panose="020B0604020202020204" pitchFamily="34" charset="0"/>
                <a:cs typeface="Helvetica" panose="020B0604020202020204" pitchFamily="34" charset="0"/>
              </a:rPr>
              <a:t> </a:t>
            </a:r>
            <a:r>
              <a:rPr lang="es-MX" sz="1100" dirty="0">
                <a:latin typeface="Helvetica" panose="020B0604020202020204" pitchFamily="34" charset="0"/>
                <a:cs typeface="Helvetica" panose="020B0604020202020204" pitchFamily="34" charset="0"/>
              </a:rPr>
              <a:t>y</a:t>
            </a:r>
            <a:r>
              <a:rPr lang="es-MX" sz="1100" spc="140" dirty="0">
                <a:latin typeface="Helvetica" panose="020B0604020202020204" pitchFamily="34" charset="0"/>
                <a:cs typeface="Helvetica" panose="020B0604020202020204" pitchFamily="34" charset="0"/>
              </a:rPr>
              <a:t> seleccione el proceso a consultar.</a:t>
            </a:r>
            <a:endParaRPr lang="es-MX" sz="1100" dirty="0">
              <a:latin typeface="Helvetica" panose="020B0604020202020204" pitchFamily="34" charset="0"/>
              <a:cs typeface="Helvetica" panose="020B0604020202020204" pitchFamily="34" charset="0"/>
            </a:endParaRPr>
          </a:p>
        </p:txBody>
      </p:sp>
      <p:pic>
        <p:nvPicPr>
          <p:cNvPr id="24" name="Imagen 23"/>
          <p:cNvPicPr/>
          <p:nvPr/>
        </p:nvPicPr>
        <p:blipFill rotWithShape="1">
          <a:blip r:embed="rId2"/>
          <a:srcRect t="8754" b="4008"/>
          <a:stretch/>
        </p:blipFill>
        <p:spPr bwMode="auto">
          <a:xfrm>
            <a:off x="556148" y="1225793"/>
            <a:ext cx="5244619" cy="3892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5" name="object 5">
            <a:extLst>
              <a:ext uri="{FF2B5EF4-FFF2-40B4-BE49-F238E27FC236}">
                <a16:creationId xmlns:a16="http://schemas.microsoft.com/office/drawing/2014/main" id="{B3F43279-81F6-4C95-84CD-CF18D9EE9DDE}"/>
              </a:ext>
            </a:extLst>
          </p:cNvPr>
          <p:cNvSpPr/>
          <p:nvPr/>
        </p:nvSpPr>
        <p:spPr>
          <a:xfrm>
            <a:off x="3432303" y="4591408"/>
            <a:ext cx="273798" cy="227627"/>
          </a:xfrm>
          <a:custGeom>
            <a:avLst/>
            <a:gdLst/>
            <a:ahLst/>
            <a:cxnLst/>
            <a:rect l="l" t="t" r="r" b="b"/>
            <a:pathLst>
              <a:path w="405765" h="420370">
                <a:moveTo>
                  <a:pt x="202615" y="0"/>
                </a:moveTo>
                <a:lnTo>
                  <a:pt x="156158" y="5543"/>
                </a:lnTo>
                <a:lnTo>
                  <a:pt x="113511" y="21335"/>
                </a:lnTo>
                <a:lnTo>
                  <a:pt x="75890" y="46116"/>
                </a:lnTo>
                <a:lnTo>
                  <a:pt x="44513" y="78625"/>
                </a:lnTo>
                <a:lnTo>
                  <a:pt x="20594" y="117604"/>
                </a:lnTo>
                <a:lnTo>
                  <a:pt x="5351" y="161792"/>
                </a:lnTo>
                <a:lnTo>
                  <a:pt x="0" y="209930"/>
                </a:lnTo>
                <a:lnTo>
                  <a:pt x="5351" y="258069"/>
                </a:lnTo>
                <a:lnTo>
                  <a:pt x="20594" y="302257"/>
                </a:lnTo>
                <a:lnTo>
                  <a:pt x="44513" y="341236"/>
                </a:lnTo>
                <a:lnTo>
                  <a:pt x="75890" y="373745"/>
                </a:lnTo>
                <a:lnTo>
                  <a:pt x="113511" y="398525"/>
                </a:lnTo>
                <a:lnTo>
                  <a:pt x="156158" y="414318"/>
                </a:lnTo>
                <a:lnTo>
                  <a:pt x="202615" y="419861"/>
                </a:lnTo>
                <a:lnTo>
                  <a:pt x="249089" y="414318"/>
                </a:lnTo>
                <a:lnTo>
                  <a:pt x="291744" y="398525"/>
                </a:lnTo>
                <a:lnTo>
                  <a:pt x="329367" y="373745"/>
                </a:lnTo>
                <a:lnTo>
                  <a:pt x="360742" y="341236"/>
                </a:lnTo>
                <a:lnTo>
                  <a:pt x="384656" y="302257"/>
                </a:lnTo>
                <a:lnTo>
                  <a:pt x="399894" y="258069"/>
                </a:lnTo>
                <a:lnTo>
                  <a:pt x="405244" y="209930"/>
                </a:lnTo>
                <a:lnTo>
                  <a:pt x="399894" y="161792"/>
                </a:lnTo>
                <a:lnTo>
                  <a:pt x="384656" y="117604"/>
                </a:lnTo>
                <a:lnTo>
                  <a:pt x="360742" y="78625"/>
                </a:lnTo>
                <a:lnTo>
                  <a:pt x="329367" y="46116"/>
                </a:lnTo>
                <a:lnTo>
                  <a:pt x="291744" y="21335"/>
                </a:lnTo>
                <a:lnTo>
                  <a:pt x="249089" y="5543"/>
                </a:lnTo>
                <a:lnTo>
                  <a:pt x="202615" y="0"/>
                </a:lnTo>
                <a:close/>
              </a:path>
            </a:pathLst>
          </a:custGeom>
          <a:solidFill>
            <a:schemeClr val="accent6">
              <a:lumMod val="75000"/>
            </a:schemeClr>
          </a:solidFill>
        </p:spPr>
        <p:txBody>
          <a:bodyPr wrap="square" lIns="0" tIns="0" rIns="0" bIns="0" rtlCol="0"/>
          <a:lstStyle/>
          <a:p>
            <a:pPr algn="ctr"/>
            <a:r>
              <a:rPr lang="es-MX" sz="1100" dirty="0">
                <a:solidFill>
                  <a:schemeClr val="bg1"/>
                </a:solidFill>
              </a:rPr>
              <a:t>3</a:t>
            </a:r>
            <a:endParaRPr sz="1100" dirty="0">
              <a:solidFill>
                <a:schemeClr val="bg1"/>
              </a:solidFill>
            </a:endParaRPr>
          </a:p>
        </p:txBody>
      </p:sp>
      <p:pic>
        <p:nvPicPr>
          <p:cNvPr id="26" name="Imagen 25"/>
          <p:cNvPicPr>
            <a:picLocks noChangeAspect="1"/>
          </p:cNvPicPr>
          <p:nvPr/>
        </p:nvPicPr>
        <p:blipFill>
          <a:blip r:embed="rId3"/>
          <a:stretch>
            <a:fillRect/>
          </a:stretch>
        </p:blipFill>
        <p:spPr>
          <a:xfrm>
            <a:off x="5965970" y="2664412"/>
            <a:ext cx="5001387" cy="3853993"/>
          </a:xfrm>
          <a:prstGeom prst="rect">
            <a:avLst/>
          </a:prstGeom>
        </p:spPr>
      </p:pic>
      <p:sp>
        <p:nvSpPr>
          <p:cNvPr id="4" name="Flecha doblada 3"/>
          <p:cNvSpPr/>
          <p:nvPr/>
        </p:nvSpPr>
        <p:spPr>
          <a:xfrm rot="5400000">
            <a:off x="5950760" y="1817021"/>
            <a:ext cx="717865" cy="646848"/>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987050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4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209255" y="1964791"/>
            <a:ext cx="7565813" cy="526620"/>
          </a:xfrm>
        </p:spPr>
        <p:txBody>
          <a:bodyPr/>
          <a:lstStyle/>
          <a:p>
            <a:r>
              <a:rPr lang="es-ES" sz="2400" dirty="0"/>
              <a:t>Reportes al Plan de Acción</a:t>
            </a:r>
          </a:p>
          <a:p>
            <a:endParaRPr lang="es-ES" sz="2400" dirty="0"/>
          </a:p>
        </p:txBody>
      </p:sp>
      <p:sp>
        <p:nvSpPr>
          <p:cNvPr id="3" name="Marcador de contenido 2"/>
          <p:cNvSpPr>
            <a:spLocks noGrp="1"/>
          </p:cNvSpPr>
          <p:nvPr>
            <p:ph idx="13"/>
          </p:nvPr>
        </p:nvSpPr>
        <p:spPr/>
        <p:txBody>
          <a:bodyPr/>
          <a:lstStyle/>
          <a:p>
            <a:r>
              <a:rPr lang="es-ES" dirty="0"/>
              <a:t>Contenido</a:t>
            </a:r>
          </a:p>
        </p:txBody>
      </p:sp>
      <p:sp>
        <p:nvSpPr>
          <p:cNvPr id="4" name="Marcador de contenido 3"/>
          <p:cNvSpPr>
            <a:spLocks noGrp="1"/>
          </p:cNvSpPr>
          <p:nvPr>
            <p:ph idx="14"/>
          </p:nvPr>
        </p:nvSpPr>
        <p:spPr>
          <a:xfrm>
            <a:off x="3396455" y="1942901"/>
            <a:ext cx="657013" cy="665485"/>
          </a:xfrm>
        </p:spPr>
        <p:txBody>
          <a:bodyPr>
            <a:normAutofit/>
          </a:bodyPr>
          <a:lstStyle/>
          <a:p>
            <a:r>
              <a:rPr lang="es-ES" sz="2600" dirty="0"/>
              <a:t>6</a:t>
            </a:r>
          </a:p>
        </p:txBody>
      </p:sp>
      <p:sp>
        <p:nvSpPr>
          <p:cNvPr id="5" name="Marcador de contenido 4"/>
          <p:cNvSpPr>
            <a:spLocks noGrp="1"/>
          </p:cNvSpPr>
          <p:nvPr>
            <p:ph idx="15"/>
          </p:nvPr>
        </p:nvSpPr>
        <p:spPr>
          <a:xfrm>
            <a:off x="4209255" y="2486695"/>
            <a:ext cx="7565813" cy="526620"/>
          </a:xfrm>
        </p:spPr>
        <p:txBody>
          <a:bodyPr/>
          <a:lstStyle/>
          <a:p>
            <a:r>
              <a:rPr lang="es-ES" sz="2400" dirty="0"/>
              <a:t>Seguimiento y notificación para cierre</a:t>
            </a:r>
          </a:p>
          <a:p>
            <a:endParaRPr lang="es-ES" sz="2400" dirty="0"/>
          </a:p>
        </p:txBody>
      </p:sp>
      <p:sp>
        <p:nvSpPr>
          <p:cNvPr id="6" name="Marcador de contenido 5"/>
          <p:cNvSpPr>
            <a:spLocks noGrp="1"/>
          </p:cNvSpPr>
          <p:nvPr>
            <p:ph idx="16"/>
          </p:nvPr>
        </p:nvSpPr>
        <p:spPr>
          <a:xfrm>
            <a:off x="3347469" y="2464806"/>
            <a:ext cx="754986" cy="665485"/>
          </a:xfrm>
        </p:spPr>
        <p:txBody>
          <a:bodyPr>
            <a:normAutofit/>
          </a:bodyPr>
          <a:lstStyle/>
          <a:p>
            <a:r>
              <a:rPr lang="es-ES" sz="2600" dirty="0"/>
              <a:t>7</a:t>
            </a:r>
          </a:p>
        </p:txBody>
      </p:sp>
      <p:sp>
        <p:nvSpPr>
          <p:cNvPr id="7" name="Marcador de contenido 6"/>
          <p:cNvSpPr>
            <a:spLocks noGrp="1"/>
          </p:cNvSpPr>
          <p:nvPr>
            <p:ph idx="17"/>
          </p:nvPr>
        </p:nvSpPr>
        <p:spPr>
          <a:xfrm>
            <a:off x="4209255" y="2994689"/>
            <a:ext cx="7565813" cy="526620"/>
          </a:xfrm>
        </p:spPr>
        <p:txBody>
          <a:bodyPr/>
          <a:lstStyle/>
          <a:p>
            <a:r>
              <a:rPr lang="es-ES" sz="2400" dirty="0"/>
              <a:t>Asignación de auditor</a:t>
            </a:r>
          </a:p>
          <a:p>
            <a:endParaRPr lang="es-ES" sz="2400" dirty="0"/>
          </a:p>
        </p:txBody>
      </p:sp>
      <p:sp>
        <p:nvSpPr>
          <p:cNvPr id="8" name="Marcador de contenido 7"/>
          <p:cNvSpPr>
            <a:spLocks noGrp="1"/>
          </p:cNvSpPr>
          <p:nvPr>
            <p:ph idx="18"/>
          </p:nvPr>
        </p:nvSpPr>
        <p:spPr>
          <a:xfrm>
            <a:off x="3396455" y="2972800"/>
            <a:ext cx="657013" cy="665485"/>
          </a:xfrm>
        </p:spPr>
        <p:txBody>
          <a:bodyPr>
            <a:normAutofit/>
          </a:bodyPr>
          <a:lstStyle/>
          <a:p>
            <a:r>
              <a:rPr lang="es-ES" sz="2600" dirty="0"/>
              <a:t>8</a:t>
            </a:r>
          </a:p>
        </p:txBody>
      </p:sp>
      <p:sp>
        <p:nvSpPr>
          <p:cNvPr id="10" name="Marcador de contenido 9"/>
          <p:cNvSpPr>
            <a:spLocks noGrp="1"/>
          </p:cNvSpPr>
          <p:nvPr>
            <p:ph idx="20"/>
          </p:nvPr>
        </p:nvSpPr>
        <p:spPr>
          <a:xfrm>
            <a:off x="3347469" y="3558208"/>
            <a:ext cx="754986" cy="665485"/>
          </a:xfrm>
        </p:spPr>
        <p:txBody>
          <a:bodyPr>
            <a:normAutofit/>
          </a:bodyPr>
          <a:lstStyle/>
          <a:p>
            <a:r>
              <a:rPr lang="es-ES" sz="2600" dirty="0"/>
              <a:t>9</a:t>
            </a:r>
          </a:p>
        </p:txBody>
      </p:sp>
      <p:sp>
        <p:nvSpPr>
          <p:cNvPr id="12" name="Marcador de contenido 11"/>
          <p:cNvSpPr>
            <a:spLocks noGrp="1"/>
          </p:cNvSpPr>
          <p:nvPr>
            <p:ph idx="22"/>
          </p:nvPr>
        </p:nvSpPr>
        <p:spPr>
          <a:xfrm>
            <a:off x="3347469" y="4194417"/>
            <a:ext cx="754986" cy="665485"/>
          </a:xfrm>
        </p:spPr>
        <p:txBody>
          <a:bodyPr>
            <a:normAutofit/>
          </a:bodyPr>
          <a:lstStyle/>
          <a:p>
            <a:r>
              <a:rPr lang="es-ES" sz="2600" dirty="0"/>
              <a:t>10</a:t>
            </a:r>
          </a:p>
        </p:txBody>
      </p:sp>
      <p:sp>
        <p:nvSpPr>
          <p:cNvPr id="31" name="Marcador de contenido 8"/>
          <p:cNvSpPr txBox="1">
            <a:spLocks/>
          </p:cNvSpPr>
          <p:nvPr/>
        </p:nvSpPr>
        <p:spPr>
          <a:xfrm>
            <a:off x="4209255" y="3570638"/>
            <a:ext cx="7565813" cy="5266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133" kern="1200">
                <a:solidFill>
                  <a:schemeClr val="tx1"/>
                </a:solidFill>
                <a:latin typeface="Helvetica"/>
                <a:ea typeface="+mn-ea"/>
                <a:cs typeface="Helvetica"/>
              </a:defRPr>
            </a:lvl1pPr>
            <a:lvl2pPr marL="609585"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a:ea typeface="+mn-ea"/>
                <a:cs typeface="Helvetica"/>
              </a:defRPr>
            </a:lvl2pPr>
            <a:lvl3pPr marL="1219170" indent="0" algn="l" defTabSz="914400" rtl="0" eaLnBrk="1" latinLnBrk="0" hangingPunct="1">
              <a:lnSpc>
                <a:spcPct val="90000"/>
              </a:lnSpc>
              <a:spcBef>
                <a:spcPts val="500"/>
              </a:spcBef>
              <a:buFont typeface="Arial" panose="020B0604020202020204" pitchFamily="34" charset="0"/>
              <a:buNone/>
              <a:defRPr sz="2133" kern="1200">
                <a:solidFill>
                  <a:schemeClr val="tx1"/>
                </a:solidFill>
                <a:latin typeface="Helvetica"/>
                <a:ea typeface="+mn-ea"/>
                <a:cs typeface="Helvetica"/>
              </a:defRPr>
            </a:lvl3pPr>
            <a:lvl4pPr marL="1828754"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Helvetica"/>
                <a:ea typeface="+mn-ea"/>
                <a:cs typeface="Helvetica"/>
              </a:defRPr>
            </a:lvl4pPr>
            <a:lvl5pPr marL="2438339"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a:ea typeface="+mn-ea"/>
                <a:cs typeface="Helvetic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Validación y cierre del hallazgo</a:t>
            </a:r>
          </a:p>
          <a:p>
            <a:endParaRPr lang="es-ES" sz="2400" dirty="0"/>
          </a:p>
        </p:txBody>
      </p:sp>
      <p:sp>
        <p:nvSpPr>
          <p:cNvPr id="32" name="Marcador de contenido 10"/>
          <p:cNvSpPr txBox="1">
            <a:spLocks/>
          </p:cNvSpPr>
          <p:nvPr/>
        </p:nvSpPr>
        <p:spPr>
          <a:xfrm>
            <a:off x="4209255" y="4194417"/>
            <a:ext cx="7655642" cy="5266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133" kern="1200">
                <a:solidFill>
                  <a:schemeClr val="tx1"/>
                </a:solidFill>
                <a:latin typeface="Helvetica"/>
                <a:ea typeface="+mn-ea"/>
                <a:cs typeface="Helvetica"/>
              </a:defRPr>
            </a:lvl1pPr>
            <a:lvl2pPr marL="609585"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a:ea typeface="+mn-ea"/>
                <a:cs typeface="Helvetica"/>
              </a:defRPr>
            </a:lvl2pPr>
            <a:lvl3pPr marL="1219170" indent="0" algn="l" defTabSz="914400" rtl="0" eaLnBrk="1" latinLnBrk="0" hangingPunct="1">
              <a:lnSpc>
                <a:spcPct val="90000"/>
              </a:lnSpc>
              <a:spcBef>
                <a:spcPts val="500"/>
              </a:spcBef>
              <a:buFont typeface="Arial" panose="020B0604020202020204" pitchFamily="34" charset="0"/>
              <a:buNone/>
              <a:defRPr sz="2133" kern="1200">
                <a:solidFill>
                  <a:schemeClr val="tx1"/>
                </a:solidFill>
                <a:latin typeface="Helvetica"/>
                <a:ea typeface="+mn-ea"/>
                <a:cs typeface="Helvetica"/>
              </a:defRPr>
            </a:lvl3pPr>
            <a:lvl4pPr marL="1828754"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Helvetica"/>
                <a:ea typeface="+mn-ea"/>
                <a:cs typeface="Helvetica"/>
              </a:defRPr>
            </a:lvl4pPr>
            <a:lvl5pPr marL="2438339"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a:ea typeface="+mn-ea"/>
                <a:cs typeface="Helvetic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Generación de informes</a:t>
            </a:r>
          </a:p>
          <a:p>
            <a:endParaRPr lang="es-ES" sz="2400" dirty="0"/>
          </a:p>
        </p:txBody>
      </p:sp>
      <p:sp>
        <p:nvSpPr>
          <p:cNvPr id="33" name="Marcador de contenido 11"/>
          <p:cNvSpPr txBox="1">
            <a:spLocks/>
          </p:cNvSpPr>
          <p:nvPr/>
        </p:nvSpPr>
        <p:spPr>
          <a:xfrm>
            <a:off x="3354484" y="4194417"/>
            <a:ext cx="754986" cy="6654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5333" b="1" kern="1200">
                <a:solidFill>
                  <a:srgbClr val="FFCD00"/>
                </a:solidFill>
                <a:latin typeface="Helvetica"/>
                <a:ea typeface="+mn-ea"/>
                <a:cs typeface="Helvetica"/>
              </a:defRPr>
            </a:lvl1pPr>
            <a:lvl2pPr marL="609585"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Helvetica"/>
                <a:ea typeface="+mn-ea"/>
                <a:cs typeface="Helvetica"/>
              </a:defRPr>
            </a:lvl2pPr>
            <a:lvl3pPr marL="1219170" indent="0" algn="l" defTabSz="914400" rtl="0" eaLnBrk="1" latinLnBrk="0" hangingPunct="1">
              <a:lnSpc>
                <a:spcPct val="90000"/>
              </a:lnSpc>
              <a:spcBef>
                <a:spcPts val="500"/>
              </a:spcBef>
              <a:buFont typeface="Arial" panose="020B0604020202020204" pitchFamily="34" charset="0"/>
              <a:buNone/>
              <a:defRPr sz="2133" kern="1200">
                <a:solidFill>
                  <a:schemeClr val="tx1"/>
                </a:solidFill>
                <a:latin typeface="Helvetica"/>
                <a:ea typeface="+mn-ea"/>
                <a:cs typeface="Helvetica"/>
              </a:defRPr>
            </a:lvl3pPr>
            <a:lvl4pPr marL="1828754"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Helvetica"/>
                <a:ea typeface="+mn-ea"/>
                <a:cs typeface="Helvetica"/>
              </a:defRPr>
            </a:lvl4pPr>
            <a:lvl5pPr marL="2438339"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a:ea typeface="+mn-ea"/>
                <a:cs typeface="Helvetic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600"/>
              <a:t>10</a:t>
            </a:r>
            <a:endParaRPr lang="es-ES" sz="2600" dirty="0"/>
          </a:p>
        </p:txBody>
      </p:sp>
    </p:spTree>
    <p:extLst>
      <p:ext uri="{BB962C8B-B14F-4D97-AF65-F5344CB8AC3E}">
        <p14:creationId xmlns:p14="http://schemas.microsoft.com/office/powerpoint/2010/main" val="204266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bg1"/>
                </a:solidFill>
              </a:rPr>
              <a:t>Generalidades</a:t>
            </a: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1</a:t>
            </a:r>
          </a:p>
        </p:txBody>
      </p:sp>
    </p:spTree>
    <p:extLst>
      <p:ext uri="{BB962C8B-B14F-4D97-AF65-F5344CB8AC3E}">
        <p14:creationId xmlns:p14="http://schemas.microsoft.com/office/powerpoint/2010/main" val="276264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Contextualización </a:t>
            </a:r>
          </a:p>
        </p:txBody>
      </p:sp>
      <p:sp>
        <p:nvSpPr>
          <p:cNvPr id="3" name="Marcador de contenido 2"/>
          <p:cNvSpPr>
            <a:spLocks noGrp="1"/>
          </p:cNvSpPr>
          <p:nvPr>
            <p:ph sz="half" idx="2"/>
          </p:nvPr>
        </p:nvSpPr>
        <p:spPr/>
        <p:txBody>
          <a:bodyPr/>
          <a:lstStyle/>
          <a:p>
            <a:r>
              <a:rPr lang="es-ES" dirty="0"/>
              <a:t>1</a:t>
            </a:r>
          </a:p>
        </p:txBody>
      </p:sp>
      <p:sp>
        <p:nvSpPr>
          <p:cNvPr id="4" name="object 5"/>
          <p:cNvSpPr txBox="1">
            <a:spLocks/>
          </p:cNvSpPr>
          <p:nvPr/>
        </p:nvSpPr>
        <p:spPr>
          <a:xfrm>
            <a:off x="394414" y="2982444"/>
            <a:ext cx="4694397" cy="888705"/>
          </a:xfrm>
          <a:prstGeom prst="rect">
            <a:avLst/>
          </a:prstGeom>
        </p:spPr>
        <p:txBody>
          <a:bodyPr vert="horz" wrap="square" lIns="0" tIns="54610"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84150" marR="5080" indent="-171450" algn="just">
              <a:lnSpc>
                <a:spcPts val="1340"/>
              </a:lnSpc>
              <a:spcBef>
                <a:spcPts val="430"/>
              </a:spcBef>
              <a:buFont typeface="Arial" panose="020B0604020202020204" pitchFamily="34" charset="0"/>
              <a:buChar char="•"/>
            </a:pPr>
            <a:r>
              <a:rPr lang="es-MX" sz="1100" b="0" dirty="0">
                <a:solidFill>
                  <a:schemeClr val="tx1"/>
                </a:solidFill>
                <a:latin typeface="Helvetica" panose="020B0604020202020204" pitchFamily="34" charset="0"/>
                <a:ea typeface="+mn-ea"/>
                <a:cs typeface="Helvetica" panose="020B0604020202020204" pitchFamily="34" charset="0"/>
              </a:rPr>
              <a:t>Función Publica cuenta con una herramienta propia denominada </a:t>
            </a:r>
            <a:r>
              <a:rPr lang="es-MX" sz="1100" dirty="0">
                <a:solidFill>
                  <a:schemeClr val="tx1"/>
                </a:solidFill>
                <a:latin typeface="Helvetica" panose="020B0604020202020204" pitchFamily="34" charset="0"/>
                <a:ea typeface="+mn-ea"/>
                <a:cs typeface="Helvetica" panose="020B0604020202020204" pitchFamily="34" charset="0"/>
              </a:rPr>
              <a:t>SGI</a:t>
            </a:r>
            <a:r>
              <a:rPr lang="es-MX" sz="1100" b="0" dirty="0">
                <a:solidFill>
                  <a:schemeClr val="tx1"/>
                </a:solidFill>
                <a:latin typeface="Helvetica" panose="020B0604020202020204" pitchFamily="34" charset="0"/>
                <a:ea typeface="+mn-ea"/>
                <a:cs typeface="Helvetica" panose="020B0604020202020204" pitchFamily="34" charset="0"/>
              </a:rPr>
              <a:t> que permite sistematizar y administrar los diferentes hallazgos por cada responsables, al igual que la visualización de su avance y resultado, la cual esta articulada al correo electrónico institucional para generar las alertas respectivas.  </a:t>
            </a:r>
          </a:p>
        </p:txBody>
      </p:sp>
      <p:sp>
        <p:nvSpPr>
          <p:cNvPr id="5" name="object 5"/>
          <p:cNvSpPr txBox="1">
            <a:spLocks/>
          </p:cNvSpPr>
          <p:nvPr/>
        </p:nvSpPr>
        <p:spPr>
          <a:xfrm>
            <a:off x="394413" y="1963160"/>
            <a:ext cx="4694397" cy="888705"/>
          </a:xfrm>
          <a:prstGeom prst="rect">
            <a:avLst/>
          </a:prstGeom>
        </p:spPr>
        <p:txBody>
          <a:bodyPr vert="horz" wrap="square" lIns="0" tIns="54610"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84150" marR="5080" indent="-171450" algn="just">
              <a:lnSpc>
                <a:spcPts val="1340"/>
              </a:lnSpc>
              <a:spcBef>
                <a:spcPts val="430"/>
              </a:spcBef>
              <a:buFont typeface="Arial" panose="020B0604020202020204" pitchFamily="34" charset="0"/>
              <a:buChar char="•"/>
            </a:pPr>
            <a:r>
              <a:rPr lang="es-MX" sz="1100" spc="-5" dirty="0">
                <a:solidFill>
                  <a:schemeClr val="tx1"/>
                </a:solidFill>
              </a:rPr>
              <a:t>El Plan de Mejoramiento institucional  </a:t>
            </a:r>
            <a:r>
              <a:rPr lang="es-MX" sz="1100" b="0" dirty="0">
                <a:solidFill>
                  <a:schemeClr val="tx1"/>
                </a:solidFill>
                <a:latin typeface="Helvetica" panose="020B0604020202020204" pitchFamily="34" charset="0"/>
                <a:ea typeface="+mn-ea"/>
                <a:cs typeface="Helvetica" panose="020B0604020202020204" pitchFamily="34" charset="0"/>
              </a:rPr>
              <a:t>es una herramienta que permite consolidar las desviaciones presentadas en el desarrollo de la gestión de la entidad y planificar las actividades que contribuyan a mejorar la problemática presentada para contribuir en el cumplimiento de los logros institucionales. </a:t>
            </a:r>
          </a:p>
        </p:txBody>
      </p:sp>
      <p:pic>
        <p:nvPicPr>
          <p:cNvPr id="6" name="Imagen 5"/>
          <p:cNvPicPr/>
          <p:nvPr/>
        </p:nvPicPr>
        <p:blipFill rotWithShape="1">
          <a:blip r:embed="rId2"/>
          <a:srcRect t="16172" b="3675"/>
          <a:stretch/>
        </p:blipFill>
        <p:spPr bwMode="auto">
          <a:xfrm>
            <a:off x="5832931" y="1682948"/>
            <a:ext cx="5450112" cy="4543683"/>
          </a:xfrm>
          <a:prstGeom prst="rect">
            <a:avLst/>
          </a:prstGeom>
          <a:ln>
            <a:noFill/>
          </a:ln>
          <a:extLst>
            <a:ext uri="{53640926-AAD7-44D8-BBD7-CCE9431645EC}">
              <a14:shadowObscured xmlns:a14="http://schemas.microsoft.com/office/drawing/2010/main"/>
            </a:ext>
          </a:extLst>
        </p:spPr>
      </p:pic>
      <p:sp>
        <p:nvSpPr>
          <p:cNvPr id="7" name="object 5"/>
          <p:cNvSpPr txBox="1">
            <a:spLocks/>
          </p:cNvSpPr>
          <p:nvPr/>
        </p:nvSpPr>
        <p:spPr>
          <a:xfrm>
            <a:off x="381070" y="5123815"/>
            <a:ext cx="4724330" cy="721993"/>
          </a:xfrm>
          <a:prstGeom prst="rect">
            <a:avLst/>
          </a:prstGeom>
        </p:spPr>
        <p:txBody>
          <a:bodyPr vert="horz" wrap="square" lIns="0" tIns="54610"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84150" marR="5080" indent="-171450" algn="just">
              <a:lnSpc>
                <a:spcPts val="1340"/>
              </a:lnSpc>
              <a:spcBef>
                <a:spcPts val="430"/>
              </a:spcBef>
              <a:buFont typeface="Arial" panose="020B0604020202020204" pitchFamily="34" charset="0"/>
              <a:buChar char="•"/>
            </a:pPr>
            <a:r>
              <a:rPr lang="es-MX" sz="1100" dirty="0">
                <a:solidFill>
                  <a:schemeClr val="tx1"/>
                </a:solidFill>
                <a:latin typeface="Helvetica" panose="020B0604020202020204" pitchFamily="34" charset="0"/>
                <a:ea typeface="+mn-ea"/>
                <a:cs typeface="Helvetica" panose="020B0604020202020204" pitchFamily="34" charset="0"/>
              </a:rPr>
              <a:t>Los usuarios </a:t>
            </a:r>
            <a:r>
              <a:rPr lang="es-MX" sz="1100" b="0" dirty="0">
                <a:solidFill>
                  <a:schemeClr val="tx1"/>
                </a:solidFill>
                <a:latin typeface="Helvetica" panose="020B0604020202020204" pitchFamily="34" charset="0"/>
                <a:ea typeface="+mn-ea"/>
                <a:cs typeface="Helvetica" panose="020B0604020202020204" pitchFamily="34" charset="0"/>
              </a:rPr>
              <a:t>de la herramienta son todos los servidores de la entidad que tienen a cargo actividades en el plan de mejoramiento como resultado de un hallazgo del seguimiento propio o de auditorias internas y externas. </a:t>
            </a:r>
          </a:p>
        </p:txBody>
      </p:sp>
      <p:pic>
        <p:nvPicPr>
          <p:cNvPr id="8" name="Imagen 7"/>
          <p:cNvPicPr/>
          <p:nvPr/>
        </p:nvPicPr>
        <p:blipFill rotWithShape="1">
          <a:blip r:embed="rId3"/>
          <a:srcRect l="46323" t="74207" r="47065" b="10769"/>
          <a:stretch/>
        </p:blipFill>
        <p:spPr bwMode="auto">
          <a:xfrm>
            <a:off x="8452445" y="1020035"/>
            <a:ext cx="724211" cy="558393"/>
          </a:xfrm>
          <a:prstGeom prst="rect">
            <a:avLst/>
          </a:prstGeom>
          <a:ln>
            <a:noFill/>
          </a:ln>
          <a:extLst>
            <a:ext uri="{53640926-AAD7-44D8-BBD7-CCE9431645EC}">
              <a14:shadowObscured xmlns:a14="http://schemas.microsoft.com/office/drawing/2010/main"/>
            </a:ext>
          </a:extLst>
        </p:spPr>
      </p:pic>
      <p:cxnSp>
        <p:nvCxnSpPr>
          <p:cNvPr id="9" name="Conector recto 8"/>
          <p:cNvCxnSpPr/>
          <p:nvPr/>
        </p:nvCxnSpPr>
        <p:spPr>
          <a:xfrm>
            <a:off x="5832931" y="6226631"/>
            <a:ext cx="5450112"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5832931" y="1682948"/>
            <a:ext cx="5450112"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1" name="object 5"/>
          <p:cNvSpPr txBox="1">
            <a:spLocks/>
          </p:cNvSpPr>
          <p:nvPr/>
        </p:nvSpPr>
        <p:spPr>
          <a:xfrm>
            <a:off x="367728" y="4136319"/>
            <a:ext cx="4724330" cy="721993"/>
          </a:xfrm>
          <a:prstGeom prst="rect">
            <a:avLst/>
          </a:prstGeom>
        </p:spPr>
        <p:txBody>
          <a:bodyPr vert="horz" wrap="square" lIns="0" tIns="54610" rIns="0" bIns="0" rtlCol="0">
            <a:spAutoFit/>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84150" marR="5080" indent="-171450" algn="just">
              <a:lnSpc>
                <a:spcPts val="1340"/>
              </a:lnSpc>
              <a:spcBef>
                <a:spcPts val="430"/>
              </a:spcBef>
              <a:buFont typeface="Arial" panose="020B0604020202020204" pitchFamily="34" charset="0"/>
              <a:buChar char="•"/>
            </a:pPr>
            <a:r>
              <a:rPr lang="es-MX" sz="1100" b="0" dirty="0">
                <a:solidFill>
                  <a:schemeClr val="tx1"/>
                </a:solidFill>
                <a:latin typeface="Helvetica" panose="020B0604020202020204" pitchFamily="34" charset="0"/>
                <a:ea typeface="+mn-ea"/>
                <a:cs typeface="Helvetica" panose="020B0604020202020204" pitchFamily="34" charset="0"/>
              </a:rPr>
              <a:t>La herramienta </a:t>
            </a:r>
            <a:r>
              <a:rPr lang="es-MX" sz="1100" dirty="0">
                <a:solidFill>
                  <a:schemeClr val="tx1"/>
                </a:solidFill>
                <a:latin typeface="Helvetica" panose="020B0604020202020204" pitchFamily="34" charset="0"/>
                <a:ea typeface="+mn-ea"/>
                <a:cs typeface="Helvetica" panose="020B0604020202020204" pitchFamily="34" charset="0"/>
              </a:rPr>
              <a:t>SGI-Módulo plan de mejoramiento</a:t>
            </a:r>
            <a:r>
              <a:rPr lang="es-MX" sz="1100" b="0" dirty="0">
                <a:solidFill>
                  <a:schemeClr val="tx1"/>
                </a:solidFill>
                <a:latin typeface="Helvetica" panose="020B0604020202020204" pitchFamily="34" charset="0"/>
                <a:ea typeface="+mn-ea"/>
                <a:cs typeface="Helvetica" panose="020B0604020202020204" pitchFamily="34" charset="0"/>
              </a:rPr>
              <a:t> se encuentra disponible a través de la intranet institucional, es administrada funcionalmente por la Oficina Asesora de Planeación y técnicamente por la Oficina de tecnologías de la información.</a:t>
            </a:r>
          </a:p>
        </p:txBody>
      </p:sp>
    </p:spTree>
    <p:extLst>
      <p:ext uri="{BB962C8B-B14F-4D97-AF65-F5344CB8AC3E}">
        <p14:creationId xmlns:p14="http://schemas.microsoft.com/office/powerpoint/2010/main" val="10849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Acceso al módulo SGI- Plan de Mejoramiento </a:t>
            </a:r>
          </a:p>
        </p:txBody>
      </p:sp>
      <p:sp>
        <p:nvSpPr>
          <p:cNvPr id="3" name="Marcador de contenido 2"/>
          <p:cNvSpPr>
            <a:spLocks noGrp="1"/>
          </p:cNvSpPr>
          <p:nvPr>
            <p:ph sz="half" idx="2"/>
          </p:nvPr>
        </p:nvSpPr>
        <p:spPr/>
        <p:txBody>
          <a:bodyPr/>
          <a:lstStyle/>
          <a:p>
            <a:r>
              <a:rPr lang="es-ES" dirty="0"/>
              <a:t>1</a:t>
            </a:r>
          </a:p>
        </p:txBody>
      </p:sp>
      <p:sp>
        <p:nvSpPr>
          <p:cNvPr id="12" name="Título 1"/>
          <p:cNvSpPr txBox="1">
            <a:spLocks/>
          </p:cNvSpPr>
          <p:nvPr/>
        </p:nvSpPr>
        <p:spPr>
          <a:xfrm>
            <a:off x="3876766" y="2296448"/>
            <a:ext cx="5778514" cy="307883"/>
          </a:xfrm>
          <a:prstGeom prst="rect">
            <a:avLst/>
          </a:prstGeom>
        </p:spPr>
        <p:txBody>
          <a:bodyPr vert="horz"/>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pPr marL="171450" indent="-171450" algn="just">
              <a:buFont typeface="Arial" panose="020B0604020202020204" pitchFamily="34" charset="0"/>
              <a:buChar char="•"/>
            </a:pPr>
            <a:r>
              <a:rPr lang="es-ES" sz="1100" b="0" dirty="0">
                <a:solidFill>
                  <a:schemeClr val="tx1"/>
                </a:solidFill>
                <a:latin typeface="Helvetica" panose="020B0604020202020204" pitchFamily="34" charset="0"/>
                <a:ea typeface="+mn-ea"/>
                <a:cs typeface="Helvetica" panose="020B0604020202020204" pitchFamily="34" charset="0"/>
              </a:rPr>
              <a:t>El </a:t>
            </a:r>
            <a:r>
              <a:rPr lang="es-ES" sz="1100" dirty="0">
                <a:solidFill>
                  <a:schemeClr val="tx1"/>
                </a:solidFill>
                <a:latin typeface="Helvetica" panose="020B0604020202020204" pitchFamily="34" charset="0"/>
                <a:ea typeface="+mn-ea"/>
                <a:cs typeface="Helvetica" panose="020B0604020202020204" pitchFamily="34" charset="0"/>
              </a:rPr>
              <a:t>usuario y contraseña </a:t>
            </a:r>
            <a:r>
              <a:rPr lang="es-ES" sz="1100" b="0" dirty="0">
                <a:solidFill>
                  <a:schemeClr val="tx1"/>
                </a:solidFill>
                <a:latin typeface="Helvetica" panose="020B0604020202020204" pitchFamily="34" charset="0"/>
                <a:ea typeface="+mn-ea"/>
                <a:cs typeface="Helvetica" panose="020B0604020202020204" pitchFamily="34" charset="0"/>
              </a:rPr>
              <a:t>para ingresar al SGI son los mismos  datos con los que inicia sesión en su equipo o ingresa a su  correo electrónico</a:t>
            </a:r>
          </a:p>
        </p:txBody>
      </p:sp>
      <p:sp>
        <p:nvSpPr>
          <p:cNvPr id="13" name="Marcador de texto 3"/>
          <p:cNvSpPr txBox="1">
            <a:spLocks/>
          </p:cNvSpPr>
          <p:nvPr/>
        </p:nvSpPr>
        <p:spPr>
          <a:xfrm>
            <a:off x="3876766" y="3695199"/>
            <a:ext cx="5754406" cy="437246"/>
          </a:xfrm>
          <a:prstGeom prst="rect">
            <a:avLst/>
          </a:prstGeom>
        </p:spPr>
        <p:txBody>
          <a:bodyPr/>
          <a:lstStyle>
            <a:lvl1pPr marL="0" indent="0" algn="ctr" defTabSz="457200" rtl="0" eaLnBrk="1" latinLnBrk="0" hangingPunct="1">
              <a:spcBef>
                <a:spcPct val="20000"/>
              </a:spcBef>
              <a:buFont typeface="Arial"/>
              <a:buNone/>
              <a:defRPr sz="1800" kern="1200">
                <a:solidFill>
                  <a:srgbClr val="888888"/>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s-CO" sz="1100" dirty="0">
                <a:solidFill>
                  <a:schemeClr val="tx1"/>
                </a:solidFill>
                <a:latin typeface="Helvetica" panose="020B0604020202020204" pitchFamily="34" charset="0"/>
                <a:cs typeface="Helvetica" panose="020B0604020202020204" pitchFamily="34" charset="0"/>
              </a:rPr>
              <a:t>Cuando ingresa al SGI visualizara el </a:t>
            </a:r>
            <a:r>
              <a:rPr lang="es-CO" sz="1100" b="1" dirty="0">
                <a:solidFill>
                  <a:schemeClr val="tx1"/>
                </a:solidFill>
                <a:latin typeface="Helvetica" panose="020B0604020202020204" pitchFamily="34" charset="0"/>
                <a:cs typeface="Helvetica" panose="020B0604020202020204" pitchFamily="34" charset="0"/>
              </a:rPr>
              <a:t>Módulo plan de mejoramiento </a:t>
            </a:r>
            <a:r>
              <a:rPr lang="es-CO" sz="1100" dirty="0">
                <a:solidFill>
                  <a:schemeClr val="tx1"/>
                </a:solidFill>
                <a:latin typeface="Helvetica" panose="020B0604020202020204" pitchFamily="34" charset="0"/>
                <a:cs typeface="Helvetica" panose="020B0604020202020204" pitchFamily="34" charset="0"/>
              </a:rPr>
              <a:t>en la parte superior izquierda.</a:t>
            </a:r>
          </a:p>
          <a:p>
            <a:pPr marL="285750" indent="-285750" algn="just">
              <a:buFont typeface="Arial" panose="020B0604020202020204" pitchFamily="34" charset="0"/>
              <a:buChar char="•"/>
            </a:pPr>
            <a:endParaRPr lang="es-ES" sz="1100" dirty="0">
              <a:solidFill>
                <a:schemeClr val="tx1"/>
              </a:solidFill>
              <a:latin typeface="Helvetica" panose="020B0604020202020204" pitchFamily="34" charset="0"/>
              <a:cs typeface="Helvetica" panose="020B0604020202020204" pitchFamily="34" charset="0"/>
            </a:endParaRPr>
          </a:p>
        </p:txBody>
      </p:sp>
      <p:sp>
        <p:nvSpPr>
          <p:cNvPr id="14" name="Marcador de texto 4"/>
          <p:cNvSpPr txBox="1">
            <a:spLocks/>
          </p:cNvSpPr>
          <p:nvPr/>
        </p:nvSpPr>
        <p:spPr>
          <a:xfrm>
            <a:off x="3876766" y="5211144"/>
            <a:ext cx="5958477" cy="3079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CO" sz="1100" dirty="0">
                <a:latin typeface="Helvetica" panose="020B0604020202020204" pitchFamily="34" charset="0"/>
                <a:cs typeface="Helvetica" panose="020B0604020202020204" pitchFamily="34" charset="0"/>
              </a:rPr>
              <a:t>El sistema estará habilitado permanentemente con el fin de registrar los avances según los tiempos planificados por parte de los responsables.  </a:t>
            </a:r>
          </a:p>
          <a:p>
            <a:pPr algn="just"/>
            <a:endParaRPr lang="es-ES" sz="1100" dirty="0">
              <a:latin typeface="Helvetica" panose="020B0604020202020204" pitchFamily="34" charset="0"/>
              <a:cs typeface="Helvetica" panose="020B0604020202020204" pitchFamily="34" charset="0"/>
            </a:endParaRPr>
          </a:p>
        </p:txBody>
      </p:sp>
      <p:sp>
        <p:nvSpPr>
          <p:cNvPr id="15" name="Marcador de texto 7"/>
          <p:cNvSpPr txBox="1">
            <a:spLocks/>
          </p:cNvSpPr>
          <p:nvPr/>
        </p:nvSpPr>
        <p:spPr>
          <a:xfrm>
            <a:off x="3876765" y="1076959"/>
            <a:ext cx="5958477" cy="2572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sz="1100" dirty="0">
                <a:latin typeface="Helvetica" panose="020B0604020202020204" pitchFamily="34" charset="0"/>
                <a:cs typeface="Helvetica" panose="020B0604020202020204" pitchFamily="34" charset="0"/>
              </a:rPr>
              <a:t>Para acceder identifique en la intranet el icono correspondiente al </a:t>
            </a:r>
            <a:r>
              <a:rPr lang="es-ES" sz="1100" b="1" dirty="0">
                <a:latin typeface="Helvetica" panose="020B0604020202020204" pitchFamily="34" charset="0"/>
                <a:cs typeface="Helvetica" panose="020B0604020202020204" pitchFamily="34" charset="0"/>
              </a:rPr>
              <a:t>módulo SGI</a:t>
            </a:r>
          </a:p>
        </p:txBody>
      </p:sp>
      <p:pic>
        <p:nvPicPr>
          <p:cNvPr id="16" name="Imagen 15">
            <a:extLst>
              <a:ext uri="{FF2B5EF4-FFF2-40B4-BE49-F238E27FC236}">
                <a16:creationId xmlns:a16="http://schemas.microsoft.com/office/drawing/2014/main" id="{FBB4BCA8-BF83-4430-B321-19236A042955}"/>
              </a:ext>
            </a:extLst>
          </p:cNvPr>
          <p:cNvPicPr>
            <a:picLocks noChangeAspect="1"/>
          </p:cNvPicPr>
          <p:nvPr/>
        </p:nvPicPr>
        <p:blipFill>
          <a:blip r:embed="rId2"/>
          <a:stretch>
            <a:fillRect/>
          </a:stretch>
        </p:blipFill>
        <p:spPr>
          <a:xfrm>
            <a:off x="1383393" y="1977383"/>
            <a:ext cx="1682071" cy="879669"/>
          </a:xfrm>
          <a:prstGeom prst="rect">
            <a:avLst/>
          </a:prstGeom>
        </p:spPr>
      </p:pic>
      <p:pic>
        <p:nvPicPr>
          <p:cNvPr id="17" name="Imagen 16">
            <a:extLst>
              <a:ext uri="{FF2B5EF4-FFF2-40B4-BE49-F238E27FC236}">
                <a16:creationId xmlns:a16="http://schemas.microsoft.com/office/drawing/2014/main" id="{C48E0229-94F6-4191-A62D-7E54B4A7C290}"/>
              </a:ext>
            </a:extLst>
          </p:cNvPr>
          <p:cNvPicPr>
            <a:picLocks noChangeAspect="1"/>
          </p:cNvPicPr>
          <p:nvPr/>
        </p:nvPicPr>
        <p:blipFill>
          <a:blip r:embed="rId3"/>
          <a:stretch>
            <a:fillRect/>
          </a:stretch>
        </p:blipFill>
        <p:spPr>
          <a:xfrm>
            <a:off x="1383395" y="4845619"/>
            <a:ext cx="1682069" cy="1230435"/>
          </a:xfrm>
          <a:prstGeom prst="rect">
            <a:avLst/>
          </a:prstGeom>
        </p:spPr>
      </p:pic>
      <p:pic>
        <p:nvPicPr>
          <p:cNvPr id="18" name="Imagen 17">
            <a:extLst>
              <a:ext uri="{FF2B5EF4-FFF2-40B4-BE49-F238E27FC236}">
                <a16:creationId xmlns:a16="http://schemas.microsoft.com/office/drawing/2014/main" id="{92E28A04-B61D-4084-A284-8145FD8F2008}"/>
              </a:ext>
            </a:extLst>
          </p:cNvPr>
          <p:cNvPicPr>
            <a:picLocks noChangeAspect="1"/>
          </p:cNvPicPr>
          <p:nvPr/>
        </p:nvPicPr>
        <p:blipFill>
          <a:blip r:embed="rId4"/>
          <a:stretch>
            <a:fillRect/>
          </a:stretch>
        </p:blipFill>
        <p:spPr>
          <a:xfrm>
            <a:off x="1383395" y="778568"/>
            <a:ext cx="1682070" cy="1058018"/>
          </a:xfrm>
          <a:prstGeom prst="rect">
            <a:avLst/>
          </a:prstGeom>
        </p:spPr>
      </p:pic>
      <p:pic>
        <p:nvPicPr>
          <p:cNvPr id="19" name="Imagen 18"/>
          <p:cNvPicPr>
            <a:picLocks noChangeAspect="1"/>
          </p:cNvPicPr>
          <p:nvPr/>
        </p:nvPicPr>
        <p:blipFill rotWithShape="1">
          <a:blip r:embed="rId5"/>
          <a:srcRect t="3756" r="77872" b="50658"/>
          <a:stretch/>
        </p:blipFill>
        <p:spPr>
          <a:xfrm>
            <a:off x="1383395" y="3062725"/>
            <a:ext cx="1682069" cy="1435404"/>
          </a:xfrm>
          <a:prstGeom prst="rect">
            <a:avLst/>
          </a:prstGeom>
        </p:spPr>
      </p:pic>
    </p:spTree>
    <p:extLst>
      <p:ext uri="{BB962C8B-B14F-4D97-AF65-F5344CB8AC3E}">
        <p14:creationId xmlns:p14="http://schemas.microsoft.com/office/powerpoint/2010/main" val="309779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Generalidades </a:t>
            </a:r>
            <a:endParaRPr lang="es-CO" dirty="0"/>
          </a:p>
        </p:txBody>
      </p:sp>
      <p:sp>
        <p:nvSpPr>
          <p:cNvPr id="3" name="Marcador de contenido 2"/>
          <p:cNvSpPr>
            <a:spLocks noGrp="1"/>
          </p:cNvSpPr>
          <p:nvPr>
            <p:ph sz="half" idx="2"/>
          </p:nvPr>
        </p:nvSpPr>
        <p:spPr/>
        <p:txBody>
          <a:bodyPr/>
          <a:lstStyle/>
          <a:p>
            <a:r>
              <a:rPr lang="es-MX" dirty="0"/>
              <a:t>1</a:t>
            </a:r>
            <a:endParaRPr lang="es-CO" dirty="0"/>
          </a:p>
        </p:txBody>
      </p:sp>
      <p:grpSp>
        <p:nvGrpSpPr>
          <p:cNvPr id="4" name="object 6"/>
          <p:cNvGrpSpPr/>
          <p:nvPr/>
        </p:nvGrpSpPr>
        <p:grpSpPr>
          <a:xfrm>
            <a:off x="221672" y="1654157"/>
            <a:ext cx="560180" cy="394135"/>
            <a:chOff x="222758" y="1571497"/>
            <a:chExt cx="406400" cy="394335"/>
          </a:xfrm>
          <a:solidFill>
            <a:srgbClr val="FFCD00"/>
          </a:solidFill>
        </p:grpSpPr>
        <p:sp>
          <p:nvSpPr>
            <p:cNvPr id="5" name="object 7"/>
            <p:cNvSpPr/>
            <p:nvPr/>
          </p:nvSpPr>
          <p:spPr>
            <a:xfrm>
              <a:off x="235458" y="1584197"/>
              <a:ext cx="381000" cy="368935"/>
            </a:xfrm>
            <a:custGeom>
              <a:avLst/>
              <a:gdLst/>
              <a:ahLst/>
              <a:cxnLst/>
              <a:rect l="l" t="t" r="r" b="b"/>
              <a:pathLst>
                <a:path w="381000" h="368935">
                  <a:moveTo>
                    <a:pt x="190500" y="0"/>
                  </a:moveTo>
                  <a:lnTo>
                    <a:pt x="139858" y="6586"/>
                  </a:lnTo>
                  <a:lnTo>
                    <a:pt x="94352" y="25174"/>
                  </a:lnTo>
                  <a:lnTo>
                    <a:pt x="55797" y="54006"/>
                  </a:lnTo>
                  <a:lnTo>
                    <a:pt x="26009" y="91327"/>
                  </a:lnTo>
                  <a:lnTo>
                    <a:pt x="6805" y="135378"/>
                  </a:lnTo>
                  <a:lnTo>
                    <a:pt x="0" y="184403"/>
                  </a:lnTo>
                  <a:lnTo>
                    <a:pt x="6805" y="233429"/>
                  </a:lnTo>
                  <a:lnTo>
                    <a:pt x="26009" y="277480"/>
                  </a:lnTo>
                  <a:lnTo>
                    <a:pt x="55797" y="314801"/>
                  </a:lnTo>
                  <a:lnTo>
                    <a:pt x="94352" y="343633"/>
                  </a:lnTo>
                  <a:lnTo>
                    <a:pt x="139858" y="362221"/>
                  </a:lnTo>
                  <a:lnTo>
                    <a:pt x="190500" y="368807"/>
                  </a:lnTo>
                  <a:lnTo>
                    <a:pt x="241141" y="362221"/>
                  </a:lnTo>
                  <a:lnTo>
                    <a:pt x="286647" y="343633"/>
                  </a:lnTo>
                  <a:lnTo>
                    <a:pt x="325202" y="314801"/>
                  </a:lnTo>
                  <a:lnTo>
                    <a:pt x="354990" y="277480"/>
                  </a:lnTo>
                  <a:lnTo>
                    <a:pt x="374194" y="233429"/>
                  </a:lnTo>
                  <a:lnTo>
                    <a:pt x="381000" y="184403"/>
                  </a:lnTo>
                  <a:lnTo>
                    <a:pt x="374194" y="135378"/>
                  </a:lnTo>
                  <a:lnTo>
                    <a:pt x="354990" y="91327"/>
                  </a:lnTo>
                  <a:lnTo>
                    <a:pt x="325202" y="54006"/>
                  </a:lnTo>
                  <a:lnTo>
                    <a:pt x="286647" y="25174"/>
                  </a:lnTo>
                  <a:lnTo>
                    <a:pt x="241141" y="6586"/>
                  </a:lnTo>
                  <a:lnTo>
                    <a:pt x="190500" y="0"/>
                  </a:lnTo>
                  <a:close/>
                </a:path>
              </a:pathLst>
            </a:custGeom>
            <a:grpFill/>
          </p:spPr>
          <p:txBody>
            <a:bodyPr wrap="square" lIns="0" tIns="0" rIns="0" bIns="0" rtlCol="0"/>
            <a:lstStyle/>
            <a:p>
              <a:endParaRPr/>
            </a:p>
          </p:txBody>
        </p:sp>
        <p:sp>
          <p:nvSpPr>
            <p:cNvPr id="6" name="object 8"/>
            <p:cNvSpPr/>
            <p:nvPr/>
          </p:nvSpPr>
          <p:spPr>
            <a:xfrm>
              <a:off x="235458" y="1584197"/>
              <a:ext cx="381000" cy="368935"/>
            </a:xfrm>
            <a:custGeom>
              <a:avLst/>
              <a:gdLst/>
              <a:ahLst/>
              <a:cxnLst/>
              <a:rect l="l" t="t" r="r" b="b"/>
              <a:pathLst>
                <a:path w="381000" h="368935">
                  <a:moveTo>
                    <a:pt x="0" y="184403"/>
                  </a:moveTo>
                  <a:lnTo>
                    <a:pt x="6805" y="135378"/>
                  </a:lnTo>
                  <a:lnTo>
                    <a:pt x="26009" y="91327"/>
                  </a:lnTo>
                  <a:lnTo>
                    <a:pt x="55797" y="54006"/>
                  </a:lnTo>
                  <a:lnTo>
                    <a:pt x="94352" y="25174"/>
                  </a:lnTo>
                  <a:lnTo>
                    <a:pt x="139858" y="6586"/>
                  </a:lnTo>
                  <a:lnTo>
                    <a:pt x="190500" y="0"/>
                  </a:lnTo>
                  <a:lnTo>
                    <a:pt x="241141" y="6586"/>
                  </a:lnTo>
                  <a:lnTo>
                    <a:pt x="286647" y="25174"/>
                  </a:lnTo>
                  <a:lnTo>
                    <a:pt x="325202" y="54006"/>
                  </a:lnTo>
                  <a:lnTo>
                    <a:pt x="354990" y="91327"/>
                  </a:lnTo>
                  <a:lnTo>
                    <a:pt x="374194" y="135378"/>
                  </a:lnTo>
                  <a:lnTo>
                    <a:pt x="381000" y="184403"/>
                  </a:lnTo>
                  <a:lnTo>
                    <a:pt x="374194" y="233429"/>
                  </a:lnTo>
                  <a:lnTo>
                    <a:pt x="354990" y="277480"/>
                  </a:lnTo>
                  <a:lnTo>
                    <a:pt x="325202" y="314801"/>
                  </a:lnTo>
                  <a:lnTo>
                    <a:pt x="286647" y="343633"/>
                  </a:lnTo>
                  <a:lnTo>
                    <a:pt x="241141" y="362221"/>
                  </a:lnTo>
                  <a:lnTo>
                    <a:pt x="190500" y="368807"/>
                  </a:lnTo>
                  <a:lnTo>
                    <a:pt x="139858" y="362221"/>
                  </a:lnTo>
                  <a:lnTo>
                    <a:pt x="94352" y="343633"/>
                  </a:lnTo>
                  <a:lnTo>
                    <a:pt x="55797" y="314801"/>
                  </a:lnTo>
                  <a:lnTo>
                    <a:pt x="26009" y="277480"/>
                  </a:lnTo>
                  <a:lnTo>
                    <a:pt x="6805" y="233429"/>
                  </a:lnTo>
                  <a:lnTo>
                    <a:pt x="0" y="184403"/>
                  </a:lnTo>
                  <a:close/>
                </a:path>
              </a:pathLst>
            </a:custGeom>
            <a:grpFill/>
            <a:ln w="25400">
              <a:solidFill>
                <a:srgbClr val="FFFFFF"/>
              </a:solidFill>
            </a:ln>
          </p:spPr>
          <p:txBody>
            <a:bodyPr wrap="square" lIns="0" tIns="0" rIns="0" bIns="0" rtlCol="0"/>
            <a:lstStyle/>
            <a:p>
              <a:endParaRPr/>
            </a:p>
          </p:txBody>
        </p:sp>
      </p:grpSp>
      <p:sp>
        <p:nvSpPr>
          <p:cNvPr id="7" name="object 9"/>
          <p:cNvSpPr txBox="1"/>
          <p:nvPr/>
        </p:nvSpPr>
        <p:spPr>
          <a:xfrm>
            <a:off x="342531" y="1713212"/>
            <a:ext cx="17243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1</a:t>
            </a:r>
            <a:endParaRPr sz="1400" dirty="0">
              <a:latin typeface="Arial MT"/>
              <a:cs typeface="Arial MT"/>
            </a:endParaRPr>
          </a:p>
        </p:txBody>
      </p:sp>
      <p:grpSp>
        <p:nvGrpSpPr>
          <p:cNvPr id="8" name="object 10"/>
          <p:cNvGrpSpPr/>
          <p:nvPr/>
        </p:nvGrpSpPr>
        <p:grpSpPr>
          <a:xfrm>
            <a:off x="208772" y="2439389"/>
            <a:ext cx="560180" cy="394135"/>
            <a:chOff x="222758" y="2450845"/>
            <a:chExt cx="406400" cy="394335"/>
          </a:xfrm>
          <a:solidFill>
            <a:srgbClr val="FFCD00"/>
          </a:solidFill>
        </p:grpSpPr>
        <p:sp>
          <p:nvSpPr>
            <p:cNvPr id="9" name="object 11"/>
            <p:cNvSpPr/>
            <p:nvPr/>
          </p:nvSpPr>
          <p:spPr>
            <a:xfrm>
              <a:off x="235458" y="2463545"/>
              <a:ext cx="381000" cy="368935"/>
            </a:xfrm>
            <a:custGeom>
              <a:avLst/>
              <a:gdLst/>
              <a:ahLst/>
              <a:cxnLst/>
              <a:rect l="l" t="t" r="r" b="b"/>
              <a:pathLst>
                <a:path w="381000" h="368935">
                  <a:moveTo>
                    <a:pt x="190500" y="0"/>
                  </a:moveTo>
                  <a:lnTo>
                    <a:pt x="139858" y="6586"/>
                  </a:lnTo>
                  <a:lnTo>
                    <a:pt x="94352" y="25174"/>
                  </a:lnTo>
                  <a:lnTo>
                    <a:pt x="55797" y="54006"/>
                  </a:lnTo>
                  <a:lnTo>
                    <a:pt x="26009" y="91327"/>
                  </a:lnTo>
                  <a:lnTo>
                    <a:pt x="6805" y="135378"/>
                  </a:lnTo>
                  <a:lnTo>
                    <a:pt x="0" y="184404"/>
                  </a:lnTo>
                  <a:lnTo>
                    <a:pt x="6805" y="233429"/>
                  </a:lnTo>
                  <a:lnTo>
                    <a:pt x="26009" y="277480"/>
                  </a:lnTo>
                  <a:lnTo>
                    <a:pt x="55797" y="314801"/>
                  </a:lnTo>
                  <a:lnTo>
                    <a:pt x="94352" y="343633"/>
                  </a:lnTo>
                  <a:lnTo>
                    <a:pt x="139858" y="362221"/>
                  </a:lnTo>
                  <a:lnTo>
                    <a:pt x="190500" y="368808"/>
                  </a:lnTo>
                  <a:lnTo>
                    <a:pt x="241141" y="362221"/>
                  </a:lnTo>
                  <a:lnTo>
                    <a:pt x="286647" y="343633"/>
                  </a:lnTo>
                  <a:lnTo>
                    <a:pt x="325202" y="314801"/>
                  </a:lnTo>
                  <a:lnTo>
                    <a:pt x="354990" y="277480"/>
                  </a:lnTo>
                  <a:lnTo>
                    <a:pt x="374194" y="233429"/>
                  </a:lnTo>
                  <a:lnTo>
                    <a:pt x="381000" y="184404"/>
                  </a:lnTo>
                  <a:lnTo>
                    <a:pt x="374194" y="135378"/>
                  </a:lnTo>
                  <a:lnTo>
                    <a:pt x="354990" y="91327"/>
                  </a:lnTo>
                  <a:lnTo>
                    <a:pt x="325202" y="54006"/>
                  </a:lnTo>
                  <a:lnTo>
                    <a:pt x="286647" y="25174"/>
                  </a:lnTo>
                  <a:lnTo>
                    <a:pt x="241141" y="6586"/>
                  </a:lnTo>
                  <a:lnTo>
                    <a:pt x="190500" y="0"/>
                  </a:lnTo>
                  <a:close/>
                </a:path>
              </a:pathLst>
            </a:custGeom>
            <a:grpFill/>
          </p:spPr>
          <p:txBody>
            <a:bodyPr wrap="square" lIns="0" tIns="0" rIns="0" bIns="0" rtlCol="0"/>
            <a:lstStyle/>
            <a:p>
              <a:endParaRPr/>
            </a:p>
          </p:txBody>
        </p:sp>
        <p:sp>
          <p:nvSpPr>
            <p:cNvPr id="10" name="object 12"/>
            <p:cNvSpPr/>
            <p:nvPr/>
          </p:nvSpPr>
          <p:spPr>
            <a:xfrm>
              <a:off x="235458" y="2463545"/>
              <a:ext cx="381000" cy="368935"/>
            </a:xfrm>
            <a:custGeom>
              <a:avLst/>
              <a:gdLst/>
              <a:ahLst/>
              <a:cxnLst/>
              <a:rect l="l" t="t" r="r" b="b"/>
              <a:pathLst>
                <a:path w="381000" h="368935">
                  <a:moveTo>
                    <a:pt x="0" y="184404"/>
                  </a:moveTo>
                  <a:lnTo>
                    <a:pt x="6805" y="135378"/>
                  </a:lnTo>
                  <a:lnTo>
                    <a:pt x="26009" y="91327"/>
                  </a:lnTo>
                  <a:lnTo>
                    <a:pt x="55797" y="54006"/>
                  </a:lnTo>
                  <a:lnTo>
                    <a:pt x="94352" y="25174"/>
                  </a:lnTo>
                  <a:lnTo>
                    <a:pt x="139858" y="6586"/>
                  </a:lnTo>
                  <a:lnTo>
                    <a:pt x="190500" y="0"/>
                  </a:lnTo>
                  <a:lnTo>
                    <a:pt x="241141" y="6586"/>
                  </a:lnTo>
                  <a:lnTo>
                    <a:pt x="286647" y="25174"/>
                  </a:lnTo>
                  <a:lnTo>
                    <a:pt x="325202" y="54006"/>
                  </a:lnTo>
                  <a:lnTo>
                    <a:pt x="354990" y="91327"/>
                  </a:lnTo>
                  <a:lnTo>
                    <a:pt x="374194" y="135378"/>
                  </a:lnTo>
                  <a:lnTo>
                    <a:pt x="381000" y="184404"/>
                  </a:lnTo>
                  <a:lnTo>
                    <a:pt x="374194" y="233429"/>
                  </a:lnTo>
                  <a:lnTo>
                    <a:pt x="354990" y="277480"/>
                  </a:lnTo>
                  <a:lnTo>
                    <a:pt x="325202" y="314801"/>
                  </a:lnTo>
                  <a:lnTo>
                    <a:pt x="286647" y="343633"/>
                  </a:lnTo>
                  <a:lnTo>
                    <a:pt x="241141" y="362221"/>
                  </a:lnTo>
                  <a:lnTo>
                    <a:pt x="190500" y="368808"/>
                  </a:lnTo>
                  <a:lnTo>
                    <a:pt x="139858" y="362221"/>
                  </a:lnTo>
                  <a:lnTo>
                    <a:pt x="94352" y="343633"/>
                  </a:lnTo>
                  <a:lnTo>
                    <a:pt x="55797" y="314801"/>
                  </a:lnTo>
                  <a:lnTo>
                    <a:pt x="26009" y="277480"/>
                  </a:lnTo>
                  <a:lnTo>
                    <a:pt x="6805" y="233429"/>
                  </a:lnTo>
                  <a:lnTo>
                    <a:pt x="0" y="184404"/>
                  </a:lnTo>
                  <a:close/>
                </a:path>
              </a:pathLst>
            </a:custGeom>
            <a:grpFill/>
            <a:ln w="25400">
              <a:solidFill>
                <a:srgbClr val="FFFFFF"/>
              </a:solidFill>
            </a:ln>
          </p:spPr>
          <p:txBody>
            <a:bodyPr wrap="square" lIns="0" tIns="0" rIns="0" bIns="0" rtlCol="0"/>
            <a:lstStyle/>
            <a:p>
              <a:endParaRPr/>
            </a:p>
          </p:txBody>
        </p:sp>
      </p:grpSp>
      <p:sp>
        <p:nvSpPr>
          <p:cNvPr id="11" name="object 13"/>
          <p:cNvSpPr txBox="1"/>
          <p:nvPr/>
        </p:nvSpPr>
        <p:spPr>
          <a:xfrm>
            <a:off x="359732" y="2500375"/>
            <a:ext cx="17243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2</a:t>
            </a:r>
            <a:endParaRPr sz="1400">
              <a:latin typeface="Arial MT"/>
              <a:cs typeface="Arial MT"/>
            </a:endParaRPr>
          </a:p>
        </p:txBody>
      </p:sp>
      <p:grpSp>
        <p:nvGrpSpPr>
          <p:cNvPr id="12" name="object 14"/>
          <p:cNvGrpSpPr/>
          <p:nvPr/>
        </p:nvGrpSpPr>
        <p:grpSpPr>
          <a:xfrm>
            <a:off x="234372" y="3707325"/>
            <a:ext cx="560180" cy="392865"/>
            <a:chOff x="222758" y="3100070"/>
            <a:chExt cx="406400" cy="393065"/>
          </a:xfrm>
          <a:solidFill>
            <a:srgbClr val="FFCD00"/>
          </a:solidFill>
        </p:grpSpPr>
        <p:sp>
          <p:nvSpPr>
            <p:cNvPr id="13" name="object 15"/>
            <p:cNvSpPr/>
            <p:nvPr/>
          </p:nvSpPr>
          <p:spPr>
            <a:xfrm>
              <a:off x="235458" y="3112770"/>
              <a:ext cx="381000" cy="367665"/>
            </a:xfrm>
            <a:custGeom>
              <a:avLst/>
              <a:gdLst/>
              <a:ahLst/>
              <a:cxnLst/>
              <a:rect l="l" t="t" r="r" b="b"/>
              <a:pathLst>
                <a:path w="381000" h="367664">
                  <a:moveTo>
                    <a:pt x="190500" y="0"/>
                  </a:moveTo>
                  <a:lnTo>
                    <a:pt x="139858" y="6556"/>
                  </a:lnTo>
                  <a:lnTo>
                    <a:pt x="94352" y="25061"/>
                  </a:lnTo>
                  <a:lnTo>
                    <a:pt x="55797" y="53768"/>
                  </a:lnTo>
                  <a:lnTo>
                    <a:pt x="26009" y="90931"/>
                  </a:lnTo>
                  <a:lnTo>
                    <a:pt x="6805" y="134805"/>
                  </a:lnTo>
                  <a:lnTo>
                    <a:pt x="0" y="183642"/>
                  </a:lnTo>
                  <a:lnTo>
                    <a:pt x="6805" y="232478"/>
                  </a:lnTo>
                  <a:lnTo>
                    <a:pt x="26009" y="276351"/>
                  </a:lnTo>
                  <a:lnTo>
                    <a:pt x="55797" y="313515"/>
                  </a:lnTo>
                  <a:lnTo>
                    <a:pt x="94352" y="342222"/>
                  </a:lnTo>
                  <a:lnTo>
                    <a:pt x="139858" y="360727"/>
                  </a:lnTo>
                  <a:lnTo>
                    <a:pt x="190500" y="367284"/>
                  </a:lnTo>
                  <a:lnTo>
                    <a:pt x="241141" y="360727"/>
                  </a:lnTo>
                  <a:lnTo>
                    <a:pt x="286647" y="342222"/>
                  </a:lnTo>
                  <a:lnTo>
                    <a:pt x="325202" y="313515"/>
                  </a:lnTo>
                  <a:lnTo>
                    <a:pt x="354990" y="276352"/>
                  </a:lnTo>
                  <a:lnTo>
                    <a:pt x="374194" y="232478"/>
                  </a:lnTo>
                  <a:lnTo>
                    <a:pt x="381000" y="183642"/>
                  </a:lnTo>
                  <a:lnTo>
                    <a:pt x="374194" y="134805"/>
                  </a:lnTo>
                  <a:lnTo>
                    <a:pt x="354990" y="90932"/>
                  </a:lnTo>
                  <a:lnTo>
                    <a:pt x="325202" y="53768"/>
                  </a:lnTo>
                  <a:lnTo>
                    <a:pt x="286647" y="25061"/>
                  </a:lnTo>
                  <a:lnTo>
                    <a:pt x="241141" y="6556"/>
                  </a:lnTo>
                  <a:lnTo>
                    <a:pt x="190500" y="0"/>
                  </a:lnTo>
                  <a:close/>
                </a:path>
              </a:pathLst>
            </a:custGeom>
            <a:grpFill/>
          </p:spPr>
          <p:txBody>
            <a:bodyPr wrap="square" lIns="0" tIns="0" rIns="0" bIns="0" rtlCol="0"/>
            <a:lstStyle/>
            <a:p>
              <a:endParaRPr/>
            </a:p>
          </p:txBody>
        </p:sp>
        <p:sp>
          <p:nvSpPr>
            <p:cNvPr id="14" name="object 16"/>
            <p:cNvSpPr/>
            <p:nvPr/>
          </p:nvSpPr>
          <p:spPr>
            <a:xfrm>
              <a:off x="235458" y="3112770"/>
              <a:ext cx="381000" cy="367665"/>
            </a:xfrm>
            <a:custGeom>
              <a:avLst/>
              <a:gdLst/>
              <a:ahLst/>
              <a:cxnLst/>
              <a:rect l="l" t="t" r="r" b="b"/>
              <a:pathLst>
                <a:path w="381000" h="367664">
                  <a:moveTo>
                    <a:pt x="0" y="183642"/>
                  </a:moveTo>
                  <a:lnTo>
                    <a:pt x="6805" y="134805"/>
                  </a:lnTo>
                  <a:lnTo>
                    <a:pt x="26009" y="90931"/>
                  </a:lnTo>
                  <a:lnTo>
                    <a:pt x="55797" y="53768"/>
                  </a:lnTo>
                  <a:lnTo>
                    <a:pt x="94352" y="25061"/>
                  </a:lnTo>
                  <a:lnTo>
                    <a:pt x="139858" y="6556"/>
                  </a:lnTo>
                  <a:lnTo>
                    <a:pt x="190500" y="0"/>
                  </a:lnTo>
                  <a:lnTo>
                    <a:pt x="241141" y="6556"/>
                  </a:lnTo>
                  <a:lnTo>
                    <a:pt x="286647" y="25061"/>
                  </a:lnTo>
                  <a:lnTo>
                    <a:pt x="325202" y="53768"/>
                  </a:lnTo>
                  <a:lnTo>
                    <a:pt x="354990" y="90932"/>
                  </a:lnTo>
                  <a:lnTo>
                    <a:pt x="374194" y="134805"/>
                  </a:lnTo>
                  <a:lnTo>
                    <a:pt x="381000" y="183642"/>
                  </a:lnTo>
                  <a:lnTo>
                    <a:pt x="374194" y="232478"/>
                  </a:lnTo>
                  <a:lnTo>
                    <a:pt x="354990" y="276352"/>
                  </a:lnTo>
                  <a:lnTo>
                    <a:pt x="325202" y="313515"/>
                  </a:lnTo>
                  <a:lnTo>
                    <a:pt x="286647" y="342222"/>
                  </a:lnTo>
                  <a:lnTo>
                    <a:pt x="241141" y="360727"/>
                  </a:lnTo>
                  <a:lnTo>
                    <a:pt x="190500" y="367284"/>
                  </a:lnTo>
                  <a:lnTo>
                    <a:pt x="139858" y="360727"/>
                  </a:lnTo>
                  <a:lnTo>
                    <a:pt x="94352" y="342222"/>
                  </a:lnTo>
                  <a:lnTo>
                    <a:pt x="55797" y="313515"/>
                  </a:lnTo>
                  <a:lnTo>
                    <a:pt x="26009" y="276351"/>
                  </a:lnTo>
                  <a:lnTo>
                    <a:pt x="6805" y="232478"/>
                  </a:lnTo>
                  <a:lnTo>
                    <a:pt x="0" y="183642"/>
                  </a:lnTo>
                  <a:close/>
                </a:path>
              </a:pathLst>
            </a:custGeom>
            <a:grpFill/>
            <a:ln w="25400">
              <a:solidFill>
                <a:srgbClr val="FFFFFF"/>
              </a:solidFill>
            </a:ln>
          </p:spPr>
          <p:txBody>
            <a:bodyPr wrap="square" lIns="0" tIns="0" rIns="0" bIns="0" rtlCol="0"/>
            <a:lstStyle/>
            <a:p>
              <a:endParaRPr/>
            </a:p>
          </p:txBody>
        </p:sp>
      </p:grpSp>
      <p:sp>
        <p:nvSpPr>
          <p:cNvPr id="15" name="object 17"/>
          <p:cNvSpPr txBox="1"/>
          <p:nvPr/>
        </p:nvSpPr>
        <p:spPr>
          <a:xfrm>
            <a:off x="388041" y="3784161"/>
            <a:ext cx="17243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3</a:t>
            </a:r>
            <a:endParaRPr sz="1400">
              <a:latin typeface="Arial MT"/>
              <a:cs typeface="Arial MT"/>
            </a:endParaRPr>
          </a:p>
        </p:txBody>
      </p:sp>
      <p:graphicFrame>
        <p:nvGraphicFramePr>
          <p:cNvPr id="16" name="object 18"/>
          <p:cNvGraphicFramePr>
            <a:graphicFrameLocks noGrp="1"/>
          </p:cNvGraphicFramePr>
          <p:nvPr>
            <p:extLst>
              <p:ext uri="{D42A27DB-BD31-4B8C-83A1-F6EECF244321}">
                <p14:modId xmlns:p14="http://schemas.microsoft.com/office/powerpoint/2010/main" val="901788247"/>
              </p:ext>
            </p:extLst>
          </p:nvPr>
        </p:nvGraphicFramePr>
        <p:xfrm>
          <a:off x="918536" y="1491025"/>
          <a:ext cx="4679761" cy="4226508"/>
        </p:xfrm>
        <a:graphic>
          <a:graphicData uri="http://schemas.openxmlformats.org/drawingml/2006/table">
            <a:tbl>
              <a:tblPr firstRow="1" bandRow="1">
                <a:tableStyleId>{2D5ABB26-0587-4C30-8999-92F81FD0307C}</a:tableStyleId>
              </a:tblPr>
              <a:tblGrid>
                <a:gridCol w="4679761">
                  <a:extLst>
                    <a:ext uri="{9D8B030D-6E8A-4147-A177-3AD203B41FA5}">
                      <a16:colId xmlns:a16="http://schemas.microsoft.com/office/drawing/2014/main" val="20000"/>
                    </a:ext>
                  </a:extLst>
                </a:gridCol>
              </a:tblGrid>
              <a:tr h="2000626">
                <a:tc>
                  <a:txBody>
                    <a:bodyPr/>
                    <a:lstStyle/>
                    <a:p>
                      <a:pPr marL="104775" marR="81280" algn="just">
                        <a:lnSpc>
                          <a:spcPct val="100000"/>
                        </a:lnSpc>
                        <a:spcBef>
                          <a:spcPts val="325"/>
                        </a:spcBef>
                      </a:pPr>
                      <a:r>
                        <a:rPr lang="es-CO" sz="1050" dirty="0">
                          <a:solidFill>
                            <a:schemeClr val="tx1"/>
                          </a:solidFill>
                          <a:latin typeface="Helvetica" panose="020B0604020202020204" pitchFamily="34" charset="0"/>
                          <a:cs typeface="Helvetica" panose="020B0604020202020204" pitchFamily="34" charset="0"/>
                        </a:rPr>
                        <a:t>Las desviaciones </a:t>
                      </a:r>
                      <a:r>
                        <a:rPr lang="es-CO" sz="1050" b="1" dirty="0">
                          <a:solidFill>
                            <a:schemeClr val="tx1"/>
                          </a:solidFill>
                          <a:latin typeface="Helvetica" panose="020B0604020202020204" pitchFamily="34" charset="0"/>
                          <a:cs typeface="Helvetica" panose="020B0604020202020204" pitchFamily="34" charset="0"/>
                        </a:rPr>
                        <a:t>pueden</a:t>
                      </a:r>
                      <a:r>
                        <a:rPr lang="es-CO" sz="1050" b="1" baseline="0" dirty="0">
                          <a:solidFill>
                            <a:schemeClr val="tx1"/>
                          </a:solidFill>
                          <a:latin typeface="Helvetica" panose="020B0604020202020204" pitchFamily="34" charset="0"/>
                          <a:cs typeface="Helvetica" panose="020B0604020202020204" pitchFamily="34" charset="0"/>
                        </a:rPr>
                        <a:t> ser detectadas </a:t>
                      </a:r>
                      <a:r>
                        <a:rPr lang="es-CO" sz="1050" baseline="0" dirty="0">
                          <a:solidFill>
                            <a:schemeClr val="tx1"/>
                          </a:solidFill>
                          <a:latin typeface="Helvetica" panose="020B0604020202020204" pitchFamily="34" charset="0"/>
                          <a:cs typeface="Helvetica" panose="020B0604020202020204" pitchFamily="34" charset="0"/>
                        </a:rPr>
                        <a:t>en todas las dependencias, durante los seguimientos a los planes y proyectos,  las observaciones de las reuniones internas o a través de la identificación de oportunidades de mejora de una función o actividad especifica. </a:t>
                      </a:r>
                    </a:p>
                    <a:p>
                      <a:pPr marL="104775" marR="81280" algn="just">
                        <a:lnSpc>
                          <a:spcPct val="100000"/>
                        </a:lnSpc>
                        <a:spcBef>
                          <a:spcPts val="325"/>
                        </a:spcBef>
                      </a:pPr>
                      <a:endParaRPr lang="es-CO" sz="1050" dirty="0">
                        <a:solidFill>
                          <a:schemeClr val="tx1"/>
                        </a:solidFill>
                        <a:latin typeface="Helvetica" panose="020B0604020202020204" pitchFamily="34" charset="0"/>
                        <a:cs typeface="Helvetica" panose="020B0604020202020204" pitchFamily="34" charset="0"/>
                      </a:endParaRPr>
                    </a:p>
                    <a:p>
                      <a:pPr marL="104775" marR="81280" algn="just">
                        <a:lnSpc>
                          <a:spcPct val="100000"/>
                        </a:lnSpc>
                        <a:spcBef>
                          <a:spcPts val="325"/>
                        </a:spcBef>
                      </a:pPr>
                      <a:r>
                        <a:rPr lang="es-CO" sz="1050" dirty="0">
                          <a:solidFill>
                            <a:schemeClr val="tx1"/>
                          </a:solidFill>
                          <a:latin typeface="Helvetica" panose="020B0604020202020204" pitchFamily="34" charset="0"/>
                          <a:cs typeface="Helvetica" panose="020B0604020202020204" pitchFamily="34" charset="0"/>
                        </a:rPr>
                        <a:t>Los hallazgos de las auditorias internas de gestión</a:t>
                      </a:r>
                      <a:r>
                        <a:rPr lang="es-CO" sz="1050" baseline="0" dirty="0">
                          <a:solidFill>
                            <a:schemeClr val="tx1"/>
                          </a:solidFill>
                          <a:latin typeface="Helvetica" panose="020B0604020202020204" pitchFamily="34" charset="0"/>
                          <a:cs typeface="Helvetica" panose="020B0604020202020204" pitchFamily="34" charset="0"/>
                        </a:rPr>
                        <a:t> a cargo de </a:t>
                      </a:r>
                      <a:r>
                        <a:rPr sz="1050" b="1" spc="-5" dirty="0">
                          <a:solidFill>
                            <a:schemeClr val="tx1"/>
                          </a:solidFill>
                          <a:latin typeface="Helvetica" panose="020B0604020202020204" pitchFamily="34" charset="0"/>
                          <a:cs typeface="Helvetica" panose="020B0604020202020204" pitchFamily="34" charset="0"/>
                        </a:rPr>
                        <a:t>O</a:t>
                      </a:r>
                      <a:r>
                        <a:rPr lang="es-CO" sz="1050" b="1" spc="-5" dirty="0">
                          <a:solidFill>
                            <a:schemeClr val="tx1"/>
                          </a:solidFill>
                          <a:latin typeface="Helvetica" panose="020B0604020202020204" pitchFamily="34" charset="0"/>
                          <a:cs typeface="Helvetica" panose="020B0604020202020204" pitchFamily="34" charset="0"/>
                        </a:rPr>
                        <a:t>ficina</a:t>
                      </a:r>
                      <a:r>
                        <a:rPr lang="es-CO" sz="1050" b="1" spc="-5" baseline="0" dirty="0">
                          <a:solidFill>
                            <a:schemeClr val="tx1"/>
                          </a:solidFill>
                          <a:latin typeface="Helvetica" panose="020B0604020202020204" pitchFamily="34" charset="0"/>
                          <a:cs typeface="Helvetica" panose="020B0604020202020204" pitchFamily="34" charset="0"/>
                        </a:rPr>
                        <a:t> de Control Interno </a:t>
                      </a:r>
                      <a:r>
                        <a:rPr lang="es-CO" sz="1050" b="0" spc="-5" baseline="0" dirty="0">
                          <a:solidFill>
                            <a:schemeClr val="tx1"/>
                          </a:solidFill>
                          <a:latin typeface="Helvetica" panose="020B0604020202020204" pitchFamily="34" charset="0"/>
                          <a:cs typeface="Helvetica" panose="020B0604020202020204" pitchFamily="34" charset="0"/>
                        </a:rPr>
                        <a:t>son cargados en el plan de mejoramiento institucional una vez se entregue el informe con las conclusiones definitivas.</a:t>
                      </a:r>
                      <a:endParaRPr sz="1050" dirty="0">
                        <a:solidFill>
                          <a:schemeClr val="tx1"/>
                        </a:solidFill>
                        <a:latin typeface="Helvetica" panose="020B0604020202020204" pitchFamily="34" charset="0"/>
                        <a:cs typeface="Helvetica" panose="020B0604020202020204" pitchFamily="34" charset="0"/>
                      </a:endParaRPr>
                    </a:p>
                  </a:txBody>
                  <a:tcPr marL="0" marR="0" marT="41275" marB="0">
                    <a:lnB w="76200">
                      <a:solidFill>
                        <a:srgbClr val="FFFFFF"/>
                      </a:solidFill>
                      <a:prstDash val="solid"/>
                    </a:lnB>
                    <a:solidFill>
                      <a:srgbClr val="FFFFFF"/>
                    </a:solidFill>
                  </a:tcPr>
                </a:tc>
                <a:extLst>
                  <a:ext uri="{0D108BD9-81ED-4DB2-BD59-A6C34878D82A}">
                    <a16:rowId xmlns:a16="http://schemas.microsoft.com/office/drawing/2014/main" val="10000"/>
                  </a:ext>
                </a:extLst>
              </a:tr>
              <a:tr h="1272528">
                <a:tc>
                  <a:txBody>
                    <a:bodyPr/>
                    <a:lstStyle/>
                    <a:p>
                      <a:pPr marL="104775" marR="82550" algn="just">
                        <a:lnSpc>
                          <a:spcPct val="100000"/>
                        </a:lnSpc>
                        <a:spcBef>
                          <a:spcPts val="605"/>
                        </a:spcBef>
                      </a:pPr>
                      <a:r>
                        <a:rPr sz="1050" spc="-5" dirty="0">
                          <a:solidFill>
                            <a:schemeClr val="tx1"/>
                          </a:solidFill>
                          <a:latin typeface="Helvetica" panose="020B0604020202020204" pitchFamily="34" charset="0"/>
                          <a:cs typeface="Helvetica" panose="020B0604020202020204" pitchFamily="34" charset="0"/>
                        </a:rPr>
                        <a:t>La Oficina Asesora de Planeación, como </a:t>
                      </a:r>
                      <a:r>
                        <a:rPr sz="1050" b="1" spc="-5" dirty="0">
                          <a:solidFill>
                            <a:schemeClr val="tx1"/>
                          </a:solidFill>
                          <a:latin typeface="Helvetica" panose="020B0604020202020204" pitchFamily="34" charset="0"/>
                          <a:cs typeface="Helvetica" panose="020B0604020202020204" pitchFamily="34" charset="0"/>
                        </a:rPr>
                        <a:t>segunda </a:t>
                      </a:r>
                      <a:r>
                        <a:rPr sz="1050" b="1" dirty="0">
                          <a:solidFill>
                            <a:schemeClr val="tx1"/>
                          </a:solidFill>
                          <a:latin typeface="Helvetica" panose="020B0604020202020204" pitchFamily="34" charset="0"/>
                          <a:cs typeface="Helvetica" panose="020B0604020202020204" pitchFamily="34" charset="0"/>
                        </a:rPr>
                        <a:t> </a:t>
                      </a:r>
                      <a:r>
                        <a:rPr sz="1050" b="1" spc="-5" dirty="0">
                          <a:solidFill>
                            <a:schemeClr val="tx1"/>
                          </a:solidFill>
                          <a:latin typeface="Helvetica" panose="020B0604020202020204" pitchFamily="34" charset="0"/>
                          <a:cs typeface="Helvetica" panose="020B0604020202020204" pitchFamily="34" charset="0"/>
                        </a:rPr>
                        <a:t>línea </a:t>
                      </a:r>
                      <a:r>
                        <a:rPr sz="1050" b="1" dirty="0">
                          <a:solidFill>
                            <a:schemeClr val="tx1"/>
                          </a:solidFill>
                          <a:latin typeface="Helvetica" panose="020B0604020202020204" pitchFamily="34" charset="0"/>
                          <a:cs typeface="Helvetica" panose="020B0604020202020204" pitchFamily="34" charset="0"/>
                        </a:rPr>
                        <a:t>de </a:t>
                      </a:r>
                      <a:r>
                        <a:rPr sz="1050" b="1" spc="-5" dirty="0">
                          <a:solidFill>
                            <a:schemeClr val="tx1"/>
                          </a:solidFill>
                          <a:latin typeface="Helvetica" panose="020B0604020202020204" pitchFamily="34" charset="0"/>
                          <a:cs typeface="Helvetica" panose="020B0604020202020204" pitchFamily="34" charset="0"/>
                        </a:rPr>
                        <a:t>defensa</a:t>
                      </a:r>
                      <a:r>
                        <a:rPr sz="1050" spc="-5" dirty="0">
                          <a:solidFill>
                            <a:schemeClr val="tx1"/>
                          </a:solidFill>
                          <a:latin typeface="Helvetica" panose="020B0604020202020204" pitchFamily="34" charset="0"/>
                          <a:cs typeface="Helvetica" panose="020B0604020202020204" pitchFamily="34" charset="0"/>
                        </a:rPr>
                        <a:t>,</a:t>
                      </a:r>
                      <a:r>
                        <a:rPr sz="1050" dirty="0">
                          <a:solidFill>
                            <a:schemeClr val="tx1"/>
                          </a:solidFill>
                          <a:latin typeface="Helvetica" panose="020B0604020202020204" pitchFamily="34" charset="0"/>
                          <a:cs typeface="Helvetica" panose="020B0604020202020204" pitchFamily="34" charset="0"/>
                        </a:rPr>
                        <a:t> recibe </a:t>
                      </a:r>
                      <a:r>
                        <a:rPr sz="1050" spc="-5" dirty="0">
                          <a:solidFill>
                            <a:schemeClr val="tx1"/>
                          </a:solidFill>
                          <a:latin typeface="Helvetica" panose="020B0604020202020204" pitchFamily="34" charset="0"/>
                          <a:cs typeface="Helvetica" panose="020B0604020202020204" pitchFamily="34" charset="0"/>
                        </a:rPr>
                        <a:t>la solicitud de abrir en el </a:t>
                      </a:r>
                      <a:r>
                        <a:rPr sz="1050" dirty="0">
                          <a:solidFill>
                            <a:schemeClr val="tx1"/>
                          </a:solidFill>
                          <a:latin typeface="Helvetica" panose="020B0604020202020204" pitchFamily="34" charset="0"/>
                          <a:cs typeface="Helvetica" panose="020B0604020202020204" pitchFamily="34" charset="0"/>
                        </a:rPr>
                        <a:t> sistema</a:t>
                      </a:r>
                      <a:r>
                        <a:rPr sz="1050" spc="-20"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un</a:t>
                      </a:r>
                      <a:r>
                        <a:rPr sz="1050" spc="-10"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hallazgo,</a:t>
                      </a:r>
                      <a:r>
                        <a:rPr sz="1050" dirty="0">
                          <a:solidFill>
                            <a:schemeClr val="tx1"/>
                          </a:solidFill>
                          <a:latin typeface="Helvetica" panose="020B0604020202020204" pitchFamily="34" charset="0"/>
                          <a:cs typeface="Helvetica" panose="020B0604020202020204" pitchFamily="34" charset="0"/>
                        </a:rPr>
                        <a:t> a</a:t>
                      </a:r>
                      <a:r>
                        <a:rPr sz="1050" spc="-10"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través</a:t>
                      </a:r>
                      <a:r>
                        <a:rPr sz="1050" spc="-20"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de</a:t>
                      </a:r>
                      <a:r>
                        <a:rPr sz="1050" dirty="0">
                          <a:solidFill>
                            <a:schemeClr val="tx1"/>
                          </a:solidFill>
                          <a:latin typeface="Helvetica" panose="020B0604020202020204" pitchFamily="34" charset="0"/>
                          <a:cs typeface="Helvetica" panose="020B0604020202020204" pitchFamily="34" charset="0"/>
                        </a:rPr>
                        <a:t> Correo</a:t>
                      </a:r>
                      <a:r>
                        <a:rPr sz="1050" spc="-35" dirty="0">
                          <a:solidFill>
                            <a:schemeClr val="tx1"/>
                          </a:solidFill>
                          <a:latin typeface="Helvetica" panose="020B0604020202020204" pitchFamily="34" charset="0"/>
                          <a:cs typeface="Helvetica" panose="020B0604020202020204" pitchFamily="34" charset="0"/>
                        </a:rPr>
                        <a:t> </a:t>
                      </a:r>
                      <a:r>
                        <a:rPr sz="1050" dirty="0">
                          <a:solidFill>
                            <a:schemeClr val="tx1"/>
                          </a:solidFill>
                          <a:latin typeface="Helvetica" panose="020B0604020202020204" pitchFamily="34" charset="0"/>
                          <a:cs typeface="Helvetica" panose="020B0604020202020204" pitchFamily="34" charset="0"/>
                        </a:rPr>
                        <a:t>electrónico</a:t>
                      </a:r>
                      <a:r>
                        <a:rPr lang="es-CO" sz="1050" dirty="0">
                          <a:solidFill>
                            <a:schemeClr val="tx1"/>
                          </a:solidFill>
                          <a:latin typeface="Helvetica" panose="020B0604020202020204" pitchFamily="34" charset="0"/>
                          <a:cs typeface="Helvetica" panose="020B0604020202020204" pitchFamily="34" charset="0"/>
                        </a:rPr>
                        <a:t> remitido</a:t>
                      </a:r>
                      <a:r>
                        <a:rPr lang="es-CO" sz="1050" baseline="0" dirty="0">
                          <a:solidFill>
                            <a:schemeClr val="tx1"/>
                          </a:solidFill>
                          <a:latin typeface="Helvetica" panose="020B0604020202020204" pitchFamily="34" charset="0"/>
                          <a:cs typeface="Helvetica" panose="020B0604020202020204" pitchFamily="34" charset="0"/>
                        </a:rPr>
                        <a:t> por las dependencias o la OCI, y también tiene la función de aperturar un hallazgo cuando observe una desviación ante el SIPG</a:t>
                      </a:r>
                      <a:r>
                        <a:rPr sz="1050" dirty="0">
                          <a:solidFill>
                            <a:schemeClr val="tx1"/>
                          </a:solidFill>
                          <a:latin typeface="Helvetica" panose="020B0604020202020204" pitchFamily="34" charset="0"/>
                          <a:cs typeface="Helvetica" panose="020B0604020202020204" pitchFamily="34" charset="0"/>
                        </a:rPr>
                        <a:t>.</a:t>
                      </a:r>
                      <a:endParaRPr lang="es-CO" sz="1050" dirty="0">
                        <a:solidFill>
                          <a:schemeClr val="tx1"/>
                        </a:solidFill>
                        <a:latin typeface="Helvetica" panose="020B0604020202020204" pitchFamily="34" charset="0"/>
                        <a:cs typeface="Helvetica" panose="020B0604020202020204" pitchFamily="34" charset="0"/>
                      </a:endParaRPr>
                    </a:p>
                    <a:p>
                      <a:pPr marL="104775" marR="82550" algn="just">
                        <a:lnSpc>
                          <a:spcPct val="100000"/>
                        </a:lnSpc>
                        <a:spcBef>
                          <a:spcPts val="605"/>
                        </a:spcBef>
                      </a:pPr>
                      <a:endParaRPr sz="1050" dirty="0">
                        <a:solidFill>
                          <a:schemeClr val="tx1"/>
                        </a:solidFill>
                        <a:latin typeface="Helvetica" panose="020B0604020202020204" pitchFamily="34" charset="0"/>
                        <a:cs typeface="Helvetica" panose="020B0604020202020204" pitchFamily="34" charset="0"/>
                      </a:endParaRPr>
                    </a:p>
                  </a:txBody>
                  <a:tcPr marL="0" marR="0" marT="76835" marB="0">
                    <a:lnT w="76200">
                      <a:solidFill>
                        <a:srgbClr val="FFFFFF"/>
                      </a:solidFill>
                      <a:prstDash val="solid"/>
                    </a:lnT>
                    <a:lnB w="82295">
                      <a:solidFill>
                        <a:srgbClr val="FFFFFF"/>
                      </a:solidFill>
                      <a:prstDash val="solid"/>
                    </a:lnB>
                    <a:solidFill>
                      <a:srgbClr val="FFFFFF"/>
                    </a:solidFill>
                  </a:tcPr>
                </a:tc>
                <a:extLst>
                  <a:ext uri="{0D108BD9-81ED-4DB2-BD59-A6C34878D82A}">
                    <a16:rowId xmlns:a16="http://schemas.microsoft.com/office/drawing/2014/main" val="10001"/>
                  </a:ext>
                </a:extLst>
              </a:tr>
              <a:tr h="708244">
                <a:tc>
                  <a:txBody>
                    <a:bodyPr/>
                    <a:lstStyle/>
                    <a:p>
                      <a:pPr marL="104775" marR="81280" algn="just">
                        <a:lnSpc>
                          <a:spcPct val="100000"/>
                        </a:lnSpc>
                        <a:spcBef>
                          <a:spcPts val="655"/>
                        </a:spcBef>
                      </a:pPr>
                      <a:r>
                        <a:rPr sz="1050" spc="-5" dirty="0">
                          <a:solidFill>
                            <a:schemeClr val="tx1"/>
                          </a:solidFill>
                          <a:latin typeface="Helvetica" panose="020B0604020202020204" pitchFamily="34" charset="0"/>
                          <a:cs typeface="Helvetica" panose="020B0604020202020204" pitchFamily="34" charset="0"/>
                        </a:rPr>
                        <a:t>La Oficina Asesora de Planeación </a:t>
                      </a:r>
                      <a:r>
                        <a:rPr sz="1050" b="1" dirty="0" err="1">
                          <a:solidFill>
                            <a:schemeClr val="tx1"/>
                          </a:solidFill>
                          <a:latin typeface="Helvetica" panose="020B0604020202020204" pitchFamily="34" charset="0"/>
                          <a:cs typeface="Helvetica" panose="020B0604020202020204" pitchFamily="34" charset="0"/>
                        </a:rPr>
                        <a:t>carga</a:t>
                      </a:r>
                      <a:r>
                        <a:rPr lang="es-CO" sz="1050" b="1" dirty="0">
                          <a:solidFill>
                            <a:schemeClr val="tx1"/>
                          </a:solidFill>
                          <a:latin typeface="Helvetica" panose="020B0604020202020204" pitchFamily="34" charset="0"/>
                          <a:cs typeface="Helvetica" panose="020B0604020202020204" pitchFamily="34" charset="0"/>
                        </a:rPr>
                        <a:t> en el SGI </a:t>
                      </a:r>
                      <a:r>
                        <a:rPr sz="1050" b="1" dirty="0">
                          <a:solidFill>
                            <a:schemeClr val="tx1"/>
                          </a:solidFill>
                          <a:latin typeface="Helvetica" panose="020B0604020202020204" pitchFamily="34" charset="0"/>
                          <a:cs typeface="Helvetica" panose="020B0604020202020204" pitchFamily="34" charset="0"/>
                        </a:rPr>
                        <a:t> </a:t>
                      </a:r>
                      <a:r>
                        <a:rPr sz="1050" dirty="0">
                          <a:solidFill>
                            <a:schemeClr val="tx1"/>
                          </a:solidFill>
                          <a:latin typeface="Helvetica" panose="020B0604020202020204" pitchFamily="34" charset="0"/>
                          <a:cs typeface="Helvetica" panose="020B0604020202020204" pitchFamily="34" charset="0"/>
                        </a:rPr>
                        <a:t>y </a:t>
                      </a:r>
                      <a:r>
                        <a:rPr sz="1050" spc="-5" dirty="0">
                          <a:solidFill>
                            <a:schemeClr val="tx1"/>
                          </a:solidFill>
                          <a:latin typeface="Helvetica" panose="020B0604020202020204" pitchFamily="34" charset="0"/>
                          <a:cs typeface="Helvetica" panose="020B0604020202020204" pitchFamily="34" charset="0"/>
                        </a:rPr>
                        <a:t>notifica </a:t>
                      </a:r>
                      <a:r>
                        <a:rPr sz="1050" dirty="0">
                          <a:solidFill>
                            <a:schemeClr val="tx1"/>
                          </a:solidFill>
                          <a:latin typeface="Helvetica" panose="020B0604020202020204" pitchFamily="34" charset="0"/>
                          <a:cs typeface="Helvetica" panose="020B0604020202020204" pitchFamily="34" charset="0"/>
                        </a:rPr>
                        <a:t>a </a:t>
                      </a:r>
                      <a:r>
                        <a:rPr sz="1050" spc="5"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través</a:t>
                      </a:r>
                      <a:r>
                        <a:rPr sz="1050" spc="160" dirty="0">
                          <a:solidFill>
                            <a:schemeClr val="tx1"/>
                          </a:solidFill>
                          <a:latin typeface="Helvetica" panose="020B0604020202020204" pitchFamily="34" charset="0"/>
                          <a:cs typeface="Helvetica" panose="020B0604020202020204" pitchFamily="34" charset="0"/>
                        </a:rPr>
                        <a:t> </a:t>
                      </a:r>
                      <a:r>
                        <a:rPr sz="1050" dirty="0">
                          <a:solidFill>
                            <a:schemeClr val="tx1"/>
                          </a:solidFill>
                          <a:latin typeface="Helvetica" panose="020B0604020202020204" pitchFamily="34" charset="0"/>
                          <a:cs typeface="Helvetica" panose="020B0604020202020204" pitchFamily="34" charset="0"/>
                        </a:rPr>
                        <a:t>del</a:t>
                      </a:r>
                      <a:r>
                        <a:rPr sz="1050" spc="150" dirty="0">
                          <a:solidFill>
                            <a:schemeClr val="tx1"/>
                          </a:solidFill>
                          <a:latin typeface="Helvetica" panose="020B0604020202020204" pitchFamily="34" charset="0"/>
                          <a:cs typeface="Helvetica" panose="020B0604020202020204" pitchFamily="34" charset="0"/>
                        </a:rPr>
                        <a:t> </a:t>
                      </a:r>
                      <a:r>
                        <a:rPr sz="1050" dirty="0">
                          <a:solidFill>
                            <a:schemeClr val="tx1"/>
                          </a:solidFill>
                          <a:latin typeface="Helvetica" panose="020B0604020202020204" pitchFamily="34" charset="0"/>
                          <a:cs typeface="Helvetica" panose="020B0604020202020204" pitchFamily="34" charset="0"/>
                        </a:rPr>
                        <a:t>correo</a:t>
                      </a:r>
                      <a:r>
                        <a:rPr sz="1050" spc="145"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electrónico</a:t>
                      </a:r>
                      <a:r>
                        <a:rPr sz="1050" spc="165"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el</a:t>
                      </a:r>
                      <a:r>
                        <a:rPr sz="1050" spc="155"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hallazgo</a:t>
                      </a:r>
                      <a:r>
                        <a:rPr sz="1050" spc="165" dirty="0">
                          <a:solidFill>
                            <a:schemeClr val="tx1"/>
                          </a:solidFill>
                          <a:latin typeface="Helvetica" panose="020B0604020202020204" pitchFamily="34" charset="0"/>
                          <a:cs typeface="Helvetica" panose="020B0604020202020204" pitchFamily="34" charset="0"/>
                        </a:rPr>
                        <a:t> </a:t>
                      </a:r>
                      <a:r>
                        <a:rPr sz="1050" dirty="0">
                          <a:solidFill>
                            <a:schemeClr val="tx1"/>
                          </a:solidFill>
                          <a:latin typeface="Helvetica" panose="020B0604020202020204" pitchFamily="34" charset="0"/>
                          <a:cs typeface="Helvetica" panose="020B0604020202020204" pitchFamily="34" charset="0"/>
                        </a:rPr>
                        <a:t>a</a:t>
                      </a:r>
                      <a:r>
                        <a:rPr sz="1050" spc="155"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nombre </a:t>
                      </a:r>
                      <a:r>
                        <a:rPr sz="1050" spc="-290"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de</a:t>
                      </a:r>
                      <a:r>
                        <a:rPr sz="1050" spc="-15"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la</a:t>
                      </a:r>
                      <a:r>
                        <a:rPr sz="1050" dirty="0">
                          <a:solidFill>
                            <a:schemeClr val="tx1"/>
                          </a:solidFill>
                          <a:latin typeface="Helvetica" panose="020B0604020202020204" pitchFamily="34" charset="0"/>
                          <a:cs typeface="Helvetica" panose="020B0604020202020204" pitchFamily="34" charset="0"/>
                        </a:rPr>
                        <a:t> dependencia</a:t>
                      </a:r>
                      <a:r>
                        <a:rPr sz="1050" spc="-20" dirty="0">
                          <a:solidFill>
                            <a:schemeClr val="tx1"/>
                          </a:solidFill>
                          <a:latin typeface="Helvetica" panose="020B0604020202020204" pitchFamily="34" charset="0"/>
                          <a:cs typeface="Helvetica" panose="020B0604020202020204" pitchFamily="34" charset="0"/>
                        </a:rPr>
                        <a:t> </a:t>
                      </a:r>
                      <a:r>
                        <a:rPr sz="1050" spc="-10" dirty="0">
                          <a:solidFill>
                            <a:schemeClr val="tx1"/>
                          </a:solidFill>
                          <a:latin typeface="Helvetica" panose="020B0604020202020204" pitchFamily="34" charset="0"/>
                          <a:cs typeface="Helvetica" panose="020B0604020202020204" pitchFamily="34" charset="0"/>
                        </a:rPr>
                        <a:t>líder</a:t>
                      </a:r>
                      <a:r>
                        <a:rPr sz="1050" spc="10" dirty="0">
                          <a:solidFill>
                            <a:schemeClr val="tx1"/>
                          </a:solidFill>
                          <a:latin typeface="Helvetica" panose="020B0604020202020204" pitchFamily="34" charset="0"/>
                          <a:cs typeface="Helvetica" panose="020B0604020202020204" pitchFamily="34" charset="0"/>
                        </a:rPr>
                        <a:t> </a:t>
                      </a:r>
                      <a:r>
                        <a:rPr sz="1050" spc="-5" dirty="0">
                          <a:solidFill>
                            <a:schemeClr val="tx1"/>
                          </a:solidFill>
                          <a:latin typeface="Helvetica" panose="020B0604020202020204" pitchFamily="34" charset="0"/>
                          <a:cs typeface="Helvetica" panose="020B0604020202020204" pitchFamily="34" charset="0"/>
                        </a:rPr>
                        <a:t>de</a:t>
                      </a:r>
                      <a:r>
                        <a:rPr sz="1050" spc="-10" dirty="0">
                          <a:solidFill>
                            <a:schemeClr val="tx1"/>
                          </a:solidFill>
                          <a:latin typeface="Helvetica" panose="020B0604020202020204" pitchFamily="34" charset="0"/>
                          <a:cs typeface="Helvetica" panose="020B0604020202020204" pitchFamily="34" charset="0"/>
                        </a:rPr>
                        <a:t> </a:t>
                      </a:r>
                      <a:r>
                        <a:rPr sz="1050" dirty="0">
                          <a:solidFill>
                            <a:schemeClr val="tx1"/>
                          </a:solidFill>
                          <a:latin typeface="Helvetica" panose="020B0604020202020204" pitchFamily="34" charset="0"/>
                          <a:cs typeface="Helvetica" panose="020B0604020202020204" pitchFamily="34" charset="0"/>
                        </a:rPr>
                        <a:t>proceso.</a:t>
                      </a:r>
                    </a:p>
                  </a:txBody>
                  <a:tcPr marL="0" marR="0" marT="83185" marB="0">
                    <a:lnT w="82295">
                      <a:solidFill>
                        <a:srgbClr val="FFFFFF"/>
                      </a:solidFill>
                      <a:prstDash val="solid"/>
                    </a:lnT>
                    <a:lnB w="76200">
                      <a:solidFill>
                        <a:srgbClr val="FFFFFF"/>
                      </a:solidFill>
                      <a:prstDash val="solid"/>
                    </a:lnB>
                    <a:solidFill>
                      <a:srgbClr val="FFFFFF"/>
                    </a:solidFill>
                  </a:tcPr>
                </a:tc>
                <a:extLst>
                  <a:ext uri="{0D108BD9-81ED-4DB2-BD59-A6C34878D82A}">
                    <a16:rowId xmlns:a16="http://schemas.microsoft.com/office/drawing/2014/main" val="10002"/>
                  </a:ext>
                </a:extLst>
              </a:tr>
              <a:tr h="244985">
                <a:tc>
                  <a:txBody>
                    <a:bodyPr/>
                    <a:lstStyle/>
                    <a:p>
                      <a:pPr marL="90805" marR="140335">
                        <a:lnSpc>
                          <a:spcPct val="100000"/>
                        </a:lnSpc>
                        <a:spcBef>
                          <a:spcPts val="610"/>
                        </a:spcBef>
                      </a:pPr>
                      <a:endParaRPr sz="1100" dirty="0">
                        <a:solidFill>
                          <a:schemeClr val="tx1"/>
                        </a:solidFill>
                        <a:latin typeface="Helvetica" panose="020B0604020202020204" pitchFamily="34" charset="0"/>
                        <a:cs typeface="Helvetica" panose="020B0604020202020204" pitchFamily="34" charset="0"/>
                      </a:endParaRPr>
                    </a:p>
                  </a:txBody>
                  <a:tcPr marL="0" marR="0" marT="77470" marB="0">
                    <a:lnT w="76200">
                      <a:solidFill>
                        <a:srgbClr val="FFFFFF"/>
                      </a:solidFill>
                      <a:prstDash val="solid"/>
                    </a:lnT>
                    <a:solidFill>
                      <a:srgbClr val="FFFFFF"/>
                    </a:solidFill>
                  </a:tcPr>
                </a:tc>
                <a:extLst>
                  <a:ext uri="{0D108BD9-81ED-4DB2-BD59-A6C34878D82A}">
                    <a16:rowId xmlns:a16="http://schemas.microsoft.com/office/drawing/2014/main" val="10003"/>
                  </a:ext>
                </a:extLst>
              </a:tr>
            </a:tbl>
          </a:graphicData>
        </a:graphic>
      </p:graphicFrame>
      <p:grpSp>
        <p:nvGrpSpPr>
          <p:cNvPr id="17" name="object 19"/>
          <p:cNvGrpSpPr/>
          <p:nvPr/>
        </p:nvGrpSpPr>
        <p:grpSpPr>
          <a:xfrm>
            <a:off x="252362" y="4769139"/>
            <a:ext cx="560180" cy="394135"/>
            <a:chOff x="222758" y="3990085"/>
            <a:chExt cx="406400" cy="394335"/>
          </a:xfrm>
          <a:solidFill>
            <a:srgbClr val="FFCD00"/>
          </a:solidFill>
        </p:grpSpPr>
        <p:sp>
          <p:nvSpPr>
            <p:cNvPr id="18" name="object 20"/>
            <p:cNvSpPr/>
            <p:nvPr/>
          </p:nvSpPr>
          <p:spPr>
            <a:xfrm>
              <a:off x="235458" y="4002785"/>
              <a:ext cx="381000" cy="368935"/>
            </a:xfrm>
            <a:custGeom>
              <a:avLst/>
              <a:gdLst/>
              <a:ahLst/>
              <a:cxnLst/>
              <a:rect l="l" t="t" r="r" b="b"/>
              <a:pathLst>
                <a:path w="381000" h="368935">
                  <a:moveTo>
                    <a:pt x="190500" y="0"/>
                  </a:moveTo>
                  <a:lnTo>
                    <a:pt x="139858" y="6587"/>
                  </a:lnTo>
                  <a:lnTo>
                    <a:pt x="94352" y="25177"/>
                  </a:lnTo>
                  <a:lnTo>
                    <a:pt x="55797" y="54011"/>
                  </a:lnTo>
                  <a:lnTo>
                    <a:pt x="26009" y="91332"/>
                  </a:lnTo>
                  <a:lnTo>
                    <a:pt x="6805" y="135382"/>
                  </a:lnTo>
                  <a:lnTo>
                    <a:pt x="0" y="184403"/>
                  </a:lnTo>
                  <a:lnTo>
                    <a:pt x="6805" y="233425"/>
                  </a:lnTo>
                  <a:lnTo>
                    <a:pt x="26009" y="277475"/>
                  </a:lnTo>
                  <a:lnTo>
                    <a:pt x="55797" y="314796"/>
                  </a:lnTo>
                  <a:lnTo>
                    <a:pt x="94352" y="343630"/>
                  </a:lnTo>
                  <a:lnTo>
                    <a:pt x="139858" y="362220"/>
                  </a:lnTo>
                  <a:lnTo>
                    <a:pt x="190500" y="368807"/>
                  </a:lnTo>
                  <a:lnTo>
                    <a:pt x="241141" y="362220"/>
                  </a:lnTo>
                  <a:lnTo>
                    <a:pt x="286647" y="343630"/>
                  </a:lnTo>
                  <a:lnTo>
                    <a:pt x="325202" y="314796"/>
                  </a:lnTo>
                  <a:lnTo>
                    <a:pt x="354990" y="277475"/>
                  </a:lnTo>
                  <a:lnTo>
                    <a:pt x="374194" y="233425"/>
                  </a:lnTo>
                  <a:lnTo>
                    <a:pt x="381000" y="184403"/>
                  </a:lnTo>
                  <a:lnTo>
                    <a:pt x="374194" y="135382"/>
                  </a:lnTo>
                  <a:lnTo>
                    <a:pt x="354990" y="91332"/>
                  </a:lnTo>
                  <a:lnTo>
                    <a:pt x="325202" y="54011"/>
                  </a:lnTo>
                  <a:lnTo>
                    <a:pt x="286647" y="25177"/>
                  </a:lnTo>
                  <a:lnTo>
                    <a:pt x="241141" y="6587"/>
                  </a:lnTo>
                  <a:lnTo>
                    <a:pt x="190500" y="0"/>
                  </a:lnTo>
                  <a:close/>
                </a:path>
              </a:pathLst>
            </a:custGeom>
            <a:grpFill/>
          </p:spPr>
          <p:txBody>
            <a:bodyPr wrap="square" lIns="0" tIns="0" rIns="0" bIns="0" rtlCol="0"/>
            <a:lstStyle/>
            <a:p>
              <a:endParaRPr/>
            </a:p>
          </p:txBody>
        </p:sp>
        <p:sp>
          <p:nvSpPr>
            <p:cNvPr id="19" name="object 21"/>
            <p:cNvSpPr/>
            <p:nvPr/>
          </p:nvSpPr>
          <p:spPr>
            <a:xfrm>
              <a:off x="235458" y="4002785"/>
              <a:ext cx="381000" cy="368935"/>
            </a:xfrm>
            <a:custGeom>
              <a:avLst/>
              <a:gdLst/>
              <a:ahLst/>
              <a:cxnLst/>
              <a:rect l="l" t="t" r="r" b="b"/>
              <a:pathLst>
                <a:path w="381000" h="368935">
                  <a:moveTo>
                    <a:pt x="0" y="184403"/>
                  </a:moveTo>
                  <a:lnTo>
                    <a:pt x="6805" y="135382"/>
                  </a:lnTo>
                  <a:lnTo>
                    <a:pt x="26009" y="91332"/>
                  </a:lnTo>
                  <a:lnTo>
                    <a:pt x="55797" y="54011"/>
                  </a:lnTo>
                  <a:lnTo>
                    <a:pt x="94352" y="25177"/>
                  </a:lnTo>
                  <a:lnTo>
                    <a:pt x="139858" y="6587"/>
                  </a:lnTo>
                  <a:lnTo>
                    <a:pt x="190500" y="0"/>
                  </a:lnTo>
                  <a:lnTo>
                    <a:pt x="241141" y="6587"/>
                  </a:lnTo>
                  <a:lnTo>
                    <a:pt x="286647" y="25177"/>
                  </a:lnTo>
                  <a:lnTo>
                    <a:pt x="325202" y="54011"/>
                  </a:lnTo>
                  <a:lnTo>
                    <a:pt x="354990" y="91332"/>
                  </a:lnTo>
                  <a:lnTo>
                    <a:pt x="374194" y="135382"/>
                  </a:lnTo>
                  <a:lnTo>
                    <a:pt x="381000" y="184403"/>
                  </a:lnTo>
                  <a:lnTo>
                    <a:pt x="374194" y="233425"/>
                  </a:lnTo>
                  <a:lnTo>
                    <a:pt x="354990" y="277475"/>
                  </a:lnTo>
                  <a:lnTo>
                    <a:pt x="325202" y="314796"/>
                  </a:lnTo>
                  <a:lnTo>
                    <a:pt x="286647" y="343630"/>
                  </a:lnTo>
                  <a:lnTo>
                    <a:pt x="241141" y="362220"/>
                  </a:lnTo>
                  <a:lnTo>
                    <a:pt x="190500" y="368807"/>
                  </a:lnTo>
                  <a:lnTo>
                    <a:pt x="139858" y="362220"/>
                  </a:lnTo>
                  <a:lnTo>
                    <a:pt x="94352" y="343630"/>
                  </a:lnTo>
                  <a:lnTo>
                    <a:pt x="55797" y="314796"/>
                  </a:lnTo>
                  <a:lnTo>
                    <a:pt x="26009" y="277475"/>
                  </a:lnTo>
                  <a:lnTo>
                    <a:pt x="6805" y="233425"/>
                  </a:lnTo>
                  <a:lnTo>
                    <a:pt x="0" y="184403"/>
                  </a:lnTo>
                  <a:close/>
                </a:path>
              </a:pathLst>
            </a:custGeom>
            <a:grpFill/>
            <a:ln w="25400">
              <a:solidFill>
                <a:srgbClr val="FFFFFF"/>
              </a:solidFill>
            </a:ln>
          </p:spPr>
          <p:txBody>
            <a:bodyPr wrap="square" lIns="0" tIns="0" rIns="0" bIns="0" rtlCol="0"/>
            <a:lstStyle/>
            <a:p>
              <a:endParaRPr/>
            </a:p>
          </p:txBody>
        </p:sp>
      </p:grpSp>
      <p:sp>
        <p:nvSpPr>
          <p:cNvPr id="20" name="object 22"/>
          <p:cNvSpPr txBox="1"/>
          <p:nvPr/>
        </p:nvSpPr>
        <p:spPr>
          <a:xfrm>
            <a:off x="393331" y="4841225"/>
            <a:ext cx="17243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4</a:t>
            </a:r>
            <a:endParaRPr sz="1400" dirty="0">
              <a:latin typeface="Arial MT"/>
              <a:cs typeface="Arial MT"/>
            </a:endParaRPr>
          </a:p>
        </p:txBody>
      </p:sp>
      <p:grpSp>
        <p:nvGrpSpPr>
          <p:cNvPr id="21" name="object 23"/>
          <p:cNvGrpSpPr/>
          <p:nvPr/>
        </p:nvGrpSpPr>
        <p:grpSpPr>
          <a:xfrm>
            <a:off x="6038913" y="1655975"/>
            <a:ext cx="558429" cy="392865"/>
            <a:chOff x="4662170" y="1609597"/>
            <a:chExt cx="405130" cy="393065"/>
          </a:xfrm>
          <a:solidFill>
            <a:srgbClr val="FFCD00"/>
          </a:solidFill>
        </p:grpSpPr>
        <p:sp>
          <p:nvSpPr>
            <p:cNvPr id="22" name="object 24"/>
            <p:cNvSpPr/>
            <p:nvPr/>
          </p:nvSpPr>
          <p:spPr>
            <a:xfrm>
              <a:off x="4674870" y="1622297"/>
              <a:ext cx="379730" cy="367665"/>
            </a:xfrm>
            <a:custGeom>
              <a:avLst/>
              <a:gdLst/>
              <a:ahLst/>
              <a:cxnLst/>
              <a:rect l="l" t="t" r="r" b="b"/>
              <a:pathLst>
                <a:path w="379729" h="367664">
                  <a:moveTo>
                    <a:pt x="189737" y="0"/>
                  </a:moveTo>
                  <a:lnTo>
                    <a:pt x="139303" y="6556"/>
                  </a:lnTo>
                  <a:lnTo>
                    <a:pt x="93980" y="25061"/>
                  </a:lnTo>
                  <a:lnTo>
                    <a:pt x="55578" y="53768"/>
                  </a:lnTo>
                  <a:lnTo>
                    <a:pt x="25908" y="90931"/>
                  </a:lnTo>
                  <a:lnTo>
                    <a:pt x="6778" y="134805"/>
                  </a:lnTo>
                  <a:lnTo>
                    <a:pt x="0" y="183641"/>
                  </a:lnTo>
                  <a:lnTo>
                    <a:pt x="6778" y="232478"/>
                  </a:lnTo>
                  <a:lnTo>
                    <a:pt x="25907" y="276351"/>
                  </a:lnTo>
                  <a:lnTo>
                    <a:pt x="55578" y="313515"/>
                  </a:lnTo>
                  <a:lnTo>
                    <a:pt x="93979" y="342222"/>
                  </a:lnTo>
                  <a:lnTo>
                    <a:pt x="139303" y="360727"/>
                  </a:lnTo>
                  <a:lnTo>
                    <a:pt x="189737" y="367283"/>
                  </a:lnTo>
                  <a:lnTo>
                    <a:pt x="240172" y="360727"/>
                  </a:lnTo>
                  <a:lnTo>
                    <a:pt x="285495" y="342222"/>
                  </a:lnTo>
                  <a:lnTo>
                    <a:pt x="323897" y="313515"/>
                  </a:lnTo>
                  <a:lnTo>
                    <a:pt x="353567" y="276351"/>
                  </a:lnTo>
                  <a:lnTo>
                    <a:pt x="372697" y="232478"/>
                  </a:lnTo>
                  <a:lnTo>
                    <a:pt x="379475" y="183641"/>
                  </a:lnTo>
                  <a:lnTo>
                    <a:pt x="372697" y="134805"/>
                  </a:lnTo>
                  <a:lnTo>
                    <a:pt x="353568" y="90932"/>
                  </a:lnTo>
                  <a:lnTo>
                    <a:pt x="323897" y="53768"/>
                  </a:lnTo>
                  <a:lnTo>
                    <a:pt x="285496" y="25061"/>
                  </a:lnTo>
                  <a:lnTo>
                    <a:pt x="240172" y="6556"/>
                  </a:lnTo>
                  <a:lnTo>
                    <a:pt x="189737" y="0"/>
                  </a:lnTo>
                  <a:close/>
                </a:path>
              </a:pathLst>
            </a:custGeom>
            <a:grpFill/>
          </p:spPr>
          <p:txBody>
            <a:bodyPr wrap="square" lIns="0" tIns="0" rIns="0" bIns="0" rtlCol="0"/>
            <a:lstStyle/>
            <a:p>
              <a:endParaRPr/>
            </a:p>
          </p:txBody>
        </p:sp>
        <p:sp>
          <p:nvSpPr>
            <p:cNvPr id="23" name="object 25"/>
            <p:cNvSpPr/>
            <p:nvPr/>
          </p:nvSpPr>
          <p:spPr>
            <a:xfrm>
              <a:off x="4674870" y="1622297"/>
              <a:ext cx="379730" cy="367665"/>
            </a:xfrm>
            <a:custGeom>
              <a:avLst/>
              <a:gdLst/>
              <a:ahLst/>
              <a:cxnLst/>
              <a:rect l="l" t="t" r="r" b="b"/>
              <a:pathLst>
                <a:path w="379729" h="367664">
                  <a:moveTo>
                    <a:pt x="0" y="183641"/>
                  </a:moveTo>
                  <a:lnTo>
                    <a:pt x="6778" y="134805"/>
                  </a:lnTo>
                  <a:lnTo>
                    <a:pt x="25908" y="90931"/>
                  </a:lnTo>
                  <a:lnTo>
                    <a:pt x="55578" y="53768"/>
                  </a:lnTo>
                  <a:lnTo>
                    <a:pt x="93980" y="25061"/>
                  </a:lnTo>
                  <a:lnTo>
                    <a:pt x="139303" y="6556"/>
                  </a:lnTo>
                  <a:lnTo>
                    <a:pt x="189737" y="0"/>
                  </a:lnTo>
                  <a:lnTo>
                    <a:pt x="240172" y="6556"/>
                  </a:lnTo>
                  <a:lnTo>
                    <a:pt x="285496" y="25061"/>
                  </a:lnTo>
                  <a:lnTo>
                    <a:pt x="323897" y="53768"/>
                  </a:lnTo>
                  <a:lnTo>
                    <a:pt x="353568" y="90932"/>
                  </a:lnTo>
                  <a:lnTo>
                    <a:pt x="372697" y="134805"/>
                  </a:lnTo>
                  <a:lnTo>
                    <a:pt x="379475" y="183641"/>
                  </a:lnTo>
                  <a:lnTo>
                    <a:pt x="372697" y="232478"/>
                  </a:lnTo>
                  <a:lnTo>
                    <a:pt x="353567" y="276351"/>
                  </a:lnTo>
                  <a:lnTo>
                    <a:pt x="323897" y="313515"/>
                  </a:lnTo>
                  <a:lnTo>
                    <a:pt x="285495" y="342222"/>
                  </a:lnTo>
                  <a:lnTo>
                    <a:pt x="240172" y="360727"/>
                  </a:lnTo>
                  <a:lnTo>
                    <a:pt x="189737" y="367283"/>
                  </a:lnTo>
                  <a:lnTo>
                    <a:pt x="139303" y="360727"/>
                  </a:lnTo>
                  <a:lnTo>
                    <a:pt x="93979" y="342222"/>
                  </a:lnTo>
                  <a:lnTo>
                    <a:pt x="55578" y="313515"/>
                  </a:lnTo>
                  <a:lnTo>
                    <a:pt x="25907" y="276351"/>
                  </a:lnTo>
                  <a:lnTo>
                    <a:pt x="6778" y="232478"/>
                  </a:lnTo>
                  <a:lnTo>
                    <a:pt x="0" y="183641"/>
                  </a:lnTo>
                  <a:close/>
                </a:path>
              </a:pathLst>
            </a:custGeom>
            <a:grpFill/>
            <a:ln w="25399">
              <a:solidFill>
                <a:srgbClr val="FFFFFF"/>
              </a:solidFill>
            </a:ln>
          </p:spPr>
          <p:txBody>
            <a:bodyPr wrap="square" lIns="0" tIns="0" rIns="0" bIns="0" rtlCol="0"/>
            <a:lstStyle/>
            <a:p>
              <a:endParaRPr/>
            </a:p>
          </p:txBody>
        </p:sp>
      </p:grpSp>
      <p:sp>
        <p:nvSpPr>
          <p:cNvPr id="24" name="object 26"/>
          <p:cNvSpPr txBox="1"/>
          <p:nvPr/>
        </p:nvSpPr>
        <p:spPr>
          <a:xfrm>
            <a:off x="6179629" y="1726588"/>
            <a:ext cx="17243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5</a:t>
            </a:r>
            <a:endParaRPr sz="1400">
              <a:latin typeface="Arial MT"/>
              <a:cs typeface="Arial MT"/>
            </a:endParaRPr>
          </a:p>
        </p:txBody>
      </p:sp>
      <p:sp>
        <p:nvSpPr>
          <p:cNvPr id="25" name="object 27"/>
          <p:cNvSpPr txBox="1"/>
          <p:nvPr/>
        </p:nvSpPr>
        <p:spPr>
          <a:xfrm>
            <a:off x="6775242" y="2593777"/>
            <a:ext cx="5155404" cy="720069"/>
          </a:xfrm>
          <a:prstGeom prst="rect">
            <a:avLst/>
          </a:prstGeom>
          <a:solidFill>
            <a:srgbClr val="FFFFFF"/>
          </a:solidFill>
        </p:spPr>
        <p:txBody>
          <a:bodyPr vert="horz" wrap="square" lIns="0" tIns="42545" rIns="0" bIns="0" rtlCol="0">
            <a:spAutoFit/>
          </a:bodyPr>
          <a:lstStyle/>
          <a:p>
            <a:pPr marL="92075" marR="81280" algn="just">
              <a:lnSpc>
                <a:spcPct val="100000"/>
              </a:lnSpc>
              <a:spcBef>
                <a:spcPts val="335"/>
              </a:spcBef>
            </a:pPr>
            <a:r>
              <a:rPr sz="1100" spc="-5" dirty="0">
                <a:latin typeface="Arial MT"/>
                <a:cs typeface="Arial MT"/>
              </a:rPr>
              <a:t>Una vez formuladas las </a:t>
            </a:r>
            <a:r>
              <a:rPr sz="1100" dirty="0">
                <a:latin typeface="Arial MT"/>
                <a:cs typeface="Arial MT"/>
              </a:rPr>
              <a:t>acciones</a:t>
            </a:r>
            <a:r>
              <a:rPr lang="es-CO" sz="1100" dirty="0">
                <a:latin typeface="Arial MT"/>
                <a:cs typeface="Arial MT"/>
              </a:rPr>
              <a:t> por parte de la dependencia</a:t>
            </a:r>
            <a:r>
              <a:rPr sz="1100" dirty="0">
                <a:latin typeface="Arial MT"/>
                <a:cs typeface="Arial MT"/>
              </a:rPr>
              <a:t> se </a:t>
            </a:r>
            <a:r>
              <a:rPr sz="1100" spc="-5" dirty="0">
                <a:latin typeface="Arial MT"/>
                <a:cs typeface="Arial MT"/>
              </a:rPr>
              <a:t>debe </a:t>
            </a:r>
            <a:r>
              <a:rPr sz="1100" b="1" spc="-5" dirty="0">
                <a:latin typeface="Arial MT"/>
                <a:cs typeface="Arial MT"/>
              </a:rPr>
              <a:t>notificar </a:t>
            </a:r>
            <a:r>
              <a:rPr sz="1100" b="1" dirty="0">
                <a:latin typeface="Arial MT"/>
                <a:cs typeface="Arial MT"/>
              </a:rPr>
              <a:t>a </a:t>
            </a:r>
            <a:r>
              <a:rPr sz="1100" b="1" spc="-10" dirty="0">
                <a:latin typeface="Arial MT"/>
                <a:cs typeface="Arial MT"/>
              </a:rPr>
              <a:t>la </a:t>
            </a:r>
            <a:r>
              <a:rPr sz="1100" b="1" spc="-5" dirty="0">
                <a:latin typeface="Arial MT"/>
                <a:cs typeface="Arial MT"/>
              </a:rPr>
              <a:t> Oficina</a:t>
            </a:r>
            <a:r>
              <a:rPr sz="1100" b="1" dirty="0">
                <a:latin typeface="Arial MT"/>
                <a:cs typeface="Arial MT"/>
              </a:rPr>
              <a:t> Asesora</a:t>
            </a:r>
            <a:r>
              <a:rPr sz="1100" b="1" spc="5" dirty="0">
                <a:latin typeface="Arial MT"/>
                <a:cs typeface="Arial MT"/>
              </a:rPr>
              <a:t> </a:t>
            </a:r>
            <a:r>
              <a:rPr sz="1100" b="1" spc="-5" dirty="0">
                <a:latin typeface="Arial MT"/>
                <a:cs typeface="Arial MT"/>
              </a:rPr>
              <a:t>de</a:t>
            </a:r>
            <a:r>
              <a:rPr sz="1100" b="1" dirty="0">
                <a:latin typeface="Arial MT"/>
                <a:cs typeface="Arial MT"/>
              </a:rPr>
              <a:t> </a:t>
            </a:r>
            <a:r>
              <a:rPr sz="1100" b="1" spc="-5" dirty="0">
                <a:latin typeface="Arial MT"/>
                <a:cs typeface="Arial MT"/>
              </a:rPr>
              <a:t>Planeación</a:t>
            </a:r>
            <a:r>
              <a:rPr lang="es-CO" sz="1100" b="1" dirty="0">
                <a:latin typeface="Arial MT"/>
                <a:cs typeface="Arial MT"/>
              </a:rPr>
              <a:t>,</a:t>
            </a:r>
            <a:r>
              <a:rPr lang="es-CO" sz="1100" dirty="0">
                <a:latin typeface="Arial MT"/>
                <a:cs typeface="Arial MT"/>
              </a:rPr>
              <a:t> quien en su rol de administrador </a:t>
            </a:r>
            <a:r>
              <a:rPr sz="1100" spc="-5" dirty="0" err="1">
                <a:latin typeface="Arial MT"/>
                <a:cs typeface="Arial MT"/>
              </a:rPr>
              <a:t>revis</a:t>
            </a:r>
            <a:r>
              <a:rPr lang="es-CO" sz="1100" spc="-5" dirty="0">
                <a:latin typeface="Arial MT"/>
                <a:cs typeface="Arial MT"/>
              </a:rPr>
              <a:t>a</a:t>
            </a:r>
            <a:r>
              <a:rPr sz="1100" spc="-5" dirty="0">
                <a:latin typeface="Arial MT"/>
                <a:cs typeface="Arial MT"/>
              </a:rPr>
              <a:t> </a:t>
            </a:r>
            <a:r>
              <a:rPr sz="1100" dirty="0">
                <a:latin typeface="Arial MT"/>
                <a:cs typeface="Arial MT"/>
              </a:rPr>
              <a:t>y </a:t>
            </a:r>
            <a:r>
              <a:rPr sz="1100" spc="-5" dirty="0">
                <a:latin typeface="Arial MT"/>
                <a:cs typeface="Arial MT"/>
              </a:rPr>
              <a:t>confirma dicho plan. El </a:t>
            </a:r>
            <a:r>
              <a:rPr sz="1100" dirty="0">
                <a:latin typeface="Arial MT"/>
                <a:cs typeface="Arial MT"/>
              </a:rPr>
              <a:t> sistema</a:t>
            </a:r>
            <a:r>
              <a:rPr sz="1100" spc="5" dirty="0">
                <a:latin typeface="Arial MT"/>
                <a:cs typeface="Arial MT"/>
              </a:rPr>
              <a:t> </a:t>
            </a:r>
            <a:r>
              <a:rPr sz="1100" dirty="0">
                <a:latin typeface="Arial MT"/>
                <a:cs typeface="Arial MT"/>
              </a:rPr>
              <a:t>generará</a:t>
            </a:r>
            <a:r>
              <a:rPr sz="1100" spc="5" dirty="0">
                <a:latin typeface="Arial MT"/>
                <a:cs typeface="Arial MT"/>
              </a:rPr>
              <a:t> </a:t>
            </a:r>
            <a:r>
              <a:rPr sz="1100" spc="-5" dirty="0">
                <a:latin typeface="Arial MT"/>
                <a:cs typeface="Arial MT"/>
              </a:rPr>
              <a:t>alertas</a:t>
            </a:r>
            <a:r>
              <a:rPr sz="1100" dirty="0">
                <a:latin typeface="Arial MT"/>
                <a:cs typeface="Arial MT"/>
              </a:rPr>
              <a:t> </a:t>
            </a:r>
            <a:r>
              <a:rPr sz="1100" spc="-5" dirty="0">
                <a:latin typeface="Arial MT"/>
                <a:cs typeface="Arial MT"/>
              </a:rPr>
              <a:t>al</a:t>
            </a:r>
            <a:r>
              <a:rPr sz="1100" dirty="0">
                <a:latin typeface="Arial MT"/>
                <a:cs typeface="Arial MT"/>
              </a:rPr>
              <a:t> </a:t>
            </a:r>
            <a:r>
              <a:rPr sz="1100" spc="-5" dirty="0">
                <a:latin typeface="Arial MT"/>
                <a:cs typeface="Arial MT"/>
              </a:rPr>
              <a:t>responsable</a:t>
            </a:r>
            <a:r>
              <a:rPr sz="1100" dirty="0">
                <a:latin typeface="Arial MT"/>
                <a:cs typeface="Arial MT"/>
              </a:rPr>
              <a:t> </a:t>
            </a:r>
            <a:r>
              <a:rPr sz="1100" spc="-5" dirty="0">
                <a:latin typeface="Arial MT"/>
                <a:cs typeface="Arial MT"/>
              </a:rPr>
              <a:t>de</a:t>
            </a:r>
            <a:r>
              <a:rPr sz="1100" dirty="0">
                <a:latin typeface="Arial MT"/>
                <a:cs typeface="Arial MT"/>
              </a:rPr>
              <a:t> </a:t>
            </a:r>
            <a:r>
              <a:rPr sz="1100" spc="-10" dirty="0">
                <a:latin typeface="Arial MT"/>
                <a:cs typeface="Arial MT"/>
              </a:rPr>
              <a:t>la </a:t>
            </a:r>
            <a:r>
              <a:rPr sz="1100" spc="-5" dirty="0">
                <a:latin typeface="Arial MT"/>
                <a:cs typeface="Arial MT"/>
              </a:rPr>
              <a:t> dependencia, </a:t>
            </a:r>
            <a:r>
              <a:rPr sz="1100" dirty="0">
                <a:latin typeface="Arial MT"/>
                <a:cs typeface="Arial MT"/>
              </a:rPr>
              <a:t>para </a:t>
            </a:r>
            <a:r>
              <a:rPr sz="1100" spc="5" dirty="0">
                <a:latin typeface="Arial MT"/>
                <a:cs typeface="Arial MT"/>
              </a:rPr>
              <a:t>que </a:t>
            </a:r>
            <a:r>
              <a:rPr sz="1100" spc="-5" dirty="0">
                <a:latin typeface="Arial MT"/>
                <a:cs typeface="Arial MT"/>
              </a:rPr>
              <a:t>realice los avances </a:t>
            </a:r>
            <a:r>
              <a:rPr sz="1100" dirty="0">
                <a:latin typeface="Arial MT"/>
                <a:cs typeface="Arial MT"/>
              </a:rPr>
              <a:t>en </a:t>
            </a:r>
            <a:r>
              <a:rPr sz="1100" spc="-5" dirty="0">
                <a:latin typeface="Arial MT"/>
                <a:cs typeface="Arial MT"/>
              </a:rPr>
              <a:t>las </a:t>
            </a:r>
            <a:r>
              <a:rPr sz="1100" dirty="0">
                <a:latin typeface="Arial MT"/>
                <a:cs typeface="Arial MT"/>
              </a:rPr>
              <a:t>fechas </a:t>
            </a:r>
            <a:r>
              <a:rPr sz="1100" spc="5" dirty="0">
                <a:latin typeface="Arial MT"/>
                <a:cs typeface="Arial MT"/>
              </a:rPr>
              <a:t> </a:t>
            </a:r>
            <a:r>
              <a:rPr sz="1100" dirty="0">
                <a:latin typeface="Arial MT"/>
                <a:cs typeface="Arial MT"/>
              </a:rPr>
              <a:t>programadas.</a:t>
            </a:r>
          </a:p>
        </p:txBody>
      </p:sp>
      <p:grpSp>
        <p:nvGrpSpPr>
          <p:cNvPr id="26" name="object 28"/>
          <p:cNvGrpSpPr/>
          <p:nvPr/>
        </p:nvGrpSpPr>
        <p:grpSpPr>
          <a:xfrm>
            <a:off x="6010465" y="2653593"/>
            <a:ext cx="560180" cy="392865"/>
            <a:chOff x="4683505" y="2595626"/>
            <a:chExt cx="406400" cy="393065"/>
          </a:xfrm>
          <a:solidFill>
            <a:srgbClr val="FFCD00"/>
          </a:solidFill>
        </p:grpSpPr>
        <p:sp>
          <p:nvSpPr>
            <p:cNvPr id="27" name="object 29"/>
            <p:cNvSpPr/>
            <p:nvPr/>
          </p:nvSpPr>
          <p:spPr>
            <a:xfrm>
              <a:off x="4696205" y="2608326"/>
              <a:ext cx="381000" cy="367665"/>
            </a:xfrm>
            <a:custGeom>
              <a:avLst/>
              <a:gdLst/>
              <a:ahLst/>
              <a:cxnLst/>
              <a:rect l="l" t="t" r="r" b="b"/>
              <a:pathLst>
                <a:path w="381000" h="367664">
                  <a:moveTo>
                    <a:pt x="190500" y="0"/>
                  </a:moveTo>
                  <a:lnTo>
                    <a:pt x="139876" y="6556"/>
                  </a:lnTo>
                  <a:lnTo>
                    <a:pt x="94375" y="25061"/>
                  </a:lnTo>
                  <a:lnTo>
                    <a:pt x="55816" y="53768"/>
                  </a:lnTo>
                  <a:lnTo>
                    <a:pt x="26020" y="90931"/>
                  </a:lnTo>
                  <a:lnTo>
                    <a:pt x="6808" y="134805"/>
                  </a:lnTo>
                  <a:lnTo>
                    <a:pt x="0" y="183642"/>
                  </a:lnTo>
                  <a:lnTo>
                    <a:pt x="6808" y="232478"/>
                  </a:lnTo>
                  <a:lnTo>
                    <a:pt x="26020" y="276351"/>
                  </a:lnTo>
                  <a:lnTo>
                    <a:pt x="55816" y="313515"/>
                  </a:lnTo>
                  <a:lnTo>
                    <a:pt x="94375" y="342222"/>
                  </a:lnTo>
                  <a:lnTo>
                    <a:pt x="139876" y="360727"/>
                  </a:lnTo>
                  <a:lnTo>
                    <a:pt x="190500" y="367284"/>
                  </a:lnTo>
                  <a:lnTo>
                    <a:pt x="241123" y="360727"/>
                  </a:lnTo>
                  <a:lnTo>
                    <a:pt x="286624" y="342222"/>
                  </a:lnTo>
                  <a:lnTo>
                    <a:pt x="325183" y="313515"/>
                  </a:lnTo>
                  <a:lnTo>
                    <a:pt x="354979" y="276352"/>
                  </a:lnTo>
                  <a:lnTo>
                    <a:pt x="374191" y="232478"/>
                  </a:lnTo>
                  <a:lnTo>
                    <a:pt x="381000" y="183642"/>
                  </a:lnTo>
                  <a:lnTo>
                    <a:pt x="374191" y="134805"/>
                  </a:lnTo>
                  <a:lnTo>
                    <a:pt x="354979" y="90932"/>
                  </a:lnTo>
                  <a:lnTo>
                    <a:pt x="325183" y="53768"/>
                  </a:lnTo>
                  <a:lnTo>
                    <a:pt x="286624" y="25061"/>
                  </a:lnTo>
                  <a:lnTo>
                    <a:pt x="241123" y="6556"/>
                  </a:lnTo>
                  <a:lnTo>
                    <a:pt x="190500" y="0"/>
                  </a:lnTo>
                  <a:close/>
                </a:path>
              </a:pathLst>
            </a:custGeom>
            <a:grpFill/>
          </p:spPr>
          <p:txBody>
            <a:bodyPr wrap="square" lIns="0" tIns="0" rIns="0" bIns="0" rtlCol="0"/>
            <a:lstStyle/>
            <a:p>
              <a:endParaRPr/>
            </a:p>
          </p:txBody>
        </p:sp>
        <p:sp>
          <p:nvSpPr>
            <p:cNvPr id="28" name="object 30"/>
            <p:cNvSpPr/>
            <p:nvPr/>
          </p:nvSpPr>
          <p:spPr>
            <a:xfrm>
              <a:off x="4696205" y="2608326"/>
              <a:ext cx="381000" cy="367665"/>
            </a:xfrm>
            <a:custGeom>
              <a:avLst/>
              <a:gdLst/>
              <a:ahLst/>
              <a:cxnLst/>
              <a:rect l="l" t="t" r="r" b="b"/>
              <a:pathLst>
                <a:path w="381000" h="367664">
                  <a:moveTo>
                    <a:pt x="0" y="183642"/>
                  </a:moveTo>
                  <a:lnTo>
                    <a:pt x="6808" y="134805"/>
                  </a:lnTo>
                  <a:lnTo>
                    <a:pt x="26020" y="90931"/>
                  </a:lnTo>
                  <a:lnTo>
                    <a:pt x="55816" y="53768"/>
                  </a:lnTo>
                  <a:lnTo>
                    <a:pt x="94375" y="25061"/>
                  </a:lnTo>
                  <a:lnTo>
                    <a:pt x="139876" y="6556"/>
                  </a:lnTo>
                  <a:lnTo>
                    <a:pt x="190500" y="0"/>
                  </a:lnTo>
                  <a:lnTo>
                    <a:pt x="241123" y="6556"/>
                  </a:lnTo>
                  <a:lnTo>
                    <a:pt x="286624" y="25061"/>
                  </a:lnTo>
                  <a:lnTo>
                    <a:pt x="325183" y="53768"/>
                  </a:lnTo>
                  <a:lnTo>
                    <a:pt x="354979" y="90932"/>
                  </a:lnTo>
                  <a:lnTo>
                    <a:pt x="374191" y="134805"/>
                  </a:lnTo>
                  <a:lnTo>
                    <a:pt x="381000" y="183642"/>
                  </a:lnTo>
                  <a:lnTo>
                    <a:pt x="374191" y="232478"/>
                  </a:lnTo>
                  <a:lnTo>
                    <a:pt x="354979" y="276352"/>
                  </a:lnTo>
                  <a:lnTo>
                    <a:pt x="325183" y="313515"/>
                  </a:lnTo>
                  <a:lnTo>
                    <a:pt x="286624" y="342222"/>
                  </a:lnTo>
                  <a:lnTo>
                    <a:pt x="241123" y="360727"/>
                  </a:lnTo>
                  <a:lnTo>
                    <a:pt x="190500" y="367284"/>
                  </a:lnTo>
                  <a:lnTo>
                    <a:pt x="139876" y="360727"/>
                  </a:lnTo>
                  <a:lnTo>
                    <a:pt x="94375" y="342222"/>
                  </a:lnTo>
                  <a:lnTo>
                    <a:pt x="55816" y="313515"/>
                  </a:lnTo>
                  <a:lnTo>
                    <a:pt x="26020" y="276351"/>
                  </a:lnTo>
                  <a:lnTo>
                    <a:pt x="6808" y="232478"/>
                  </a:lnTo>
                  <a:lnTo>
                    <a:pt x="0" y="183642"/>
                  </a:lnTo>
                  <a:close/>
                </a:path>
              </a:pathLst>
            </a:custGeom>
            <a:grpFill/>
            <a:ln w="25400">
              <a:solidFill>
                <a:srgbClr val="FFFFFF"/>
              </a:solidFill>
            </a:ln>
          </p:spPr>
          <p:txBody>
            <a:bodyPr wrap="square" lIns="0" tIns="0" rIns="0" bIns="0" rtlCol="0"/>
            <a:lstStyle/>
            <a:p>
              <a:endParaRPr/>
            </a:p>
          </p:txBody>
        </p:sp>
      </p:grpSp>
      <p:sp>
        <p:nvSpPr>
          <p:cNvPr id="29" name="object 31"/>
          <p:cNvSpPr txBox="1"/>
          <p:nvPr/>
        </p:nvSpPr>
        <p:spPr>
          <a:xfrm>
            <a:off x="6139370" y="2719473"/>
            <a:ext cx="17243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MT"/>
                <a:cs typeface="Arial MT"/>
              </a:rPr>
              <a:t>6</a:t>
            </a:r>
            <a:endParaRPr sz="1400" dirty="0">
              <a:latin typeface="Arial MT"/>
              <a:cs typeface="Arial MT"/>
            </a:endParaRPr>
          </a:p>
        </p:txBody>
      </p:sp>
      <p:grpSp>
        <p:nvGrpSpPr>
          <p:cNvPr id="30" name="object 33"/>
          <p:cNvGrpSpPr/>
          <p:nvPr/>
        </p:nvGrpSpPr>
        <p:grpSpPr>
          <a:xfrm>
            <a:off x="5997765" y="3692716"/>
            <a:ext cx="560180" cy="394135"/>
            <a:chOff x="4685029" y="3228085"/>
            <a:chExt cx="406400" cy="394335"/>
          </a:xfrm>
          <a:solidFill>
            <a:srgbClr val="FFCD00"/>
          </a:solidFill>
        </p:grpSpPr>
        <p:sp>
          <p:nvSpPr>
            <p:cNvPr id="31" name="object 34"/>
            <p:cNvSpPr/>
            <p:nvPr/>
          </p:nvSpPr>
          <p:spPr>
            <a:xfrm>
              <a:off x="4697729" y="3240785"/>
              <a:ext cx="381000" cy="368935"/>
            </a:xfrm>
            <a:custGeom>
              <a:avLst/>
              <a:gdLst/>
              <a:ahLst/>
              <a:cxnLst/>
              <a:rect l="l" t="t" r="r" b="b"/>
              <a:pathLst>
                <a:path w="381000" h="368935">
                  <a:moveTo>
                    <a:pt x="190500" y="0"/>
                  </a:moveTo>
                  <a:lnTo>
                    <a:pt x="139876" y="6586"/>
                  </a:lnTo>
                  <a:lnTo>
                    <a:pt x="94375" y="25174"/>
                  </a:lnTo>
                  <a:lnTo>
                    <a:pt x="55816" y="54006"/>
                  </a:lnTo>
                  <a:lnTo>
                    <a:pt x="26020" y="91327"/>
                  </a:lnTo>
                  <a:lnTo>
                    <a:pt x="6808" y="135378"/>
                  </a:lnTo>
                  <a:lnTo>
                    <a:pt x="0" y="184403"/>
                  </a:lnTo>
                  <a:lnTo>
                    <a:pt x="6808" y="233429"/>
                  </a:lnTo>
                  <a:lnTo>
                    <a:pt x="26020" y="277480"/>
                  </a:lnTo>
                  <a:lnTo>
                    <a:pt x="55816" y="314801"/>
                  </a:lnTo>
                  <a:lnTo>
                    <a:pt x="94375" y="343633"/>
                  </a:lnTo>
                  <a:lnTo>
                    <a:pt x="139876" y="362221"/>
                  </a:lnTo>
                  <a:lnTo>
                    <a:pt x="190500" y="368807"/>
                  </a:lnTo>
                  <a:lnTo>
                    <a:pt x="241123" y="362221"/>
                  </a:lnTo>
                  <a:lnTo>
                    <a:pt x="286624" y="343633"/>
                  </a:lnTo>
                  <a:lnTo>
                    <a:pt x="325183" y="314801"/>
                  </a:lnTo>
                  <a:lnTo>
                    <a:pt x="354979" y="277480"/>
                  </a:lnTo>
                  <a:lnTo>
                    <a:pt x="374191" y="233429"/>
                  </a:lnTo>
                  <a:lnTo>
                    <a:pt x="381000" y="184403"/>
                  </a:lnTo>
                  <a:lnTo>
                    <a:pt x="374191" y="135378"/>
                  </a:lnTo>
                  <a:lnTo>
                    <a:pt x="354979" y="91327"/>
                  </a:lnTo>
                  <a:lnTo>
                    <a:pt x="325183" y="54006"/>
                  </a:lnTo>
                  <a:lnTo>
                    <a:pt x="286624" y="25174"/>
                  </a:lnTo>
                  <a:lnTo>
                    <a:pt x="241123" y="6586"/>
                  </a:lnTo>
                  <a:lnTo>
                    <a:pt x="190500" y="0"/>
                  </a:lnTo>
                  <a:close/>
                </a:path>
              </a:pathLst>
            </a:custGeom>
            <a:grpFill/>
          </p:spPr>
          <p:txBody>
            <a:bodyPr wrap="square" lIns="0" tIns="0" rIns="0" bIns="0" rtlCol="0"/>
            <a:lstStyle/>
            <a:p>
              <a:endParaRPr/>
            </a:p>
          </p:txBody>
        </p:sp>
        <p:sp>
          <p:nvSpPr>
            <p:cNvPr id="32" name="object 35"/>
            <p:cNvSpPr/>
            <p:nvPr/>
          </p:nvSpPr>
          <p:spPr>
            <a:xfrm>
              <a:off x="4697729" y="3240785"/>
              <a:ext cx="381000" cy="368935"/>
            </a:xfrm>
            <a:custGeom>
              <a:avLst/>
              <a:gdLst/>
              <a:ahLst/>
              <a:cxnLst/>
              <a:rect l="l" t="t" r="r" b="b"/>
              <a:pathLst>
                <a:path w="381000" h="368935">
                  <a:moveTo>
                    <a:pt x="0" y="184403"/>
                  </a:moveTo>
                  <a:lnTo>
                    <a:pt x="6808" y="135378"/>
                  </a:lnTo>
                  <a:lnTo>
                    <a:pt x="26020" y="91327"/>
                  </a:lnTo>
                  <a:lnTo>
                    <a:pt x="55816" y="54006"/>
                  </a:lnTo>
                  <a:lnTo>
                    <a:pt x="94375" y="25174"/>
                  </a:lnTo>
                  <a:lnTo>
                    <a:pt x="139876" y="6586"/>
                  </a:lnTo>
                  <a:lnTo>
                    <a:pt x="190500" y="0"/>
                  </a:lnTo>
                  <a:lnTo>
                    <a:pt x="241123" y="6586"/>
                  </a:lnTo>
                  <a:lnTo>
                    <a:pt x="286624" y="25174"/>
                  </a:lnTo>
                  <a:lnTo>
                    <a:pt x="325183" y="54006"/>
                  </a:lnTo>
                  <a:lnTo>
                    <a:pt x="354979" y="91327"/>
                  </a:lnTo>
                  <a:lnTo>
                    <a:pt x="374191" y="135378"/>
                  </a:lnTo>
                  <a:lnTo>
                    <a:pt x="381000" y="184403"/>
                  </a:lnTo>
                  <a:lnTo>
                    <a:pt x="374191" y="233429"/>
                  </a:lnTo>
                  <a:lnTo>
                    <a:pt x="354979" y="277480"/>
                  </a:lnTo>
                  <a:lnTo>
                    <a:pt x="325183" y="314801"/>
                  </a:lnTo>
                  <a:lnTo>
                    <a:pt x="286624" y="343633"/>
                  </a:lnTo>
                  <a:lnTo>
                    <a:pt x="241123" y="362221"/>
                  </a:lnTo>
                  <a:lnTo>
                    <a:pt x="190500" y="368807"/>
                  </a:lnTo>
                  <a:lnTo>
                    <a:pt x="139876" y="362221"/>
                  </a:lnTo>
                  <a:lnTo>
                    <a:pt x="94375" y="343633"/>
                  </a:lnTo>
                  <a:lnTo>
                    <a:pt x="55816" y="314801"/>
                  </a:lnTo>
                  <a:lnTo>
                    <a:pt x="26020" y="277480"/>
                  </a:lnTo>
                  <a:lnTo>
                    <a:pt x="6808" y="233429"/>
                  </a:lnTo>
                  <a:lnTo>
                    <a:pt x="0" y="184403"/>
                  </a:lnTo>
                  <a:close/>
                </a:path>
              </a:pathLst>
            </a:custGeom>
            <a:grpFill/>
            <a:ln w="25400">
              <a:solidFill>
                <a:srgbClr val="FFFFFF"/>
              </a:solidFill>
            </a:ln>
          </p:spPr>
          <p:txBody>
            <a:bodyPr wrap="square" lIns="0" tIns="0" rIns="0" bIns="0" rtlCol="0"/>
            <a:lstStyle/>
            <a:p>
              <a:endParaRPr/>
            </a:p>
          </p:txBody>
        </p:sp>
      </p:grpSp>
      <p:sp>
        <p:nvSpPr>
          <p:cNvPr id="33" name="object 36"/>
          <p:cNvSpPr txBox="1"/>
          <p:nvPr/>
        </p:nvSpPr>
        <p:spPr>
          <a:xfrm>
            <a:off x="6139370" y="3763913"/>
            <a:ext cx="17243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MT"/>
                <a:cs typeface="Arial MT"/>
              </a:rPr>
              <a:t>7</a:t>
            </a:r>
            <a:endParaRPr sz="1400" dirty="0">
              <a:latin typeface="Arial MT"/>
              <a:cs typeface="Arial MT"/>
            </a:endParaRPr>
          </a:p>
        </p:txBody>
      </p:sp>
      <p:sp>
        <p:nvSpPr>
          <p:cNvPr id="34" name="object 27"/>
          <p:cNvSpPr txBox="1"/>
          <p:nvPr/>
        </p:nvSpPr>
        <p:spPr>
          <a:xfrm>
            <a:off x="6775242" y="1543881"/>
            <a:ext cx="5155404" cy="720069"/>
          </a:xfrm>
          <a:prstGeom prst="rect">
            <a:avLst/>
          </a:prstGeom>
          <a:solidFill>
            <a:srgbClr val="FFFFFF"/>
          </a:solidFill>
        </p:spPr>
        <p:txBody>
          <a:bodyPr vert="horz" wrap="square" lIns="0" tIns="42545" rIns="0" bIns="0" rtlCol="0">
            <a:spAutoFit/>
          </a:bodyPr>
          <a:lstStyle/>
          <a:p>
            <a:pPr marL="92075" marR="81280" algn="just">
              <a:lnSpc>
                <a:spcPct val="100000"/>
              </a:lnSpc>
              <a:spcBef>
                <a:spcPts val="335"/>
              </a:spcBef>
            </a:pPr>
            <a:r>
              <a:rPr lang="es-CO" sz="1100" spc="-5" dirty="0">
                <a:latin typeface="Arial MT"/>
                <a:cs typeface="Arial MT"/>
              </a:rPr>
              <a:t>Una vez la dependencia sea informada de un hallazgo en el SGI, deberá </a:t>
            </a:r>
            <a:r>
              <a:rPr lang="es-CO" sz="1100" b="1" spc="-5" dirty="0">
                <a:latin typeface="Arial MT"/>
                <a:cs typeface="Arial MT"/>
              </a:rPr>
              <a:t>realizar el análisis de causas y establecerá las acciones</a:t>
            </a:r>
            <a:r>
              <a:rPr lang="es-CO" sz="1100" spc="-5" dirty="0">
                <a:latin typeface="Arial MT"/>
                <a:cs typeface="Arial MT"/>
              </a:rPr>
              <a:t> respectivas a través del SGI, para lo cual podrá contar con el apoyo de la OAP, solicitado por correo electrónico.</a:t>
            </a:r>
            <a:endParaRPr sz="1100" dirty="0">
              <a:latin typeface="Arial MT"/>
              <a:cs typeface="Arial MT"/>
            </a:endParaRPr>
          </a:p>
        </p:txBody>
      </p:sp>
      <p:sp>
        <p:nvSpPr>
          <p:cNvPr id="35" name="object 32"/>
          <p:cNvSpPr txBox="1"/>
          <p:nvPr/>
        </p:nvSpPr>
        <p:spPr>
          <a:xfrm>
            <a:off x="6741587" y="4641517"/>
            <a:ext cx="4994777" cy="550792"/>
          </a:xfrm>
          <a:prstGeom prst="rect">
            <a:avLst/>
          </a:prstGeom>
          <a:solidFill>
            <a:srgbClr val="FFFFFF"/>
          </a:solidFill>
        </p:spPr>
        <p:txBody>
          <a:bodyPr vert="horz" wrap="square" lIns="0" tIns="42545" rIns="0" bIns="0" rtlCol="0">
            <a:spAutoFit/>
          </a:bodyPr>
          <a:lstStyle/>
          <a:p>
            <a:pPr marL="92075" algn="just">
              <a:lnSpc>
                <a:spcPct val="100000"/>
              </a:lnSpc>
              <a:spcBef>
                <a:spcPts val="335"/>
              </a:spcBef>
            </a:pPr>
            <a:r>
              <a:rPr sz="1100" spc="-5" dirty="0">
                <a:latin typeface="Arial MT"/>
                <a:cs typeface="Arial MT"/>
              </a:rPr>
              <a:t>Cuando</a:t>
            </a:r>
            <a:r>
              <a:rPr sz="1100" spc="25" dirty="0">
                <a:latin typeface="Arial MT"/>
                <a:cs typeface="Arial MT"/>
              </a:rPr>
              <a:t> </a:t>
            </a:r>
            <a:r>
              <a:rPr sz="1100" dirty="0">
                <a:latin typeface="Arial MT"/>
                <a:cs typeface="Arial MT"/>
              </a:rPr>
              <a:t>se</a:t>
            </a:r>
            <a:r>
              <a:rPr sz="1100" spc="15" dirty="0">
                <a:latin typeface="Arial MT"/>
                <a:cs typeface="Arial MT"/>
              </a:rPr>
              <a:t> </a:t>
            </a:r>
            <a:r>
              <a:rPr sz="1100" spc="-5" dirty="0">
                <a:latin typeface="Arial MT"/>
                <a:cs typeface="Arial MT"/>
              </a:rPr>
              <a:t>finalicen</a:t>
            </a:r>
            <a:r>
              <a:rPr sz="1100" spc="30" dirty="0">
                <a:latin typeface="Arial MT"/>
                <a:cs typeface="Arial MT"/>
              </a:rPr>
              <a:t> </a:t>
            </a:r>
            <a:r>
              <a:rPr sz="1100" spc="-5" dirty="0">
                <a:latin typeface="Arial MT"/>
                <a:cs typeface="Arial MT"/>
              </a:rPr>
              <a:t>las</a:t>
            </a:r>
            <a:r>
              <a:rPr sz="1100" spc="25" dirty="0">
                <a:latin typeface="Arial MT"/>
                <a:cs typeface="Arial MT"/>
              </a:rPr>
              <a:t> </a:t>
            </a:r>
            <a:r>
              <a:rPr sz="1100" dirty="0">
                <a:latin typeface="Arial MT"/>
                <a:cs typeface="Arial MT"/>
              </a:rPr>
              <a:t>acciones,</a:t>
            </a:r>
            <a:r>
              <a:rPr sz="1100" spc="25" dirty="0">
                <a:latin typeface="Arial MT"/>
                <a:cs typeface="Arial MT"/>
              </a:rPr>
              <a:t> </a:t>
            </a:r>
            <a:r>
              <a:rPr sz="1100" spc="-5" dirty="0">
                <a:latin typeface="Arial MT"/>
                <a:cs typeface="Arial MT"/>
              </a:rPr>
              <a:t>la</a:t>
            </a:r>
            <a:r>
              <a:rPr sz="1100" spc="25" dirty="0">
                <a:latin typeface="Arial MT"/>
                <a:cs typeface="Arial MT"/>
              </a:rPr>
              <a:t> </a:t>
            </a:r>
            <a:r>
              <a:rPr lang="es-CO" sz="1100" spc="-5" dirty="0">
                <a:latin typeface="Arial MT"/>
                <a:cs typeface="Arial MT"/>
              </a:rPr>
              <a:t>dependencia</a:t>
            </a:r>
            <a:r>
              <a:rPr sz="1100" spc="30" dirty="0">
                <a:latin typeface="Arial MT"/>
                <a:cs typeface="Arial MT"/>
              </a:rPr>
              <a:t> </a:t>
            </a:r>
            <a:r>
              <a:rPr lang="es-CO" sz="1100" spc="-5" dirty="0">
                <a:latin typeface="Arial MT"/>
                <a:cs typeface="Arial MT"/>
              </a:rPr>
              <a:t>deberá </a:t>
            </a:r>
            <a:r>
              <a:rPr lang="es-CO" sz="1100" b="1" dirty="0">
                <a:latin typeface="Arial MT"/>
                <a:cs typeface="Arial MT"/>
              </a:rPr>
              <a:t>notificar</a:t>
            </a:r>
            <a:r>
              <a:rPr sz="1100" b="1" spc="-35" dirty="0">
                <a:latin typeface="Arial MT"/>
                <a:cs typeface="Arial MT"/>
              </a:rPr>
              <a:t> </a:t>
            </a:r>
            <a:r>
              <a:rPr lang="es-CO" sz="1100" b="1" spc="-35" dirty="0">
                <a:latin typeface="Arial MT"/>
                <a:cs typeface="Arial MT"/>
              </a:rPr>
              <a:t>a la Oficina Asesora de Planeación y la Oficina de Control Interno</a:t>
            </a:r>
            <a:r>
              <a:rPr lang="es-CO" sz="1100" spc="-35" dirty="0">
                <a:latin typeface="Arial MT"/>
                <a:cs typeface="Arial MT"/>
              </a:rPr>
              <a:t> </a:t>
            </a:r>
            <a:r>
              <a:rPr sz="1100" spc="-5" dirty="0">
                <a:latin typeface="Arial MT"/>
                <a:cs typeface="Arial MT"/>
              </a:rPr>
              <a:t>el</a:t>
            </a:r>
            <a:r>
              <a:rPr sz="1100" spc="-10" dirty="0">
                <a:latin typeface="Arial MT"/>
                <a:cs typeface="Arial MT"/>
              </a:rPr>
              <a:t> </a:t>
            </a:r>
            <a:r>
              <a:rPr sz="1100" dirty="0">
                <a:latin typeface="Arial MT"/>
                <a:cs typeface="Arial MT"/>
              </a:rPr>
              <a:t>cumplimiento</a:t>
            </a:r>
            <a:r>
              <a:rPr sz="1100" spc="-45" dirty="0">
                <a:latin typeface="Arial MT"/>
                <a:cs typeface="Arial MT"/>
              </a:rPr>
              <a:t> </a:t>
            </a:r>
            <a:r>
              <a:rPr sz="1100" spc="-5" dirty="0">
                <a:latin typeface="Arial MT"/>
                <a:cs typeface="Arial MT"/>
              </a:rPr>
              <a:t>del</a:t>
            </a:r>
            <a:r>
              <a:rPr sz="1100" spc="-10" dirty="0">
                <a:latin typeface="Arial MT"/>
                <a:cs typeface="Arial MT"/>
              </a:rPr>
              <a:t> </a:t>
            </a:r>
            <a:r>
              <a:rPr sz="1100" spc="-5" dirty="0">
                <a:latin typeface="Arial MT"/>
                <a:cs typeface="Arial MT"/>
              </a:rPr>
              <a:t>plan</a:t>
            </a:r>
            <a:r>
              <a:rPr lang="es-CO" sz="1100" spc="-5" dirty="0">
                <a:latin typeface="Arial MT"/>
                <a:cs typeface="Arial MT"/>
              </a:rPr>
              <a:t> para programar el cierre por parte de un auditor delegado. </a:t>
            </a:r>
            <a:endParaRPr sz="1100" dirty="0">
              <a:latin typeface="Arial MT"/>
              <a:cs typeface="Arial MT"/>
            </a:endParaRPr>
          </a:p>
        </p:txBody>
      </p:sp>
      <p:grpSp>
        <p:nvGrpSpPr>
          <p:cNvPr id="36" name="object 33"/>
          <p:cNvGrpSpPr/>
          <p:nvPr/>
        </p:nvGrpSpPr>
        <p:grpSpPr>
          <a:xfrm>
            <a:off x="5997765" y="4796021"/>
            <a:ext cx="560180" cy="394135"/>
            <a:chOff x="4685029" y="3228085"/>
            <a:chExt cx="406400" cy="394335"/>
          </a:xfrm>
          <a:solidFill>
            <a:srgbClr val="FFCD00"/>
          </a:solidFill>
        </p:grpSpPr>
        <p:sp>
          <p:nvSpPr>
            <p:cNvPr id="37" name="object 34"/>
            <p:cNvSpPr/>
            <p:nvPr/>
          </p:nvSpPr>
          <p:spPr>
            <a:xfrm>
              <a:off x="4697729" y="3240785"/>
              <a:ext cx="381000" cy="368935"/>
            </a:xfrm>
            <a:custGeom>
              <a:avLst/>
              <a:gdLst/>
              <a:ahLst/>
              <a:cxnLst/>
              <a:rect l="l" t="t" r="r" b="b"/>
              <a:pathLst>
                <a:path w="381000" h="368935">
                  <a:moveTo>
                    <a:pt x="190500" y="0"/>
                  </a:moveTo>
                  <a:lnTo>
                    <a:pt x="139876" y="6586"/>
                  </a:lnTo>
                  <a:lnTo>
                    <a:pt x="94375" y="25174"/>
                  </a:lnTo>
                  <a:lnTo>
                    <a:pt x="55816" y="54006"/>
                  </a:lnTo>
                  <a:lnTo>
                    <a:pt x="26020" y="91327"/>
                  </a:lnTo>
                  <a:lnTo>
                    <a:pt x="6808" y="135378"/>
                  </a:lnTo>
                  <a:lnTo>
                    <a:pt x="0" y="184403"/>
                  </a:lnTo>
                  <a:lnTo>
                    <a:pt x="6808" y="233429"/>
                  </a:lnTo>
                  <a:lnTo>
                    <a:pt x="26020" y="277480"/>
                  </a:lnTo>
                  <a:lnTo>
                    <a:pt x="55816" y="314801"/>
                  </a:lnTo>
                  <a:lnTo>
                    <a:pt x="94375" y="343633"/>
                  </a:lnTo>
                  <a:lnTo>
                    <a:pt x="139876" y="362221"/>
                  </a:lnTo>
                  <a:lnTo>
                    <a:pt x="190500" y="368807"/>
                  </a:lnTo>
                  <a:lnTo>
                    <a:pt x="241123" y="362221"/>
                  </a:lnTo>
                  <a:lnTo>
                    <a:pt x="286624" y="343633"/>
                  </a:lnTo>
                  <a:lnTo>
                    <a:pt x="325183" y="314801"/>
                  </a:lnTo>
                  <a:lnTo>
                    <a:pt x="354979" y="277480"/>
                  </a:lnTo>
                  <a:lnTo>
                    <a:pt x="374191" y="233429"/>
                  </a:lnTo>
                  <a:lnTo>
                    <a:pt x="381000" y="184403"/>
                  </a:lnTo>
                  <a:lnTo>
                    <a:pt x="374191" y="135378"/>
                  </a:lnTo>
                  <a:lnTo>
                    <a:pt x="354979" y="91327"/>
                  </a:lnTo>
                  <a:lnTo>
                    <a:pt x="325183" y="54006"/>
                  </a:lnTo>
                  <a:lnTo>
                    <a:pt x="286624" y="25174"/>
                  </a:lnTo>
                  <a:lnTo>
                    <a:pt x="241123" y="6586"/>
                  </a:lnTo>
                  <a:lnTo>
                    <a:pt x="190500" y="0"/>
                  </a:lnTo>
                  <a:close/>
                </a:path>
              </a:pathLst>
            </a:custGeom>
            <a:grpFill/>
          </p:spPr>
          <p:txBody>
            <a:bodyPr wrap="square" lIns="0" tIns="0" rIns="0" bIns="0" rtlCol="0"/>
            <a:lstStyle/>
            <a:p>
              <a:endParaRPr/>
            </a:p>
          </p:txBody>
        </p:sp>
        <p:sp>
          <p:nvSpPr>
            <p:cNvPr id="38" name="object 35"/>
            <p:cNvSpPr/>
            <p:nvPr/>
          </p:nvSpPr>
          <p:spPr>
            <a:xfrm>
              <a:off x="4697729" y="3240785"/>
              <a:ext cx="381000" cy="368935"/>
            </a:xfrm>
            <a:custGeom>
              <a:avLst/>
              <a:gdLst/>
              <a:ahLst/>
              <a:cxnLst/>
              <a:rect l="l" t="t" r="r" b="b"/>
              <a:pathLst>
                <a:path w="381000" h="368935">
                  <a:moveTo>
                    <a:pt x="0" y="184403"/>
                  </a:moveTo>
                  <a:lnTo>
                    <a:pt x="6808" y="135378"/>
                  </a:lnTo>
                  <a:lnTo>
                    <a:pt x="26020" y="91327"/>
                  </a:lnTo>
                  <a:lnTo>
                    <a:pt x="55816" y="54006"/>
                  </a:lnTo>
                  <a:lnTo>
                    <a:pt x="94375" y="25174"/>
                  </a:lnTo>
                  <a:lnTo>
                    <a:pt x="139876" y="6586"/>
                  </a:lnTo>
                  <a:lnTo>
                    <a:pt x="190500" y="0"/>
                  </a:lnTo>
                  <a:lnTo>
                    <a:pt x="241123" y="6586"/>
                  </a:lnTo>
                  <a:lnTo>
                    <a:pt x="286624" y="25174"/>
                  </a:lnTo>
                  <a:lnTo>
                    <a:pt x="325183" y="54006"/>
                  </a:lnTo>
                  <a:lnTo>
                    <a:pt x="354979" y="91327"/>
                  </a:lnTo>
                  <a:lnTo>
                    <a:pt x="374191" y="135378"/>
                  </a:lnTo>
                  <a:lnTo>
                    <a:pt x="381000" y="184403"/>
                  </a:lnTo>
                  <a:lnTo>
                    <a:pt x="374191" y="233429"/>
                  </a:lnTo>
                  <a:lnTo>
                    <a:pt x="354979" y="277480"/>
                  </a:lnTo>
                  <a:lnTo>
                    <a:pt x="325183" y="314801"/>
                  </a:lnTo>
                  <a:lnTo>
                    <a:pt x="286624" y="343633"/>
                  </a:lnTo>
                  <a:lnTo>
                    <a:pt x="241123" y="362221"/>
                  </a:lnTo>
                  <a:lnTo>
                    <a:pt x="190500" y="368807"/>
                  </a:lnTo>
                  <a:lnTo>
                    <a:pt x="139876" y="362221"/>
                  </a:lnTo>
                  <a:lnTo>
                    <a:pt x="94375" y="343633"/>
                  </a:lnTo>
                  <a:lnTo>
                    <a:pt x="55816" y="314801"/>
                  </a:lnTo>
                  <a:lnTo>
                    <a:pt x="26020" y="277480"/>
                  </a:lnTo>
                  <a:lnTo>
                    <a:pt x="6808" y="233429"/>
                  </a:lnTo>
                  <a:lnTo>
                    <a:pt x="0" y="184403"/>
                  </a:lnTo>
                  <a:close/>
                </a:path>
              </a:pathLst>
            </a:custGeom>
            <a:grpFill/>
            <a:ln w="25400">
              <a:solidFill>
                <a:srgbClr val="FFFFFF"/>
              </a:solidFill>
            </a:ln>
          </p:spPr>
          <p:txBody>
            <a:bodyPr wrap="square" lIns="0" tIns="0" rIns="0" bIns="0" rtlCol="0"/>
            <a:lstStyle/>
            <a:p>
              <a:endParaRPr/>
            </a:p>
          </p:txBody>
        </p:sp>
      </p:grpSp>
      <p:sp>
        <p:nvSpPr>
          <p:cNvPr id="39" name="object 31"/>
          <p:cNvSpPr txBox="1"/>
          <p:nvPr/>
        </p:nvSpPr>
        <p:spPr>
          <a:xfrm>
            <a:off x="6136702" y="4873240"/>
            <a:ext cx="172430" cy="228152"/>
          </a:xfrm>
          <a:prstGeom prst="rect">
            <a:avLst/>
          </a:prstGeom>
        </p:spPr>
        <p:txBody>
          <a:bodyPr vert="horz" wrap="square" lIns="0" tIns="12700" rIns="0" bIns="0" rtlCol="0">
            <a:spAutoFit/>
          </a:bodyPr>
          <a:lstStyle/>
          <a:p>
            <a:pPr marL="12700">
              <a:lnSpc>
                <a:spcPct val="100000"/>
              </a:lnSpc>
              <a:spcBef>
                <a:spcPts val="100"/>
              </a:spcBef>
            </a:pPr>
            <a:r>
              <a:rPr lang="es-CO" sz="1400" dirty="0">
                <a:solidFill>
                  <a:srgbClr val="FFFFFF"/>
                </a:solidFill>
                <a:latin typeface="Arial MT"/>
                <a:cs typeface="Arial MT"/>
              </a:rPr>
              <a:t>8</a:t>
            </a:r>
            <a:endParaRPr sz="1400" dirty="0">
              <a:latin typeface="Arial MT"/>
              <a:cs typeface="Arial MT"/>
            </a:endParaRPr>
          </a:p>
        </p:txBody>
      </p:sp>
      <p:sp>
        <p:nvSpPr>
          <p:cNvPr id="40" name="object 32"/>
          <p:cNvSpPr txBox="1"/>
          <p:nvPr/>
        </p:nvSpPr>
        <p:spPr>
          <a:xfrm>
            <a:off x="6775241" y="3737278"/>
            <a:ext cx="4994777" cy="550792"/>
          </a:xfrm>
          <a:prstGeom prst="rect">
            <a:avLst/>
          </a:prstGeom>
          <a:solidFill>
            <a:srgbClr val="FFFFFF"/>
          </a:solidFill>
        </p:spPr>
        <p:txBody>
          <a:bodyPr vert="horz" wrap="square" lIns="0" tIns="42545" rIns="0" bIns="0" rtlCol="0">
            <a:spAutoFit/>
          </a:bodyPr>
          <a:lstStyle/>
          <a:p>
            <a:pPr marL="92075" algn="just">
              <a:lnSpc>
                <a:spcPct val="100000"/>
              </a:lnSpc>
              <a:spcBef>
                <a:spcPts val="335"/>
              </a:spcBef>
            </a:pPr>
            <a:r>
              <a:rPr lang="es-CO" sz="1100" spc="-5" dirty="0">
                <a:latin typeface="Arial MT"/>
                <a:cs typeface="Arial MT"/>
              </a:rPr>
              <a:t>El responsable de las actividades del plan deberá ingresar al SGI a </a:t>
            </a:r>
            <a:r>
              <a:rPr lang="es-CO" sz="1100" b="1" spc="-5" dirty="0">
                <a:latin typeface="Arial MT"/>
                <a:cs typeface="Arial MT"/>
              </a:rPr>
              <a:t>reportar el avance y la evidencia</a:t>
            </a:r>
            <a:r>
              <a:rPr lang="es-CO" sz="1100" spc="-5" dirty="0">
                <a:latin typeface="Arial MT"/>
                <a:cs typeface="Arial MT"/>
              </a:rPr>
              <a:t> del cumplimiento de las acciones programadas en las fechas establecidas. </a:t>
            </a:r>
            <a:endParaRPr sz="1100" dirty="0">
              <a:latin typeface="Arial MT"/>
              <a:cs typeface="Arial MT"/>
            </a:endParaRPr>
          </a:p>
        </p:txBody>
      </p:sp>
    </p:spTree>
    <p:extLst>
      <p:ext uri="{BB962C8B-B14F-4D97-AF65-F5344CB8AC3E}">
        <p14:creationId xmlns:p14="http://schemas.microsoft.com/office/powerpoint/2010/main" val="80527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5400" dirty="0">
                <a:solidFill>
                  <a:schemeClr val="bg1"/>
                </a:solidFill>
              </a:rPr>
              <a:t>Roles y responsabilidades</a:t>
            </a:r>
            <a:endParaRPr lang="es-ES" dirty="0">
              <a:solidFill>
                <a:schemeClr val="bg1"/>
              </a:solidFill>
            </a:endParaRPr>
          </a:p>
        </p:txBody>
      </p:sp>
      <p:sp>
        <p:nvSpPr>
          <p:cNvPr id="3" name="Marcador de texto 2"/>
          <p:cNvSpPr>
            <a:spLocks noGrp="1"/>
          </p:cNvSpPr>
          <p:nvPr>
            <p:ph type="body" idx="1"/>
          </p:nvPr>
        </p:nvSpPr>
        <p:spPr/>
        <p:txBody>
          <a:bodyPr/>
          <a:lstStyle/>
          <a:p>
            <a:endParaRPr lang="es-ES"/>
          </a:p>
        </p:txBody>
      </p:sp>
      <p:sp>
        <p:nvSpPr>
          <p:cNvPr id="4" name="Marcador de contenido 3"/>
          <p:cNvSpPr>
            <a:spLocks noGrp="1"/>
          </p:cNvSpPr>
          <p:nvPr>
            <p:ph sz="half" idx="2"/>
          </p:nvPr>
        </p:nvSpPr>
        <p:spPr/>
        <p:txBody>
          <a:bodyPr/>
          <a:lstStyle/>
          <a:p>
            <a:r>
              <a:rPr lang="es-ES" dirty="0"/>
              <a:t>2</a:t>
            </a:r>
          </a:p>
        </p:txBody>
      </p:sp>
    </p:spTree>
    <p:extLst>
      <p:ext uri="{BB962C8B-B14F-4D97-AF65-F5344CB8AC3E}">
        <p14:creationId xmlns:p14="http://schemas.microsoft.com/office/powerpoint/2010/main" val="41401320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TotalTime>
  <Words>3032</Words>
  <Application>Microsoft Office PowerPoint</Application>
  <PresentationFormat>Panorámica</PresentationFormat>
  <Paragraphs>288</Paragraphs>
  <Slides>37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Arial MT</vt:lpstr>
      <vt:lpstr>Calibri</vt:lpstr>
      <vt:lpstr>Calibri Light</vt:lpstr>
      <vt:lpstr>Helvetica</vt:lpstr>
      <vt:lpstr>Verdana</vt:lpstr>
      <vt:lpstr>Wingdings</vt:lpstr>
      <vt:lpstr>Tema de Office</vt:lpstr>
      <vt:lpstr>Presentación de PowerPoint</vt:lpstr>
      <vt:lpstr>Presentación de PowerPoint</vt:lpstr>
      <vt:lpstr>Presentación de PowerPoint</vt:lpstr>
      <vt:lpstr>Presentación de PowerPoint</vt:lpstr>
      <vt:lpstr>Generalidades</vt:lpstr>
      <vt:lpstr>Contextualización </vt:lpstr>
      <vt:lpstr>Acceso al módulo SGI- Plan de Mejoramiento </vt:lpstr>
      <vt:lpstr>Generalidades </vt:lpstr>
      <vt:lpstr>Roles y responsabilidades</vt:lpstr>
      <vt:lpstr>Roles y responsabilidades</vt:lpstr>
      <vt:lpstr>Creación del hallazgo</vt:lpstr>
      <vt:lpstr>Ingreso al SGI</vt:lpstr>
      <vt:lpstr>Creación del hallazgo</vt:lpstr>
      <vt:lpstr>Creación del hallazgo</vt:lpstr>
      <vt:lpstr>Modificación del hallazgo</vt:lpstr>
      <vt:lpstr>Modificación del hallazgo</vt:lpstr>
      <vt:lpstr>Modificación del hallazgo</vt:lpstr>
      <vt:lpstr>Formulación del Plan de Acción</vt:lpstr>
      <vt:lpstr>Formulación del Plan de Mejoramiento</vt:lpstr>
      <vt:lpstr>Formulación del Plan de Mejoramiento</vt:lpstr>
      <vt:lpstr>Formulación del Plan de Mejoramiento</vt:lpstr>
      <vt:lpstr>Formulación del Plan de Mejoramiento</vt:lpstr>
      <vt:lpstr>Formulación del Plan de Mejoramiento</vt:lpstr>
      <vt:lpstr>Reporte de avances al Plan de Acción</vt:lpstr>
      <vt:lpstr>Reporte de avances al Plan de Mejoramiento</vt:lpstr>
      <vt:lpstr>Reporte de avances al Plan de Mejoramiento</vt:lpstr>
      <vt:lpstr>Seguimiento y notificación para cierre</vt:lpstr>
      <vt:lpstr>Seguimiento y notificación para cierre</vt:lpstr>
      <vt:lpstr>Seguimiento y notificación para cierre</vt:lpstr>
      <vt:lpstr>Asignación auditor </vt:lpstr>
      <vt:lpstr>Asignación auditor</vt:lpstr>
      <vt:lpstr>Validación y cierre de hallazgo  </vt:lpstr>
      <vt:lpstr>Validación y cierre de hallazgo</vt:lpstr>
      <vt:lpstr>Generación de Informes</vt:lpstr>
      <vt:lpstr>Informes</vt:lpstr>
      <vt:lpstr>Informes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Jose Camacho Rosso</dc:creator>
  <cp:lastModifiedBy>John Alexander Olaya Villalba</cp:lastModifiedBy>
  <cp:revision>21</cp:revision>
  <dcterms:created xsi:type="dcterms:W3CDTF">2024-06-18T21:12:34Z</dcterms:created>
  <dcterms:modified xsi:type="dcterms:W3CDTF">2024-08-02T15:10:14Z</dcterms:modified>
</cp:coreProperties>
</file>