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71" r:id="rId4"/>
  </p:sldIdLst>
  <p:sldSz cx="12192000" cy="6858000"/>
  <p:notesSz cx="7004050" cy="92233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6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00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2771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67341" y="0"/>
            <a:ext cx="3035088" cy="462771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r">
              <a:defRPr sz="1200"/>
            </a:lvl1pPr>
          </a:lstStyle>
          <a:p>
            <a:fld id="{73A004EF-4F59-4C97-9633-3DACD465483F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60606"/>
            <a:ext cx="3035088" cy="46277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67341" y="8760606"/>
            <a:ext cx="3035088" cy="46277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r">
              <a:defRPr sz="1200"/>
            </a:lvl1pPr>
          </a:lstStyle>
          <a:p>
            <a:fld id="{960F8AEC-6806-4058-8FC0-BF69B54B54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781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2771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2771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r">
              <a:defRPr sz="1200"/>
            </a:lvl1pPr>
          </a:lstStyle>
          <a:p>
            <a:fld id="{7A25AE25-5B5F-47EA-8BBC-6F528ACBF40B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0" tIns="46360" rIns="92720" bIns="4636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405" y="4438749"/>
            <a:ext cx="5603240" cy="3631704"/>
          </a:xfrm>
          <a:prstGeom prst="rect">
            <a:avLst/>
          </a:prstGeom>
        </p:spPr>
        <p:txBody>
          <a:bodyPr vert="horz" lIns="92720" tIns="46360" rIns="92720" bIns="4636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5088" cy="46277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7341" y="8760606"/>
            <a:ext cx="3035088" cy="46277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r">
              <a:defRPr sz="1200"/>
            </a:lvl1pPr>
          </a:lstStyle>
          <a:p>
            <a:fld id="{EBAED264-198C-491C-9D52-0254DC869C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700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571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9375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867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0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68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671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7239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770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976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8471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574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887C7-B18D-40EE-975B-5836DC739652}" type="datetimeFigureOut">
              <a:rPr lang="es-CO" smtClean="0"/>
              <a:t>27/06/2024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7982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92863" y="242577"/>
            <a:ext cx="5371995" cy="558702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Análisis de causa raíz</a:t>
            </a:r>
            <a:endParaRPr lang="es-CO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Pantalla 57"/>
          <p:cNvSpPr/>
          <p:nvPr/>
        </p:nvSpPr>
        <p:spPr>
          <a:xfrm>
            <a:off x="203703" y="3260429"/>
            <a:ext cx="901148" cy="414132"/>
          </a:xfrm>
          <a:prstGeom prst="flowChartDisplay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9" name="Conector recto 58"/>
          <p:cNvCxnSpPr>
            <a:stCxn id="58" idx="3"/>
            <a:endCxn id="63" idx="5"/>
          </p:cNvCxnSpPr>
          <p:nvPr/>
        </p:nvCxnSpPr>
        <p:spPr>
          <a:xfrm flipV="1">
            <a:off x="1104851" y="3460049"/>
            <a:ext cx="8869876" cy="7446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Elipse 59"/>
          <p:cNvSpPr/>
          <p:nvPr/>
        </p:nvSpPr>
        <p:spPr>
          <a:xfrm>
            <a:off x="3055438" y="3373549"/>
            <a:ext cx="284093" cy="265044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1" name="Elipse 60"/>
          <p:cNvSpPr/>
          <p:nvPr/>
        </p:nvSpPr>
        <p:spPr>
          <a:xfrm>
            <a:off x="6308368" y="3341598"/>
            <a:ext cx="284093" cy="265044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2" name="Elipse 61"/>
          <p:cNvSpPr/>
          <p:nvPr/>
        </p:nvSpPr>
        <p:spPr>
          <a:xfrm>
            <a:off x="9524943" y="3334973"/>
            <a:ext cx="284093" cy="265044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3" name="Triángulo rectángulo 62"/>
          <p:cNvSpPr/>
          <p:nvPr/>
        </p:nvSpPr>
        <p:spPr>
          <a:xfrm rot="13497090">
            <a:off x="9687595" y="3183574"/>
            <a:ext cx="574265" cy="552951"/>
          </a:xfrm>
          <a:prstGeom prst="rtTriangl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cxnSp>
        <p:nvCxnSpPr>
          <p:cNvPr id="64" name="Conector recto 63"/>
          <p:cNvCxnSpPr/>
          <p:nvPr/>
        </p:nvCxnSpPr>
        <p:spPr>
          <a:xfrm>
            <a:off x="2515478" y="1906488"/>
            <a:ext cx="630760" cy="1484245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5813386" y="1850728"/>
            <a:ext cx="625877" cy="149087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endCxn id="62" idx="0"/>
          </p:cNvCxnSpPr>
          <p:nvPr/>
        </p:nvCxnSpPr>
        <p:spPr>
          <a:xfrm>
            <a:off x="9041113" y="1850728"/>
            <a:ext cx="625877" cy="1484245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>
            <a:endCxn id="85" idx="2"/>
          </p:cNvCxnSpPr>
          <p:nvPr/>
        </p:nvCxnSpPr>
        <p:spPr>
          <a:xfrm flipH="1">
            <a:off x="9002230" y="3585125"/>
            <a:ext cx="664760" cy="153679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>
            <a:endCxn id="82" idx="2"/>
          </p:cNvCxnSpPr>
          <p:nvPr/>
        </p:nvCxnSpPr>
        <p:spPr>
          <a:xfrm flipH="1">
            <a:off x="5790163" y="3600017"/>
            <a:ext cx="660255" cy="1524605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 flipH="1">
            <a:off x="2468108" y="3600017"/>
            <a:ext cx="678130" cy="1547309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ctángulo 35"/>
          <p:cNvSpPr/>
          <p:nvPr/>
        </p:nvSpPr>
        <p:spPr>
          <a:xfrm>
            <a:off x="1358318" y="1850728"/>
            <a:ext cx="1320763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1" name="Rectángulo 35"/>
          <p:cNvSpPr/>
          <p:nvPr/>
        </p:nvSpPr>
        <p:spPr>
          <a:xfrm>
            <a:off x="1175540" y="2288332"/>
            <a:ext cx="1687460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2" name="Rectángulo 35"/>
          <p:cNvSpPr/>
          <p:nvPr/>
        </p:nvSpPr>
        <p:spPr>
          <a:xfrm>
            <a:off x="983035" y="2729256"/>
            <a:ext cx="2060852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3" name="Rectángulo 35"/>
          <p:cNvSpPr/>
          <p:nvPr/>
        </p:nvSpPr>
        <p:spPr>
          <a:xfrm>
            <a:off x="4665421" y="1860380"/>
            <a:ext cx="1320763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ángulo 35"/>
          <p:cNvSpPr/>
          <p:nvPr/>
        </p:nvSpPr>
        <p:spPr>
          <a:xfrm>
            <a:off x="4482643" y="2297984"/>
            <a:ext cx="1687460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ángulo 35"/>
          <p:cNvSpPr/>
          <p:nvPr/>
        </p:nvSpPr>
        <p:spPr>
          <a:xfrm>
            <a:off x="4290138" y="2738908"/>
            <a:ext cx="2060852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ángulo 35"/>
          <p:cNvSpPr/>
          <p:nvPr/>
        </p:nvSpPr>
        <p:spPr>
          <a:xfrm>
            <a:off x="7894463" y="1860380"/>
            <a:ext cx="1320763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ángulo 35"/>
          <p:cNvSpPr/>
          <p:nvPr/>
        </p:nvSpPr>
        <p:spPr>
          <a:xfrm>
            <a:off x="7711685" y="2297984"/>
            <a:ext cx="1687460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8" name="Rectángulo 35"/>
          <p:cNvSpPr/>
          <p:nvPr/>
        </p:nvSpPr>
        <p:spPr>
          <a:xfrm>
            <a:off x="7519180" y="2738908"/>
            <a:ext cx="2060852" cy="437604"/>
          </a:xfrm>
          <a:prstGeom prst="trapezoid">
            <a:avLst>
              <a:gd name="adj" fmla="val 42420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9" name="Operación manual 54"/>
          <p:cNvSpPr/>
          <p:nvPr/>
        </p:nvSpPr>
        <p:spPr>
          <a:xfrm>
            <a:off x="1328669" y="4686544"/>
            <a:ext cx="1315542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593" y="10000"/>
                </a:lnTo>
                <a:lnTo>
                  <a:pt x="1408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0" name="Operación manual 54"/>
          <p:cNvSpPr/>
          <p:nvPr/>
        </p:nvSpPr>
        <p:spPr>
          <a:xfrm>
            <a:off x="1142367" y="4234256"/>
            <a:ext cx="1692680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886" y="10161"/>
                </a:lnTo>
                <a:lnTo>
                  <a:pt x="1169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Operación manual 54"/>
          <p:cNvSpPr/>
          <p:nvPr/>
        </p:nvSpPr>
        <p:spPr>
          <a:xfrm>
            <a:off x="964598" y="3789102"/>
            <a:ext cx="2072318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930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cubicBezTo>
                  <a:pt x="9674" y="3387"/>
                  <a:pt x="9349" y="6774"/>
                  <a:pt x="9023" y="10161"/>
                </a:cubicBezTo>
                <a:lnTo>
                  <a:pt x="930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Operación manual 54"/>
          <p:cNvSpPr/>
          <p:nvPr/>
        </p:nvSpPr>
        <p:spPr>
          <a:xfrm>
            <a:off x="4659718" y="4685092"/>
            <a:ext cx="1315542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593" y="10000"/>
                </a:lnTo>
                <a:lnTo>
                  <a:pt x="1408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Operación manual 54"/>
          <p:cNvSpPr/>
          <p:nvPr/>
        </p:nvSpPr>
        <p:spPr>
          <a:xfrm>
            <a:off x="4473416" y="4232804"/>
            <a:ext cx="1692680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886" y="10161"/>
                </a:lnTo>
                <a:lnTo>
                  <a:pt x="1169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Operación manual 54"/>
          <p:cNvSpPr/>
          <p:nvPr/>
        </p:nvSpPr>
        <p:spPr>
          <a:xfrm>
            <a:off x="4295647" y="3787650"/>
            <a:ext cx="2072318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930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cubicBezTo>
                  <a:pt x="9674" y="3387"/>
                  <a:pt x="9349" y="6774"/>
                  <a:pt x="9023" y="10161"/>
                </a:cubicBezTo>
                <a:lnTo>
                  <a:pt x="930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Operación manual 54"/>
          <p:cNvSpPr/>
          <p:nvPr/>
        </p:nvSpPr>
        <p:spPr>
          <a:xfrm>
            <a:off x="7871785" y="4682387"/>
            <a:ext cx="1315542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08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593" y="10000"/>
                </a:lnTo>
                <a:lnTo>
                  <a:pt x="1408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6" name="Operación manual 54"/>
          <p:cNvSpPr/>
          <p:nvPr/>
        </p:nvSpPr>
        <p:spPr>
          <a:xfrm>
            <a:off x="7685483" y="4230099"/>
            <a:ext cx="1692680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lnTo>
                  <a:pt x="8886" y="10161"/>
                </a:lnTo>
                <a:lnTo>
                  <a:pt x="1169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7" name="Operación manual 54"/>
          <p:cNvSpPr/>
          <p:nvPr/>
        </p:nvSpPr>
        <p:spPr>
          <a:xfrm>
            <a:off x="7507714" y="3784945"/>
            <a:ext cx="2072318" cy="44660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593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246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354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593 w 10000"/>
              <a:gd name="connsiteY2" fmla="*/ 10000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462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8886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1169 w 10000"/>
              <a:gd name="connsiteY3" fmla="*/ 10161 h 10161"/>
              <a:gd name="connsiteX4" fmla="*/ 0 w 10000"/>
              <a:gd name="connsiteY4" fmla="*/ 0 h 10161"/>
              <a:gd name="connsiteX0" fmla="*/ 0 w 10000"/>
              <a:gd name="connsiteY0" fmla="*/ 0 h 10161"/>
              <a:gd name="connsiteX1" fmla="*/ 10000 w 10000"/>
              <a:gd name="connsiteY1" fmla="*/ 0 h 10161"/>
              <a:gd name="connsiteX2" fmla="*/ 9023 w 10000"/>
              <a:gd name="connsiteY2" fmla="*/ 10161 h 10161"/>
              <a:gd name="connsiteX3" fmla="*/ 930 w 10000"/>
              <a:gd name="connsiteY3" fmla="*/ 10161 h 10161"/>
              <a:gd name="connsiteX4" fmla="*/ 0 w 10000"/>
              <a:gd name="connsiteY4" fmla="*/ 0 h 10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61">
                <a:moveTo>
                  <a:pt x="0" y="0"/>
                </a:moveTo>
                <a:lnTo>
                  <a:pt x="10000" y="0"/>
                </a:lnTo>
                <a:cubicBezTo>
                  <a:pt x="9674" y="3387"/>
                  <a:pt x="9349" y="6774"/>
                  <a:pt x="9023" y="10161"/>
                </a:cubicBezTo>
                <a:lnTo>
                  <a:pt x="930" y="101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8" name="Recortar rectángulo de esquina diagonal 87"/>
          <p:cNvSpPr/>
          <p:nvPr/>
        </p:nvSpPr>
        <p:spPr>
          <a:xfrm>
            <a:off x="1328669" y="1529121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Información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ortar rectángulo de esquina diagonal 88"/>
          <p:cNvSpPr/>
          <p:nvPr/>
        </p:nvSpPr>
        <p:spPr>
          <a:xfrm>
            <a:off x="4669301" y="1532457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Procedimiento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ortar rectángulo de esquina diagonal 89"/>
          <p:cNvSpPr/>
          <p:nvPr/>
        </p:nvSpPr>
        <p:spPr>
          <a:xfrm>
            <a:off x="7871785" y="1529058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Recursos Técnicos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ortar rectángulo de esquina diagonal 90"/>
          <p:cNvSpPr/>
          <p:nvPr/>
        </p:nvSpPr>
        <p:spPr>
          <a:xfrm>
            <a:off x="1330662" y="5249493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Recurso Humano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ortar rectángulo de esquina diagonal 91"/>
          <p:cNvSpPr/>
          <p:nvPr/>
        </p:nvSpPr>
        <p:spPr>
          <a:xfrm>
            <a:off x="4669301" y="5260944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Administración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ortar rectángulo de esquina diagonal 92"/>
          <p:cNvSpPr/>
          <p:nvPr/>
        </p:nvSpPr>
        <p:spPr>
          <a:xfrm>
            <a:off x="7870725" y="5257545"/>
            <a:ext cx="1500802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Ambiente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4" name="Recortar rectángulo de esquina diagonal 93"/>
          <p:cNvSpPr/>
          <p:nvPr/>
        </p:nvSpPr>
        <p:spPr>
          <a:xfrm>
            <a:off x="10522178" y="1733770"/>
            <a:ext cx="778858" cy="233916"/>
          </a:xfrm>
          <a:prstGeom prst="snip2Diag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 smtClean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Situación</a:t>
            </a:r>
            <a:endParaRPr lang="es-CO" sz="900" b="1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5" name="Proceso alternativo 94"/>
          <p:cNvSpPr/>
          <p:nvPr/>
        </p:nvSpPr>
        <p:spPr>
          <a:xfrm>
            <a:off x="10413827" y="2010833"/>
            <a:ext cx="995561" cy="2913319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6" name="CuadroTexto 95"/>
          <p:cNvSpPr txBox="1"/>
          <p:nvPr/>
        </p:nvSpPr>
        <p:spPr>
          <a:xfrm>
            <a:off x="476329" y="5551573"/>
            <a:ext cx="976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Versión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04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Fecha: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2024-06-27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7" name="CuadroTexto 96"/>
          <p:cNvSpPr txBox="1"/>
          <p:nvPr/>
        </p:nvSpPr>
        <p:spPr>
          <a:xfrm>
            <a:off x="3747292" y="5574038"/>
            <a:ext cx="3572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</a:t>
            </a: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este documento se encuentra impreso no se garantiza su vigencia.</a:t>
            </a:r>
          </a:p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versión vigente reposa en el Sistema Integrado de Planeación y Gestión (Intranet).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Times" panose="020206030504050203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1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377536" y="158560"/>
            <a:ext cx="6125269" cy="393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Análisis de Causa Raíz</a:t>
            </a:r>
            <a:endParaRPr lang="es-E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16394"/>
              </p:ext>
            </p:extLst>
          </p:nvPr>
        </p:nvGraphicFramePr>
        <p:xfrm>
          <a:off x="1307464" y="2980600"/>
          <a:ext cx="8647815" cy="13747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605">
                  <a:extLst>
                    <a:ext uri="{9D8B030D-6E8A-4147-A177-3AD203B41FA5}">
                      <a16:colId xmlns:a16="http://schemas.microsoft.com/office/drawing/2014/main" val="2393907634"/>
                    </a:ext>
                  </a:extLst>
                </a:gridCol>
                <a:gridCol w="2882605">
                  <a:extLst>
                    <a:ext uri="{9D8B030D-6E8A-4147-A177-3AD203B41FA5}">
                      <a16:colId xmlns:a16="http://schemas.microsoft.com/office/drawing/2014/main" val="3732439015"/>
                    </a:ext>
                  </a:extLst>
                </a:gridCol>
                <a:gridCol w="2882605">
                  <a:extLst>
                    <a:ext uri="{9D8B030D-6E8A-4147-A177-3AD203B41FA5}">
                      <a16:colId xmlns:a16="http://schemas.microsoft.com/office/drawing/2014/main" val="1347273446"/>
                    </a:ext>
                  </a:extLst>
                </a:gridCol>
              </a:tblGrid>
              <a:tr h="281132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Procesos involucrados (áreas)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Activos de información afectados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Riesgos materializados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26713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390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36434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976224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777747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684883"/>
              </p:ext>
            </p:extLst>
          </p:nvPr>
        </p:nvGraphicFramePr>
        <p:xfrm>
          <a:off x="1307464" y="4756857"/>
          <a:ext cx="8647815" cy="5477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605">
                  <a:extLst>
                    <a:ext uri="{9D8B030D-6E8A-4147-A177-3AD203B41FA5}">
                      <a16:colId xmlns:a16="http://schemas.microsoft.com/office/drawing/2014/main" val="2393907634"/>
                    </a:ext>
                  </a:extLst>
                </a:gridCol>
                <a:gridCol w="2882605">
                  <a:extLst>
                    <a:ext uri="{9D8B030D-6E8A-4147-A177-3AD203B41FA5}">
                      <a16:colId xmlns:a16="http://schemas.microsoft.com/office/drawing/2014/main" val="3732439015"/>
                    </a:ext>
                  </a:extLst>
                </a:gridCol>
                <a:gridCol w="2882605">
                  <a:extLst>
                    <a:ext uri="{9D8B030D-6E8A-4147-A177-3AD203B41FA5}">
                      <a16:colId xmlns:a16="http://schemas.microsoft.com/office/drawing/2014/main" val="1347273446"/>
                    </a:ext>
                  </a:extLst>
                </a:gridCol>
              </a:tblGrid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Causa Raíz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Meta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Hallazgo</a:t>
                      </a:r>
                      <a:r>
                        <a:rPr lang="es-ES" sz="12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asociado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26713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3900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375900"/>
              </p:ext>
            </p:extLst>
          </p:nvPr>
        </p:nvGraphicFramePr>
        <p:xfrm>
          <a:off x="1307463" y="2039086"/>
          <a:ext cx="2882605" cy="5477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605">
                  <a:extLst>
                    <a:ext uri="{9D8B030D-6E8A-4147-A177-3AD203B41FA5}">
                      <a16:colId xmlns:a16="http://schemas.microsoft.com/office/drawing/2014/main" val="2393907634"/>
                    </a:ext>
                  </a:extLst>
                </a:gridCol>
              </a:tblGrid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Fecha de ocurrencia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26713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3900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87300"/>
              </p:ext>
            </p:extLst>
          </p:nvPr>
        </p:nvGraphicFramePr>
        <p:xfrm>
          <a:off x="7072674" y="2040691"/>
          <a:ext cx="2882605" cy="5477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605">
                  <a:extLst>
                    <a:ext uri="{9D8B030D-6E8A-4147-A177-3AD203B41FA5}">
                      <a16:colId xmlns:a16="http://schemas.microsoft.com/office/drawing/2014/main" val="2393907634"/>
                    </a:ext>
                  </a:extLst>
                </a:gridCol>
              </a:tblGrid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Fecha de</a:t>
                      </a:r>
                      <a:r>
                        <a:rPr lang="es-ES" sz="12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identificación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26713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3900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416439" y="5767698"/>
            <a:ext cx="976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Versión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04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Fecha: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2024-06-27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886122" y="5767698"/>
            <a:ext cx="3572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</a:t>
            </a: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este documento se encuentra impreso no se garantiza su vigencia.</a:t>
            </a:r>
          </a:p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versión vigente reposa en el Sistema Integrado de Planeación y Gestión (Intranet).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Times" panose="020206030504050203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158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482286"/>
              </p:ext>
            </p:extLst>
          </p:nvPr>
        </p:nvGraphicFramePr>
        <p:xfrm>
          <a:off x="1676489" y="2317765"/>
          <a:ext cx="8683253" cy="12932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6184">
                  <a:extLst>
                    <a:ext uri="{9D8B030D-6E8A-4147-A177-3AD203B41FA5}">
                      <a16:colId xmlns:a16="http://schemas.microsoft.com/office/drawing/2014/main" val="2393907634"/>
                    </a:ext>
                  </a:extLst>
                </a:gridCol>
                <a:gridCol w="3629246">
                  <a:extLst>
                    <a:ext uri="{9D8B030D-6E8A-4147-A177-3AD203B41FA5}">
                      <a16:colId xmlns:a16="http://schemas.microsoft.com/office/drawing/2014/main" val="3732439015"/>
                    </a:ext>
                  </a:extLst>
                </a:gridCol>
                <a:gridCol w="1403498">
                  <a:extLst>
                    <a:ext uri="{9D8B030D-6E8A-4147-A177-3AD203B41FA5}">
                      <a16:colId xmlns:a16="http://schemas.microsoft.com/office/drawing/2014/main" val="1347273446"/>
                    </a:ext>
                  </a:extLst>
                </a:gridCol>
                <a:gridCol w="1020726">
                  <a:extLst>
                    <a:ext uri="{9D8B030D-6E8A-4147-A177-3AD203B41FA5}">
                      <a16:colId xmlns:a16="http://schemas.microsoft.com/office/drawing/2014/main" val="417016485"/>
                    </a:ext>
                  </a:extLst>
                </a:gridCol>
                <a:gridCol w="900223">
                  <a:extLst>
                    <a:ext uri="{9D8B030D-6E8A-4147-A177-3AD203B41FA5}">
                      <a16:colId xmlns:a16="http://schemas.microsoft.com/office/drawing/2014/main" val="1951819553"/>
                    </a:ext>
                  </a:extLst>
                </a:gridCol>
                <a:gridCol w="1233376">
                  <a:extLst>
                    <a:ext uri="{9D8B030D-6E8A-4147-A177-3AD203B41FA5}">
                      <a16:colId xmlns:a16="http://schemas.microsoft.com/office/drawing/2014/main" val="430300946"/>
                    </a:ext>
                  </a:extLst>
                </a:gridCol>
              </a:tblGrid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Ítem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Acciones a desarrollar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Responsable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Fecha inicial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Fecha final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Evidencia</a:t>
                      </a:r>
                      <a:endParaRPr lang="es-CO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26713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100" b="1" kern="1200" dirty="0" smtClean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3900"/>
                  </a:ext>
                </a:extLst>
              </a:tr>
              <a:tr h="273404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</a:t>
                      </a:r>
                      <a:endParaRPr lang="es-CO" sz="11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1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36434"/>
                  </a:ext>
                </a:extLst>
              </a:tr>
              <a:tr h="28925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ES" sz="1100" b="1" kern="1200" dirty="0" smtClean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3</a:t>
                      </a:r>
                      <a:endParaRPr lang="es-CO" sz="11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O" sz="11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976224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476329" y="5551573"/>
            <a:ext cx="976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Versión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04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Fecha: </a:t>
            </a: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2024-06-27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747292" y="5574038"/>
            <a:ext cx="3572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</a:t>
            </a: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este documento se encuentra impreso no se garantiza su vigencia.</a:t>
            </a:r>
          </a:p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O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versión vigente reposa en el Sistema Integrado de Planeación y Gestión (Intranet).</a:t>
            </a:r>
            <a:endParaRPr lang="es-CO" sz="6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Times" panose="02020603050405020304" pitchFamily="18" charset="0"/>
              <a:cs typeface="Helvetica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192141" y="415421"/>
            <a:ext cx="5371995" cy="558702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mtClean="0">
                <a:latin typeface="Helvetica" panose="020B0604020202020204" pitchFamily="34" charset="0"/>
                <a:cs typeface="Helvetica" panose="020B0604020202020204" pitchFamily="34" charset="0"/>
              </a:rPr>
              <a:t>Análisis de causa raíz</a:t>
            </a:r>
            <a:endParaRPr lang="es-CO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391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1477</TotalTime>
  <Words>152</Words>
  <Application>Microsoft Office PowerPoint</Application>
  <PresentationFormat>Panorámica</PresentationFormat>
  <Paragraphs>39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Times</vt:lpstr>
      <vt:lpstr>Tema de Office</vt:lpstr>
      <vt:lpstr>Análisis de causa raíz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Jose Camacho Rosso</dc:creator>
  <cp:lastModifiedBy>John Alexander Olaya Villalba</cp:lastModifiedBy>
  <cp:revision>107</cp:revision>
  <cp:lastPrinted>2024-06-24T14:57:42Z</cp:lastPrinted>
  <dcterms:created xsi:type="dcterms:W3CDTF">2024-06-18T21:12:34Z</dcterms:created>
  <dcterms:modified xsi:type="dcterms:W3CDTF">2024-06-27T16:24:32Z</dcterms:modified>
</cp:coreProperties>
</file>