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9" r:id="rId2"/>
  </p:sldIdLst>
  <p:sldSz cx="9144000" cy="5143500" type="screen16x9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BE18"/>
    <a:srgbClr val="E9EEA8"/>
    <a:srgbClr val="888888"/>
    <a:srgbClr val="4D4D4D"/>
    <a:srgbClr val="FFC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150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4EB63-F83B-45FA-A9A9-F504333C41DD}" type="datetimeFigureOut">
              <a:rPr lang="es-CO" smtClean="0"/>
              <a:t>24/07/2023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4E39A9-34E2-42F2-B13B-24041DD1912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8696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2023-05-16_Presentacion_titul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87467" y="1881314"/>
            <a:ext cx="4443385" cy="1366493"/>
          </a:xfrm>
          <a:prstGeom prst="rect">
            <a:avLst/>
          </a:prstGeom>
        </p:spPr>
        <p:txBody>
          <a:bodyPr anchor="t"/>
          <a:lstStyle>
            <a:lvl1pPr algn="l">
              <a:defRPr sz="4000" b="1" cap="none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 smtClean="0"/>
              <a:t>Clic para editar titulo 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87467" y="3190077"/>
            <a:ext cx="4909632" cy="7016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</p:txBody>
      </p:sp>
      <p:sp>
        <p:nvSpPr>
          <p:cNvPr id="8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828408" y="817091"/>
            <a:ext cx="1242537" cy="10642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0" b="1">
                <a:solidFill>
                  <a:schemeClr val="bg1"/>
                </a:solidFill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 smtClean="0"/>
              <a:t>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78741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54488" y="2582862"/>
            <a:ext cx="4335462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719138" y="980281"/>
            <a:ext cx="3236912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Helvetica"/>
                <a:cs typeface="Helvetic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154488" y="3090467"/>
            <a:ext cx="4335462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24/07/2023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Marcador de texto 3"/>
          <p:cNvSpPr>
            <a:spLocks noGrp="1"/>
          </p:cNvSpPr>
          <p:nvPr>
            <p:ph type="body" sz="half" idx="13"/>
          </p:nvPr>
        </p:nvSpPr>
        <p:spPr>
          <a:xfrm>
            <a:off x="4167188" y="3777850"/>
            <a:ext cx="4233862" cy="3581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</p:txBody>
      </p:sp>
      <p:sp>
        <p:nvSpPr>
          <p:cNvPr id="11" name="Marcador de contenido 3"/>
          <p:cNvSpPr>
            <a:spLocks noGrp="1"/>
          </p:cNvSpPr>
          <p:nvPr>
            <p:ph sz="half" idx="14" hasCustomPrompt="1"/>
          </p:nvPr>
        </p:nvSpPr>
        <p:spPr>
          <a:xfrm>
            <a:off x="1430446" y="168939"/>
            <a:ext cx="463550" cy="3944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rgbClr val="888888"/>
                </a:solidFill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 marL="1828800" indent="0">
              <a:buNone/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dirty="0" smtClean="0"/>
              <a:t>2</a:t>
            </a:r>
            <a:endParaRPr lang="es-ES" dirty="0"/>
          </a:p>
        </p:txBody>
      </p:sp>
      <p:sp>
        <p:nvSpPr>
          <p:cNvPr id="13" name="Marcador de texto 3"/>
          <p:cNvSpPr>
            <a:spLocks noGrp="1"/>
          </p:cNvSpPr>
          <p:nvPr>
            <p:ph type="body" sz="half" idx="15" hasCustomPrompt="1"/>
          </p:nvPr>
        </p:nvSpPr>
        <p:spPr>
          <a:xfrm>
            <a:off x="1838434" y="167084"/>
            <a:ext cx="2885966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 smtClean="0"/>
              <a:t>Clic para editar título</a:t>
            </a:r>
          </a:p>
        </p:txBody>
      </p:sp>
      <p:sp>
        <p:nvSpPr>
          <p:cNvPr id="15" name="Marcador de texto 3"/>
          <p:cNvSpPr>
            <a:spLocks noGrp="1"/>
          </p:cNvSpPr>
          <p:nvPr>
            <p:ph type="body" sz="half" idx="16"/>
          </p:nvPr>
        </p:nvSpPr>
        <p:spPr>
          <a:xfrm>
            <a:off x="4148138" y="1585517"/>
            <a:ext cx="4335462" cy="8846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</p:txBody>
      </p:sp>
      <p:cxnSp>
        <p:nvCxnSpPr>
          <p:cNvPr id="16" name="Conector recto 15"/>
          <p:cNvCxnSpPr/>
          <p:nvPr userDrawn="1"/>
        </p:nvCxnSpPr>
        <p:spPr>
          <a:xfrm>
            <a:off x="1443146" y="568415"/>
            <a:ext cx="5976849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31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Helvetica"/>
                <a:cs typeface="Helvetic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9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Helvetica"/>
                <a:cs typeface="Helvetic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24/07/2023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Título 1"/>
          <p:cNvSpPr txBox="1">
            <a:spLocks/>
          </p:cNvSpPr>
          <p:nvPr userDrawn="1"/>
        </p:nvSpPr>
        <p:spPr>
          <a:xfrm>
            <a:off x="1847850" y="180579"/>
            <a:ext cx="5488928" cy="43348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1800" b="1" kern="1200">
                <a:solidFill>
                  <a:srgbClr val="4D4D4D"/>
                </a:solidFill>
                <a:latin typeface="Helvetica"/>
                <a:ea typeface="+mj-ea"/>
                <a:cs typeface="Helvetica"/>
              </a:defRPr>
            </a:lvl1pPr>
          </a:lstStyle>
          <a:p>
            <a:r>
              <a:rPr lang="es-ES_tradnl" smtClean="0"/>
              <a:t>Clic para editar título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95385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24/07/2023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8495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4" y="1816099"/>
            <a:ext cx="3008313" cy="473075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1403350"/>
            <a:ext cx="5111750" cy="262255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4D4D4D"/>
                </a:solidFill>
                <a:latin typeface="Helvetica"/>
                <a:cs typeface="Helvetica"/>
              </a:defRPr>
            </a:lvl1pPr>
            <a:lvl2pPr>
              <a:defRPr sz="2000">
                <a:solidFill>
                  <a:srgbClr val="4D4D4D"/>
                </a:solidFill>
                <a:latin typeface="Helvetica"/>
                <a:cs typeface="Helvetica"/>
              </a:defRPr>
            </a:lvl2pPr>
            <a:lvl3pPr>
              <a:defRPr sz="1800">
                <a:solidFill>
                  <a:srgbClr val="4D4D4D"/>
                </a:solidFill>
                <a:latin typeface="Helvetica"/>
                <a:cs typeface="Helvetica"/>
              </a:defRPr>
            </a:lvl3pPr>
            <a:lvl4pPr>
              <a:defRPr sz="1600">
                <a:solidFill>
                  <a:srgbClr val="4D4D4D"/>
                </a:solidFill>
                <a:latin typeface="Helvetica"/>
                <a:cs typeface="Helvetica"/>
              </a:defRPr>
            </a:lvl4pPr>
            <a:lvl5pPr>
              <a:defRPr sz="1400">
                <a:solidFill>
                  <a:srgbClr val="4D4D4D"/>
                </a:solidFill>
                <a:latin typeface="Helvetica"/>
                <a:cs typeface="Helvetic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4" y="2308224"/>
            <a:ext cx="3008313" cy="13434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24/07/2023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0675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3F0784CB-8CC4-EC4F-AEBD-74AC7F28F255}" type="datetimeFigureOut">
              <a:rPr lang="es-ES" smtClean="0"/>
              <a:pPr/>
              <a:t>24/07/2023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3246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Helvetica"/>
                <a:cs typeface="Helvetica"/>
              </a:defRPr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24/07/2023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6082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 descr="2023-05-16_Presentacion_cierr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CuadroTexto 6"/>
          <p:cNvSpPr txBox="1"/>
          <p:nvPr userDrawn="1"/>
        </p:nvSpPr>
        <p:spPr>
          <a:xfrm>
            <a:off x="3784600" y="2139950"/>
            <a:ext cx="51181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rgbClr val="4D4D4D"/>
                </a:solidFill>
                <a:latin typeface="Helvetica"/>
                <a:cs typeface="Helvetica"/>
              </a:rPr>
              <a:t>Carrera 6 No. 12-62 </a:t>
            </a:r>
          </a:p>
          <a:p>
            <a:r>
              <a:rPr lang="es-ES" sz="1600" b="1" dirty="0" smtClean="0">
                <a:solidFill>
                  <a:srgbClr val="4D4D4D"/>
                </a:solidFill>
                <a:latin typeface="Helvetica"/>
                <a:cs typeface="Helvetica"/>
              </a:rPr>
              <a:t>Bogotá, D.C. Colombia</a:t>
            </a:r>
            <a:r>
              <a:rPr lang="es-ES" sz="1600" dirty="0" smtClean="0">
                <a:solidFill>
                  <a:srgbClr val="4D4D4D"/>
                </a:solidFill>
                <a:latin typeface="Helvetica"/>
                <a:cs typeface="Helvetica"/>
              </a:rPr>
              <a:t> </a:t>
            </a:r>
          </a:p>
          <a:p>
            <a:r>
              <a:rPr lang="es-ES" sz="1600" dirty="0" smtClean="0">
                <a:solidFill>
                  <a:srgbClr val="4D4D4D"/>
                </a:solidFill>
                <a:latin typeface="Helvetica"/>
                <a:cs typeface="Helvetica"/>
              </a:rPr>
              <a:t>Teléfono: </a:t>
            </a:r>
            <a:r>
              <a:rPr lang="es-ES" sz="1600" b="1" dirty="0" smtClean="0">
                <a:solidFill>
                  <a:srgbClr val="4D4D4D"/>
                </a:solidFill>
                <a:latin typeface="Helvetica"/>
                <a:cs typeface="Helvetica"/>
              </a:rPr>
              <a:t>601 7395656  </a:t>
            </a:r>
          </a:p>
          <a:p>
            <a:r>
              <a:rPr lang="es-ES" sz="1600" dirty="0" smtClean="0">
                <a:solidFill>
                  <a:srgbClr val="4D4D4D"/>
                </a:solidFill>
                <a:latin typeface="Helvetica"/>
                <a:cs typeface="Helvetica"/>
              </a:rPr>
              <a:t>Fax: </a:t>
            </a:r>
            <a:r>
              <a:rPr lang="es-ES" sz="1600" b="1" dirty="0" smtClean="0">
                <a:solidFill>
                  <a:srgbClr val="4D4D4D"/>
                </a:solidFill>
                <a:latin typeface="Helvetica"/>
                <a:cs typeface="Helvetica"/>
              </a:rPr>
              <a:t>601 7395657 </a:t>
            </a:r>
          </a:p>
          <a:p>
            <a:r>
              <a:rPr lang="es-ES" sz="1600" dirty="0" smtClean="0">
                <a:solidFill>
                  <a:srgbClr val="4D4D4D"/>
                </a:solidFill>
                <a:latin typeface="Helvetica"/>
                <a:cs typeface="Helvetica"/>
              </a:rPr>
              <a:t>Código Postal: </a:t>
            </a:r>
            <a:r>
              <a:rPr lang="es-ES" sz="1600" b="1" dirty="0" smtClean="0">
                <a:solidFill>
                  <a:srgbClr val="4D4D4D"/>
                </a:solidFill>
                <a:latin typeface="Helvetica"/>
                <a:cs typeface="Helvetica"/>
              </a:rPr>
              <a:t>111711</a:t>
            </a:r>
          </a:p>
          <a:p>
            <a:r>
              <a:rPr lang="es-ES" sz="1600" dirty="0" smtClean="0">
                <a:solidFill>
                  <a:srgbClr val="4D4D4D"/>
                </a:solidFill>
                <a:latin typeface="Helvetica"/>
                <a:cs typeface="Helvetica"/>
              </a:rPr>
              <a:t>	</a:t>
            </a:r>
          </a:p>
          <a:p>
            <a:r>
              <a:rPr lang="es-ES" sz="1600" dirty="0" smtClean="0">
                <a:solidFill>
                  <a:srgbClr val="4D4D4D"/>
                </a:solidFill>
                <a:latin typeface="Helvetica"/>
                <a:cs typeface="Helvetica"/>
              </a:rPr>
              <a:t>Internet: </a:t>
            </a:r>
            <a:r>
              <a:rPr lang="es-ES" sz="1600" b="1" dirty="0" err="1" smtClean="0">
                <a:solidFill>
                  <a:srgbClr val="4D4D4D"/>
                </a:solidFill>
                <a:latin typeface="Helvetica"/>
                <a:cs typeface="Helvetica"/>
              </a:rPr>
              <a:t>www.funcionpublica.gov.co</a:t>
            </a:r>
            <a:endParaRPr lang="es-ES" sz="1600" b="1" dirty="0" smtClean="0">
              <a:solidFill>
                <a:srgbClr val="4D4D4D"/>
              </a:solidFill>
              <a:latin typeface="Helvetica"/>
              <a:cs typeface="Helvetica"/>
            </a:endParaRPr>
          </a:p>
          <a:p>
            <a:r>
              <a:rPr lang="es-ES" sz="1600" dirty="0" smtClean="0">
                <a:solidFill>
                  <a:srgbClr val="4D4D4D"/>
                </a:solidFill>
                <a:latin typeface="Helvetica"/>
                <a:cs typeface="Helvetica"/>
              </a:rPr>
              <a:t>Email: </a:t>
            </a:r>
            <a:r>
              <a:rPr lang="es-ES" sz="1600" b="1" dirty="0" err="1" smtClean="0">
                <a:solidFill>
                  <a:srgbClr val="4D4D4D"/>
                </a:solidFill>
                <a:latin typeface="Helvetica"/>
                <a:cs typeface="Helvetica"/>
              </a:rPr>
              <a:t>eva@funcionpublica.gov.co</a:t>
            </a:r>
            <a:endParaRPr lang="es-ES" sz="1600" b="1" dirty="0">
              <a:solidFill>
                <a:srgbClr val="4D4D4D"/>
              </a:solidFill>
              <a:latin typeface="Helvetica"/>
              <a:cs typeface="Helvetica"/>
            </a:endParaRPr>
          </a:p>
        </p:txBody>
      </p:sp>
      <p:pic>
        <p:nvPicPr>
          <p:cNvPr id="11" name="Imagen 10" descr="2023-05-16_Logo_fp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950" y="933450"/>
            <a:ext cx="2088421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612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2023-05-16_Presentacion_portad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4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3202940" y="1219209"/>
            <a:ext cx="5674360" cy="3949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</p:txBody>
      </p:sp>
      <p:sp>
        <p:nvSpPr>
          <p:cNvPr id="10" name="Marcador de contenido 2"/>
          <p:cNvSpPr>
            <a:spLocks noGrp="1"/>
          </p:cNvSpPr>
          <p:nvPr>
            <p:ph idx="13" hasCustomPrompt="1"/>
          </p:nvPr>
        </p:nvSpPr>
        <p:spPr>
          <a:xfrm>
            <a:off x="467360" y="2175530"/>
            <a:ext cx="1676400" cy="5067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 smtClean="0"/>
              <a:t>Contenido</a:t>
            </a:r>
          </a:p>
        </p:txBody>
      </p:sp>
      <p:sp>
        <p:nvSpPr>
          <p:cNvPr id="11" name="Marcador de contenido 2"/>
          <p:cNvSpPr>
            <a:spLocks noGrp="1"/>
          </p:cNvSpPr>
          <p:nvPr>
            <p:ph idx="14" hasCustomPrompt="1"/>
          </p:nvPr>
        </p:nvSpPr>
        <p:spPr>
          <a:xfrm>
            <a:off x="2593340" y="1039502"/>
            <a:ext cx="492760" cy="4991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 smtClean="0"/>
              <a:t>1</a:t>
            </a:r>
          </a:p>
        </p:txBody>
      </p:sp>
      <p:sp>
        <p:nvSpPr>
          <p:cNvPr id="14" name="Rectángulo 13"/>
          <p:cNvSpPr/>
          <p:nvPr userDrawn="1"/>
        </p:nvSpPr>
        <p:spPr>
          <a:xfrm>
            <a:off x="2207260" y="836302"/>
            <a:ext cx="66040" cy="3735698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Marcador de contenido 2"/>
          <p:cNvSpPr>
            <a:spLocks noGrp="1"/>
          </p:cNvSpPr>
          <p:nvPr>
            <p:ph idx="15"/>
          </p:nvPr>
        </p:nvSpPr>
        <p:spPr>
          <a:xfrm>
            <a:off x="3202940" y="1892309"/>
            <a:ext cx="5674360" cy="3949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</p:txBody>
      </p:sp>
      <p:sp>
        <p:nvSpPr>
          <p:cNvPr id="16" name="Marcador de contenido 2"/>
          <p:cNvSpPr>
            <a:spLocks noGrp="1"/>
          </p:cNvSpPr>
          <p:nvPr>
            <p:ph idx="16" hasCustomPrompt="1"/>
          </p:nvPr>
        </p:nvSpPr>
        <p:spPr>
          <a:xfrm>
            <a:off x="2593340" y="1712602"/>
            <a:ext cx="492760" cy="4991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 smtClean="0"/>
              <a:t>2</a:t>
            </a:r>
          </a:p>
        </p:txBody>
      </p:sp>
      <p:sp>
        <p:nvSpPr>
          <p:cNvPr id="17" name="Marcador de contenido 2"/>
          <p:cNvSpPr>
            <a:spLocks noGrp="1"/>
          </p:cNvSpPr>
          <p:nvPr>
            <p:ph idx="17"/>
          </p:nvPr>
        </p:nvSpPr>
        <p:spPr>
          <a:xfrm>
            <a:off x="3202940" y="2559059"/>
            <a:ext cx="5674360" cy="3949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</p:txBody>
      </p:sp>
      <p:sp>
        <p:nvSpPr>
          <p:cNvPr id="18" name="Marcador de contenido 2"/>
          <p:cNvSpPr>
            <a:spLocks noGrp="1"/>
          </p:cNvSpPr>
          <p:nvPr>
            <p:ph idx="18" hasCustomPrompt="1"/>
          </p:nvPr>
        </p:nvSpPr>
        <p:spPr>
          <a:xfrm>
            <a:off x="2593340" y="2379352"/>
            <a:ext cx="492760" cy="4991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 smtClean="0"/>
              <a:t>3</a:t>
            </a:r>
          </a:p>
        </p:txBody>
      </p:sp>
      <p:sp>
        <p:nvSpPr>
          <p:cNvPr id="19" name="Marcador de contenido 2"/>
          <p:cNvSpPr>
            <a:spLocks noGrp="1"/>
          </p:cNvSpPr>
          <p:nvPr>
            <p:ph idx="19"/>
          </p:nvPr>
        </p:nvSpPr>
        <p:spPr>
          <a:xfrm>
            <a:off x="3202940" y="3251209"/>
            <a:ext cx="5674360" cy="3949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</p:txBody>
      </p:sp>
      <p:sp>
        <p:nvSpPr>
          <p:cNvPr id="20" name="Marcador de contenido 2"/>
          <p:cNvSpPr>
            <a:spLocks noGrp="1"/>
          </p:cNvSpPr>
          <p:nvPr>
            <p:ph idx="20" hasCustomPrompt="1"/>
          </p:nvPr>
        </p:nvSpPr>
        <p:spPr>
          <a:xfrm>
            <a:off x="2593340" y="3071502"/>
            <a:ext cx="492760" cy="4991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 smtClean="0"/>
              <a:t>4</a:t>
            </a:r>
          </a:p>
        </p:txBody>
      </p:sp>
      <p:sp>
        <p:nvSpPr>
          <p:cNvPr id="21" name="Marcador de contenido 2"/>
          <p:cNvSpPr>
            <a:spLocks noGrp="1"/>
          </p:cNvSpPr>
          <p:nvPr>
            <p:ph idx="21"/>
          </p:nvPr>
        </p:nvSpPr>
        <p:spPr>
          <a:xfrm>
            <a:off x="3202940" y="3981459"/>
            <a:ext cx="5674360" cy="3949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</p:txBody>
      </p:sp>
      <p:sp>
        <p:nvSpPr>
          <p:cNvPr id="22" name="Marcador de contenido 2"/>
          <p:cNvSpPr>
            <a:spLocks noGrp="1"/>
          </p:cNvSpPr>
          <p:nvPr>
            <p:ph idx="22" hasCustomPrompt="1"/>
          </p:nvPr>
        </p:nvSpPr>
        <p:spPr>
          <a:xfrm>
            <a:off x="2593340" y="3801752"/>
            <a:ext cx="492760" cy="4991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 smtClean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202414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3F0784CB-8CC4-EC4F-AEBD-74AC7F28F255}" type="datetimeFigureOut">
              <a:rPr lang="es-ES" smtClean="0"/>
              <a:pPr/>
              <a:t>24/07/2023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679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5067" y="174229"/>
            <a:ext cx="5473866" cy="448071"/>
          </a:xfrm>
          <a:prstGeom prst="rect">
            <a:avLst/>
          </a:prstGeom>
        </p:spPr>
        <p:txBody>
          <a:bodyPr/>
          <a:lstStyle>
            <a:lvl1pPr algn="ctr">
              <a:defRPr sz="2000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4D4D4D"/>
                </a:solidFill>
                <a:latin typeface="Helvetica"/>
                <a:cs typeface="Helvetica"/>
              </a:defRPr>
            </a:lvl1pPr>
            <a:lvl2pPr>
              <a:defRPr sz="1800">
                <a:solidFill>
                  <a:srgbClr val="4D4D4D"/>
                </a:solidFill>
                <a:latin typeface="Helvetica"/>
                <a:cs typeface="Helvetica"/>
              </a:defRPr>
            </a:lvl2pPr>
            <a:lvl3pPr>
              <a:defRPr sz="1600">
                <a:solidFill>
                  <a:srgbClr val="4D4D4D"/>
                </a:solidFill>
                <a:latin typeface="Helvetica"/>
                <a:cs typeface="Helvetica"/>
              </a:defRPr>
            </a:lvl3pPr>
            <a:lvl4pPr>
              <a:defRPr sz="1400">
                <a:solidFill>
                  <a:srgbClr val="4D4D4D"/>
                </a:solidFill>
                <a:latin typeface="Helvetica"/>
                <a:cs typeface="Helvetica"/>
              </a:defRPr>
            </a:lvl4pPr>
            <a:lvl5pPr>
              <a:defRPr sz="1200">
                <a:solidFill>
                  <a:srgbClr val="4D4D4D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3F0784CB-8CC4-EC4F-AEBD-74AC7F28F255}" type="datetimeFigureOut">
              <a:rPr lang="es-ES" smtClean="0"/>
              <a:pPr/>
              <a:t>24/07/2023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Conector recto 7"/>
          <p:cNvCxnSpPr/>
          <p:nvPr userDrawn="1"/>
        </p:nvCxnSpPr>
        <p:spPr>
          <a:xfrm>
            <a:off x="1443146" y="568415"/>
            <a:ext cx="5976849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5070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7850" y="175289"/>
            <a:ext cx="5572145" cy="393126"/>
          </a:xfrm>
          <a:prstGeom prst="rect">
            <a:avLst/>
          </a:prstGeom>
        </p:spPr>
        <p:txBody>
          <a:bodyPr vert="horz"/>
          <a:lstStyle>
            <a:lvl1pPr algn="l">
              <a:defRPr sz="1800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pPr/>
              <a:t>24/07/2023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7" name="Conector recto 6"/>
          <p:cNvCxnSpPr/>
          <p:nvPr userDrawn="1"/>
        </p:nvCxnSpPr>
        <p:spPr>
          <a:xfrm>
            <a:off x="1443146" y="568415"/>
            <a:ext cx="5976849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1430446" y="168939"/>
            <a:ext cx="463550" cy="3944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rgbClr val="888888"/>
                </a:solidFill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 marL="1828800" indent="0">
              <a:buNone/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dirty="0" smtClean="0"/>
              <a:t>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90618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7850" y="180579"/>
            <a:ext cx="5488928" cy="433489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4365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 marL="1828800" indent="0">
              <a:buNone/>
              <a:defRPr sz="16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dirty="0" smtClean="0"/>
              <a:t>Haga clic para modificar 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457200" y="1372192"/>
            <a:ext cx="4001013" cy="21093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 marL="1828800" indent="0">
              <a:buNone/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dirty="0" smtClean="0"/>
              <a:t>Modificar texto</a:t>
            </a:r>
            <a:endParaRPr lang="es-E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24/07/2023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  <p:cxnSp>
        <p:nvCxnSpPr>
          <p:cNvPr id="8" name="Conector recto 7"/>
          <p:cNvCxnSpPr/>
          <p:nvPr userDrawn="1"/>
        </p:nvCxnSpPr>
        <p:spPr>
          <a:xfrm>
            <a:off x="1443146" y="568415"/>
            <a:ext cx="5976849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arcador de contenido 3"/>
          <p:cNvSpPr>
            <a:spLocks noGrp="1"/>
          </p:cNvSpPr>
          <p:nvPr>
            <p:ph sz="half" idx="13" hasCustomPrompt="1"/>
          </p:nvPr>
        </p:nvSpPr>
        <p:spPr>
          <a:xfrm>
            <a:off x="1430446" y="168939"/>
            <a:ext cx="463550" cy="3944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rgbClr val="888888"/>
                </a:solidFill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 marL="1828800" indent="0">
              <a:buNone/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dirty="0" smtClean="0"/>
              <a:t>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89191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24/07/2023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792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 userDrawn="1"/>
        </p:nvSpPr>
        <p:spPr>
          <a:xfrm>
            <a:off x="0" y="4946650"/>
            <a:ext cx="9144000" cy="19685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5640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3F0784CB-8CC4-EC4F-AEBD-74AC7F28F255}" type="datetimeFigureOut">
              <a:rPr lang="es-ES" smtClean="0"/>
              <a:pPr/>
              <a:t>24/07/2023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5640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965950" y="489783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10" name="Imagen 9" descr="2023-05-16_Logo_vida.jpg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07951"/>
            <a:ext cx="1003300" cy="503350"/>
          </a:xfrm>
          <a:prstGeom prst="rect">
            <a:avLst/>
          </a:prstGeom>
        </p:spPr>
      </p:pic>
      <p:pic>
        <p:nvPicPr>
          <p:cNvPr id="11" name="Imagen 10" descr="2023-05-16_Logo_fp.jpg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5400" y="1"/>
            <a:ext cx="1371600" cy="688124"/>
          </a:xfrm>
          <a:prstGeom prst="rect">
            <a:avLst/>
          </a:prstGeom>
        </p:spPr>
      </p:pic>
      <p:sp>
        <p:nvSpPr>
          <p:cNvPr id="13" name="CuadroTexto 12"/>
          <p:cNvSpPr txBox="1"/>
          <p:nvPr userDrawn="1"/>
        </p:nvSpPr>
        <p:spPr>
          <a:xfrm>
            <a:off x="3321050" y="4932041"/>
            <a:ext cx="218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 err="1" smtClean="0">
                <a:latin typeface="Helvetica"/>
                <a:cs typeface="Helvetica"/>
              </a:rPr>
              <a:t>www.funcionpublica.gov.co</a:t>
            </a:r>
            <a:endParaRPr lang="es-ES" sz="800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134550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3" r:id="rId2"/>
    <p:sldLayoutId id="2147483661" r:id="rId3"/>
    <p:sldLayoutId id="2147483662" r:id="rId4"/>
    <p:sldLayoutId id="2147483649" r:id="rId5"/>
    <p:sldLayoutId id="2147483650" r:id="rId6"/>
    <p:sldLayoutId id="2147483660" r:id="rId7"/>
    <p:sldLayoutId id="2147483652" r:id="rId8"/>
    <p:sldLayoutId id="2147483655" r:id="rId9"/>
    <p:sldLayoutId id="2147483657" r:id="rId10"/>
    <p:sldLayoutId id="2147483653" r:id="rId11"/>
    <p:sldLayoutId id="2147483654" r:id="rId12"/>
    <p:sldLayoutId id="2147483656" r:id="rId13"/>
    <p:sldLayoutId id="2147483658" r:id="rId14"/>
    <p:sldLayoutId id="2147483659" r:id="rId1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0700" y="135094"/>
            <a:ext cx="6001744" cy="393126"/>
          </a:xfrm>
        </p:spPr>
        <p:txBody>
          <a:bodyPr/>
          <a:lstStyle/>
          <a:p>
            <a:r>
              <a:rPr lang="es-ES" sz="1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Lineamientos Imagen Líneas de Defensa - Procedimientos</a:t>
            </a:r>
            <a:endParaRPr lang="es-E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1" name="Recortar rectángulo de esquina diagonal 80"/>
          <p:cNvSpPr/>
          <p:nvPr/>
        </p:nvSpPr>
        <p:spPr>
          <a:xfrm>
            <a:off x="262552" y="692012"/>
            <a:ext cx="2060120" cy="233916"/>
          </a:xfrm>
          <a:prstGeom prst="snip2Diag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Primera Línea de Defensa</a:t>
            </a:r>
            <a:endParaRPr lang="es-CO" sz="900" b="1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101" name="Conector recto 100"/>
          <p:cNvCxnSpPr/>
          <p:nvPr/>
        </p:nvCxnSpPr>
        <p:spPr>
          <a:xfrm>
            <a:off x="1188900" y="14792435"/>
            <a:ext cx="9559541" cy="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CuadroTexto 102"/>
          <p:cNvSpPr txBox="1"/>
          <p:nvPr/>
        </p:nvSpPr>
        <p:spPr>
          <a:xfrm>
            <a:off x="316075" y="4674880"/>
            <a:ext cx="9765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O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Versión </a:t>
            </a:r>
            <a:r>
              <a:rPr lang="es-CO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01</a:t>
            </a:r>
            <a:endParaRPr lang="es-CO" sz="600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O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Fecha: </a:t>
            </a:r>
            <a:r>
              <a:rPr lang="es-CO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2023-07-24</a:t>
            </a:r>
            <a:endParaRPr lang="es-CO" sz="600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4" name="CuadroTexto 103"/>
          <p:cNvSpPr txBox="1"/>
          <p:nvPr/>
        </p:nvSpPr>
        <p:spPr>
          <a:xfrm>
            <a:off x="2785758" y="4697345"/>
            <a:ext cx="3572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O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Si </a:t>
            </a:r>
            <a:r>
              <a:rPr lang="es-CO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este documento se encuentra impreso no se garantiza su vigencia.</a:t>
            </a:r>
          </a:p>
          <a:p>
            <a:pPr algn="ctr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O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La versión vigente reposa en el Sistema Integrado de Planeación y Gestión (Intranet).</a:t>
            </a:r>
            <a:endParaRPr lang="es-CO" sz="600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604020202020204" pitchFamily="34" charset="0"/>
              <a:ea typeface="Times" panose="02020603050405020304" pitchFamily="18" charset="0"/>
              <a:cs typeface="Helvetica" panose="020B0604020202020204" pitchFamily="34" charset="0"/>
            </a:endParaRPr>
          </a:p>
        </p:txBody>
      </p:sp>
      <p:grpSp>
        <p:nvGrpSpPr>
          <p:cNvPr id="89" name="Grupo 88">
            <a:extLst>
              <a:ext uri="{FF2B5EF4-FFF2-40B4-BE49-F238E27FC236}">
                <a16:creationId xmlns:a16="http://schemas.microsoft.com/office/drawing/2014/main" id="{775C054B-CD5D-4270-8C2E-20894D467EA4}"/>
              </a:ext>
            </a:extLst>
          </p:cNvPr>
          <p:cNvGrpSpPr/>
          <p:nvPr/>
        </p:nvGrpSpPr>
        <p:grpSpPr>
          <a:xfrm>
            <a:off x="262552" y="1095934"/>
            <a:ext cx="715153" cy="351822"/>
            <a:chOff x="2961314" y="3061983"/>
            <a:chExt cx="1912692" cy="746620"/>
          </a:xfrm>
        </p:grpSpPr>
        <p:cxnSp>
          <p:nvCxnSpPr>
            <p:cNvPr id="90" name="Conector recto 89">
              <a:extLst>
                <a:ext uri="{FF2B5EF4-FFF2-40B4-BE49-F238E27FC236}">
                  <a16:creationId xmlns:a16="http://schemas.microsoft.com/office/drawing/2014/main" id="{261D6ABD-E3AE-420F-B5F4-0EC29C647111}"/>
                </a:ext>
              </a:extLst>
            </p:cNvPr>
            <p:cNvCxnSpPr/>
            <p:nvPr/>
          </p:nvCxnSpPr>
          <p:spPr>
            <a:xfrm>
              <a:off x="2961314" y="3429000"/>
              <a:ext cx="956345" cy="0"/>
            </a:xfrm>
            <a:prstGeom prst="line">
              <a:avLst/>
            </a:prstGeom>
            <a:noFill/>
            <a:ln w="38100" cap="flat" cmpd="sng" algn="ctr">
              <a:solidFill>
                <a:srgbClr val="F4AB28"/>
              </a:solidFill>
              <a:prstDash val="solid"/>
              <a:miter lim="800000"/>
            </a:ln>
            <a:effectLst/>
          </p:spPr>
        </p:cxnSp>
        <p:sp>
          <p:nvSpPr>
            <p:cNvPr id="91" name="Rectángulo: esquinas redondeadas 5">
              <a:extLst>
                <a:ext uri="{FF2B5EF4-FFF2-40B4-BE49-F238E27FC236}">
                  <a16:creationId xmlns:a16="http://schemas.microsoft.com/office/drawing/2014/main" id="{96A668BD-D940-462D-8BED-93B51A348C4C}"/>
                </a:ext>
              </a:extLst>
            </p:cNvPr>
            <p:cNvSpPr/>
            <p:nvPr/>
          </p:nvSpPr>
          <p:spPr>
            <a:xfrm>
              <a:off x="3917660" y="3061983"/>
              <a:ext cx="956346" cy="746620"/>
            </a:xfrm>
            <a:prstGeom prst="roundRect">
              <a:avLst/>
            </a:prstGeom>
            <a:solidFill>
              <a:srgbClr val="FFC000">
                <a:lumMod val="20000"/>
                <a:lumOff val="80000"/>
              </a:srgbClr>
            </a:solidFill>
            <a:ln w="28575" cap="flat" cmpd="sng" algn="ctr">
              <a:solidFill>
                <a:srgbClr val="F4AB2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O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grpSp>
        <p:nvGrpSpPr>
          <p:cNvPr id="92" name="Grupo 91">
            <a:extLst>
              <a:ext uri="{FF2B5EF4-FFF2-40B4-BE49-F238E27FC236}">
                <a16:creationId xmlns:a16="http://schemas.microsoft.com/office/drawing/2014/main" id="{4701D827-E2D9-492C-A19D-69A25C56627C}"/>
              </a:ext>
            </a:extLst>
          </p:cNvPr>
          <p:cNvGrpSpPr/>
          <p:nvPr/>
        </p:nvGrpSpPr>
        <p:grpSpPr>
          <a:xfrm>
            <a:off x="262552" y="2723152"/>
            <a:ext cx="715156" cy="328853"/>
            <a:chOff x="2961314" y="4044893"/>
            <a:chExt cx="1912692" cy="746620"/>
          </a:xfrm>
        </p:grpSpPr>
        <p:cxnSp>
          <p:nvCxnSpPr>
            <p:cNvPr id="93" name="Conector recto 92">
              <a:extLst>
                <a:ext uri="{FF2B5EF4-FFF2-40B4-BE49-F238E27FC236}">
                  <a16:creationId xmlns:a16="http://schemas.microsoft.com/office/drawing/2014/main" id="{D170D170-CF11-4F39-9311-F9ED787F19D4}"/>
                </a:ext>
              </a:extLst>
            </p:cNvPr>
            <p:cNvCxnSpPr/>
            <p:nvPr/>
          </p:nvCxnSpPr>
          <p:spPr>
            <a:xfrm>
              <a:off x="2961314" y="4411910"/>
              <a:ext cx="956345" cy="0"/>
            </a:xfrm>
            <a:prstGeom prst="line">
              <a:avLst/>
            </a:prstGeom>
            <a:noFill/>
            <a:ln w="38100" cap="flat" cmpd="sng" algn="ctr">
              <a:solidFill>
                <a:srgbClr val="660032"/>
              </a:solidFill>
              <a:prstDash val="solid"/>
              <a:miter lim="800000"/>
            </a:ln>
            <a:effectLst/>
          </p:spPr>
        </p:cxnSp>
        <p:sp>
          <p:nvSpPr>
            <p:cNvPr id="94" name="Rectángulo: esquinas redondeadas 7">
              <a:extLst>
                <a:ext uri="{FF2B5EF4-FFF2-40B4-BE49-F238E27FC236}">
                  <a16:creationId xmlns:a16="http://schemas.microsoft.com/office/drawing/2014/main" id="{71F6195F-CD59-4E4B-AF78-8DEB31AE4E8C}"/>
                </a:ext>
              </a:extLst>
            </p:cNvPr>
            <p:cNvSpPr/>
            <p:nvPr/>
          </p:nvSpPr>
          <p:spPr>
            <a:xfrm>
              <a:off x="3917660" y="4044893"/>
              <a:ext cx="956346" cy="746620"/>
            </a:xfrm>
            <a:prstGeom prst="roundRect">
              <a:avLst/>
            </a:prstGeom>
            <a:solidFill>
              <a:srgbClr val="FFD1E8"/>
            </a:solidFill>
            <a:ln w="28575" cap="flat" cmpd="sng" algn="ctr">
              <a:solidFill>
                <a:srgbClr val="66003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O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grpSp>
        <p:nvGrpSpPr>
          <p:cNvPr id="95" name="Grupo 94">
            <a:extLst>
              <a:ext uri="{FF2B5EF4-FFF2-40B4-BE49-F238E27FC236}">
                <a16:creationId xmlns:a16="http://schemas.microsoft.com/office/drawing/2014/main" id="{420549AB-4183-40FE-846C-9284056317D7}"/>
              </a:ext>
            </a:extLst>
          </p:cNvPr>
          <p:cNvGrpSpPr/>
          <p:nvPr/>
        </p:nvGrpSpPr>
        <p:grpSpPr>
          <a:xfrm>
            <a:off x="262551" y="1896561"/>
            <a:ext cx="715155" cy="376400"/>
            <a:chOff x="5202573" y="3566721"/>
            <a:chExt cx="1912692" cy="746620"/>
          </a:xfrm>
        </p:grpSpPr>
        <p:cxnSp>
          <p:nvCxnSpPr>
            <p:cNvPr id="96" name="Conector recto 95">
              <a:extLst>
                <a:ext uri="{FF2B5EF4-FFF2-40B4-BE49-F238E27FC236}">
                  <a16:creationId xmlns:a16="http://schemas.microsoft.com/office/drawing/2014/main" id="{BE6F021D-D399-4A1C-9425-8FC59D1D36AF}"/>
                </a:ext>
              </a:extLst>
            </p:cNvPr>
            <p:cNvCxnSpPr/>
            <p:nvPr/>
          </p:nvCxnSpPr>
          <p:spPr>
            <a:xfrm>
              <a:off x="5202573" y="3933738"/>
              <a:ext cx="956345" cy="0"/>
            </a:xfrm>
            <a:prstGeom prst="line">
              <a:avLst/>
            </a:prstGeom>
            <a:noFill/>
            <a:ln w="38100" cap="flat" cmpd="sng" algn="ctr">
              <a:solidFill>
                <a:srgbClr val="069169"/>
              </a:solidFill>
              <a:prstDash val="solid"/>
              <a:miter lim="800000"/>
            </a:ln>
            <a:effectLst/>
          </p:spPr>
        </p:cxnSp>
        <p:sp>
          <p:nvSpPr>
            <p:cNvPr id="98" name="Rectángulo: esquinas redondeadas 9">
              <a:extLst>
                <a:ext uri="{FF2B5EF4-FFF2-40B4-BE49-F238E27FC236}">
                  <a16:creationId xmlns:a16="http://schemas.microsoft.com/office/drawing/2014/main" id="{F7F6504F-CC52-48C7-B139-61EFCE59734C}"/>
                </a:ext>
              </a:extLst>
            </p:cNvPr>
            <p:cNvSpPr/>
            <p:nvPr/>
          </p:nvSpPr>
          <p:spPr>
            <a:xfrm>
              <a:off x="6158919" y="3566721"/>
              <a:ext cx="956346" cy="746620"/>
            </a:xfrm>
            <a:prstGeom prst="roundRect">
              <a:avLst/>
            </a:prstGeom>
            <a:solidFill>
              <a:srgbClr val="BFE9E8"/>
            </a:solidFill>
            <a:ln w="28575" cap="flat" cmpd="sng" algn="ctr">
              <a:solidFill>
                <a:srgbClr val="06916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O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643F18F7-8DDF-4022-9A92-EE3F6C2A8FCD}"/>
              </a:ext>
            </a:extLst>
          </p:cNvPr>
          <p:cNvSpPr txBox="1"/>
          <p:nvPr/>
        </p:nvSpPr>
        <p:spPr>
          <a:xfrm>
            <a:off x="1292612" y="1020164"/>
            <a:ext cx="951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7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Código de Color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7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R: 255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7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G: 242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7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B: 204</a:t>
            </a:r>
            <a:endParaRPr kumimoji="0" lang="es-CO" sz="700" b="0" i="0" u="none" strike="noStrike" kern="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7289D06A-DBA5-4004-9684-EE4DF70BA5A1}"/>
              </a:ext>
            </a:extLst>
          </p:cNvPr>
          <p:cNvSpPr txBox="1"/>
          <p:nvPr/>
        </p:nvSpPr>
        <p:spPr>
          <a:xfrm>
            <a:off x="1292612" y="1856219"/>
            <a:ext cx="11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00" b="0" i="0" u="none" strike="noStrike" kern="0" cap="none" spc="0" normalizeH="0" baseline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s-ES" dirty="0"/>
              <a:t>Código de Color</a:t>
            </a:r>
          </a:p>
          <a:p>
            <a:r>
              <a:rPr lang="es-ES" dirty="0" smtClean="0"/>
              <a:t>R</a:t>
            </a:r>
            <a:r>
              <a:rPr lang="es-ES" dirty="0"/>
              <a:t>: 191</a:t>
            </a:r>
          </a:p>
          <a:p>
            <a:r>
              <a:rPr lang="es-ES" dirty="0"/>
              <a:t>G: 233</a:t>
            </a:r>
          </a:p>
          <a:p>
            <a:r>
              <a:rPr lang="es-ES" dirty="0"/>
              <a:t>B: 232</a:t>
            </a:r>
            <a:endParaRPr lang="es-CO" dirty="0"/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E0685281-1548-401F-A2E9-47A395266D1E}"/>
              </a:ext>
            </a:extLst>
          </p:cNvPr>
          <p:cNvSpPr txBox="1"/>
          <p:nvPr/>
        </p:nvSpPr>
        <p:spPr>
          <a:xfrm>
            <a:off x="1292611" y="2623682"/>
            <a:ext cx="11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00" b="0" i="0" u="none" strike="noStrike" kern="0" cap="none" spc="0" normalizeH="0" baseline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s-ES" dirty="0"/>
              <a:t>Código de Color</a:t>
            </a:r>
          </a:p>
          <a:p>
            <a:r>
              <a:rPr lang="es-ES" dirty="0" smtClean="0"/>
              <a:t>R</a:t>
            </a:r>
            <a:r>
              <a:rPr lang="es-ES" dirty="0"/>
              <a:t>: 255</a:t>
            </a:r>
          </a:p>
          <a:p>
            <a:r>
              <a:rPr lang="es-ES" dirty="0"/>
              <a:t>G: 209</a:t>
            </a:r>
          </a:p>
          <a:p>
            <a:r>
              <a:rPr lang="es-ES" dirty="0"/>
              <a:t>B: 232</a:t>
            </a:r>
            <a:endParaRPr lang="es-CO" dirty="0"/>
          </a:p>
        </p:txBody>
      </p:sp>
      <p:pic>
        <p:nvPicPr>
          <p:cNvPr id="108" name="Imagen 107">
            <a:extLst>
              <a:ext uri="{FF2B5EF4-FFF2-40B4-BE49-F238E27FC236}">
                <a16:creationId xmlns:a16="http://schemas.microsoft.com/office/drawing/2014/main" id="{866EC235-7812-487E-8A5F-36933C9CA9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20" y="3477196"/>
            <a:ext cx="715156" cy="384956"/>
          </a:xfrm>
          <a:prstGeom prst="rect">
            <a:avLst/>
          </a:prstGeom>
        </p:spPr>
      </p:pic>
      <p:sp>
        <p:nvSpPr>
          <p:cNvPr id="111" name="CuadroTexto 110">
            <a:extLst>
              <a:ext uri="{FF2B5EF4-FFF2-40B4-BE49-F238E27FC236}">
                <a16:creationId xmlns:a16="http://schemas.microsoft.com/office/drawing/2014/main" id="{721CA311-07E8-45A1-AA60-FE1FEDE839B8}"/>
              </a:ext>
            </a:extLst>
          </p:cNvPr>
          <p:cNvSpPr txBox="1"/>
          <p:nvPr/>
        </p:nvSpPr>
        <p:spPr>
          <a:xfrm>
            <a:off x="1292612" y="3441282"/>
            <a:ext cx="11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00" b="0" i="0" u="none" strike="noStrike" kern="0" cap="none" spc="0" normalizeH="0" baseline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s-ES" dirty="0"/>
              <a:t>Código de Color</a:t>
            </a:r>
          </a:p>
          <a:p>
            <a:r>
              <a:rPr lang="es-ES" dirty="0" smtClean="0"/>
              <a:t>R</a:t>
            </a:r>
            <a:r>
              <a:rPr lang="es-ES" dirty="0"/>
              <a:t>: 249</a:t>
            </a:r>
          </a:p>
          <a:p>
            <a:r>
              <a:rPr lang="es-ES" dirty="0"/>
              <a:t>G: 201</a:t>
            </a:r>
          </a:p>
          <a:p>
            <a:r>
              <a:rPr lang="es-ES" dirty="0"/>
              <a:t>B: 83</a:t>
            </a:r>
            <a:endParaRPr lang="es-CO" dirty="0"/>
          </a:p>
        </p:txBody>
      </p:sp>
      <p:sp>
        <p:nvSpPr>
          <p:cNvPr id="112" name="Rectángulo: esquinas redondeadas 26">
            <a:extLst>
              <a:ext uri="{FF2B5EF4-FFF2-40B4-BE49-F238E27FC236}">
                <a16:creationId xmlns:a16="http://schemas.microsoft.com/office/drawing/2014/main" id="{2EBA3BF7-6281-409E-8098-89D3671E91C4}"/>
              </a:ext>
            </a:extLst>
          </p:cNvPr>
          <p:cNvSpPr/>
          <p:nvPr/>
        </p:nvSpPr>
        <p:spPr>
          <a:xfrm>
            <a:off x="524596" y="4305523"/>
            <a:ext cx="379675" cy="298033"/>
          </a:xfrm>
          <a:prstGeom prst="roundRect">
            <a:avLst/>
          </a:prstGeom>
          <a:solidFill>
            <a:srgbClr val="FBD5B5"/>
          </a:solidFill>
          <a:ln w="12700" cap="flat" cmpd="sng" algn="ctr">
            <a:solidFill>
              <a:srgbClr val="ED7D31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91CDD6A5-8085-4560-99C4-F21B20AEC5C9}"/>
              </a:ext>
            </a:extLst>
          </p:cNvPr>
          <p:cNvSpPr txBox="1"/>
          <p:nvPr/>
        </p:nvSpPr>
        <p:spPr>
          <a:xfrm>
            <a:off x="1292612" y="4240404"/>
            <a:ext cx="11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00" b="0" i="0" u="none" strike="noStrike" kern="0" cap="none" spc="0" normalizeH="0" baseline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s-ES" dirty="0"/>
              <a:t>Código de Color</a:t>
            </a:r>
          </a:p>
          <a:p>
            <a:r>
              <a:rPr lang="es-ES" dirty="0" smtClean="0"/>
              <a:t>R</a:t>
            </a:r>
            <a:r>
              <a:rPr lang="es-ES" dirty="0"/>
              <a:t>: 251</a:t>
            </a:r>
          </a:p>
          <a:p>
            <a:r>
              <a:rPr lang="es-ES" dirty="0"/>
              <a:t>G: 213</a:t>
            </a:r>
          </a:p>
          <a:p>
            <a:r>
              <a:rPr lang="es-ES" dirty="0"/>
              <a:t>B: 181</a:t>
            </a:r>
            <a:endParaRPr lang="es-CO" dirty="0"/>
          </a:p>
        </p:txBody>
      </p:sp>
      <p:sp>
        <p:nvSpPr>
          <p:cNvPr id="114" name="Recortar rectángulo de esquina diagonal 113"/>
          <p:cNvSpPr/>
          <p:nvPr/>
        </p:nvSpPr>
        <p:spPr>
          <a:xfrm>
            <a:off x="262552" y="1567716"/>
            <a:ext cx="2060120" cy="233916"/>
          </a:xfrm>
          <a:prstGeom prst="snip2Diag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Segunda Línea de Defensa</a:t>
            </a:r>
            <a:endParaRPr lang="es-CO" sz="900" b="1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15" name="Recortar rectángulo de esquina diagonal 114"/>
          <p:cNvSpPr/>
          <p:nvPr/>
        </p:nvSpPr>
        <p:spPr>
          <a:xfrm>
            <a:off x="262551" y="2367890"/>
            <a:ext cx="2060120" cy="233916"/>
          </a:xfrm>
          <a:prstGeom prst="snip2Diag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Tercera Línea de Defensa</a:t>
            </a:r>
            <a:endParaRPr lang="es-CO" sz="900" b="1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16" name="Recortar rectángulo de esquina diagonal 115"/>
          <p:cNvSpPr/>
          <p:nvPr/>
        </p:nvSpPr>
        <p:spPr>
          <a:xfrm>
            <a:off x="262551" y="3146902"/>
            <a:ext cx="2060120" cy="233916"/>
          </a:xfrm>
          <a:prstGeom prst="snip2Diag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Línea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CO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Estratégica</a:t>
            </a:r>
            <a:endParaRPr lang="es-ES" sz="900" b="1" dirty="0" smtClean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17" name="Recortar rectángulo de esquina diagonal 116"/>
          <p:cNvSpPr/>
          <p:nvPr/>
        </p:nvSpPr>
        <p:spPr>
          <a:xfrm>
            <a:off x="262552" y="3955263"/>
            <a:ext cx="2060120" cy="233916"/>
          </a:xfrm>
          <a:prstGeom prst="snip2Diag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Punto de control</a:t>
            </a:r>
            <a:endParaRPr lang="es-CO" sz="900" b="1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18" name="Recortar rectángulo de esquina diagonal 117"/>
          <p:cNvSpPr/>
          <p:nvPr/>
        </p:nvSpPr>
        <p:spPr>
          <a:xfrm>
            <a:off x="3475670" y="692012"/>
            <a:ext cx="2201639" cy="233916"/>
          </a:xfrm>
          <a:prstGeom prst="snip2Diag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Activos o </a:t>
            </a:r>
            <a:r>
              <a:rPr lang="es-CO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Sistemas de Información</a:t>
            </a:r>
            <a:endParaRPr lang="es-ES" sz="900" b="1" dirty="0" smtClean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19" name="Imagen 118">
            <a:extLst>
              <a:ext uri="{FF2B5EF4-FFF2-40B4-BE49-F238E27FC236}">
                <a16:creationId xmlns:a16="http://schemas.microsoft.com/office/drawing/2014/main" id="{D5A6133A-6472-4629-B8EB-975D61F73EB3}"/>
              </a:ext>
            </a:extLst>
          </p:cNvPr>
          <p:cNvPicPr/>
          <p:nvPr/>
        </p:nvPicPr>
        <p:blipFill rotWithShape="1">
          <a:blip r:embed="rId3"/>
          <a:srcRect l="35492" t="13580" r="48372" b="69371"/>
          <a:stretch/>
        </p:blipFill>
        <p:spPr bwMode="auto">
          <a:xfrm>
            <a:off x="4030161" y="1003904"/>
            <a:ext cx="1616134" cy="10413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0" name="Imagen 119">
            <a:extLst>
              <a:ext uri="{FF2B5EF4-FFF2-40B4-BE49-F238E27FC236}">
                <a16:creationId xmlns:a16="http://schemas.microsoft.com/office/drawing/2014/main" id="{9EDA2CB4-BB32-4C4B-AC68-CDE881F955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5027" y="1178215"/>
            <a:ext cx="576259" cy="539081"/>
          </a:xfrm>
          <a:prstGeom prst="rect">
            <a:avLst/>
          </a:prstGeom>
        </p:spPr>
      </p:pic>
      <p:cxnSp>
        <p:nvCxnSpPr>
          <p:cNvPr id="121" name="Conector recto de flecha 120">
            <a:extLst>
              <a:ext uri="{FF2B5EF4-FFF2-40B4-BE49-F238E27FC236}">
                <a16:creationId xmlns:a16="http://schemas.microsoft.com/office/drawing/2014/main" id="{8DFBAB92-756D-4D54-8B20-4343F0C8F159}"/>
              </a:ext>
            </a:extLst>
          </p:cNvPr>
          <p:cNvCxnSpPr>
            <a:cxnSpLocks/>
            <a:stCxn id="120" idx="3"/>
          </p:cNvCxnSpPr>
          <p:nvPr/>
        </p:nvCxnSpPr>
        <p:spPr>
          <a:xfrm flipV="1">
            <a:off x="3951286" y="1373183"/>
            <a:ext cx="839759" cy="7457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2" name="Recortar rectángulo de esquina diagonal 121"/>
          <p:cNvSpPr/>
          <p:nvPr/>
        </p:nvSpPr>
        <p:spPr>
          <a:xfrm>
            <a:off x="3475669" y="2199848"/>
            <a:ext cx="2201639" cy="233916"/>
          </a:xfrm>
          <a:prstGeom prst="snip2Diag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Datos  Sensibles</a:t>
            </a:r>
          </a:p>
        </p:txBody>
      </p:sp>
      <p:pic>
        <p:nvPicPr>
          <p:cNvPr id="123" name="Imagen 122">
            <a:extLst>
              <a:ext uri="{FF2B5EF4-FFF2-40B4-BE49-F238E27FC236}">
                <a16:creationId xmlns:a16="http://schemas.microsoft.com/office/drawing/2014/main" id="{D5A6133A-6472-4629-B8EB-975D61F73EB3}"/>
              </a:ext>
            </a:extLst>
          </p:cNvPr>
          <p:cNvPicPr/>
          <p:nvPr/>
        </p:nvPicPr>
        <p:blipFill rotWithShape="1">
          <a:blip r:embed="rId3"/>
          <a:srcRect l="35492" t="13580" r="48372" b="69371"/>
          <a:stretch/>
        </p:blipFill>
        <p:spPr bwMode="auto">
          <a:xfrm>
            <a:off x="4030161" y="2524184"/>
            <a:ext cx="1616134" cy="10413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124" name="Conector recto de flecha 123">
            <a:extLst>
              <a:ext uri="{FF2B5EF4-FFF2-40B4-BE49-F238E27FC236}">
                <a16:creationId xmlns:a16="http://schemas.microsoft.com/office/drawing/2014/main" id="{8DFBAB92-756D-4D54-8B20-4343F0C8F159}"/>
              </a:ext>
            </a:extLst>
          </p:cNvPr>
          <p:cNvCxnSpPr>
            <a:cxnSpLocks/>
          </p:cNvCxnSpPr>
          <p:nvPr/>
        </p:nvCxnSpPr>
        <p:spPr>
          <a:xfrm flipV="1">
            <a:off x="3951286" y="2893463"/>
            <a:ext cx="839759" cy="7457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5" name="Imagen 124">
            <a:extLst>
              <a:ext uri="{FF2B5EF4-FFF2-40B4-BE49-F238E27FC236}">
                <a16:creationId xmlns:a16="http://schemas.microsoft.com/office/drawing/2014/main" id="{44A71EDA-3A78-4863-A57A-BC6C03B45C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6363" y="2723152"/>
            <a:ext cx="581025" cy="557212"/>
          </a:xfrm>
          <a:prstGeom prst="rect">
            <a:avLst/>
          </a:prstGeom>
        </p:spPr>
      </p:pic>
      <p:sp>
        <p:nvSpPr>
          <p:cNvPr id="11" name="Elipse 10"/>
          <p:cNvSpPr/>
          <p:nvPr/>
        </p:nvSpPr>
        <p:spPr>
          <a:xfrm>
            <a:off x="4453572" y="4081863"/>
            <a:ext cx="245830" cy="275902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6" name="Elipse 125"/>
          <p:cNvSpPr/>
          <p:nvPr/>
        </p:nvSpPr>
        <p:spPr>
          <a:xfrm>
            <a:off x="7642096" y="1007919"/>
            <a:ext cx="245830" cy="27590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Rombo 12"/>
          <p:cNvSpPr/>
          <p:nvPr/>
        </p:nvSpPr>
        <p:spPr>
          <a:xfrm>
            <a:off x="7570224" y="1712816"/>
            <a:ext cx="389572" cy="343312"/>
          </a:xfrm>
          <a:prstGeom prst="diamond">
            <a:avLst/>
          </a:prstGeom>
          <a:solidFill>
            <a:srgbClr val="E9EEA8"/>
          </a:solidFill>
          <a:ln>
            <a:solidFill>
              <a:srgbClr val="C6BE1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17" name="Grupo 16"/>
          <p:cNvGrpSpPr/>
          <p:nvPr/>
        </p:nvGrpSpPr>
        <p:grpSpPr>
          <a:xfrm>
            <a:off x="7570224" y="2552325"/>
            <a:ext cx="389572" cy="343312"/>
            <a:chOff x="5968670" y="1371728"/>
            <a:chExt cx="389572" cy="343312"/>
          </a:xfrm>
        </p:grpSpPr>
        <p:sp>
          <p:nvSpPr>
            <p:cNvPr id="127" name="Rombo 126"/>
            <p:cNvSpPr/>
            <p:nvPr/>
          </p:nvSpPr>
          <p:spPr>
            <a:xfrm>
              <a:off x="5968670" y="1371728"/>
              <a:ext cx="389572" cy="343312"/>
            </a:xfrm>
            <a:prstGeom prst="diamond">
              <a:avLst/>
            </a:prstGeom>
            <a:solidFill>
              <a:srgbClr val="E9EEA8"/>
            </a:solidFill>
            <a:ln>
              <a:solidFill>
                <a:srgbClr val="C6BE18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6" name="Cruz 15"/>
            <p:cNvSpPr/>
            <p:nvPr/>
          </p:nvSpPr>
          <p:spPr>
            <a:xfrm>
              <a:off x="6037024" y="1425775"/>
              <a:ext cx="252864" cy="235218"/>
            </a:xfrm>
            <a:prstGeom prst="plus">
              <a:avLst>
                <a:gd name="adj" fmla="val 42942"/>
              </a:avLst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sp>
        <p:nvSpPr>
          <p:cNvPr id="128" name="Recortar rectángulo de esquina diagonal 127"/>
          <p:cNvSpPr/>
          <p:nvPr/>
        </p:nvSpPr>
        <p:spPr>
          <a:xfrm>
            <a:off x="3475670" y="3735865"/>
            <a:ext cx="2201639" cy="233916"/>
          </a:xfrm>
          <a:prstGeom prst="snip2Diag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Punto de inicio del procedimiento</a:t>
            </a:r>
          </a:p>
        </p:txBody>
      </p:sp>
      <p:sp>
        <p:nvSpPr>
          <p:cNvPr id="129" name="Recortar rectángulo de esquina diagonal 128"/>
          <p:cNvSpPr/>
          <p:nvPr/>
        </p:nvSpPr>
        <p:spPr>
          <a:xfrm>
            <a:off x="6664191" y="692012"/>
            <a:ext cx="2201639" cy="233916"/>
          </a:xfrm>
          <a:prstGeom prst="snip2Diag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Punto de fin del procedimiento</a:t>
            </a:r>
          </a:p>
        </p:txBody>
      </p:sp>
      <p:sp>
        <p:nvSpPr>
          <p:cNvPr id="130" name="Recortar rectángulo de esquina diagonal 129"/>
          <p:cNvSpPr/>
          <p:nvPr/>
        </p:nvSpPr>
        <p:spPr>
          <a:xfrm>
            <a:off x="6664191" y="1386306"/>
            <a:ext cx="2201639" cy="233916"/>
          </a:xfrm>
          <a:prstGeom prst="snip2Diag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Decisión  del punto de control</a:t>
            </a:r>
          </a:p>
        </p:txBody>
      </p:sp>
      <p:sp>
        <p:nvSpPr>
          <p:cNvPr id="131" name="Recortar rectángulo de esquina diagonal 130"/>
          <p:cNvSpPr/>
          <p:nvPr/>
        </p:nvSpPr>
        <p:spPr>
          <a:xfrm>
            <a:off x="6664191" y="2187268"/>
            <a:ext cx="2201639" cy="233916"/>
          </a:xfrm>
          <a:prstGeom prst="snip2Diag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Actividad paralela</a:t>
            </a:r>
          </a:p>
        </p:txBody>
      </p:sp>
    </p:spTree>
    <p:extLst>
      <p:ext uri="{BB962C8B-B14F-4D97-AF65-F5344CB8AC3E}">
        <p14:creationId xmlns:p14="http://schemas.microsoft.com/office/powerpoint/2010/main" val="5631640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140</Words>
  <Application>Microsoft Office PowerPoint</Application>
  <PresentationFormat>Presentación en pantalla (16:9)</PresentationFormat>
  <Paragraphs>36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Times</vt:lpstr>
      <vt:lpstr>Tema de Office</vt:lpstr>
      <vt:lpstr>Lineamientos Imagen Líneas de Defensa - Procedimientos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</dc:creator>
  <cp:lastModifiedBy>Validar</cp:lastModifiedBy>
  <cp:revision>35</cp:revision>
  <dcterms:created xsi:type="dcterms:W3CDTF">2023-05-18T14:24:05Z</dcterms:created>
  <dcterms:modified xsi:type="dcterms:W3CDTF">2023-07-24T17:46:23Z</dcterms:modified>
</cp:coreProperties>
</file>