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32"/>
  </p:notesMasterIdLst>
  <p:sldIdLst>
    <p:sldId id="257" r:id="rId2"/>
    <p:sldId id="260" r:id="rId3"/>
    <p:sldId id="264" r:id="rId4"/>
    <p:sldId id="262" r:id="rId5"/>
    <p:sldId id="266" r:id="rId6"/>
    <p:sldId id="302" r:id="rId7"/>
    <p:sldId id="279" r:id="rId8"/>
    <p:sldId id="278" r:id="rId9"/>
    <p:sldId id="280" r:id="rId10"/>
    <p:sldId id="303" r:id="rId11"/>
    <p:sldId id="281" r:id="rId12"/>
    <p:sldId id="282" r:id="rId13"/>
    <p:sldId id="283" r:id="rId14"/>
    <p:sldId id="284" r:id="rId15"/>
    <p:sldId id="285" r:id="rId16"/>
    <p:sldId id="304" r:id="rId17"/>
    <p:sldId id="286" r:id="rId18"/>
    <p:sldId id="287" r:id="rId19"/>
    <p:sldId id="307" r:id="rId20"/>
    <p:sldId id="305" r:id="rId21"/>
    <p:sldId id="308" r:id="rId22"/>
    <p:sldId id="289" r:id="rId23"/>
    <p:sldId id="290" r:id="rId24"/>
    <p:sldId id="291" r:id="rId25"/>
    <p:sldId id="292" r:id="rId26"/>
    <p:sldId id="293" r:id="rId27"/>
    <p:sldId id="306" r:id="rId28"/>
    <p:sldId id="294" r:id="rId29"/>
    <p:sldId id="310" r:id="rId30"/>
    <p:sldId id="277" r:id="rId31"/>
  </p:sldIdLst>
  <p:sldSz cx="9144000" cy="5143500" type="screen16x9"/>
  <p:notesSz cx="6858000" cy="9144000"/>
  <p:embeddedFontLst>
    <p:embeddedFont>
      <p:font typeface="Work Sans" pitchFamily="2" charset="0"/>
      <p:regular r:id="rId33"/>
      <p:bold r:id="rId34"/>
      <p:italic r:id="rId35"/>
      <p:boldItalic r:id="rId36"/>
    </p:embeddedFont>
    <p:embeddedFont>
      <p:font typeface="Work Sans Light" pitchFamily="2" charset="0"/>
      <p:regular r:id="rId37"/>
      <p:bold r:id="rId38"/>
      <p:italic r:id="rId39"/>
    </p:embeddedFont>
    <p:embeddedFont>
      <p:font typeface="Work Sans SemiBold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00"/>
    <a:srgbClr val="009999"/>
    <a:srgbClr val="000000"/>
    <a:srgbClr val="3366CC"/>
    <a:srgbClr val="0054BC"/>
    <a:srgbClr val="E6A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95322" autoAdjust="0"/>
  </p:normalViewPr>
  <p:slideViewPr>
    <p:cSldViewPr snapToGrid="0" snapToObjects="1" showGuides="1">
      <p:cViewPr varScale="1">
        <p:scale>
          <a:sx n="90" d="100"/>
          <a:sy n="90" d="100"/>
        </p:scale>
        <p:origin x="81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343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0" y="2123550"/>
            <a:ext cx="4691940" cy="89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355" y="212355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4856142"/>
            <a:ext cx="648281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69;p9">
            <a:extLst>
              <a:ext uri="{FF2B5EF4-FFF2-40B4-BE49-F238E27FC236}">
                <a16:creationId xmlns:a16="http://schemas.microsoft.com/office/drawing/2014/main" id="{20DE18D1-883E-B949-810C-2E3CCB195994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050" dirty="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2" y="1892935"/>
            <a:ext cx="4452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41487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54" r:id="rId3"/>
    <p:sldLayoutId id="2147483655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2710370" y="1817933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Formulación plan de mejoramiento</a:t>
            </a:r>
            <a:endParaRPr lang="es-ES" sz="3200" b="1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-58675" y="1637250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3200" b="1" dirty="0">
                <a:latin typeface="+mn-lt"/>
                <a:ea typeface="Work Sans"/>
                <a:cs typeface="Work Sans"/>
                <a:sym typeface="Work Sans"/>
              </a:rPr>
              <a:t>03.</a:t>
            </a:r>
            <a:endParaRPr sz="3200" b="1" dirty="0">
              <a:solidFill>
                <a:srgbClr val="FFFFFF"/>
              </a:solidFill>
              <a:latin typeface="+mn-lt"/>
              <a:ea typeface="Work Sans"/>
              <a:cs typeface="Work Sans"/>
              <a:sym typeface="Work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666124" y="4762881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chemeClr val="bg1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7332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3897119" y="1041761"/>
            <a:ext cx="2912321" cy="36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CO" b="1" dirty="0">
                <a:solidFill>
                  <a:srgbClr val="0054BC"/>
                </a:solidFill>
                <a:latin typeface="+mn-lt"/>
              </a:rPr>
              <a:t>Intranet – Servicio de Información</a:t>
            </a:r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3830444" y="2380416"/>
            <a:ext cx="2595938" cy="36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CO" b="1" dirty="0">
                <a:solidFill>
                  <a:srgbClr val="0054BC"/>
                </a:solidFill>
                <a:latin typeface="+mn-lt"/>
              </a:rPr>
              <a:t>Google Chrome - Link</a:t>
            </a:r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710" y="2783763"/>
            <a:ext cx="4277389" cy="206292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704224" y="484860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927A59C7-702C-41FE-B159-33693851BE59}"/>
              </a:ext>
            </a:extLst>
          </p:cNvPr>
          <p:cNvSpPr txBox="1">
            <a:spLocks/>
          </p:cNvSpPr>
          <p:nvPr/>
        </p:nvSpPr>
        <p:spPr>
          <a:xfrm>
            <a:off x="239518" y="1040167"/>
            <a:ext cx="2912321" cy="36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CO" b="1" dirty="0">
                <a:solidFill>
                  <a:srgbClr val="0054BC"/>
                </a:solidFill>
                <a:latin typeface="+mn-lt"/>
              </a:rPr>
              <a:t>Intranet – Servicio de Información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A3D4166-6CB1-4661-953F-87218AFFE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49" r="2187" b="14377"/>
          <a:stretch/>
        </p:blipFill>
        <p:spPr>
          <a:xfrm>
            <a:off x="524939" y="1528577"/>
            <a:ext cx="2920195" cy="1287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FA1097-3D05-4034-8A78-709BF17FF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793" y="1481513"/>
            <a:ext cx="4816257" cy="829128"/>
          </a:xfrm>
          <a:prstGeom prst="rect">
            <a:avLst/>
          </a:prstGeom>
        </p:spPr>
      </p:pic>
      <p:sp>
        <p:nvSpPr>
          <p:cNvPr id="14" name="Google Shape;1060;p74">
            <a:extLst>
              <a:ext uri="{FF2B5EF4-FFF2-40B4-BE49-F238E27FC236}">
                <a16:creationId xmlns:a16="http://schemas.microsoft.com/office/drawing/2014/main" id="{E08BCB23-B36A-4788-9033-810ABB454FED}"/>
              </a:ext>
            </a:extLst>
          </p:cNvPr>
          <p:cNvSpPr/>
          <p:nvPr/>
        </p:nvSpPr>
        <p:spPr>
          <a:xfrm>
            <a:off x="521565" y="349549"/>
            <a:ext cx="8182659" cy="612738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200" b="1" dirty="0">
                <a:solidFill>
                  <a:schemeClr val="bg1"/>
                </a:solidFill>
                <a:cs typeface="Arial" panose="020B0604020202020204" pitchFamily="34" charset="0"/>
              </a:rPr>
              <a:t>Paso 1</a:t>
            </a:r>
            <a:r>
              <a:rPr lang="es-CO" sz="1200" dirty="0">
                <a:solidFill>
                  <a:schemeClr val="bg1"/>
                </a:solidFill>
                <a:cs typeface="Arial" panose="020B0604020202020204" pitchFamily="34" charset="0"/>
              </a:rPr>
              <a:t>:  </a:t>
            </a:r>
            <a:r>
              <a:rPr lang="es-CO" sz="1200" b="1" dirty="0">
                <a:solidFill>
                  <a:schemeClr val="bg1"/>
                </a:solidFill>
                <a:cs typeface="Arial" panose="020B0604020202020204" pitchFamily="34" charset="0"/>
              </a:rPr>
              <a:t>El delegado de la dependencia </a:t>
            </a:r>
            <a:r>
              <a:rPr lang="es-CO" sz="1200" dirty="0">
                <a:solidFill>
                  <a:schemeClr val="bg1"/>
                </a:solidFill>
                <a:cs typeface="Arial" panose="020B0604020202020204" pitchFamily="34" charset="0"/>
              </a:rPr>
              <a:t>a cargo del hallazgo ingresa al SGI, ingresando con su  clave y contraseña al SGI.</a:t>
            </a:r>
            <a:endParaRPr lang="es-CO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0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/>
          </p:cNvSpPr>
          <p:nvPr/>
        </p:nvSpPr>
        <p:spPr>
          <a:xfrm>
            <a:off x="247650" y="125762"/>
            <a:ext cx="8677275" cy="91883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400" dirty="0">
                <a:solidFill>
                  <a:srgbClr val="0054BC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28229"/>
            <a:ext cx="8582025" cy="381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Flecha izquierda"/>
          <p:cNvSpPr/>
          <p:nvPr/>
        </p:nvSpPr>
        <p:spPr>
          <a:xfrm>
            <a:off x="2638423" y="2750594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Flecha izquierda"/>
          <p:cNvSpPr/>
          <p:nvPr/>
        </p:nvSpPr>
        <p:spPr>
          <a:xfrm>
            <a:off x="2638422" y="2969449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18 Flecha izquierda"/>
          <p:cNvSpPr/>
          <p:nvPr/>
        </p:nvSpPr>
        <p:spPr>
          <a:xfrm>
            <a:off x="2638423" y="3186426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3 Flecha izquierda"/>
          <p:cNvSpPr/>
          <p:nvPr/>
        </p:nvSpPr>
        <p:spPr>
          <a:xfrm>
            <a:off x="2310847" y="3662676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28 Flecha izquierda"/>
          <p:cNvSpPr/>
          <p:nvPr/>
        </p:nvSpPr>
        <p:spPr>
          <a:xfrm>
            <a:off x="5392959" y="3630653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29 Flecha izquierda"/>
          <p:cNvSpPr/>
          <p:nvPr/>
        </p:nvSpPr>
        <p:spPr>
          <a:xfrm>
            <a:off x="6172274" y="3652387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857750" y="4212944"/>
            <a:ext cx="732334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6" name="35 Elipse"/>
          <p:cNvSpPr/>
          <p:nvPr/>
        </p:nvSpPr>
        <p:spPr>
          <a:xfrm>
            <a:off x="5686424" y="4580506"/>
            <a:ext cx="635993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Flecha izquierda"/>
          <p:cNvSpPr/>
          <p:nvPr/>
        </p:nvSpPr>
        <p:spPr>
          <a:xfrm>
            <a:off x="1285873" y="1988594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742324" y="481050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Google Shape;1060;p74">
            <a:extLst>
              <a:ext uri="{FF2B5EF4-FFF2-40B4-BE49-F238E27FC236}">
                <a16:creationId xmlns:a16="http://schemas.microsoft.com/office/drawing/2014/main" id="{ECC4D957-1268-4DAD-AF7D-526EC010B3C1}"/>
              </a:ext>
            </a:extLst>
          </p:cNvPr>
          <p:cNvSpPr/>
          <p:nvPr/>
        </p:nvSpPr>
        <p:spPr>
          <a:xfrm>
            <a:off x="342900" y="254967"/>
            <a:ext cx="8553449" cy="612738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2: El delegado 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va al menú principal, selecciona “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Formular plan de acción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”, diligencia todos los espacios requeridos, estableciendo acciones concretas con fecha inicial y final, determina una meta cuantificable y un responsable de la dependencia, al finalizar da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aceptar y notificar. 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Mínimo deben formular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tres (3) acciones</a:t>
            </a:r>
          </a:p>
        </p:txBody>
      </p:sp>
    </p:spTree>
    <p:extLst>
      <p:ext uri="{BB962C8B-B14F-4D97-AF65-F5344CB8AC3E}">
        <p14:creationId xmlns:p14="http://schemas.microsoft.com/office/powerpoint/2010/main" val="346704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01401"/>
            <a:ext cx="8382000" cy="411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5514974" y="4485256"/>
            <a:ext cx="635993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Elipse"/>
          <p:cNvSpPr/>
          <p:nvPr/>
        </p:nvSpPr>
        <p:spPr>
          <a:xfrm>
            <a:off x="5648324" y="4732906"/>
            <a:ext cx="635993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Flecha izquierda"/>
          <p:cNvSpPr/>
          <p:nvPr/>
        </p:nvSpPr>
        <p:spPr>
          <a:xfrm>
            <a:off x="1266823" y="1931444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732799" y="48676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Google Shape;1060;p74">
            <a:extLst>
              <a:ext uri="{FF2B5EF4-FFF2-40B4-BE49-F238E27FC236}">
                <a16:creationId xmlns:a16="http://schemas.microsoft.com/office/drawing/2014/main" id="{8EC1EF8D-7661-4615-88EC-57DCD97FAF3C}"/>
              </a:ext>
            </a:extLst>
          </p:cNvPr>
          <p:cNvSpPr/>
          <p:nvPr/>
        </p:nvSpPr>
        <p:spPr>
          <a:xfrm>
            <a:off x="409575" y="341069"/>
            <a:ext cx="8220759" cy="404299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3: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 Una vez diligenciada toda la información,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el delegado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 podrá visualizar el plan de acción al dar click en detalles.</a:t>
            </a:r>
            <a:endParaRPr lang="es-CO" sz="1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8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/>
          </p:cNvSpPr>
          <p:nvPr/>
        </p:nvSpPr>
        <p:spPr>
          <a:xfrm>
            <a:off x="285038" y="176168"/>
            <a:ext cx="8520624" cy="81461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CO" sz="1400" dirty="0">
              <a:solidFill>
                <a:srgbClr val="0054BC"/>
              </a:solidFill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8" y="928778"/>
            <a:ext cx="8520624" cy="40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izquierda"/>
          <p:cNvSpPr/>
          <p:nvPr/>
        </p:nvSpPr>
        <p:spPr>
          <a:xfrm>
            <a:off x="4991174" y="3397530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5657849" y="4780531"/>
            <a:ext cx="635993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Flecha izquierda"/>
          <p:cNvSpPr/>
          <p:nvPr/>
        </p:nvSpPr>
        <p:spPr>
          <a:xfrm>
            <a:off x="1190699" y="2035455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789949" y="4896231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0" name="Google Shape;1060;p74">
            <a:extLst>
              <a:ext uri="{FF2B5EF4-FFF2-40B4-BE49-F238E27FC236}">
                <a16:creationId xmlns:a16="http://schemas.microsoft.com/office/drawing/2014/main" id="{2C91F86B-19A0-43C2-8E11-8DD709D770CF}"/>
              </a:ext>
            </a:extLst>
          </p:cNvPr>
          <p:cNvSpPr/>
          <p:nvPr/>
        </p:nvSpPr>
        <p:spPr>
          <a:xfrm>
            <a:off x="338338" y="267789"/>
            <a:ext cx="8520624" cy="54847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4: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El delegado, 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al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aceptar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 envía una notificación a la Oficina Asesora de Planeación, quien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verificará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 el plan y determinará si requiere ajuste. La respuesta será notificada al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delegado 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de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la dependencia y a los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responsables de las actividades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, mediante correo electrónico. </a:t>
            </a:r>
            <a:endParaRPr lang="es-CO" sz="1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4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/>
          </p:cNvSpPr>
          <p:nvPr/>
        </p:nvSpPr>
        <p:spPr>
          <a:xfrm>
            <a:off x="277576" y="289674"/>
            <a:ext cx="8541890" cy="3960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CO" sz="1400" dirty="0">
              <a:solidFill>
                <a:srgbClr val="0054BC"/>
              </a:solidFill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790144"/>
            <a:ext cx="8524876" cy="415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izquierda"/>
          <p:cNvSpPr/>
          <p:nvPr/>
        </p:nvSpPr>
        <p:spPr>
          <a:xfrm>
            <a:off x="5381699" y="3740430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Flecha izquierda"/>
          <p:cNvSpPr/>
          <p:nvPr/>
        </p:nvSpPr>
        <p:spPr>
          <a:xfrm>
            <a:off x="1238324" y="2425980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219699" y="4761481"/>
            <a:ext cx="556251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8770899" y="49057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" name="Google Shape;1060;p74">
            <a:extLst>
              <a:ext uri="{FF2B5EF4-FFF2-40B4-BE49-F238E27FC236}">
                <a16:creationId xmlns:a16="http://schemas.microsoft.com/office/drawing/2014/main" id="{21E88628-B962-48E0-8716-990EA40D52A3}"/>
              </a:ext>
            </a:extLst>
          </p:cNvPr>
          <p:cNvSpPr/>
          <p:nvPr/>
        </p:nvSpPr>
        <p:spPr>
          <a:xfrm>
            <a:off x="381000" y="111950"/>
            <a:ext cx="8485424" cy="54847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5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:  El plan es verificado por parte de la Oficina Asesora de Planeación y queda en firme para la dependencia una vez se visualice el mensaje “la operación se ejecutó exitosamente”.</a:t>
            </a:r>
          </a:p>
        </p:txBody>
      </p:sp>
    </p:spTree>
    <p:extLst>
      <p:ext uri="{BB962C8B-B14F-4D97-AF65-F5344CB8AC3E}">
        <p14:creationId xmlns:p14="http://schemas.microsoft.com/office/powerpoint/2010/main" val="221130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Reporte de avances al Plan de Mejoramiento</a:t>
            </a:r>
            <a:endParaRPr lang="es-ES" sz="3200" b="1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733025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3200" b="1" dirty="0">
                <a:latin typeface="+mn-lt"/>
                <a:ea typeface="Work Sans"/>
                <a:cs typeface="Work Sans"/>
                <a:sym typeface="Work Sans"/>
              </a:rPr>
              <a:t>04.</a:t>
            </a:r>
            <a:endParaRPr sz="3200" b="1" dirty="0">
              <a:solidFill>
                <a:srgbClr val="FFFFFF"/>
              </a:solidFill>
              <a:latin typeface="+mn-lt"/>
              <a:ea typeface="Work Sans"/>
              <a:cs typeface="Work Sans"/>
              <a:sym typeface="Work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666124" y="4762881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chemeClr val="bg1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6281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317460" y="4420395"/>
            <a:ext cx="8415339" cy="46631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dirty="0">
                <a:solidFill>
                  <a:srgbClr val="0054BC"/>
                </a:solidFill>
                <a:cs typeface="Arial" panose="020B0604020202020204" pitchFamily="34" charset="0"/>
              </a:rPr>
              <a:t>El sistema generará alarmas mensuales antes del vencimiento de la actividad planificada, que le llegará  al responsable. Si se cumple el plazo y no ha dado respuesta le llegará alarma de vencimiento al líder del proceso.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0527"/>
            <a:ext cx="8415339" cy="335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Flecha izquierda"/>
          <p:cNvSpPr/>
          <p:nvPr/>
        </p:nvSpPr>
        <p:spPr>
          <a:xfrm>
            <a:off x="1095449" y="2054505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Flecha izquierda"/>
          <p:cNvSpPr/>
          <p:nvPr/>
        </p:nvSpPr>
        <p:spPr>
          <a:xfrm>
            <a:off x="2895674" y="2036163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543424" y="4132490"/>
            <a:ext cx="556251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8732799" y="4839081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2" name="Google Shape;1060;p74">
            <a:extLst>
              <a:ext uri="{FF2B5EF4-FFF2-40B4-BE49-F238E27FC236}">
                <a16:creationId xmlns:a16="http://schemas.microsoft.com/office/drawing/2014/main" id="{9E142F91-C333-40C6-AEAC-609FCEBE769C}"/>
              </a:ext>
            </a:extLst>
          </p:cNvPr>
          <p:cNvSpPr/>
          <p:nvPr/>
        </p:nvSpPr>
        <p:spPr>
          <a:xfrm>
            <a:off x="381000" y="111950"/>
            <a:ext cx="8485424" cy="54847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1: El responsable de la actividad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 ingresa al SGI con su usuario y contraseña, selecciona en el menú principal “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Reportar avance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”, selecciona el numero del hallazgo y diligencia la información solicitada, al finalizar da click en aceptar y notificar, relacionando en cada actividad la ruta donde están ubicadas las evidencias de las actividades desarrolladas.</a:t>
            </a:r>
          </a:p>
        </p:txBody>
      </p:sp>
    </p:spTree>
    <p:extLst>
      <p:ext uri="{BB962C8B-B14F-4D97-AF65-F5344CB8AC3E}">
        <p14:creationId xmlns:p14="http://schemas.microsoft.com/office/powerpoint/2010/main" val="3931701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/>
          </p:cNvSpPr>
          <p:nvPr/>
        </p:nvSpPr>
        <p:spPr>
          <a:xfrm>
            <a:off x="291194" y="170633"/>
            <a:ext cx="8477034" cy="80171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CO" sz="1400" dirty="0">
              <a:solidFill>
                <a:srgbClr val="0054BC"/>
              </a:solidFill>
              <a:cs typeface="Arial" panose="020B0604020202020204" pitchFamily="34" charset="0"/>
            </a:endParaRPr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291194" y="4520810"/>
            <a:ext cx="8477034" cy="56777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400" dirty="0">
                <a:solidFill>
                  <a:srgbClr val="0054BC"/>
                </a:solidFill>
                <a:cs typeface="Arial" panose="020B0604020202020204" pitchFamily="34" charset="0"/>
              </a:rPr>
              <a:t>Para el cargue de evidencia se deberá cumplir con los parámetros establecidos en la TRD por parte del Grupo de Gestión Documental.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04875"/>
            <a:ext cx="8330078" cy="356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5105399" y="4313465"/>
            <a:ext cx="556251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Flecha izquierda"/>
          <p:cNvSpPr/>
          <p:nvPr/>
        </p:nvSpPr>
        <p:spPr>
          <a:xfrm>
            <a:off x="4600363" y="2784280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Flecha izquierda"/>
          <p:cNvSpPr/>
          <p:nvPr/>
        </p:nvSpPr>
        <p:spPr>
          <a:xfrm>
            <a:off x="1285663" y="1974655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723274" y="484860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1" name="Google Shape;1060;p74">
            <a:extLst>
              <a:ext uri="{FF2B5EF4-FFF2-40B4-BE49-F238E27FC236}">
                <a16:creationId xmlns:a16="http://schemas.microsoft.com/office/drawing/2014/main" id="{27B4E797-A847-496A-B739-EE6BCAEDACA4}"/>
              </a:ext>
            </a:extLst>
          </p:cNvPr>
          <p:cNvSpPr/>
          <p:nvPr/>
        </p:nvSpPr>
        <p:spPr>
          <a:xfrm>
            <a:off x="334791" y="146095"/>
            <a:ext cx="8485424" cy="54847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2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: Una vez se cumplan todas las actividades del plan de acción se debe gestionar el cierre en el sistema, para que el sistema envié una alerta a la Oficina Asesora de Planeación y a su vez informar a la Oficina de Control Interno para proceder a la programación de cierres. </a:t>
            </a:r>
          </a:p>
        </p:txBody>
      </p:sp>
    </p:spTree>
    <p:extLst>
      <p:ext uri="{BB962C8B-B14F-4D97-AF65-F5344CB8AC3E}">
        <p14:creationId xmlns:p14="http://schemas.microsoft.com/office/powerpoint/2010/main" val="1083926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/>
          </p:cNvSpPr>
          <p:nvPr/>
        </p:nvSpPr>
        <p:spPr>
          <a:xfrm>
            <a:off x="254726" y="275408"/>
            <a:ext cx="8513502" cy="8088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CO" sz="1400" dirty="0">
              <a:solidFill>
                <a:srgbClr val="0054BC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4" y="1153327"/>
            <a:ext cx="8387676" cy="379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5409988" y="3517705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izquierda"/>
          <p:cNvSpPr/>
          <p:nvPr/>
        </p:nvSpPr>
        <p:spPr>
          <a:xfrm>
            <a:off x="933238" y="2810598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991099" y="4770665"/>
            <a:ext cx="556251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8723274" y="484860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0" name="Google Shape;1060;p74">
            <a:extLst>
              <a:ext uri="{FF2B5EF4-FFF2-40B4-BE49-F238E27FC236}">
                <a16:creationId xmlns:a16="http://schemas.microsoft.com/office/drawing/2014/main" id="{413F0681-F316-412F-9DEA-A42307C7448D}"/>
              </a:ext>
            </a:extLst>
          </p:cNvPr>
          <p:cNvSpPr/>
          <p:nvPr/>
        </p:nvSpPr>
        <p:spPr>
          <a:xfrm>
            <a:off x="254726" y="155224"/>
            <a:ext cx="8485424" cy="54847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3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: Una vez se recibe la notificación del proceso, la Oficina Asesora de Planeación verifica que se  han reportado todas las actividades del plan de acción y posteriormente a través del sistema se envía notificación a la Oficina de Control Interno informando que se requiere asignar auditor para el cierre del hallazgo. </a:t>
            </a:r>
          </a:p>
        </p:txBody>
      </p:sp>
    </p:spTree>
    <p:extLst>
      <p:ext uri="{BB962C8B-B14F-4D97-AF65-F5344CB8AC3E}">
        <p14:creationId xmlns:p14="http://schemas.microsoft.com/office/powerpoint/2010/main" val="429271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subTitle" idx="4294967295"/>
          </p:nvPr>
        </p:nvSpPr>
        <p:spPr>
          <a:xfrm>
            <a:off x="2952750" y="2839100"/>
            <a:ext cx="4533194" cy="82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ES" sz="1500" b="0" i="0" u="none" strike="noStrike" cap="none" dirty="0">
                <a:solidFill>
                  <a:srgbClr val="FFFFFF"/>
                </a:solidFill>
                <a:latin typeface="+mn-lt"/>
                <a:ea typeface="Work Sans SemiBold"/>
                <a:cs typeface="Work Sans SemiBold"/>
                <a:sym typeface="Work Sans SemiBold"/>
              </a:rPr>
              <a:t>Oficina Asesora de Planeación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ES" sz="1500" dirty="0">
                <a:solidFill>
                  <a:srgbClr val="FFFFFF"/>
                </a:solidFill>
                <a:latin typeface="+mn-lt"/>
                <a:ea typeface="Work Sans SemiBold"/>
                <a:cs typeface="Work Sans SemiBold"/>
                <a:sym typeface="Work Sans SemiBold"/>
              </a:rPr>
              <a:t>Noviembre de 2021</a:t>
            </a:r>
            <a:endParaRPr sz="1500" b="0" i="0" u="none" strike="noStrike" cap="none" dirty="0">
              <a:solidFill>
                <a:srgbClr val="FFFFFF"/>
              </a:solidFill>
              <a:latin typeface="+mn-lt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886075" y="1402008"/>
            <a:ext cx="5627650" cy="143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Manual del Usuario SGI</a:t>
            </a:r>
            <a:br>
              <a:rPr lang="es-CO" sz="32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</a:br>
            <a:r>
              <a:rPr lang="es-CO" sz="3200" b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Módulo Plan de Mejoramiento</a:t>
            </a:r>
            <a:endParaRPr lang="es-ES_tradnl" sz="3200" b="1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360466" y="4680340"/>
            <a:ext cx="4879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Si este documento se encuentra impreso no se garantiza su  vigencia.</a:t>
            </a:r>
            <a:endParaRPr lang="es-CO" sz="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s-E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La versión vigente reposa en el Sistema Integrado de Planeación y Gestión (Intranet).</a:t>
            </a:r>
            <a:endParaRPr lang="es-CO" sz="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13725" y="4754981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latin typeface="+mn-lt"/>
                <a:ea typeface="Times New Roman"/>
                <a:cs typeface="Arial" panose="020B0604020202020204" pitchFamily="34" charset="0"/>
              </a:rPr>
              <a:t>1</a:t>
            </a:r>
            <a:endParaRPr lang="es-CO" sz="800" dirty="0">
              <a:solidFill>
                <a:schemeClr val="bg1"/>
              </a:solidFill>
              <a:effectLst/>
              <a:latin typeface="+mn-lt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3274" y="4706105"/>
            <a:ext cx="1100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latin typeface="+mn-lt"/>
                <a:ea typeface="Times New Roman"/>
                <a:cs typeface="Arial" panose="020B0604020202020204" pitchFamily="34" charset="0"/>
              </a:rPr>
              <a:t>Versión 5</a:t>
            </a:r>
          </a:p>
          <a:p>
            <a:pPr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latin typeface="+mn-lt"/>
                <a:ea typeface="Times New Roman"/>
                <a:cs typeface="Arial" panose="020B0604020202020204" pitchFamily="34" charset="0"/>
              </a:rPr>
              <a:t>Fecha: 2021-12-15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2892445" y="1933024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Seguimiento y notificación para cierre</a:t>
            </a:r>
            <a:endParaRPr lang="es-ES" sz="3200" b="1" dirty="0">
              <a:solidFill>
                <a:schemeClr val="bg1"/>
              </a:solidFill>
              <a:latin typeface="+mn-lt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53921" y="1687305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3200" b="1" dirty="0">
                <a:latin typeface="+mn-lt"/>
                <a:ea typeface="Work Sans"/>
                <a:cs typeface="Work Sans"/>
                <a:sym typeface="Work Sans"/>
              </a:rPr>
              <a:t>05.</a:t>
            </a:r>
            <a:endParaRPr sz="3200" b="1" dirty="0">
              <a:solidFill>
                <a:srgbClr val="FFFFFF"/>
              </a:solidFill>
              <a:latin typeface="+mn-lt"/>
              <a:ea typeface="Work Sans"/>
              <a:cs typeface="Work Sans"/>
              <a:sym typeface="Work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723274" y="484860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chemeClr val="bg1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6046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9" y="1016125"/>
            <a:ext cx="8544986" cy="3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2955436" y="3241231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izquierda"/>
          <p:cNvSpPr/>
          <p:nvPr/>
        </p:nvSpPr>
        <p:spPr>
          <a:xfrm>
            <a:off x="3574561" y="1315173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Flecha izquierda"/>
          <p:cNvSpPr/>
          <p:nvPr/>
        </p:nvSpPr>
        <p:spPr>
          <a:xfrm>
            <a:off x="2719996" y="1454857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067299" y="4770665"/>
            <a:ext cx="556251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Elipse"/>
          <p:cNvSpPr/>
          <p:nvPr/>
        </p:nvSpPr>
        <p:spPr>
          <a:xfrm>
            <a:off x="4846323" y="3466833"/>
            <a:ext cx="556251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8761374" y="48676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" name="Google Shape;1060;p74">
            <a:extLst>
              <a:ext uri="{FF2B5EF4-FFF2-40B4-BE49-F238E27FC236}">
                <a16:creationId xmlns:a16="http://schemas.microsoft.com/office/drawing/2014/main" id="{D0505CBD-83F5-41E3-A94B-C5B2BAFEE5A3}"/>
              </a:ext>
            </a:extLst>
          </p:cNvPr>
          <p:cNvSpPr/>
          <p:nvPr/>
        </p:nvSpPr>
        <p:spPr>
          <a:xfrm>
            <a:off x="329288" y="87699"/>
            <a:ext cx="8485424" cy="54847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1:  La Oficina de Control de Interno 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ingresa al aplicativo, selecciona el proceso, el hallazgo, el plan de acción, tipo de auditoria y determina el auditor que estará a cargo del cierre, quien será notificado a través de correo electrónico. </a:t>
            </a:r>
          </a:p>
        </p:txBody>
      </p:sp>
    </p:spTree>
    <p:extLst>
      <p:ext uri="{BB962C8B-B14F-4D97-AF65-F5344CB8AC3E}">
        <p14:creationId xmlns:p14="http://schemas.microsoft.com/office/powerpoint/2010/main" val="1898007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/>
          <p:cNvSpPr txBox="1">
            <a:spLocks/>
          </p:cNvSpPr>
          <p:nvPr/>
        </p:nvSpPr>
        <p:spPr>
          <a:xfrm>
            <a:off x="317428" y="163866"/>
            <a:ext cx="8578919" cy="74832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CO" sz="1400" dirty="0">
              <a:solidFill>
                <a:srgbClr val="0054BC"/>
              </a:solidFill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860147"/>
            <a:ext cx="7746274" cy="352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761374" y="48676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" name="Google Shape;1060;p74">
            <a:extLst>
              <a:ext uri="{FF2B5EF4-FFF2-40B4-BE49-F238E27FC236}">
                <a16:creationId xmlns:a16="http://schemas.microsoft.com/office/drawing/2014/main" id="{DB41425A-F5E2-4112-B9F6-AA91D9D2B616}"/>
              </a:ext>
            </a:extLst>
          </p:cNvPr>
          <p:cNvSpPr/>
          <p:nvPr/>
        </p:nvSpPr>
        <p:spPr>
          <a:xfrm>
            <a:off x="364175" y="94572"/>
            <a:ext cx="8485424" cy="54847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2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:  El sistema envía una notificación automática al auditor.</a:t>
            </a:r>
          </a:p>
        </p:txBody>
      </p:sp>
    </p:spTree>
    <p:extLst>
      <p:ext uri="{BB962C8B-B14F-4D97-AF65-F5344CB8AC3E}">
        <p14:creationId xmlns:p14="http://schemas.microsoft.com/office/powerpoint/2010/main" val="212633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7" y="742038"/>
            <a:ext cx="8397703" cy="41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1158938" y="1905723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izquierda"/>
          <p:cNvSpPr/>
          <p:nvPr/>
        </p:nvSpPr>
        <p:spPr>
          <a:xfrm>
            <a:off x="3104938" y="1200873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Flecha izquierda"/>
          <p:cNvSpPr/>
          <p:nvPr/>
        </p:nvSpPr>
        <p:spPr>
          <a:xfrm>
            <a:off x="3505602" y="4277448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761374" y="48676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8" name="Google Shape;1060;p74">
            <a:extLst>
              <a:ext uri="{FF2B5EF4-FFF2-40B4-BE49-F238E27FC236}">
                <a16:creationId xmlns:a16="http://schemas.microsoft.com/office/drawing/2014/main" id="{3A4C50BA-BA46-45FB-A715-4D46F3671BE4}"/>
              </a:ext>
            </a:extLst>
          </p:cNvPr>
          <p:cNvSpPr/>
          <p:nvPr/>
        </p:nvSpPr>
        <p:spPr>
          <a:xfrm>
            <a:off x="365297" y="145992"/>
            <a:ext cx="8485424" cy="54847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3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: 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El auditor 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ingresa con su usuario y contraseña al SGI, verifica el proceso y número de hallazgo designado y analiza la información del mismo antes de proceder a su visita de cierre.  </a:t>
            </a:r>
          </a:p>
        </p:txBody>
      </p:sp>
    </p:spTree>
    <p:extLst>
      <p:ext uri="{BB962C8B-B14F-4D97-AF65-F5344CB8AC3E}">
        <p14:creationId xmlns:p14="http://schemas.microsoft.com/office/powerpoint/2010/main" val="423297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926279"/>
            <a:ext cx="8496300" cy="393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izquierda"/>
          <p:cNvSpPr/>
          <p:nvPr/>
        </p:nvSpPr>
        <p:spPr>
          <a:xfrm>
            <a:off x="991002" y="2553423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izquierda"/>
          <p:cNvSpPr/>
          <p:nvPr/>
        </p:nvSpPr>
        <p:spPr>
          <a:xfrm>
            <a:off x="8353827" y="4277447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61374" y="48676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7" name="Google Shape;1060;p74">
            <a:extLst>
              <a:ext uri="{FF2B5EF4-FFF2-40B4-BE49-F238E27FC236}">
                <a16:creationId xmlns:a16="http://schemas.microsoft.com/office/drawing/2014/main" id="{C239786D-EC70-45C5-93B8-AF748756A40A}"/>
              </a:ext>
            </a:extLst>
          </p:cNvPr>
          <p:cNvSpPr/>
          <p:nvPr/>
        </p:nvSpPr>
        <p:spPr>
          <a:xfrm>
            <a:off x="365297" y="111222"/>
            <a:ext cx="8485424" cy="54847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4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: 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El auditor 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verifica las evidencias con base en la ruta registrada y determina la necesidad de pedir información adicional al responsable del hallazgo, antes de proceder a la visita de cierre. </a:t>
            </a:r>
          </a:p>
        </p:txBody>
      </p:sp>
    </p:spTree>
    <p:extLst>
      <p:ext uri="{BB962C8B-B14F-4D97-AF65-F5344CB8AC3E}">
        <p14:creationId xmlns:p14="http://schemas.microsoft.com/office/powerpoint/2010/main" val="56599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36340AC-DEB9-4509-AAE5-1C623D7D7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891"/>
          <a:stretch/>
        </p:blipFill>
        <p:spPr>
          <a:xfrm>
            <a:off x="1153155" y="1230526"/>
            <a:ext cx="6837689" cy="3852574"/>
          </a:xfrm>
          <a:prstGeom prst="rect">
            <a:avLst/>
          </a:prstGeom>
        </p:spPr>
      </p:pic>
      <p:sp>
        <p:nvSpPr>
          <p:cNvPr id="4" name="3 Flecha izquierda"/>
          <p:cNvSpPr/>
          <p:nvPr/>
        </p:nvSpPr>
        <p:spPr>
          <a:xfrm>
            <a:off x="1925632" y="3642657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izquierda"/>
          <p:cNvSpPr/>
          <p:nvPr/>
        </p:nvSpPr>
        <p:spPr>
          <a:xfrm>
            <a:off x="3718188" y="3696050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890889" y="4636725"/>
            <a:ext cx="556251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8761374" y="48676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0" name="Google Shape;1060;p74">
            <a:extLst>
              <a:ext uri="{FF2B5EF4-FFF2-40B4-BE49-F238E27FC236}">
                <a16:creationId xmlns:a16="http://schemas.microsoft.com/office/drawing/2014/main" id="{D35774AE-55B0-46BE-BDB7-371E28C11340}"/>
              </a:ext>
            </a:extLst>
          </p:cNvPr>
          <p:cNvSpPr/>
          <p:nvPr/>
        </p:nvSpPr>
        <p:spPr>
          <a:xfrm>
            <a:off x="329287" y="119259"/>
            <a:ext cx="8485424" cy="784102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5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: 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El auditor 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apoyado de su competencia y habilidad determina, a partir de la información recolectada, cerrar con o sin eficacia el hallazgo y no procede cierre, dando click en notificar. Cuando el auditor considere que a pesar de haber finalizado el plan de acción no se eliminó la causa raíz, el estado a seleccionar será no procede cierre y el delegado del plan de mejoramiento podrá adicionar actividades al plan de acción.</a:t>
            </a:r>
          </a:p>
        </p:txBody>
      </p:sp>
    </p:spTree>
    <p:extLst>
      <p:ext uri="{BB962C8B-B14F-4D97-AF65-F5344CB8AC3E}">
        <p14:creationId xmlns:p14="http://schemas.microsoft.com/office/powerpoint/2010/main" val="3716174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/>
          </p:cNvSpPr>
          <p:nvPr/>
        </p:nvSpPr>
        <p:spPr>
          <a:xfrm>
            <a:off x="409575" y="308126"/>
            <a:ext cx="8410576" cy="43547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CO" sz="1400" dirty="0">
              <a:solidFill>
                <a:srgbClr val="0054BC"/>
              </a:solidFill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007351"/>
            <a:ext cx="8410576" cy="393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4043082" y="3419620"/>
            <a:ext cx="556251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4 Elipse"/>
          <p:cNvSpPr/>
          <p:nvPr/>
        </p:nvSpPr>
        <p:spPr>
          <a:xfrm>
            <a:off x="5114923" y="4761140"/>
            <a:ext cx="556251" cy="210909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5 Flecha izquierda"/>
          <p:cNvSpPr/>
          <p:nvPr/>
        </p:nvSpPr>
        <p:spPr>
          <a:xfrm>
            <a:off x="1017079" y="2372448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Flecha izquierda"/>
          <p:cNvSpPr/>
          <p:nvPr/>
        </p:nvSpPr>
        <p:spPr>
          <a:xfrm>
            <a:off x="4741354" y="3102269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761374" y="48676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Google Shape;1060;p74">
            <a:extLst>
              <a:ext uri="{FF2B5EF4-FFF2-40B4-BE49-F238E27FC236}">
                <a16:creationId xmlns:a16="http://schemas.microsoft.com/office/drawing/2014/main" id="{B6E95F29-279C-4E8C-8096-D8AAA71505E2}"/>
              </a:ext>
            </a:extLst>
          </p:cNvPr>
          <p:cNvSpPr/>
          <p:nvPr/>
        </p:nvSpPr>
        <p:spPr>
          <a:xfrm>
            <a:off x="275950" y="103503"/>
            <a:ext cx="8485424" cy="588828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6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:  Una vez verificada la información, aparecerá un cuadro de llamado que determina la notificación al líder del proceso informando el resultado del seguimiento por parte del auditor.</a:t>
            </a:r>
          </a:p>
        </p:txBody>
      </p:sp>
    </p:spTree>
    <p:extLst>
      <p:ext uri="{BB962C8B-B14F-4D97-AF65-F5344CB8AC3E}">
        <p14:creationId xmlns:p14="http://schemas.microsoft.com/office/powerpoint/2010/main" val="3014130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Informes</a:t>
            </a:r>
            <a:endParaRPr lang="es-ES" sz="3200" b="1" dirty="0">
              <a:solidFill>
                <a:schemeClr val="bg1"/>
              </a:solidFill>
              <a:latin typeface="+mn-lt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733025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3200" b="1" dirty="0">
                <a:latin typeface="+mn-lt"/>
                <a:ea typeface="Work Sans"/>
                <a:cs typeface="Work Sans"/>
                <a:sym typeface="Work Sans"/>
              </a:rPr>
              <a:t>05.</a:t>
            </a:r>
            <a:endParaRPr sz="3200" b="1" dirty="0">
              <a:solidFill>
                <a:srgbClr val="FFFFFF"/>
              </a:solidFill>
              <a:latin typeface="+mn-lt"/>
              <a:ea typeface="Work Sans"/>
              <a:cs typeface="Work Sans"/>
              <a:sym typeface="Work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761374" y="48676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chemeClr val="bg1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665610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/>
          </p:cNvSpPr>
          <p:nvPr/>
        </p:nvSpPr>
        <p:spPr>
          <a:xfrm>
            <a:off x="342900" y="187129"/>
            <a:ext cx="8420100" cy="59392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CO" sz="1400" dirty="0">
              <a:solidFill>
                <a:srgbClr val="0054BC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2" y="948161"/>
            <a:ext cx="2311307" cy="402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48160"/>
            <a:ext cx="2828925" cy="406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izquierda"/>
          <p:cNvSpPr/>
          <p:nvPr/>
        </p:nvSpPr>
        <p:spPr>
          <a:xfrm>
            <a:off x="1894182" y="4306595"/>
            <a:ext cx="342005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Flecha izquierda"/>
          <p:cNvSpPr/>
          <p:nvPr/>
        </p:nvSpPr>
        <p:spPr>
          <a:xfrm>
            <a:off x="1397620" y="4037887"/>
            <a:ext cx="342005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99" y="948160"/>
            <a:ext cx="2790826" cy="402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Elipse"/>
          <p:cNvSpPr/>
          <p:nvPr/>
        </p:nvSpPr>
        <p:spPr>
          <a:xfrm>
            <a:off x="8067675" y="4522381"/>
            <a:ext cx="389283" cy="380764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Flecha izquierda"/>
          <p:cNvSpPr/>
          <p:nvPr/>
        </p:nvSpPr>
        <p:spPr>
          <a:xfrm>
            <a:off x="4713582" y="1534820"/>
            <a:ext cx="342005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761374" y="48676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4" name="Google Shape;1060;p74">
            <a:extLst>
              <a:ext uri="{FF2B5EF4-FFF2-40B4-BE49-F238E27FC236}">
                <a16:creationId xmlns:a16="http://schemas.microsoft.com/office/drawing/2014/main" id="{9B17D5E8-0F6F-4B19-BF23-6B74CF98D75A}"/>
              </a:ext>
            </a:extLst>
          </p:cNvPr>
          <p:cNvSpPr/>
          <p:nvPr/>
        </p:nvSpPr>
        <p:spPr>
          <a:xfrm>
            <a:off x="287101" y="117913"/>
            <a:ext cx="8485424" cy="588828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1:  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Descargue el archivo en excel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“Plan de Mejoramiento”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 y seleccione el proceso para consultar el plan de acción.</a:t>
            </a:r>
          </a:p>
        </p:txBody>
      </p:sp>
    </p:spTree>
    <p:extLst>
      <p:ext uri="{BB962C8B-B14F-4D97-AF65-F5344CB8AC3E}">
        <p14:creationId xmlns:p14="http://schemas.microsoft.com/office/powerpoint/2010/main" val="3821667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/>
          </p:cNvSpPr>
          <p:nvPr/>
        </p:nvSpPr>
        <p:spPr>
          <a:xfrm>
            <a:off x="165193" y="215704"/>
            <a:ext cx="8826407" cy="55582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CO" sz="1400" dirty="0">
              <a:solidFill>
                <a:srgbClr val="0054BC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068432"/>
            <a:ext cx="2790826" cy="341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Elipse"/>
          <p:cNvSpPr/>
          <p:nvPr/>
        </p:nvSpPr>
        <p:spPr>
          <a:xfrm>
            <a:off x="5048250" y="4111864"/>
            <a:ext cx="389283" cy="380764"/>
          </a:xfrm>
          <a:prstGeom prst="ellipse">
            <a:avLst/>
          </a:prstGeom>
          <a:noFill/>
          <a:ln>
            <a:solidFill>
              <a:srgbClr val="FF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6" y="1068432"/>
            <a:ext cx="3057524" cy="31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65602"/>
            <a:ext cx="2635157" cy="35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izquierda"/>
          <p:cNvSpPr/>
          <p:nvPr/>
        </p:nvSpPr>
        <p:spPr>
          <a:xfrm>
            <a:off x="2285174" y="4220693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761374" y="48676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Google Shape;1060;p74">
            <a:extLst>
              <a:ext uri="{FF2B5EF4-FFF2-40B4-BE49-F238E27FC236}">
                <a16:creationId xmlns:a16="http://schemas.microsoft.com/office/drawing/2014/main" id="{E40C4205-5828-4F66-91B7-4BCA5DDCCBFE}"/>
              </a:ext>
            </a:extLst>
          </p:cNvPr>
          <p:cNvSpPr/>
          <p:nvPr/>
        </p:nvSpPr>
        <p:spPr>
          <a:xfrm>
            <a:off x="173422" y="79291"/>
            <a:ext cx="8780077" cy="588828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Paso 2: 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Descargue el archivo en Excel </a:t>
            </a:r>
            <a:r>
              <a:rPr lang="es-CO" sz="1100" b="1" dirty="0">
                <a:solidFill>
                  <a:schemeClr val="bg1"/>
                </a:solidFill>
                <a:cs typeface="Arial" panose="020B0604020202020204" pitchFamily="34" charset="0"/>
              </a:rPr>
              <a:t>“Avance del Plan de Mejoramiento”</a:t>
            </a:r>
            <a:r>
              <a:rPr lang="es-CO" sz="1100" dirty="0">
                <a:solidFill>
                  <a:schemeClr val="bg1"/>
                </a:solidFill>
                <a:cs typeface="Arial" panose="020B0604020202020204" pitchFamily="34" charset="0"/>
              </a:rPr>
              <a:t> y seleccione el proceso para consultar las actividades establecidas en el plan de acción y el avance de las mismas. </a:t>
            </a:r>
          </a:p>
        </p:txBody>
      </p:sp>
    </p:spTree>
    <p:extLst>
      <p:ext uri="{BB962C8B-B14F-4D97-AF65-F5344CB8AC3E}">
        <p14:creationId xmlns:p14="http://schemas.microsoft.com/office/powerpoint/2010/main" val="326829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236777" y="824452"/>
            <a:ext cx="2147916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sz="3200" b="1" dirty="0">
                <a:latin typeface="+mj-lt"/>
              </a:rPr>
              <a:t>Contenido</a:t>
            </a:r>
            <a:endParaRPr sz="3200" b="1" dirty="0">
              <a:latin typeface="+mj-lt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1375302" y="186202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400" dirty="0">
                <a:solidFill>
                  <a:srgbClr val="3366CC"/>
                </a:solidFill>
                <a:latin typeface="+mj-lt"/>
              </a:rPr>
              <a:t>01.</a:t>
            </a:r>
            <a:endParaRPr sz="1400" dirty="0">
              <a:solidFill>
                <a:srgbClr val="3366CC"/>
              </a:solidFill>
              <a:latin typeface="+mj-lt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1367042" y="238371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400" dirty="0">
                <a:solidFill>
                  <a:srgbClr val="3366CC"/>
                </a:solidFill>
                <a:latin typeface="+mj-lt"/>
              </a:rPr>
              <a:t>02.</a:t>
            </a:r>
            <a:endParaRPr sz="1400" dirty="0">
              <a:solidFill>
                <a:srgbClr val="3366CC"/>
              </a:solidFill>
              <a:latin typeface="+mj-lt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1356679" y="29151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400" dirty="0">
                <a:solidFill>
                  <a:srgbClr val="3366CC"/>
                </a:solidFill>
                <a:latin typeface="+mj-lt"/>
              </a:rPr>
              <a:t>03.</a:t>
            </a:r>
            <a:endParaRPr sz="1400" dirty="0">
              <a:solidFill>
                <a:srgbClr val="3366CC"/>
              </a:solidFill>
              <a:latin typeface="+mj-lt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4809893" y="1858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400" dirty="0">
                <a:solidFill>
                  <a:srgbClr val="3366CC"/>
                </a:solidFill>
                <a:latin typeface="+mj-lt"/>
              </a:rPr>
              <a:t>04.</a:t>
            </a:r>
            <a:endParaRPr sz="1400" dirty="0">
              <a:solidFill>
                <a:srgbClr val="3366CC"/>
              </a:solidFill>
              <a:latin typeface="+mj-lt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4809893" y="237314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400" dirty="0">
                <a:solidFill>
                  <a:srgbClr val="3366CC"/>
                </a:solidFill>
                <a:latin typeface="+mj-lt"/>
              </a:rPr>
              <a:t>05.</a:t>
            </a:r>
            <a:endParaRPr sz="1400" dirty="0">
              <a:solidFill>
                <a:srgbClr val="3366CC"/>
              </a:solidFill>
              <a:latin typeface="+mj-lt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7"/>
          </p:nvPr>
        </p:nvSpPr>
        <p:spPr>
          <a:xfrm>
            <a:off x="4975513" y="3154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400" dirty="0">
                <a:solidFill>
                  <a:srgbClr val="3366CC"/>
                </a:solidFill>
                <a:latin typeface="+mj-lt"/>
              </a:rPr>
              <a:t>06.</a:t>
            </a:r>
            <a:endParaRPr sz="1400" dirty="0">
              <a:solidFill>
                <a:srgbClr val="3366CC"/>
              </a:solidFill>
              <a:latin typeface="+mj-lt"/>
            </a:endParaRPr>
          </a:p>
        </p:txBody>
      </p:sp>
      <p:sp>
        <p:nvSpPr>
          <p:cNvPr id="19" name="CuadroTexto 5"/>
          <p:cNvSpPr txBox="1"/>
          <p:nvPr/>
        </p:nvSpPr>
        <p:spPr>
          <a:xfrm>
            <a:off x="1941842" y="1877575"/>
            <a:ext cx="2993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rgbClr val="3366CC"/>
                </a:solidFill>
                <a:latin typeface="+mj-lt"/>
                <a:cs typeface="Arial" panose="020B0604020202020204" pitchFamily="34" charset="0"/>
              </a:rPr>
              <a:t>Generalidades </a:t>
            </a:r>
          </a:p>
        </p:txBody>
      </p:sp>
      <p:sp>
        <p:nvSpPr>
          <p:cNvPr id="20" name="CuadroTexto 6"/>
          <p:cNvSpPr txBox="1"/>
          <p:nvPr/>
        </p:nvSpPr>
        <p:spPr>
          <a:xfrm>
            <a:off x="1936047" y="2993513"/>
            <a:ext cx="327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rgbClr val="3366CC"/>
                </a:solidFill>
                <a:latin typeface="+mj-lt"/>
                <a:cs typeface="Arial" panose="020B0604020202020204" pitchFamily="34" charset="0"/>
              </a:rPr>
              <a:t>Formulación plan </a:t>
            </a:r>
          </a:p>
          <a:p>
            <a:pPr>
              <a:defRPr/>
            </a:pPr>
            <a:r>
              <a:rPr lang="es-CO" b="1" dirty="0">
                <a:solidFill>
                  <a:srgbClr val="3366CC"/>
                </a:solidFill>
                <a:latin typeface="+mj-lt"/>
                <a:cs typeface="Arial" panose="020B0604020202020204" pitchFamily="34" charset="0"/>
              </a:rPr>
              <a:t>de mejoramiento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1950102" y="2451417"/>
            <a:ext cx="3025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rgbClr val="3366CC"/>
                </a:solidFill>
                <a:latin typeface="+mj-lt"/>
                <a:cs typeface="Arial" panose="020B0604020202020204" pitchFamily="34" charset="0"/>
              </a:rPr>
              <a:t>Ingreso de hallazgos</a:t>
            </a:r>
          </a:p>
          <a:p>
            <a:pPr>
              <a:defRPr/>
            </a:pPr>
            <a:r>
              <a:rPr lang="es-CO" b="1" dirty="0">
                <a:solidFill>
                  <a:srgbClr val="3366CC"/>
                </a:solidFill>
                <a:latin typeface="+mj-lt"/>
                <a:cs typeface="Arial" panose="020B0604020202020204" pitchFamily="34" charset="0"/>
              </a:rPr>
              <a:t> en el SGI</a:t>
            </a:r>
          </a:p>
        </p:txBody>
      </p:sp>
      <p:sp>
        <p:nvSpPr>
          <p:cNvPr id="34" name="CuadroTexto 6"/>
          <p:cNvSpPr txBox="1"/>
          <p:nvPr/>
        </p:nvSpPr>
        <p:spPr>
          <a:xfrm>
            <a:off x="5472706" y="1849928"/>
            <a:ext cx="281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3366CC"/>
                </a:solidFill>
                <a:latin typeface="+mj-lt"/>
                <a:cs typeface="Arial" panose="020B0604020202020204" pitchFamily="34" charset="0"/>
              </a:rPr>
              <a:t>Reporte de avances al </a:t>
            </a:r>
          </a:p>
          <a:p>
            <a:r>
              <a:rPr lang="es-CO" b="1" dirty="0">
                <a:solidFill>
                  <a:srgbClr val="3366CC"/>
                </a:solidFill>
                <a:latin typeface="+mj-lt"/>
                <a:cs typeface="Arial" panose="020B0604020202020204" pitchFamily="34" charset="0"/>
              </a:rPr>
              <a:t>plan de mejoramiento</a:t>
            </a:r>
            <a:endParaRPr lang="es-ES_tradnl" b="1" spc="300" dirty="0">
              <a:solidFill>
                <a:srgbClr val="3366CC"/>
              </a:solidFill>
              <a:latin typeface="+mj-lt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1" name="CuadroTexto 6"/>
          <p:cNvSpPr txBox="1"/>
          <p:nvPr/>
        </p:nvSpPr>
        <p:spPr>
          <a:xfrm>
            <a:off x="5472706" y="2456946"/>
            <a:ext cx="296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rgbClr val="3366CC"/>
                </a:solidFill>
                <a:latin typeface="+mj-lt"/>
                <a:cs typeface="Arial" panose="020B0604020202020204" pitchFamily="34" charset="0"/>
              </a:rPr>
              <a:t>Seguimiento y notificación </a:t>
            </a:r>
          </a:p>
          <a:p>
            <a:pPr>
              <a:defRPr/>
            </a:pPr>
            <a:r>
              <a:rPr lang="es-CO" b="1" dirty="0">
                <a:solidFill>
                  <a:srgbClr val="3366CC"/>
                </a:solidFill>
                <a:latin typeface="+mj-lt"/>
                <a:cs typeface="Arial" panose="020B0604020202020204" pitchFamily="34" charset="0"/>
              </a:rPr>
              <a:t>para cierre</a:t>
            </a:r>
            <a:endParaRPr lang="es-ES_tradnl" b="1" spc="300" dirty="0">
              <a:solidFill>
                <a:srgbClr val="3366CC"/>
              </a:solidFill>
              <a:latin typeface="+mj-lt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2" name="CuadroTexto 6"/>
          <p:cNvSpPr txBox="1"/>
          <p:nvPr/>
        </p:nvSpPr>
        <p:spPr>
          <a:xfrm>
            <a:off x="5472706" y="3187820"/>
            <a:ext cx="304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rgbClr val="3366CC"/>
                </a:solidFill>
                <a:latin typeface="+mj-lt"/>
                <a:cs typeface="Arial" panose="020B0604020202020204" pitchFamily="34" charset="0"/>
              </a:rPr>
              <a:t>Informes plan</a:t>
            </a:r>
          </a:p>
          <a:p>
            <a:pPr>
              <a:defRPr/>
            </a:pPr>
            <a:r>
              <a:rPr lang="es-CO" b="1" dirty="0">
                <a:solidFill>
                  <a:srgbClr val="3366CC"/>
                </a:solidFill>
                <a:latin typeface="+mj-lt"/>
                <a:cs typeface="Arial" panose="020B0604020202020204" pitchFamily="34" charset="0"/>
              </a:rPr>
              <a:t>de mejoramiento</a:t>
            </a:r>
            <a:endParaRPr lang="es-ES_tradnl" b="1" spc="300" dirty="0">
              <a:solidFill>
                <a:srgbClr val="3366CC"/>
              </a:solidFill>
              <a:latin typeface="+mj-lt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513725" y="4754981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latin typeface="+mj-lt"/>
                <a:ea typeface="Times New Roman"/>
                <a:cs typeface="Arial" panose="020B0604020202020204" pitchFamily="34" charset="0"/>
              </a:rPr>
              <a:t>2</a:t>
            </a:r>
            <a:endParaRPr lang="es-CO" sz="800" b="1" dirty="0">
              <a:solidFill>
                <a:srgbClr val="3366CC"/>
              </a:solidFill>
              <a:effectLst/>
              <a:latin typeface="+mj-lt"/>
              <a:ea typeface="Times New Roman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76" y="2971800"/>
            <a:ext cx="2415543" cy="19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780424" y="49819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09721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534112" y="1817933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200" b="1" dirty="0">
                <a:solidFill>
                  <a:srgbClr val="FFFFFF"/>
                </a:solidFill>
                <a:latin typeface="+mn-lt"/>
                <a:sym typeface="Work Sans Light"/>
              </a:rPr>
              <a:t>Generalidades</a:t>
            </a:r>
            <a:endParaRPr sz="3200" b="1" dirty="0">
              <a:solidFill>
                <a:srgbClr val="FFFFFF"/>
              </a:solidFill>
              <a:latin typeface="+mn-lt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857288" y="1863653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3200" b="1" dirty="0">
                <a:latin typeface="+mn-lt"/>
                <a:ea typeface="Work Sans"/>
                <a:cs typeface="Work Sans"/>
                <a:sym typeface="Work Sans"/>
              </a:rPr>
              <a:t>01.</a:t>
            </a:r>
            <a:endParaRPr sz="3200" b="1" dirty="0">
              <a:solidFill>
                <a:srgbClr val="FFFFFF"/>
              </a:solidFill>
              <a:latin typeface="+mn-lt"/>
              <a:ea typeface="Work Sans"/>
              <a:cs typeface="Work Sans"/>
              <a:sym typeface="Work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513725" y="4754981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chemeClr val="bg1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169876" y="3124065"/>
            <a:ext cx="3738907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585"/>
              </a:spcBef>
              <a:spcAft>
                <a:spcPts val="585"/>
              </a:spcAft>
              <a:buClr>
                <a:schemeClr val="tx1">
                  <a:lumMod val="50000"/>
                  <a:lumOff val="50000"/>
                </a:schemeClr>
              </a:buClr>
              <a:buSzPct val="150000"/>
            </a:pPr>
            <a:r>
              <a:rPr lang="es-CO" sz="1100" dirty="0">
                <a:solidFill>
                  <a:srgbClr val="0054BC"/>
                </a:solidFill>
                <a:latin typeface="+mn-lt"/>
                <a:cs typeface="Arial" panose="020B0604020202020204" pitchFamily="34" charset="0"/>
              </a:rPr>
              <a:t>La Oficina de Control Interno realizará auditorias para verificar la ejecución de las acciones y programará los cierres de los hallazgos.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513725" y="4754981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Google Shape;1060;p74">
            <a:extLst>
              <a:ext uri="{FF2B5EF4-FFF2-40B4-BE49-F238E27FC236}">
                <a16:creationId xmlns:a16="http://schemas.microsoft.com/office/drawing/2014/main" id="{9D096DA0-1E5A-4C2A-975A-07CA38B00176}"/>
              </a:ext>
            </a:extLst>
          </p:cNvPr>
          <p:cNvSpPr/>
          <p:nvPr/>
        </p:nvSpPr>
        <p:spPr>
          <a:xfrm>
            <a:off x="426308" y="313508"/>
            <a:ext cx="8482475" cy="90078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615636" y="429496"/>
            <a:ext cx="8102056" cy="90078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400" b="1" dirty="0">
                <a:solidFill>
                  <a:schemeClr val="bg1"/>
                </a:solidFill>
                <a:cs typeface="Arial" panose="020B0604020202020204" pitchFamily="34" charset="0"/>
              </a:rPr>
              <a:t>El Plan de Mejoramiento </a:t>
            </a:r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es la herramienta que permite gestionar las desviaciones de la gestión, para evitar que puedan afectar el logro de las metas institucionales u ocasionar efectos negativos mayores</a:t>
            </a:r>
          </a:p>
          <a:p>
            <a:pPr algn="ctr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9079748-A38D-4E49-94F4-01B2215AFD28}"/>
              </a:ext>
            </a:extLst>
          </p:cNvPr>
          <p:cNvSpPr/>
          <p:nvPr/>
        </p:nvSpPr>
        <p:spPr>
          <a:xfrm>
            <a:off x="235217" y="1584050"/>
            <a:ext cx="380419" cy="368162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1B82969-1091-4065-8F4A-70067EFDA27B}"/>
              </a:ext>
            </a:extLst>
          </p:cNvPr>
          <p:cNvSpPr/>
          <p:nvPr/>
        </p:nvSpPr>
        <p:spPr>
          <a:xfrm>
            <a:off x="688808" y="1339283"/>
            <a:ext cx="3413635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585"/>
              </a:spcBef>
              <a:spcAft>
                <a:spcPts val="585"/>
              </a:spcAft>
              <a:buClr>
                <a:schemeClr val="tx1">
                  <a:lumMod val="50000"/>
                  <a:lumOff val="50000"/>
                </a:schemeClr>
              </a:buClr>
              <a:buSzPct val="150000"/>
            </a:pPr>
            <a:r>
              <a:rPr lang="es-CO" sz="1100" dirty="0">
                <a:solidFill>
                  <a:srgbClr val="0054BC"/>
                </a:solidFill>
                <a:cs typeface="Arial" panose="020B0604020202020204" pitchFamily="34" charset="0"/>
              </a:rPr>
              <a:t>La OCI u otras áreas identifican una desviación en la gestión. Los hallazgos pueden surgir de los informes de auditoria interna, el seguimiento a la gestión, la observación de los servidores públicos de la entidad o resultados de planes y proyectos.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D98A83D-8F3F-4C61-8961-E277EBB3C0A6}"/>
              </a:ext>
            </a:extLst>
          </p:cNvPr>
          <p:cNvSpPr/>
          <p:nvPr/>
        </p:nvSpPr>
        <p:spPr>
          <a:xfrm>
            <a:off x="688808" y="2347044"/>
            <a:ext cx="3413635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585"/>
              </a:spcBef>
              <a:spcAft>
                <a:spcPts val="585"/>
              </a:spcAft>
              <a:buClr>
                <a:schemeClr val="tx1">
                  <a:lumMod val="50000"/>
                  <a:lumOff val="50000"/>
                </a:schemeClr>
              </a:buClr>
              <a:buSzPct val="150000"/>
            </a:pPr>
            <a:r>
              <a:rPr lang="es-CO" sz="1100" dirty="0">
                <a:solidFill>
                  <a:srgbClr val="0054BC"/>
                </a:solidFill>
                <a:cs typeface="Arial" panose="020B0604020202020204" pitchFamily="34" charset="0"/>
              </a:rPr>
              <a:t>La Oficina Asesora de Planeación, como segunda línea de defensa,  recibe la solicitud de abrir en el sistema un hallazgo, a través de correo electrónico.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21515B3-1693-4F88-B9A8-C58EF015069D}"/>
              </a:ext>
            </a:extLst>
          </p:cNvPr>
          <p:cNvSpPr/>
          <p:nvPr/>
        </p:nvSpPr>
        <p:spPr>
          <a:xfrm>
            <a:off x="235217" y="2463045"/>
            <a:ext cx="380419" cy="368162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F55BF4-A054-4D1F-8EB8-23FDDA8C541D}"/>
              </a:ext>
            </a:extLst>
          </p:cNvPr>
          <p:cNvSpPr/>
          <p:nvPr/>
        </p:nvSpPr>
        <p:spPr>
          <a:xfrm>
            <a:off x="688808" y="3029392"/>
            <a:ext cx="3413635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585"/>
              </a:spcBef>
              <a:spcAft>
                <a:spcPts val="585"/>
              </a:spcAft>
              <a:buClr>
                <a:schemeClr val="tx1">
                  <a:lumMod val="50000"/>
                  <a:lumOff val="50000"/>
                </a:schemeClr>
              </a:buClr>
              <a:buSzPct val="150000"/>
            </a:pPr>
            <a:r>
              <a:rPr lang="es-CO" sz="1100" dirty="0">
                <a:solidFill>
                  <a:srgbClr val="0054BC"/>
                </a:solidFill>
                <a:cs typeface="Arial" panose="020B0604020202020204" pitchFamily="34" charset="0"/>
              </a:rPr>
              <a:t>La Oficina Asesora de planeación carga y notifica a través del correo electrónico el hallazgo a nombre de la dependencia líder de proceso.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9A7FB6C-DE8E-4240-8F79-AFFFC0D3F087}"/>
              </a:ext>
            </a:extLst>
          </p:cNvPr>
          <p:cNvSpPr/>
          <p:nvPr/>
        </p:nvSpPr>
        <p:spPr>
          <a:xfrm>
            <a:off x="235217" y="3111436"/>
            <a:ext cx="380419" cy="368162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4B346E9-888C-4DB1-BBAA-3394D651B82D}"/>
              </a:ext>
            </a:extLst>
          </p:cNvPr>
          <p:cNvSpPr/>
          <p:nvPr/>
        </p:nvSpPr>
        <p:spPr>
          <a:xfrm>
            <a:off x="674602" y="3700335"/>
            <a:ext cx="3427841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rgbClr val="0054BC"/>
                </a:solidFill>
                <a:cs typeface="Arial" panose="020B0604020202020204" pitchFamily="34" charset="0"/>
              </a:rPr>
              <a:t>La dependencia líder del proceso realiza el análisis de causas, establece las acciones respectivas y los responsables de las mismas, a través del aplicativo SGI. Sí es un hallazgo transversal se debe gestionar con los procesos involucrados y se debe nombrar un líder articulador.</a:t>
            </a:r>
            <a:endParaRPr lang="es-CO" sz="110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B0095D3-4D4C-4383-8080-8E3E2D61B6DE}"/>
              </a:ext>
            </a:extLst>
          </p:cNvPr>
          <p:cNvSpPr/>
          <p:nvPr/>
        </p:nvSpPr>
        <p:spPr>
          <a:xfrm>
            <a:off x="235217" y="4002290"/>
            <a:ext cx="380419" cy="368162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  <a:endParaRPr lang="es-CO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D3EC12E-0770-42A1-AA6A-3E788D2F871B}"/>
              </a:ext>
            </a:extLst>
          </p:cNvPr>
          <p:cNvSpPr/>
          <p:nvPr/>
        </p:nvSpPr>
        <p:spPr>
          <a:xfrm>
            <a:off x="4673789" y="1621099"/>
            <a:ext cx="380419" cy="368162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  <a:endParaRPr lang="es-CO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366A135-0FE7-4E58-A51A-C5EB7D9F0503}"/>
              </a:ext>
            </a:extLst>
          </p:cNvPr>
          <p:cNvSpPr/>
          <p:nvPr/>
        </p:nvSpPr>
        <p:spPr>
          <a:xfrm>
            <a:off x="5169876" y="1341822"/>
            <a:ext cx="3738907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585"/>
              </a:spcBef>
              <a:spcAft>
                <a:spcPts val="585"/>
              </a:spcAft>
              <a:buClr>
                <a:schemeClr val="tx1">
                  <a:lumMod val="50000"/>
                  <a:lumOff val="50000"/>
                </a:schemeClr>
              </a:buClr>
              <a:buSzPct val="150000"/>
            </a:pPr>
            <a:r>
              <a:rPr lang="es-CO" sz="1100" dirty="0">
                <a:solidFill>
                  <a:srgbClr val="0054BC"/>
                </a:solidFill>
                <a:cs typeface="Arial" panose="020B0604020202020204" pitchFamily="34" charset="0"/>
              </a:rPr>
              <a:t>Una vez formuladas las acciones se debe notificar a la Oficina Asesora de Planeación la generación de las acciones del plan, se revisa y confirma dicho plan. El sistema generará alertas al responsable de la dependencia, para que realice los avances en las fechas programadas. </a:t>
            </a:r>
            <a:r>
              <a:rPr lang="es-CO" sz="1100" b="1" dirty="0">
                <a:solidFill>
                  <a:srgbClr val="0054BC"/>
                </a:solidFill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E8B4672-6188-4C41-9787-F929CB5FEA39}"/>
              </a:ext>
            </a:extLst>
          </p:cNvPr>
          <p:cNvSpPr/>
          <p:nvPr/>
        </p:nvSpPr>
        <p:spPr>
          <a:xfrm>
            <a:off x="4695266" y="2606803"/>
            <a:ext cx="380419" cy="368162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  <a:endParaRPr lang="es-CO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7345675-64AE-470F-8985-9B2047D65452}"/>
              </a:ext>
            </a:extLst>
          </p:cNvPr>
          <p:cNvSpPr/>
          <p:nvPr/>
        </p:nvSpPr>
        <p:spPr>
          <a:xfrm>
            <a:off x="5169875" y="2571498"/>
            <a:ext cx="373890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585"/>
              </a:spcBef>
              <a:spcAft>
                <a:spcPts val="585"/>
              </a:spcAft>
              <a:buClr>
                <a:schemeClr val="tx1">
                  <a:lumMod val="50000"/>
                  <a:lumOff val="50000"/>
                </a:schemeClr>
              </a:buClr>
              <a:buSzPct val="150000"/>
            </a:pPr>
            <a:r>
              <a:rPr lang="es-CO" sz="1100" dirty="0">
                <a:solidFill>
                  <a:srgbClr val="0054BC"/>
                </a:solidFill>
                <a:cs typeface="Arial" panose="020B0604020202020204" pitchFamily="34" charset="0"/>
              </a:rPr>
              <a:t>Cuando se finalicen las acciones, la dependencia deberá notificar el cumplimiento del plan. 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DE96EFA-3849-457B-B0D2-3402612DC226}"/>
              </a:ext>
            </a:extLst>
          </p:cNvPr>
          <p:cNvSpPr/>
          <p:nvPr/>
        </p:nvSpPr>
        <p:spPr>
          <a:xfrm>
            <a:off x="4697567" y="3240066"/>
            <a:ext cx="380419" cy="368162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  <a:endParaRPr lang="es-C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055731" y="1722159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200" b="1" dirty="0">
                <a:solidFill>
                  <a:srgbClr val="FFFFFF"/>
                </a:solidFill>
                <a:latin typeface="+mn-lt"/>
                <a:sym typeface="Work Sans Light"/>
              </a:rPr>
              <a:t>Ingreso del hallazgo</a:t>
            </a:r>
            <a:endParaRPr sz="3200" b="1" dirty="0">
              <a:solidFill>
                <a:srgbClr val="FFFFFF"/>
              </a:solidFill>
              <a:latin typeface="+mn-lt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289053" y="1733025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3200" b="1" dirty="0">
                <a:latin typeface="+mn-lt"/>
                <a:ea typeface="Work Sans"/>
                <a:cs typeface="Work Sans"/>
                <a:sym typeface="Work Sans"/>
              </a:rPr>
              <a:t>02.</a:t>
            </a:r>
            <a:endParaRPr sz="3200" b="1" dirty="0">
              <a:solidFill>
                <a:srgbClr val="FFFFFF"/>
              </a:solidFill>
              <a:latin typeface="+mn-lt"/>
              <a:ea typeface="Work Sans"/>
              <a:cs typeface="Work Sans"/>
              <a:sym typeface="Work San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513725" y="4754981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chemeClr val="bg1"/>
                </a:solidFill>
                <a:latin typeface="+mn-lt"/>
                <a:ea typeface="Times New Roman"/>
                <a:cs typeface="Arial" panose="020B0604020202020204" pitchFamily="34" charset="0"/>
              </a:rPr>
              <a:t>5</a:t>
            </a:r>
            <a:endParaRPr lang="es-CO" sz="800" b="1" dirty="0">
              <a:solidFill>
                <a:schemeClr val="bg1"/>
              </a:solidFill>
              <a:effectLst/>
              <a:latin typeface="+mn-lt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8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60;p74">
            <a:extLst>
              <a:ext uri="{FF2B5EF4-FFF2-40B4-BE49-F238E27FC236}">
                <a16:creationId xmlns:a16="http://schemas.microsoft.com/office/drawing/2014/main" id="{8F9ECEA6-6363-4B29-BCC1-E1689DB5B986}"/>
              </a:ext>
            </a:extLst>
          </p:cNvPr>
          <p:cNvSpPr/>
          <p:nvPr/>
        </p:nvSpPr>
        <p:spPr>
          <a:xfrm>
            <a:off x="401596" y="313508"/>
            <a:ext cx="8493128" cy="90078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Marcador de texto 1"/>
          <p:cNvSpPr txBox="1">
            <a:spLocks/>
          </p:cNvSpPr>
          <p:nvPr/>
        </p:nvSpPr>
        <p:spPr>
          <a:xfrm>
            <a:off x="574702" y="394403"/>
            <a:ext cx="8167702" cy="68336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1400" b="1" dirty="0">
                <a:solidFill>
                  <a:schemeClr val="bg1"/>
                </a:solidFill>
                <a:cs typeface="Arial" panose="020B0604020202020204" pitchFamily="34" charset="0"/>
              </a:rPr>
              <a:t>Paso 1: </a:t>
            </a:r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cs typeface="Arial" panose="020B0604020202020204" pitchFamily="34" charset="0"/>
              </a:rPr>
              <a:t>El delegado </a:t>
            </a:r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de la Oficina Asesora de Planeación debe ingresar con su clave a la intranet y luego al SGI. </a:t>
            </a:r>
            <a:endParaRPr lang="es-CO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Marcador de texto 1"/>
          <p:cNvSpPr txBox="1">
            <a:spLocks/>
          </p:cNvSpPr>
          <p:nvPr/>
        </p:nvSpPr>
        <p:spPr>
          <a:xfrm>
            <a:off x="3785907" y="1196246"/>
            <a:ext cx="2912321" cy="36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CO" b="1" dirty="0">
                <a:solidFill>
                  <a:srgbClr val="0054BC"/>
                </a:solidFill>
                <a:latin typeface="+mn-lt"/>
              </a:rPr>
              <a:t>Intranet – Servicio de Información</a:t>
            </a:r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3830444" y="2380416"/>
            <a:ext cx="2595938" cy="36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CO" b="1" dirty="0">
                <a:solidFill>
                  <a:srgbClr val="0054BC"/>
                </a:solidFill>
                <a:latin typeface="+mn-lt"/>
              </a:rPr>
              <a:t>Google Chrome - Link</a:t>
            </a:r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082" y="2783763"/>
            <a:ext cx="4277389" cy="206292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589925" y="478355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latin typeface="+mn-lt"/>
                <a:ea typeface="Times New Roman"/>
                <a:cs typeface="Arial" panose="020B0604020202020204" pitchFamily="34" charset="0"/>
              </a:rPr>
              <a:t>6</a:t>
            </a:r>
            <a:endParaRPr lang="es-CO" sz="800" b="1" dirty="0">
              <a:solidFill>
                <a:srgbClr val="3366CC"/>
              </a:solidFill>
              <a:effectLst/>
              <a:latin typeface="+mn-lt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AEDC3-6780-47CE-9CDB-0335699F1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49" r="2187" b="14377"/>
          <a:stretch/>
        </p:blipFill>
        <p:spPr>
          <a:xfrm>
            <a:off x="574702" y="1659234"/>
            <a:ext cx="2920195" cy="1287625"/>
          </a:xfrm>
          <a:prstGeom prst="rect">
            <a:avLst/>
          </a:prstGeom>
        </p:spPr>
      </p:pic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5598D51E-1BDB-494B-B24D-50DDB0144221}"/>
              </a:ext>
            </a:extLst>
          </p:cNvPr>
          <p:cNvSpPr txBox="1">
            <a:spLocks/>
          </p:cNvSpPr>
          <p:nvPr/>
        </p:nvSpPr>
        <p:spPr>
          <a:xfrm>
            <a:off x="292392" y="1224039"/>
            <a:ext cx="2912321" cy="36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CO" b="1" dirty="0">
                <a:solidFill>
                  <a:srgbClr val="0054BC"/>
                </a:solidFill>
                <a:latin typeface="+mn-lt"/>
              </a:rPr>
              <a:t>Intranet</a:t>
            </a:r>
          </a:p>
        </p:txBody>
      </p:sp>
      <p:pic>
        <p:nvPicPr>
          <p:cNvPr id="10" name="Imagen 9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DF64E292-1539-4438-A9B9-7EAF863FB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082" y="1594016"/>
            <a:ext cx="4818642" cy="8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2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60;p74">
            <a:extLst>
              <a:ext uri="{FF2B5EF4-FFF2-40B4-BE49-F238E27FC236}">
                <a16:creationId xmlns:a16="http://schemas.microsoft.com/office/drawing/2014/main" id="{75EED488-71A9-49CE-A4BD-4CF0BAA84023}"/>
              </a:ext>
            </a:extLst>
          </p:cNvPr>
          <p:cNvSpPr/>
          <p:nvPr/>
        </p:nvSpPr>
        <p:spPr>
          <a:xfrm>
            <a:off x="360324" y="313508"/>
            <a:ext cx="8305800" cy="90078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Marcador de texto 1"/>
          <p:cNvSpPr txBox="1">
            <a:spLocks/>
          </p:cNvSpPr>
          <p:nvPr/>
        </p:nvSpPr>
        <p:spPr>
          <a:xfrm>
            <a:off x="550783" y="393559"/>
            <a:ext cx="7924881" cy="6369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s-CO" sz="1400" b="1" dirty="0">
                <a:solidFill>
                  <a:schemeClr val="bg1"/>
                </a:solidFill>
                <a:cs typeface="Arial" panose="020B0604020202020204" pitchFamily="34" charset="0"/>
              </a:rPr>
              <a:t>Paso 2:</a:t>
            </a:r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s-CO" sz="1400" b="1" dirty="0">
                <a:solidFill>
                  <a:schemeClr val="bg1"/>
                </a:solidFill>
                <a:cs typeface="Arial" panose="020B0604020202020204" pitchFamily="34" charset="0"/>
              </a:rPr>
              <a:t>El delegado de la Oficina Asesora de Planeación u Oficina de Control Interno </a:t>
            </a:r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selecciona si es un hallazgo transversal a uno o varios procesos e ingresa la información. </a:t>
            </a:r>
            <a:endParaRPr lang="es-CO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4" y="1377806"/>
            <a:ext cx="8305800" cy="35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izquierda"/>
          <p:cNvSpPr/>
          <p:nvPr/>
        </p:nvSpPr>
        <p:spPr>
          <a:xfrm>
            <a:off x="5990429" y="4467141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Flecha izquierda"/>
          <p:cNvSpPr/>
          <p:nvPr/>
        </p:nvSpPr>
        <p:spPr>
          <a:xfrm>
            <a:off x="1256504" y="2370848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Flecha izquierda"/>
          <p:cNvSpPr/>
          <p:nvPr/>
        </p:nvSpPr>
        <p:spPr>
          <a:xfrm>
            <a:off x="2856704" y="1694573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666124" y="4762881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1732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60;p74">
            <a:extLst>
              <a:ext uri="{FF2B5EF4-FFF2-40B4-BE49-F238E27FC236}">
                <a16:creationId xmlns:a16="http://schemas.microsoft.com/office/drawing/2014/main" id="{3D11BA66-2837-49A0-A115-56A6B2789B73}"/>
              </a:ext>
            </a:extLst>
          </p:cNvPr>
          <p:cNvSpPr/>
          <p:nvPr/>
        </p:nvSpPr>
        <p:spPr>
          <a:xfrm>
            <a:off x="380999" y="313508"/>
            <a:ext cx="8505827" cy="900780"/>
          </a:xfrm>
          <a:prstGeom prst="roundRect">
            <a:avLst>
              <a:gd name="adj" fmla="val 10000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Marcador de texto 1"/>
          <p:cNvSpPr txBox="1">
            <a:spLocks/>
          </p:cNvSpPr>
          <p:nvPr/>
        </p:nvSpPr>
        <p:spPr>
          <a:xfrm>
            <a:off x="586946" y="322787"/>
            <a:ext cx="8208574" cy="8278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b="1" dirty="0">
                <a:solidFill>
                  <a:schemeClr val="bg1"/>
                </a:solidFill>
                <a:cs typeface="Arial" panose="020B0604020202020204" pitchFamily="34" charset="0"/>
              </a:rPr>
              <a:t>Paso 3:  El delegado de Oficina Asesora de Planeación u Oficina de Control</a:t>
            </a:r>
            <a:r>
              <a:rPr lang="es-CO" dirty="0">
                <a:solidFill>
                  <a:schemeClr val="bg1"/>
                </a:solidFill>
                <a:cs typeface="Arial" panose="020B0604020202020204" pitchFamily="34" charset="0"/>
              </a:rPr>
              <a:t>, después de la ingresar la información del hallazgo, hace Click en </a:t>
            </a:r>
            <a:r>
              <a:rPr lang="es-CO" b="1" dirty="0">
                <a:solidFill>
                  <a:schemeClr val="bg1"/>
                </a:solidFill>
                <a:cs typeface="Arial" panose="020B0604020202020204" pitchFamily="34" charset="0"/>
              </a:rPr>
              <a:t>agregar,</a:t>
            </a:r>
            <a:r>
              <a:rPr lang="es-CO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chemeClr val="bg1"/>
                </a:solidFill>
                <a:cs typeface="Arial" panose="020B0604020202020204" pitchFamily="34" charset="0"/>
              </a:rPr>
              <a:t>aceptar</a:t>
            </a:r>
            <a:r>
              <a:rPr lang="es-CO" dirty="0">
                <a:solidFill>
                  <a:schemeClr val="bg1"/>
                </a:solidFill>
                <a:cs typeface="Arial" panose="020B0604020202020204" pitchFamily="34" charset="0"/>
              </a:rPr>
              <a:t> y luego </a:t>
            </a:r>
            <a:r>
              <a:rPr lang="es-CO" b="1" dirty="0">
                <a:solidFill>
                  <a:schemeClr val="bg1"/>
                </a:solidFill>
                <a:cs typeface="Arial" panose="020B0604020202020204" pitchFamily="34" charset="0"/>
              </a:rPr>
              <a:t>notificar.  </a:t>
            </a:r>
            <a:r>
              <a:rPr lang="es-CO" dirty="0">
                <a:solidFill>
                  <a:schemeClr val="bg1"/>
                </a:solidFill>
                <a:cs typeface="Arial" panose="020B0604020202020204" pitchFamily="34" charset="0"/>
              </a:rPr>
              <a:t>Al notificar se envía un correo electrónico al líder del proceso y sí es transversal a los líderes involucrados para estructurar conjuntamente el plan de acción y al delegado definido previamente para la administración del plan en cada dependencia. </a:t>
            </a:r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333374" y="4569344"/>
            <a:ext cx="8553452" cy="53501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dirty="0">
                <a:solidFill>
                  <a:srgbClr val="0054BC"/>
                </a:solidFill>
                <a:cs typeface="Arial" panose="020B0604020202020204" pitchFamily="34" charset="0"/>
              </a:rPr>
              <a:t>Al notificar llega un correo al líder de proceso y su designado para formular el plan de acción a través del SGI, para lo cual contará con tres (3) días hábiles para cada hallazgo.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350419"/>
            <a:ext cx="4252913" cy="32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Flecha izquierda"/>
          <p:cNvSpPr/>
          <p:nvPr/>
        </p:nvSpPr>
        <p:spPr>
          <a:xfrm>
            <a:off x="2565123" y="3005451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50419"/>
            <a:ext cx="4086226" cy="32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Flecha izquierda"/>
          <p:cNvSpPr/>
          <p:nvPr/>
        </p:nvSpPr>
        <p:spPr>
          <a:xfrm>
            <a:off x="6984723" y="3004605"/>
            <a:ext cx="394251" cy="254857"/>
          </a:xfrm>
          <a:prstGeom prst="leftArrow">
            <a:avLst/>
          </a:prstGeom>
          <a:solidFill>
            <a:srgbClr val="FFAB00"/>
          </a:solidFill>
          <a:ln w="6350" cap="flat" cmpd="sng" algn="ctr">
            <a:solidFill>
              <a:srgbClr val="3366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789949" y="4886706"/>
            <a:ext cx="30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800" b="1" dirty="0">
                <a:solidFill>
                  <a:srgbClr val="3366CC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3957640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1348</Words>
  <Application>Microsoft Office PowerPoint</Application>
  <PresentationFormat>Presentación en pantalla (16:9)</PresentationFormat>
  <Paragraphs>111</Paragraphs>
  <Slides>30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Work Sans SemiBold</vt:lpstr>
      <vt:lpstr>Wingdings</vt:lpstr>
      <vt:lpstr>Work Sans</vt:lpstr>
      <vt:lpstr>Arial</vt:lpstr>
      <vt:lpstr>Work Sans Light</vt:lpstr>
      <vt:lpstr>Presidencia de Colomba</vt:lpstr>
      <vt:lpstr>Presentación de PowerPoint</vt:lpstr>
      <vt:lpstr>Manual del Usuario SGI Módulo Plan de Mejoramiento</vt:lpstr>
      <vt:lpstr>Contenido</vt:lpstr>
      <vt:lpstr>Generalidades</vt:lpstr>
      <vt:lpstr>Presentación de PowerPoint</vt:lpstr>
      <vt:lpstr>Ingreso del hallazgo</vt:lpstr>
      <vt:lpstr>Presentación de PowerPoint</vt:lpstr>
      <vt:lpstr>Presentación de PowerPoint</vt:lpstr>
      <vt:lpstr>Presentación de PowerPoint</vt:lpstr>
      <vt:lpstr>Formulación plan de mejoramiento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Reporte de avances al Plan de Mejoramiento</vt:lpstr>
      <vt:lpstr>Presentación de PowerPoint</vt:lpstr>
      <vt:lpstr>Presentación de PowerPoint</vt:lpstr>
      <vt:lpstr>Presentación de PowerPoint</vt:lpstr>
      <vt:lpstr>Seguimiento y notificación para cierre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Rosalia Osorio Valderrama</dc:creator>
  <cp:lastModifiedBy>Ivan Adolfo Morantes Mojica</cp:lastModifiedBy>
  <cp:revision>87</cp:revision>
  <dcterms:modified xsi:type="dcterms:W3CDTF">2021-12-15T23:32:49Z</dcterms:modified>
</cp:coreProperties>
</file>