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5" roundtripDataSignature="AMtx7mh5k6NXsDOQNNRS4MHaDJaoDNSNG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customschemas.google.com/relationships/presentationmetadata" Target="metadata"/><Relationship Id="rId14" Type="http://schemas.openxmlformats.org/officeDocument/2006/relationships/slide" Target="slides/slide10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" name="Google Shape;25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" name="Google Shape;30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" name="Google Shape;46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Google Shape;52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" name="Google Shape;78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>
  <p:cSld name="Título y objetos">
    <p:spTree>
      <p:nvGrpSpPr>
        <p:cNvPr id="7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y texto">
  <p:cSld name="Título vertical y texto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>
  <p:cSld name="Diapositiva de título"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cabezado de sección">
  <p:cSld name="Encabezado de sección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4"/>
          <p:cNvSpPr txBox="1"/>
          <p:nvPr/>
        </p:nvSpPr>
        <p:spPr>
          <a:xfrm>
            <a:off x="3927567" y="3666309"/>
            <a:ext cx="4180114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4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Escriba en este espacio el nombre oficial de su entidad</a:t>
            </a:r>
            <a:endParaRPr sz="140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11;p14"/>
          <p:cNvSpPr txBox="1"/>
          <p:nvPr/>
        </p:nvSpPr>
        <p:spPr>
          <a:xfrm>
            <a:off x="1308216" y="3054845"/>
            <a:ext cx="6729795" cy="611464"/>
          </a:xfrm>
          <a:prstGeom prst="rect">
            <a:avLst/>
          </a:prstGeom>
          <a:solidFill>
            <a:srgbClr val="F2F2F2"/>
          </a:solidFill>
          <a:ln cap="flat" cmpd="sng" w="9525">
            <a:solidFill>
              <a:srgbClr val="D8D8D8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>
  <p:cSld name="Dos objetos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15"/>
          <p:cNvSpPr txBox="1"/>
          <p:nvPr/>
        </p:nvSpPr>
        <p:spPr>
          <a:xfrm>
            <a:off x="4049487" y="4383872"/>
            <a:ext cx="3352799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1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Pegue en este espacio el nombre de su entidad</a:t>
            </a:r>
            <a:endParaRPr sz="110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p15"/>
          <p:cNvSpPr txBox="1"/>
          <p:nvPr/>
        </p:nvSpPr>
        <p:spPr>
          <a:xfrm>
            <a:off x="1602380" y="4345400"/>
            <a:ext cx="2015498" cy="6001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1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Pegue en este espacio el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1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escudo de armas o bandera de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1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de su entidad</a:t>
            </a:r>
            <a:endParaRPr sz="110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Google Shape;15;p15"/>
          <p:cNvSpPr/>
          <p:nvPr/>
        </p:nvSpPr>
        <p:spPr>
          <a:xfrm>
            <a:off x="1697678" y="2327489"/>
            <a:ext cx="1716657" cy="1880559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" name="Google Shape;16;p15"/>
          <p:cNvSpPr/>
          <p:nvPr/>
        </p:nvSpPr>
        <p:spPr>
          <a:xfrm>
            <a:off x="3747848" y="2327488"/>
            <a:ext cx="4446918" cy="1880559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lo el título">
  <p:cSld name="Solo el título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type="blank">
  <p:cSld name="BLANK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ido con título">
  <p:cSld name="Contenido con título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n con título">
  <p:cSld name="Imagen con título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texto vertical">
  <p:cSld name="Título y texto vertical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11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0" y="0"/>
            <a:ext cx="9144000" cy="7065818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s://www.funcionpublica.gov.co/aplicativo-manual-de-identidad-visual" TargetMode="Externa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hyperlink" Target="http://www.libertad.gov.co/" TargetMode="Externa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"/>
          <p:cNvSpPr txBox="1"/>
          <p:nvPr/>
        </p:nvSpPr>
        <p:spPr>
          <a:xfrm>
            <a:off x="3038949" y="2220675"/>
            <a:ext cx="5730600" cy="3324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1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Formato Manual del Identidad Visual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4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Ley 2345 Chao marcas de Gobierno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4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El presente aplicativo tiene como fin darle a su entidad una guía </a:t>
            </a:r>
            <a:r>
              <a:rPr lang="es-ES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práctica</a:t>
            </a:r>
            <a:r>
              <a:rPr lang="es-ES" sz="14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 y prediseñada de los recursos mínimos que debe tener el Manual de Identidad Visual, provistos para el cumplimiento de la ley 2345 de 2023.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4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Dentro de esta guía encontrará espacios en blanco que su entidad deberá diligenciar para cumplir los parámetros mínimos y adjuntarlo formato PDF en el aplicativo que el Departamento de Función Pública a previsto para este fin en:  </a:t>
            </a:r>
            <a:r>
              <a:rPr lang="es-ES" sz="1400" u="sng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https://www.funcionpublica.gov.co/aplicativo-manual-de-identidad-visual</a:t>
            </a:r>
            <a:r>
              <a:rPr lang="es-ES" sz="14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4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Adjunto a este documento encontrará un manual guía ejemplo en el cual se podrá guiar en caso de tener alguna duda. 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0"/>
          <p:cNvSpPr txBox="1"/>
          <p:nvPr/>
        </p:nvSpPr>
        <p:spPr>
          <a:xfrm>
            <a:off x="890543" y="931817"/>
            <a:ext cx="2960619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3600">
                <a:solidFill>
                  <a:srgbClr val="003366"/>
                </a:solidFill>
                <a:latin typeface="Calibri"/>
                <a:ea typeface="Calibri"/>
                <a:cs typeface="Calibri"/>
                <a:sym typeface="Calibri"/>
              </a:rPr>
              <a:t>Otros recursos</a:t>
            </a:r>
            <a:endParaRPr/>
          </a:p>
        </p:txBody>
      </p:sp>
      <p:sp>
        <p:nvSpPr>
          <p:cNvPr id="87" name="Google Shape;87;p10"/>
          <p:cNvSpPr txBox="1"/>
          <p:nvPr/>
        </p:nvSpPr>
        <p:spPr>
          <a:xfrm>
            <a:off x="890543" y="1578148"/>
            <a:ext cx="6934108" cy="28007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El manual de identidad visual de su entidad podrá contener recursos diferentes a los descritos, tales cómo: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600"/>
              <a:buFont typeface="Arial"/>
              <a:buChar char="•"/>
            </a:pPr>
            <a:r>
              <a:rPr lang="es-ES" sz="16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Usos incorrectos</a:t>
            </a:r>
            <a:endParaRPr/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600"/>
              <a:buFont typeface="Arial"/>
              <a:buChar char="•"/>
            </a:pPr>
            <a:r>
              <a:rPr lang="es-ES" sz="16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Aplicaciones visuales a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	Bienes consumibles y no consumibles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	Bienes muebles e inmuebles</a:t>
            </a:r>
            <a:endParaRPr/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600"/>
              <a:buFont typeface="Arial"/>
              <a:buChar char="•"/>
            </a:pPr>
            <a:r>
              <a:rPr lang="es-ES" sz="16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Planimetría  </a:t>
            </a:r>
            <a:endParaRPr/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600"/>
              <a:buFont typeface="Arial"/>
              <a:buChar char="•"/>
            </a:pPr>
            <a:r>
              <a:rPr lang="es-ES" sz="16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Tipografías</a:t>
            </a:r>
            <a:endParaRPr/>
          </a:p>
          <a:p>
            <a:pPr indent="-1841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t/>
            </a:r>
            <a:endParaRPr sz="16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Los cuales podrá anexar al presente manual.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2"/>
          <p:cNvSpPr txBox="1"/>
          <p:nvPr/>
        </p:nvSpPr>
        <p:spPr>
          <a:xfrm>
            <a:off x="887983" y="1754776"/>
            <a:ext cx="7750920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4000">
                <a:solidFill>
                  <a:srgbClr val="003366"/>
                </a:solidFill>
                <a:latin typeface="Calibri"/>
                <a:ea typeface="Calibri"/>
                <a:cs typeface="Calibri"/>
                <a:sym typeface="Calibri"/>
              </a:rPr>
              <a:t>MANUAL DE IDENTIDAD VISUAL DE:</a:t>
            </a:r>
            <a:endParaRPr/>
          </a:p>
        </p:txBody>
      </p:sp>
      <p:sp>
        <p:nvSpPr>
          <p:cNvPr id="33" name="Google Shape;33;p2"/>
          <p:cNvSpPr txBox="1"/>
          <p:nvPr/>
        </p:nvSpPr>
        <p:spPr>
          <a:xfrm>
            <a:off x="3927567" y="3666309"/>
            <a:ext cx="4180114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4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Escriba en este espacio el nombre oficial de su entidad</a:t>
            </a:r>
            <a:endParaRPr sz="14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2"/>
          <p:cNvSpPr txBox="1"/>
          <p:nvPr/>
        </p:nvSpPr>
        <p:spPr>
          <a:xfrm>
            <a:off x="1308216" y="3054845"/>
            <a:ext cx="6729795" cy="611464"/>
          </a:xfrm>
          <a:prstGeom prst="rect">
            <a:avLst/>
          </a:prstGeom>
          <a:solidFill>
            <a:srgbClr val="F2F2F2"/>
          </a:solidFill>
          <a:ln cap="flat" cmpd="sng" w="9525">
            <a:solidFill>
              <a:srgbClr val="D8D8D8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3"/>
          <p:cNvSpPr txBox="1"/>
          <p:nvPr/>
        </p:nvSpPr>
        <p:spPr>
          <a:xfrm>
            <a:off x="890543" y="931817"/>
            <a:ext cx="4633128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3600">
                <a:solidFill>
                  <a:srgbClr val="003366"/>
                </a:solidFill>
                <a:latin typeface="Calibri"/>
                <a:ea typeface="Calibri"/>
                <a:cs typeface="Calibri"/>
                <a:sym typeface="Calibri"/>
              </a:rPr>
              <a:t>Identidad institucional:</a:t>
            </a:r>
            <a:endParaRPr/>
          </a:p>
        </p:txBody>
      </p:sp>
      <p:sp>
        <p:nvSpPr>
          <p:cNvPr id="40" name="Google Shape;40;p3"/>
          <p:cNvSpPr txBox="1"/>
          <p:nvPr/>
        </p:nvSpPr>
        <p:spPr>
          <a:xfrm>
            <a:off x="4049487" y="4383872"/>
            <a:ext cx="3352799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1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Pegue en este espacio el nombre de su entidad</a:t>
            </a:r>
            <a:endParaRPr sz="11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3"/>
          <p:cNvSpPr txBox="1"/>
          <p:nvPr/>
        </p:nvSpPr>
        <p:spPr>
          <a:xfrm>
            <a:off x="1602380" y="4345400"/>
            <a:ext cx="2015498" cy="6001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1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Pegue en este espacio el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1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escudo de armas o bandera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1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de su entidad</a:t>
            </a:r>
            <a:endParaRPr sz="11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" name="Google Shape;42;p3"/>
          <p:cNvSpPr/>
          <p:nvPr/>
        </p:nvSpPr>
        <p:spPr>
          <a:xfrm>
            <a:off x="1697678" y="2327489"/>
            <a:ext cx="1716657" cy="1880559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r" dir="81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Google Shape;43;p3"/>
          <p:cNvSpPr/>
          <p:nvPr/>
        </p:nvSpPr>
        <p:spPr>
          <a:xfrm>
            <a:off x="3502427" y="2327488"/>
            <a:ext cx="4446918" cy="1880559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4"/>
          <p:cNvSpPr txBox="1"/>
          <p:nvPr/>
        </p:nvSpPr>
        <p:spPr>
          <a:xfrm>
            <a:off x="890543" y="931817"/>
            <a:ext cx="4633128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3600">
                <a:solidFill>
                  <a:srgbClr val="003366"/>
                </a:solidFill>
                <a:latin typeface="Calibri"/>
                <a:ea typeface="Calibri"/>
                <a:cs typeface="Calibri"/>
                <a:sym typeface="Calibri"/>
              </a:rPr>
              <a:t>Identidad institucional:</a:t>
            </a:r>
            <a:endParaRPr/>
          </a:p>
        </p:txBody>
      </p:sp>
      <p:sp>
        <p:nvSpPr>
          <p:cNvPr id="49" name="Google Shape;49;p4"/>
          <p:cNvSpPr txBox="1"/>
          <p:nvPr/>
        </p:nvSpPr>
        <p:spPr>
          <a:xfrm>
            <a:off x="890544" y="2259875"/>
            <a:ext cx="6986360" cy="40318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16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Justificación logo: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16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Justificación nombre de la entidad: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El nombre que se utiliza para la identidad institucional es __________________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_________________________________________________________________, que corresponden a_________________________________________________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_________________________________________________________________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_________________________________________________________________.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5"/>
          <p:cNvSpPr txBox="1"/>
          <p:nvPr/>
        </p:nvSpPr>
        <p:spPr>
          <a:xfrm>
            <a:off x="890543" y="931817"/>
            <a:ext cx="3568541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3600">
                <a:solidFill>
                  <a:srgbClr val="003366"/>
                </a:solidFill>
                <a:latin typeface="Calibri"/>
                <a:ea typeface="Calibri"/>
                <a:cs typeface="Calibri"/>
                <a:sym typeface="Calibri"/>
              </a:rPr>
              <a:t>Paleta de colores:</a:t>
            </a:r>
            <a:endParaRPr/>
          </a:p>
        </p:txBody>
      </p:sp>
      <p:sp>
        <p:nvSpPr>
          <p:cNvPr id="55" name="Google Shape;55;p5"/>
          <p:cNvSpPr/>
          <p:nvPr/>
        </p:nvSpPr>
        <p:spPr>
          <a:xfrm>
            <a:off x="1584927" y="1767841"/>
            <a:ext cx="6600968" cy="3014974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5"/>
          <p:cNvSpPr txBox="1"/>
          <p:nvPr/>
        </p:nvSpPr>
        <p:spPr>
          <a:xfrm>
            <a:off x="1584927" y="4936855"/>
            <a:ext cx="6600968" cy="430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1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De acuerdo a la bandera o escudo de su entidad, pegue los colores característicos de su entidad.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1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Teniendo en cuenta el manual de ejemplo como referencia.</a:t>
            </a:r>
            <a:endParaRPr sz="11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6"/>
          <p:cNvSpPr txBox="1"/>
          <p:nvPr/>
        </p:nvSpPr>
        <p:spPr>
          <a:xfrm>
            <a:off x="890543" y="418012"/>
            <a:ext cx="3568541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3600">
                <a:solidFill>
                  <a:srgbClr val="003366"/>
                </a:solidFill>
                <a:latin typeface="Calibri"/>
                <a:ea typeface="Calibri"/>
                <a:cs typeface="Calibri"/>
                <a:sym typeface="Calibri"/>
              </a:rPr>
              <a:t>Paleta de colores:</a:t>
            </a:r>
            <a:endParaRPr/>
          </a:p>
        </p:txBody>
      </p:sp>
      <p:sp>
        <p:nvSpPr>
          <p:cNvPr id="62" name="Google Shape;62;p6"/>
          <p:cNvSpPr txBox="1"/>
          <p:nvPr/>
        </p:nvSpPr>
        <p:spPr>
          <a:xfrm>
            <a:off x="961231" y="1389018"/>
            <a:ext cx="6986360" cy="46474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16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Justificación de la paleta de colores: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Los colores incluidos en la paleta son :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1.______________________ 		6._______________________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2. ______________________		7._______________________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3. ______________________		8._______________________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4._______________________		9._______________________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5._______________________		10._______________________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Que corresponden a: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05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(describir brevemente el origen de los colores de su entidad)</a:t>
            </a:r>
            <a:r>
              <a:rPr lang="es-ES" sz="16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  <a:endParaRPr b="1" sz="16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7"/>
          <p:cNvSpPr txBox="1"/>
          <p:nvPr/>
        </p:nvSpPr>
        <p:spPr>
          <a:xfrm>
            <a:off x="890543" y="931817"/>
            <a:ext cx="1742208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3600">
                <a:solidFill>
                  <a:srgbClr val="003366"/>
                </a:solidFill>
                <a:latin typeface="Calibri"/>
                <a:ea typeface="Calibri"/>
                <a:cs typeface="Calibri"/>
                <a:sym typeface="Calibri"/>
              </a:rPr>
              <a:t>Vocería:</a:t>
            </a:r>
            <a:endParaRPr/>
          </a:p>
        </p:txBody>
      </p:sp>
      <p:sp>
        <p:nvSpPr>
          <p:cNvPr id="68" name="Google Shape;68;p7"/>
          <p:cNvSpPr txBox="1"/>
          <p:nvPr/>
        </p:nvSpPr>
        <p:spPr>
          <a:xfrm>
            <a:off x="890543" y="1798321"/>
            <a:ext cx="6986360" cy="489364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Los canales oficiales de su comunicación en su entidad son: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Página web: __________________________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 u="sng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  <a:hlinkClick r:id="rId3">
                <a:extLst>
                  <a:ext uri="{A12FA001-AC4F-418D-AE19-62706E023703}">
                    <ahyp:hlinkClr val="tx"/>
                  </a:ext>
                </a:extLst>
              </a:hlinkClick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Cuentas oficiales en las redes sociales: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(por favor coloque el nombre de cada una)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Instagram:  ___________________________ 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X (Twitter):  ___________________________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Facebook:    ___________________________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Tiktok:          ___________________________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Otra:             ________________________________________________________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		  ________________________________________________________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16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		  </a:t>
            </a:r>
            <a:r>
              <a:rPr lang="es-ES" sz="16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________________________________________________________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16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8"/>
          <p:cNvSpPr txBox="1"/>
          <p:nvPr/>
        </p:nvSpPr>
        <p:spPr>
          <a:xfrm>
            <a:off x="1090841" y="174171"/>
            <a:ext cx="4024243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3600">
                <a:solidFill>
                  <a:srgbClr val="003366"/>
                </a:solidFill>
                <a:latin typeface="Calibri"/>
                <a:ea typeface="Calibri"/>
                <a:cs typeface="Calibri"/>
                <a:sym typeface="Calibri"/>
              </a:rPr>
              <a:t>Anexo socialización:</a:t>
            </a:r>
            <a:endParaRPr/>
          </a:p>
        </p:txBody>
      </p:sp>
      <p:sp>
        <p:nvSpPr>
          <p:cNvPr id="74" name="Google Shape;74;p8"/>
          <p:cNvSpPr txBox="1"/>
          <p:nvPr/>
        </p:nvSpPr>
        <p:spPr>
          <a:xfrm>
            <a:off x="742500" y="843114"/>
            <a:ext cx="6934108" cy="13234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El manual de identidad visual fue socializado  a través de: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600"/>
              <a:buFont typeface="Arial"/>
              <a:buChar char="•"/>
            </a:pPr>
            <a:r>
              <a:rPr lang="es-ES" sz="16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El sitio web de la entidad: _________________________________________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     Por favor colocar el enlace del sitio web</a:t>
            </a:r>
            <a:endParaRPr/>
          </a:p>
        </p:txBody>
      </p:sp>
      <p:sp>
        <p:nvSpPr>
          <p:cNvPr id="75" name="Google Shape;75;p8"/>
          <p:cNvSpPr txBox="1"/>
          <p:nvPr/>
        </p:nvSpPr>
        <p:spPr>
          <a:xfrm>
            <a:off x="742500" y="2716862"/>
            <a:ext cx="6934108" cy="2393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600"/>
              <a:buFont typeface="Arial"/>
              <a:buChar char="•"/>
            </a:pPr>
            <a:r>
              <a:rPr lang="es-ES" sz="16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Publicaciones en redes sociales: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05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	Por favor colocar el enlace a las publicaciones donde el manual fue socializado:</a:t>
            </a:r>
            <a:r>
              <a:rPr lang="es-ES" sz="16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indent="-342900" lvl="1" marL="8001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600"/>
              <a:buFont typeface="Calibri"/>
              <a:buAutoNum type="arabicPeriod"/>
            </a:pPr>
            <a:r>
              <a:rPr b="0" i="0" lang="es-ES" sz="1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_________________________________________</a:t>
            </a:r>
            <a:endParaRPr/>
          </a:p>
          <a:p>
            <a:pPr indent="-342900" lvl="1" marL="8001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600"/>
              <a:buFont typeface="Calibri"/>
              <a:buAutoNum type="arabicPeriod"/>
            </a:pPr>
            <a:r>
              <a:rPr b="0" i="0" lang="es-ES" sz="1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_________________________________________</a:t>
            </a:r>
            <a:endParaRPr/>
          </a:p>
          <a:p>
            <a:pPr indent="-342900" lvl="1" marL="8001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600"/>
              <a:buFont typeface="Calibri"/>
              <a:buAutoNum type="arabicPeriod"/>
            </a:pPr>
            <a:r>
              <a:rPr b="0" i="0" lang="es-ES" sz="1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_________________________________________</a:t>
            </a:r>
            <a:endParaRPr/>
          </a:p>
          <a:p>
            <a:pPr indent="-342900" lvl="1" marL="8001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600"/>
              <a:buFont typeface="Calibri"/>
              <a:buAutoNum type="arabicPeriod"/>
            </a:pPr>
            <a:r>
              <a:rPr b="0" i="0" lang="es-ES" sz="1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_________________________________________</a:t>
            </a:r>
            <a:endParaRPr/>
          </a:p>
          <a:p>
            <a:pPr indent="-342900" lvl="1" marL="8001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600"/>
              <a:buFont typeface="Calibri"/>
              <a:buAutoNum type="arabicPeriod"/>
            </a:pPr>
            <a:r>
              <a:rPr b="0" i="0" lang="es-ES" sz="1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_________________________________________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9"/>
          <p:cNvSpPr txBox="1"/>
          <p:nvPr/>
        </p:nvSpPr>
        <p:spPr>
          <a:xfrm>
            <a:off x="890543" y="931817"/>
            <a:ext cx="4024243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3600">
                <a:solidFill>
                  <a:srgbClr val="003366"/>
                </a:solidFill>
                <a:latin typeface="Calibri"/>
                <a:ea typeface="Calibri"/>
                <a:cs typeface="Calibri"/>
                <a:sym typeface="Calibri"/>
              </a:rPr>
              <a:t>Anexo socialización:</a:t>
            </a:r>
            <a:endParaRPr/>
          </a:p>
        </p:txBody>
      </p:sp>
      <p:sp>
        <p:nvSpPr>
          <p:cNvPr id="81" name="Google Shape;81;p9"/>
          <p:cNvSpPr txBox="1"/>
          <p:nvPr/>
        </p:nvSpPr>
        <p:spPr>
          <a:xfrm>
            <a:off x="890543" y="1578148"/>
            <a:ext cx="6934108" cy="10772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Evento presencial de socialización: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Por favor anexe la evidencia fotográfica de las reuniones o eventos de socialización del manual de identidad visual de su entidad.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e Office">
  <a:themeElements>
    <a:clrScheme name="Tema d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2024-05-21T15:17:07Z</dcterms:created>
  <dc:creator>Johan Orlando Canaria</dc:creator>
</cp:coreProperties>
</file>