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8288000" cy="10287000"/>
  <p:notesSz cx="6858000" cy="9144000"/>
  <p:embeddedFontLst>
    <p:embeddedFont>
      <p:font typeface="Arimo" panose="020B0604020202020204" pitchFamily="34" charset="0"/>
      <p:regular r:id="rId56"/>
    </p:embeddedFont>
    <p:embeddedFont>
      <p:font typeface="Helvetica" pitchFamily="2" charset="0"/>
      <p:regular r:id="rId57"/>
    </p:embeddedFont>
    <p:embeddedFont>
      <p:font typeface="Helvetica Bold" pitchFamily="2" charset="0"/>
      <p:regular r:id="rId58"/>
    </p:embeddedFont>
    <p:embeddedFont>
      <p:font typeface="Impact" panose="020B0806030902050204" pitchFamily="34" charset="0"/>
      <p:regular r:id="rId59"/>
    </p:embeddedFont>
    <p:embeddedFont>
      <p:font typeface="Museo Sans 1" panose="02000000000000000000" pitchFamily="2" charset="77"/>
      <p:regular r:id="rId60"/>
    </p:embeddedFont>
    <p:embeddedFont>
      <p:font typeface="Museo Sans 2" panose="02000000000000000000" pitchFamily="2" charset="77"/>
      <p:regular r:id="rId61"/>
    </p:embeddedFont>
    <p:embeddedFont>
      <p:font typeface="Museo Sans 3" panose="02000000000000000000" pitchFamily="2" charset="77"/>
      <p:regular r:id="rId62"/>
    </p:embeddedFont>
    <p:embeddedFont>
      <p:font typeface="Nunito" pitchFamily="2" charset="77"/>
      <p:regular r:id="rId63"/>
    </p:embeddedFont>
    <p:embeddedFont>
      <p:font typeface="Nunito Bold" pitchFamily="2" charset="77"/>
      <p:regular r:id="rId64"/>
    </p:embeddedFont>
    <p:embeddedFont>
      <p:font typeface="Nunito Sans" pitchFamily="2" charset="77"/>
      <p:regular r:id="rId65"/>
    </p:embeddedFont>
    <p:embeddedFont>
      <p:font typeface="Nunito Sans Bold" pitchFamily="2" charset="77"/>
      <p:regular r:id="rId66"/>
    </p:embeddedFont>
    <p:embeddedFont>
      <p:font typeface="TT Rounds Condensed" panose="02000506030000020003" pitchFamily="2" charset="77"/>
      <p:regular r:id="rId67"/>
    </p:embeddedFont>
    <p:embeddedFont>
      <p:font typeface="TT Rounds Condensed Bold" panose="02000806030000020003" pitchFamily="2" charset="77"/>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07" autoAdjust="0"/>
  </p:normalViewPr>
  <p:slideViewPr>
    <p:cSldViewPr>
      <p:cViewPr varScale="1">
        <p:scale>
          <a:sx n="82" d="100"/>
          <a:sy n="82" d="100"/>
        </p:scale>
        <p:origin x="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1.jpe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TextBox 4"/>
          <p:cNvSpPr txBox="1"/>
          <p:nvPr/>
        </p:nvSpPr>
        <p:spPr>
          <a:xfrm>
            <a:off x="2562520" y="2606595"/>
            <a:ext cx="12879282" cy="1655989"/>
          </a:xfrm>
          <a:prstGeom prst="rect">
            <a:avLst/>
          </a:prstGeom>
        </p:spPr>
        <p:txBody>
          <a:bodyPr lIns="0" tIns="0" rIns="0" bIns="0" rtlCol="0" anchor="t">
            <a:spAutoFit/>
          </a:bodyPr>
          <a:lstStyle/>
          <a:p>
            <a:pPr algn="l">
              <a:lnSpc>
                <a:spcPts val="12286"/>
              </a:lnSpc>
            </a:pPr>
            <a:r>
              <a:rPr lang="en-US" sz="13354" b="1" spc="124">
                <a:solidFill>
                  <a:srgbClr val="C55A11"/>
                </a:solidFill>
                <a:latin typeface="Nunito Bold"/>
                <a:ea typeface="Nunito Bold"/>
                <a:cs typeface="Nunito Bold"/>
                <a:sym typeface="Nunito Bold"/>
              </a:rPr>
              <a:t>RENDICIÓN DE </a:t>
            </a:r>
          </a:p>
        </p:txBody>
      </p:sp>
      <p:sp>
        <p:nvSpPr>
          <p:cNvPr id="5" name="TextBox 5"/>
          <p:cNvSpPr txBox="1"/>
          <p:nvPr/>
        </p:nvSpPr>
        <p:spPr>
          <a:xfrm>
            <a:off x="4661363" y="6303696"/>
            <a:ext cx="8485839" cy="742950"/>
          </a:xfrm>
          <a:prstGeom prst="rect">
            <a:avLst/>
          </a:prstGeom>
        </p:spPr>
        <p:txBody>
          <a:bodyPr lIns="0" tIns="0" rIns="0" bIns="0" rtlCol="0" anchor="t">
            <a:spAutoFit/>
          </a:bodyPr>
          <a:lstStyle/>
          <a:p>
            <a:pPr algn="l">
              <a:lnSpc>
                <a:spcPts val="5759"/>
              </a:lnSpc>
            </a:pPr>
            <a:r>
              <a:rPr lang="en-US" sz="4800">
                <a:solidFill>
                  <a:srgbClr val="C55A11"/>
                </a:solidFill>
                <a:latin typeface="Arimo"/>
                <a:ea typeface="Arimo"/>
                <a:cs typeface="Arimo"/>
                <a:sym typeface="Arimo"/>
              </a:rPr>
              <a:t>Función Pública 2023 - 2024</a:t>
            </a:r>
          </a:p>
        </p:txBody>
      </p:sp>
      <p:sp>
        <p:nvSpPr>
          <p:cNvPr id="6" name="Freeform 6"/>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7" name="TextBox 7"/>
          <p:cNvSpPr txBox="1"/>
          <p:nvPr/>
        </p:nvSpPr>
        <p:spPr>
          <a:xfrm>
            <a:off x="2578894" y="4135704"/>
            <a:ext cx="13128575" cy="2548991"/>
          </a:xfrm>
          <a:prstGeom prst="rect">
            <a:avLst/>
          </a:prstGeom>
        </p:spPr>
        <p:txBody>
          <a:bodyPr lIns="0" tIns="0" rIns="0" bIns="0" rtlCol="0" anchor="t">
            <a:spAutoFit/>
          </a:bodyPr>
          <a:lstStyle/>
          <a:p>
            <a:pPr marL="0" lvl="0" indent="0" algn="l">
              <a:lnSpc>
                <a:spcPts val="18632"/>
              </a:lnSpc>
              <a:spcBef>
                <a:spcPct val="0"/>
              </a:spcBef>
            </a:pPr>
            <a:r>
              <a:rPr lang="en-US" sz="20252" b="1" u="none" strike="noStrike" spc="189">
                <a:solidFill>
                  <a:srgbClr val="C55A11"/>
                </a:solidFill>
                <a:latin typeface="Nunito Bold"/>
                <a:ea typeface="Nunito Bold"/>
                <a:cs typeface="Nunito Bold"/>
                <a:sym typeface="Nunito Bold"/>
              </a:rPr>
              <a:t>CUENTAS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3493371" y="2622061"/>
            <a:ext cx="11301259" cy="1625615"/>
          </a:xfrm>
          <a:prstGeom prst="rect">
            <a:avLst/>
          </a:prstGeom>
        </p:spPr>
        <p:txBody>
          <a:bodyPr lIns="0" tIns="0" rIns="0" bIns="0" rtlCol="0" anchor="t">
            <a:spAutoFit/>
          </a:bodyPr>
          <a:lstStyle/>
          <a:p>
            <a:pPr algn="ctr">
              <a:lnSpc>
                <a:spcPts val="13299"/>
              </a:lnSpc>
            </a:pPr>
            <a:r>
              <a:rPr lang="en-US" sz="9499">
                <a:solidFill>
                  <a:srgbClr val="F08514"/>
                </a:solidFill>
                <a:latin typeface="Museo Sans 1"/>
                <a:ea typeface="Museo Sans 1"/>
                <a:cs typeface="Museo Sans 1"/>
                <a:sym typeface="Museo Sans 1"/>
              </a:rPr>
              <a:t>Apuesta de Valor</a:t>
            </a:r>
          </a:p>
        </p:txBody>
      </p:sp>
      <p:grpSp>
        <p:nvGrpSpPr>
          <p:cNvPr id="6" name="Group 6"/>
          <p:cNvGrpSpPr/>
          <p:nvPr/>
        </p:nvGrpSpPr>
        <p:grpSpPr>
          <a:xfrm>
            <a:off x="1899927" y="4542951"/>
            <a:ext cx="14488146" cy="2070887"/>
            <a:chOff x="0" y="0"/>
            <a:chExt cx="3815808" cy="545419"/>
          </a:xfrm>
        </p:grpSpPr>
        <p:sp>
          <p:nvSpPr>
            <p:cNvPr id="7" name="Freeform 7"/>
            <p:cNvSpPr/>
            <p:nvPr/>
          </p:nvSpPr>
          <p:spPr>
            <a:xfrm>
              <a:off x="0" y="0"/>
              <a:ext cx="3815808" cy="545419"/>
            </a:xfrm>
            <a:custGeom>
              <a:avLst/>
              <a:gdLst/>
              <a:ahLst/>
              <a:cxnLst/>
              <a:rect l="l" t="t" r="r" b="b"/>
              <a:pathLst>
                <a:path w="3815808" h="545419">
                  <a:moveTo>
                    <a:pt x="19237" y="0"/>
                  </a:moveTo>
                  <a:lnTo>
                    <a:pt x="3796571" y="0"/>
                  </a:lnTo>
                  <a:cubicBezTo>
                    <a:pt x="3801673" y="0"/>
                    <a:pt x="3806566" y="2027"/>
                    <a:pt x="3810174" y="5634"/>
                  </a:cubicBezTo>
                  <a:cubicBezTo>
                    <a:pt x="3813782" y="9242"/>
                    <a:pt x="3815808" y="14135"/>
                    <a:pt x="3815808" y="19237"/>
                  </a:cubicBezTo>
                  <a:lnTo>
                    <a:pt x="3815808" y="526182"/>
                  </a:lnTo>
                  <a:cubicBezTo>
                    <a:pt x="3815808" y="531284"/>
                    <a:pt x="3813782" y="536177"/>
                    <a:pt x="3810174" y="539784"/>
                  </a:cubicBezTo>
                  <a:cubicBezTo>
                    <a:pt x="3806566" y="543392"/>
                    <a:pt x="3801673" y="545419"/>
                    <a:pt x="3796571" y="545419"/>
                  </a:cubicBezTo>
                  <a:lnTo>
                    <a:pt x="19237" y="545419"/>
                  </a:lnTo>
                  <a:cubicBezTo>
                    <a:pt x="14135" y="545419"/>
                    <a:pt x="9242" y="543392"/>
                    <a:pt x="5634" y="539784"/>
                  </a:cubicBezTo>
                  <a:cubicBezTo>
                    <a:pt x="2027" y="536177"/>
                    <a:pt x="0" y="531284"/>
                    <a:pt x="0" y="526182"/>
                  </a:cubicBezTo>
                  <a:lnTo>
                    <a:pt x="0" y="19237"/>
                  </a:lnTo>
                  <a:cubicBezTo>
                    <a:pt x="0" y="14135"/>
                    <a:pt x="2027" y="9242"/>
                    <a:pt x="5634" y="5634"/>
                  </a:cubicBezTo>
                  <a:cubicBezTo>
                    <a:pt x="9242" y="2027"/>
                    <a:pt x="14135" y="0"/>
                    <a:pt x="19237" y="0"/>
                  </a:cubicBezTo>
                  <a:close/>
                </a:path>
              </a:pathLst>
            </a:custGeom>
            <a:solidFill>
              <a:srgbClr val="2F4F8B">
                <a:alpha val="63922"/>
              </a:srgbClr>
            </a:solidFill>
          </p:spPr>
        </p:sp>
        <p:sp>
          <p:nvSpPr>
            <p:cNvPr id="8" name="TextBox 8"/>
            <p:cNvSpPr txBox="1"/>
            <p:nvPr/>
          </p:nvSpPr>
          <p:spPr>
            <a:xfrm>
              <a:off x="0" y="-47625"/>
              <a:ext cx="3815808" cy="593044"/>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2172020" y="4922830"/>
            <a:ext cx="13943960" cy="1843537"/>
          </a:xfrm>
          <a:prstGeom prst="rect">
            <a:avLst/>
          </a:prstGeom>
        </p:spPr>
        <p:txBody>
          <a:bodyPr lIns="0" tIns="0" rIns="0" bIns="0" rtlCol="0" anchor="t">
            <a:spAutoFit/>
          </a:bodyPr>
          <a:lstStyle/>
          <a:p>
            <a:pPr algn="ctr">
              <a:lnSpc>
                <a:spcPts val="4791"/>
              </a:lnSpc>
            </a:pPr>
            <a:r>
              <a:rPr lang="en-US" sz="5151">
                <a:solidFill>
                  <a:srgbClr val="FFFFFF"/>
                </a:solidFill>
                <a:latin typeface="Museo Sans 1"/>
                <a:ea typeface="Museo Sans 1"/>
                <a:cs typeface="Museo Sans 1"/>
                <a:sym typeface="Museo Sans 1"/>
              </a:rPr>
              <a:t>Consolidar a función pública como un departamento eficiente, técnico e innovador.</a:t>
            </a:r>
          </a:p>
          <a:p>
            <a:pPr algn="ctr">
              <a:lnSpc>
                <a:spcPts val="4791"/>
              </a:lnSpc>
            </a:pPr>
            <a:endParaRPr lang="en-US" sz="5151">
              <a:solidFill>
                <a:srgbClr val="FFFFFF"/>
              </a:solidFill>
              <a:latin typeface="Museo Sans 1"/>
              <a:ea typeface="Museo Sans 1"/>
              <a:cs typeface="Museo Sans 1"/>
              <a:sym typeface="Museo Sans 1"/>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43853"/>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7" name="Group 7"/>
          <p:cNvGrpSpPr/>
          <p:nvPr/>
        </p:nvGrpSpPr>
        <p:grpSpPr>
          <a:xfrm>
            <a:off x="152400" y="-1091453"/>
            <a:ext cx="18288000" cy="11530853"/>
            <a:chOff x="0" y="0"/>
            <a:chExt cx="24384000" cy="15374471"/>
          </a:xfrm>
        </p:grpSpPr>
        <p:sp>
          <p:nvSpPr>
            <p:cNvPr id="8" name="Freeform 8"/>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9" name="Freeform 9"/>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10" name="Freeform 10"/>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11" name="Freeform 11"/>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12" name="Group 12"/>
          <p:cNvGrpSpPr/>
          <p:nvPr/>
        </p:nvGrpSpPr>
        <p:grpSpPr>
          <a:xfrm>
            <a:off x="3876613" y="2045074"/>
            <a:ext cx="10839573" cy="1893794"/>
            <a:chOff x="0" y="0"/>
            <a:chExt cx="3073812" cy="537029"/>
          </a:xfrm>
        </p:grpSpPr>
        <p:sp>
          <p:nvSpPr>
            <p:cNvPr id="13" name="Freeform 13"/>
            <p:cNvSpPr/>
            <p:nvPr/>
          </p:nvSpPr>
          <p:spPr>
            <a:xfrm>
              <a:off x="0" y="0"/>
              <a:ext cx="3073812" cy="537029"/>
            </a:xfrm>
            <a:custGeom>
              <a:avLst/>
              <a:gdLst/>
              <a:ahLst/>
              <a:cxnLst/>
              <a:rect l="l" t="t" r="r" b="b"/>
              <a:pathLst>
                <a:path w="3073812" h="537029">
                  <a:moveTo>
                    <a:pt x="28569" y="0"/>
                  </a:moveTo>
                  <a:lnTo>
                    <a:pt x="3045242" y="0"/>
                  </a:lnTo>
                  <a:cubicBezTo>
                    <a:pt x="3061021" y="0"/>
                    <a:pt x="3073812" y="12791"/>
                    <a:pt x="3073812" y="28569"/>
                  </a:cubicBezTo>
                  <a:lnTo>
                    <a:pt x="3073812" y="508460"/>
                  </a:lnTo>
                  <a:cubicBezTo>
                    <a:pt x="3073812" y="524238"/>
                    <a:pt x="3061021" y="537029"/>
                    <a:pt x="3045242" y="537029"/>
                  </a:cubicBezTo>
                  <a:lnTo>
                    <a:pt x="28569" y="537029"/>
                  </a:lnTo>
                  <a:cubicBezTo>
                    <a:pt x="12791" y="537029"/>
                    <a:pt x="0" y="524238"/>
                    <a:pt x="0" y="508460"/>
                  </a:cubicBezTo>
                  <a:lnTo>
                    <a:pt x="0" y="28569"/>
                  </a:lnTo>
                  <a:cubicBezTo>
                    <a:pt x="0" y="12791"/>
                    <a:pt x="12791" y="0"/>
                    <a:pt x="28569" y="0"/>
                  </a:cubicBezTo>
                  <a:close/>
                </a:path>
              </a:pathLst>
            </a:custGeom>
            <a:solidFill>
              <a:srgbClr val="2F4F8B"/>
            </a:solidFill>
            <a:ln cap="rnd">
              <a:noFill/>
              <a:prstDash val="solid"/>
              <a:round/>
            </a:ln>
          </p:spPr>
        </p:sp>
        <p:sp>
          <p:nvSpPr>
            <p:cNvPr id="14" name="TextBox 14"/>
            <p:cNvSpPr txBox="1"/>
            <p:nvPr/>
          </p:nvSpPr>
          <p:spPr>
            <a:xfrm>
              <a:off x="0" y="-47625"/>
              <a:ext cx="3073812" cy="58465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 name="Group 15"/>
          <p:cNvGrpSpPr/>
          <p:nvPr/>
        </p:nvGrpSpPr>
        <p:grpSpPr>
          <a:xfrm>
            <a:off x="3876613" y="4208987"/>
            <a:ext cx="10839573" cy="1893794"/>
            <a:chOff x="0" y="0"/>
            <a:chExt cx="3073812" cy="537029"/>
          </a:xfrm>
        </p:grpSpPr>
        <p:sp>
          <p:nvSpPr>
            <p:cNvPr id="16" name="Freeform 16"/>
            <p:cNvSpPr/>
            <p:nvPr/>
          </p:nvSpPr>
          <p:spPr>
            <a:xfrm>
              <a:off x="0" y="0"/>
              <a:ext cx="3073812" cy="537029"/>
            </a:xfrm>
            <a:custGeom>
              <a:avLst/>
              <a:gdLst/>
              <a:ahLst/>
              <a:cxnLst/>
              <a:rect l="l" t="t" r="r" b="b"/>
              <a:pathLst>
                <a:path w="3073812" h="537029">
                  <a:moveTo>
                    <a:pt x="28569" y="0"/>
                  </a:moveTo>
                  <a:lnTo>
                    <a:pt x="3045242" y="0"/>
                  </a:lnTo>
                  <a:cubicBezTo>
                    <a:pt x="3061021" y="0"/>
                    <a:pt x="3073812" y="12791"/>
                    <a:pt x="3073812" y="28569"/>
                  </a:cubicBezTo>
                  <a:lnTo>
                    <a:pt x="3073812" y="508460"/>
                  </a:lnTo>
                  <a:cubicBezTo>
                    <a:pt x="3073812" y="524238"/>
                    <a:pt x="3061021" y="537029"/>
                    <a:pt x="3045242" y="537029"/>
                  </a:cubicBezTo>
                  <a:lnTo>
                    <a:pt x="28569" y="537029"/>
                  </a:lnTo>
                  <a:cubicBezTo>
                    <a:pt x="12791" y="537029"/>
                    <a:pt x="0" y="524238"/>
                    <a:pt x="0" y="508460"/>
                  </a:cubicBezTo>
                  <a:lnTo>
                    <a:pt x="0" y="28569"/>
                  </a:lnTo>
                  <a:cubicBezTo>
                    <a:pt x="0" y="12791"/>
                    <a:pt x="12791" y="0"/>
                    <a:pt x="28569" y="0"/>
                  </a:cubicBezTo>
                  <a:close/>
                </a:path>
              </a:pathLst>
            </a:custGeom>
            <a:solidFill>
              <a:srgbClr val="2F4F8B"/>
            </a:solidFill>
            <a:ln cap="rnd">
              <a:noFill/>
              <a:prstDash val="solid"/>
              <a:round/>
            </a:ln>
          </p:spPr>
        </p:sp>
        <p:sp>
          <p:nvSpPr>
            <p:cNvPr id="17" name="TextBox 17"/>
            <p:cNvSpPr txBox="1"/>
            <p:nvPr/>
          </p:nvSpPr>
          <p:spPr>
            <a:xfrm>
              <a:off x="0" y="-47625"/>
              <a:ext cx="3073812" cy="58465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 name="Group 18"/>
          <p:cNvGrpSpPr/>
          <p:nvPr/>
        </p:nvGrpSpPr>
        <p:grpSpPr>
          <a:xfrm>
            <a:off x="3876613" y="6369481"/>
            <a:ext cx="10839573" cy="1893794"/>
            <a:chOff x="0" y="0"/>
            <a:chExt cx="3073812" cy="537029"/>
          </a:xfrm>
        </p:grpSpPr>
        <p:sp>
          <p:nvSpPr>
            <p:cNvPr id="19" name="Freeform 19"/>
            <p:cNvSpPr/>
            <p:nvPr/>
          </p:nvSpPr>
          <p:spPr>
            <a:xfrm>
              <a:off x="0" y="0"/>
              <a:ext cx="3073812" cy="537029"/>
            </a:xfrm>
            <a:custGeom>
              <a:avLst/>
              <a:gdLst/>
              <a:ahLst/>
              <a:cxnLst/>
              <a:rect l="l" t="t" r="r" b="b"/>
              <a:pathLst>
                <a:path w="3073812" h="537029">
                  <a:moveTo>
                    <a:pt x="28569" y="0"/>
                  </a:moveTo>
                  <a:lnTo>
                    <a:pt x="3045242" y="0"/>
                  </a:lnTo>
                  <a:cubicBezTo>
                    <a:pt x="3061021" y="0"/>
                    <a:pt x="3073812" y="12791"/>
                    <a:pt x="3073812" y="28569"/>
                  </a:cubicBezTo>
                  <a:lnTo>
                    <a:pt x="3073812" y="508460"/>
                  </a:lnTo>
                  <a:cubicBezTo>
                    <a:pt x="3073812" y="524238"/>
                    <a:pt x="3061021" y="537029"/>
                    <a:pt x="3045242" y="537029"/>
                  </a:cubicBezTo>
                  <a:lnTo>
                    <a:pt x="28569" y="537029"/>
                  </a:lnTo>
                  <a:cubicBezTo>
                    <a:pt x="12791" y="537029"/>
                    <a:pt x="0" y="524238"/>
                    <a:pt x="0" y="508460"/>
                  </a:cubicBezTo>
                  <a:lnTo>
                    <a:pt x="0" y="28569"/>
                  </a:lnTo>
                  <a:cubicBezTo>
                    <a:pt x="0" y="12791"/>
                    <a:pt x="12791" y="0"/>
                    <a:pt x="28569" y="0"/>
                  </a:cubicBezTo>
                  <a:close/>
                </a:path>
              </a:pathLst>
            </a:custGeom>
            <a:solidFill>
              <a:srgbClr val="2F4F8B"/>
            </a:solidFill>
            <a:ln cap="rnd">
              <a:noFill/>
              <a:prstDash val="solid"/>
              <a:round/>
            </a:ln>
          </p:spPr>
        </p:sp>
        <p:sp>
          <p:nvSpPr>
            <p:cNvPr id="20" name="TextBox 20"/>
            <p:cNvSpPr txBox="1"/>
            <p:nvPr/>
          </p:nvSpPr>
          <p:spPr>
            <a:xfrm>
              <a:off x="0" y="-47625"/>
              <a:ext cx="3073812" cy="58465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1" name="TextBox 21"/>
          <p:cNvSpPr txBox="1"/>
          <p:nvPr/>
        </p:nvSpPr>
        <p:spPr>
          <a:xfrm>
            <a:off x="4582120" y="2281800"/>
            <a:ext cx="9428559" cy="1277467"/>
          </a:xfrm>
          <a:prstGeom prst="rect">
            <a:avLst/>
          </a:prstGeom>
        </p:spPr>
        <p:txBody>
          <a:bodyPr lIns="0" tIns="0" rIns="0" bIns="0" rtlCol="0" anchor="t">
            <a:spAutoFit/>
          </a:bodyPr>
          <a:lstStyle/>
          <a:p>
            <a:pPr algn="ctr">
              <a:lnSpc>
                <a:spcPts val="10438"/>
              </a:lnSpc>
              <a:spcBef>
                <a:spcPct val="0"/>
              </a:spcBef>
            </a:pPr>
            <a:r>
              <a:rPr lang="en-US" sz="7456" b="1" spc="69">
                <a:solidFill>
                  <a:srgbClr val="FFFFFF"/>
                </a:solidFill>
                <a:latin typeface="Nunito Bold"/>
                <a:ea typeface="Nunito Bold"/>
                <a:cs typeface="Nunito Bold"/>
                <a:sym typeface="Nunito Bold"/>
              </a:rPr>
              <a:t>Gestión institucional </a:t>
            </a:r>
          </a:p>
        </p:txBody>
      </p:sp>
      <p:sp>
        <p:nvSpPr>
          <p:cNvPr id="22" name="TextBox 22"/>
          <p:cNvSpPr txBox="1"/>
          <p:nvPr/>
        </p:nvSpPr>
        <p:spPr>
          <a:xfrm>
            <a:off x="4153167" y="4566663"/>
            <a:ext cx="10286466" cy="1254642"/>
          </a:xfrm>
          <a:prstGeom prst="rect">
            <a:avLst/>
          </a:prstGeom>
        </p:spPr>
        <p:txBody>
          <a:bodyPr lIns="0" tIns="0" rIns="0" bIns="0" rtlCol="0" anchor="t">
            <a:spAutoFit/>
          </a:bodyPr>
          <a:lstStyle/>
          <a:p>
            <a:pPr algn="ctr">
              <a:lnSpc>
                <a:spcPts val="4844"/>
              </a:lnSpc>
            </a:pPr>
            <a:r>
              <a:rPr lang="en-US" sz="4703" b="1" spc="44">
                <a:solidFill>
                  <a:srgbClr val="FFFFFF"/>
                </a:solidFill>
                <a:latin typeface="Nunito Bold"/>
                <a:ea typeface="Nunito Bold"/>
                <a:cs typeface="Nunito Bold"/>
                <a:sym typeface="Nunito Bold"/>
              </a:rPr>
              <a:t>Entidades abiertas, participativas y transparentes</a:t>
            </a:r>
          </a:p>
        </p:txBody>
      </p:sp>
      <p:sp>
        <p:nvSpPr>
          <p:cNvPr id="23" name="TextBox 23"/>
          <p:cNvSpPr txBox="1"/>
          <p:nvPr/>
        </p:nvSpPr>
        <p:spPr>
          <a:xfrm>
            <a:off x="4456212" y="6703045"/>
            <a:ext cx="9554468" cy="1102841"/>
          </a:xfrm>
          <a:prstGeom prst="rect">
            <a:avLst/>
          </a:prstGeom>
        </p:spPr>
        <p:txBody>
          <a:bodyPr lIns="0" tIns="0" rIns="0" bIns="0" rtlCol="0" anchor="t">
            <a:spAutoFit/>
          </a:bodyPr>
          <a:lstStyle/>
          <a:p>
            <a:pPr algn="ctr">
              <a:lnSpc>
                <a:spcPts val="9038"/>
              </a:lnSpc>
              <a:spcBef>
                <a:spcPct val="0"/>
              </a:spcBef>
            </a:pPr>
            <a:r>
              <a:rPr lang="en-US" sz="6456" b="1" spc="60">
                <a:solidFill>
                  <a:srgbClr val="FFFFFF"/>
                </a:solidFill>
                <a:latin typeface="Nunito Bold"/>
                <a:ea typeface="Nunito Bold"/>
                <a:cs typeface="Nunito Bold"/>
                <a:sym typeface="Nunito Bold"/>
              </a:rPr>
              <a:t>Trabajo digno y decente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2"/>
            <a:stretch>
              <a:fillRect/>
            </a:stretch>
          </a:blipFill>
        </p:spPr>
      </p:sp>
      <p:sp>
        <p:nvSpPr>
          <p:cNvPr id="3" name="Freeform 3"/>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3"/>
            <a:stretch>
              <a:fillRect/>
            </a:stretch>
          </a:blipFill>
        </p:spPr>
      </p:sp>
      <p:grpSp>
        <p:nvGrpSpPr>
          <p:cNvPr id="4" name="Group 4"/>
          <p:cNvGrpSpPr/>
          <p:nvPr/>
        </p:nvGrpSpPr>
        <p:grpSpPr>
          <a:xfrm>
            <a:off x="0" y="-979170"/>
            <a:ext cx="18288000" cy="11530853"/>
            <a:chOff x="0" y="0"/>
            <a:chExt cx="24384000" cy="15374471"/>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4"/>
              <a:stretch>
                <a:fillRect/>
              </a:stretch>
            </a:blipFill>
          </p:spPr>
        </p:sp>
        <p:sp>
          <p:nvSpPr>
            <p:cNvPr id="6" name="Freeform 6"/>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2"/>
              <a:stretch>
                <a:fillRect/>
              </a:stretch>
            </a:blipFill>
          </p:spPr>
        </p:sp>
        <p:sp>
          <p:nvSpPr>
            <p:cNvPr id="7" name="Freeform 7"/>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3"/>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4"/>
              <a:stretch>
                <a:fillRect b="-61052"/>
              </a:stretch>
            </a:blipFill>
          </p:spPr>
        </p:sp>
      </p:grpSp>
      <p:sp>
        <p:nvSpPr>
          <p:cNvPr id="9" name="Freeform 9"/>
          <p:cNvSpPr/>
          <p:nvPr/>
        </p:nvSpPr>
        <p:spPr>
          <a:xfrm>
            <a:off x="4621306" y="1271845"/>
            <a:ext cx="8177296" cy="8177296"/>
          </a:xfrm>
          <a:custGeom>
            <a:avLst/>
            <a:gdLst/>
            <a:ahLst/>
            <a:cxnLst/>
            <a:rect l="l" t="t" r="r" b="b"/>
            <a:pathLst>
              <a:path w="8177296" h="8177296">
                <a:moveTo>
                  <a:pt x="0" y="0"/>
                </a:moveTo>
                <a:lnTo>
                  <a:pt x="8177296" y="0"/>
                </a:lnTo>
                <a:lnTo>
                  <a:pt x="8177296" y="8177296"/>
                </a:lnTo>
                <a:lnTo>
                  <a:pt x="0" y="8177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9606834" y="4118753"/>
            <a:ext cx="2776240" cy="1024747"/>
          </a:xfrm>
          <a:prstGeom prst="rect">
            <a:avLst/>
          </a:prstGeom>
        </p:spPr>
        <p:txBody>
          <a:bodyPr lIns="0" tIns="0" rIns="0" bIns="0" rtlCol="0" anchor="t">
            <a:spAutoFit/>
          </a:bodyPr>
          <a:lstStyle/>
          <a:p>
            <a:pPr marL="0" lvl="0" indent="0" algn="ctr">
              <a:lnSpc>
                <a:spcPts val="3872"/>
              </a:lnSpc>
              <a:spcBef>
                <a:spcPct val="0"/>
              </a:spcBef>
            </a:pPr>
            <a:r>
              <a:rPr lang="en-US" sz="4451" b="1" u="none" strike="noStrike">
                <a:solidFill>
                  <a:srgbClr val="2F4F8B"/>
                </a:solidFill>
                <a:latin typeface="Nunito Bold"/>
                <a:ea typeface="Nunito Bold"/>
                <a:cs typeface="Nunito Bold"/>
                <a:sym typeface="Nunito Bold"/>
              </a:rPr>
              <a:t>Mesa </a:t>
            </a:r>
          </a:p>
          <a:p>
            <a:pPr marL="0" lvl="0" indent="0" algn="ctr">
              <a:lnSpc>
                <a:spcPts val="3872"/>
              </a:lnSpc>
              <a:spcBef>
                <a:spcPct val="0"/>
              </a:spcBef>
            </a:pPr>
            <a:r>
              <a:rPr lang="en-US" sz="4451" b="1" u="none" strike="noStrike">
                <a:solidFill>
                  <a:srgbClr val="2F4F8B"/>
                </a:solidFill>
                <a:latin typeface="Nunito Bold"/>
                <a:ea typeface="Nunito Bold"/>
                <a:cs typeface="Nunito Bold"/>
                <a:sym typeface="Nunito Bold"/>
              </a:rPr>
              <a:t>Consultiva</a:t>
            </a:r>
          </a:p>
        </p:txBody>
      </p:sp>
      <p:sp>
        <p:nvSpPr>
          <p:cNvPr id="11" name="TextBox 11"/>
          <p:cNvSpPr txBox="1"/>
          <p:nvPr/>
        </p:nvSpPr>
        <p:spPr>
          <a:xfrm>
            <a:off x="5303775" y="3408618"/>
            <a:ext cx="2980356" cy="1556709"/>
          </a:xfrm>
          <a:prstGeom prst="rect">
            <a:avLst/>
          </a:prstGeom>
        </p:spPr>
        <p:txBody>
          <a:bodyPr lIns="0" tIns="0" rIns="0" bIns="0" rtlCol="0" anchor="t">
            <a:spAutoFit/>
          </a:bodyPr>
          <a:lstStyle/>
          <a:p>
            <a:pPr algn="ctr">
              <a:lnSpc>
                <a:spcPts val="3051"/>
              </a:lnSpc>
            </a:pPr>
            <a:r>
              <a:rPr lang="en-US" sz="3507" b="1">
                <a:solidFill>
                  <a:srgbClr val="2F4F8B"/>
                </a:solidFill>
                <a:latin typeface="Nunito Bold"/>
                <a:ea typeface="Nunito Bold"/>
                <a:cs typeface="Nunito Bold"/>
                <a:sym typeface="Nunito Bold"/>
              </a:rPr>
              <a:t>Dignificar el empleo con enfoque diferencial</a:t>
            </a:r>
          </a:p>
        </p:txBody>
      </p:sp>
      <p:sp>
        <p:nvSpPr>
          <p:cNvPr id="12" name="TextBox 12"/>
          <p:cNvSpPr txBox="1"/>
          <p:nvPr/>
        </p:nvSpPr>
        <p:spPr>
          <a:xfrm>
            <a:off x="6543207" y="7128846"/>
            <a:ext cx="3063627" cy="1325822"/>
          </a:xfrm>
          <a:prstGeom prst="rect">
            <a:avLst/>
          </a:prstGeom>
        </p:spPr>
        <p:txBody>
          <a:bodyPr lIns="0" tIns="0" rIns="0" bIns="0" rtlCol="0" anchor="t">
            <a:spAutoFit/>
          </a:bodyPr>
          <a:lstStyle/>
          <a:p>
            <a:pPr marL="0" lvl="0" indent="0" algn="ctr">
              <a:lnSpc>
                <a:spcPts val="3399"/>
              </a:lnSpc>
              <a:spcBef>
                <a:spcPct val="0"/>
              </a:spcBef>
            </a:pPr>
            <a:r>
              <a:rPr lang="en-US" sz="3907" b="1" u="none" strike="noStrike">
                <a:solidFill>
                  <a:srgbClr val="2F4F8B"/>
                </a:solidFill>
                <a:latin typeface="Nunito Bold"/>
                <a:ea typeface="Nunito Bold"/>
                <a:cs typeface="Nunito Bold"/>
                <a:sym typeface="Nunito Bold"/>
              </a:rPr>
              <a:t>El Cambio es con las mujeres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917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7" name="TextBox 7"/>
          <p:cNvSpPr txBox="1"/>
          <p:nvPr/>
        </p:nvSpPr>
        <p:spPr>
          <a:xfrm>
            <a:off x="2401560" y="3912152"/>
            <a:ext cx="13970227" cy="1779680"/>
          </a:xfrm>
          <a:prstGeom prst="rect">
            <a:avLst/>
          </a:prstGeom>
        </p:spPr>
        <p:txBody>
          <a:bodyPr lIns="0" tIns="0" rIns="0" bIns="0" rtlCol="0" anchor="t">
            <a:spAutoFit/>
          </a:bodyPr>
          <a:lstStyle/>
          <a:p>
            <a:pPr algn="l">
              <a:lnSpc>
                <a:spcPts val="13022"/>
              </a:lnSpc>
            </a:pPr>
            <a:r>
              <a:rPr lang="en-US" sz="14154" b="1" spc="132">
                <a:solidFill>
                  <a:srgbClr val="C55A11"/>
                </a:solidFill>
                <a:latin typeface="Nunito Bold"/>
                <a:ea typeface="Nunito Bold"/>
                <a:cs typeface="Nunito Bold"/>
                <a:sym typeface="Nunito Bold"/>
              </a:rPr>
              <a:t>SUBDIRECCIÓN</a:t>
            </a:r>
          </a:p>
        </p:txBody>
      </p:sp>
      <p:sp>
        <p:nvSpPr>
          <p:cNvPr id="8" name="Freeform 8"/>
          <p:cNvSpPr/>
          <p:nvPr/>
        </p:nvSpPr>
        <p:spPr>
          <a:xfrm>
            <a:off x="0" y="35406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9" name="Freeform 9"/>
          <p:cNvSpPr/>
          <p:nvPr/>
        </p:nvSpPr>
        <p:spPr>
          <a:xfrm>
            <a:off x="481297" y="3908524"/>
            <a:ext cx="8387016" cy="3990768"/>
          </a:xfrm>
          <a:custGeom>
            <a:avLst/>
            <a:gdLst/>
            <a:ahLst/>
            <a:cxnLst/>
            <a:rect l="l" t="t" r="r" b="b"/>
            <a:pathLst>
              <a:path w="8387016" h="3990768">
                <a:moveTo>
                  <a:pt x="0" y="0"/>
                </a:moveTo>
                <a:lnTo>
                  <a:pt x="8387016" y="0"/>
                </a:lnTo>
                <a:lnTo>
                  <a:pt x="8387016" y="3990768"/>
                </a:lnTo>
                <a:lnTo>
                  <a:pt x="0" y="3990768"/>
                </a:lnTo>
                <a:lnTo>
                  <a:pt x="0" y="0"/>
                </a:lnTo>
                <a:close/>
              </a:path>
            </a:pathLst>
          </a:custGeom>
          <a:blipFill>
            <a:blip r:embed="rId5"/>
            <a:stretch>
              <a:fillRect/>
            </a:stretch>
          </a:blipFill>
        </p:spPr>
      </p:sp>
      <p:sp>
        <p:nvSpPr>
          <p:cNvPr id="10" name="Freeform 10"/>
          <p:cNvSpPr/>
          <p:nvPr/>
        </p:nvSpPr>
        <p:spPr>
          <a:xfrm>
            <a:off x="9682596" y="3831369"/>
            <a:ext cx="8387016" cy="3940633"/>
          </a:xfrm>
          <a:custGeom>
            <a:avLst/>
            <a:gdLst/>
            <a:ahLst/>
            <a:cxnLst/>
            <a:rect l="l" t="t" r="r" b="b"/>
            <a:pathLst>
              <a:path w="8387016" h="3940633">
                <a:moveTo>
                  <a:pt x="0" y="0"/>
                </a:moveTo>
                <a:lnTo>
                  <a:pt x="8387016" y="0"/>
                </a:lnTo>
                <a:lnTo>
                  <a:pt x="8387016" y="3940633"/>
                </a:lnTo>
                <a:lnTo>
                  <a:pt x="0" y="3940633"/>
                </a:lnTo>
                <a:lnTo>
                  <a:pt x="0" y="0"/>
                </a:lnTo>
                <a:close/>
              </a:path>
            </a:pathLst>
          </a:custGeom>
          <a:blipFill>
            <a:blip r:embed="rId6"/>
            <a:stretch>
              <a:fillRect/>
            </a:stretch>
          </a:blipFill>
        </p:spPr>
      </p:sp>
      <p:sp>
        <p:nvSpPr>
          <p:cNvPr id="11" name="TextBox 11"/>
          <p:cNvSpPr txBox="1"/>
          <p:nvPr/>
        </p:nvSpPr>
        <p:spPr>
          <a:xfrm>
            <a:off x="1470998" y="1758080"/>
            <a:ext cx="14794629" cy="1625615"/>
          </a:xfrm>
          <a:prstGeom prst="rect">
            <a:avLst/>
          </a:prstGeom>
        </p:spPr>
        <p:txBody>
          <a:bodyPr lIns="0" tIns="0" rIns="0" bIns="0" rtlCol="0" anchor="t">
            <a:spAutoFit/>
          </a:bodyPr>
          <a:lstStyle/>
          <a:p>
            <a:pPr algn="ctr">
              <a:lnSpc>
                <a:spcPts val="13299"/>
              </a:lnSpc>
            </a:pPr>
            <a:r>
              <a:rPr lang="en-US" sz="9499">
                <a:solidFill>
                  <a:srgbClr val="F08514"/>
                </a:solidFill>
                <a:latin typeface="Museo Sans 1"/>
                <a:ea typeface="Museo Sans 1"/>
                <a:cs typeface="Museo Sans 1"/>
                <a:sym typeface="Museo Sans 1"/>
              </a:rPr>
              <a:t>Ejecución presupuestal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1678356" y="3086302"/>
            <a:ext cx="14931288" cy="3509902"/>
          </a:xfrm>
          <a:prstGeom prst="rect">
            <a:avLst/>
          </a:prstGeom>
        </p:spPr>
        <p:txBody>
          <a:bodyPr lIns="0" tIns="0" rIns="0" bIns="0" rtlCol="0" anchor="t">
            <a:spAutoFit/>
          </a:bodyPr>
          <a:lstStyle/>
          <a:p>
            <a:pPr algn="ctr">
              <a:lnSpc>
                <a:spcPts val="9134"/>
              </a:lnSpc>
            </a:pPr>
            <a:r>
              <a:rPr lang="en-US" sz="8955" b="1" spc="83">
                <a:solidFill>
                  <a:srgbClr val="C55A11"/>
                </a:solidFill>
                <a:latin typeface="Nunito Bold"/>
                <a:ea typeface="Nunito Bold"/>
                <a:cs typeface="Nunito Bold"/>
                <a:sym typeface="Nunito Bold"/>
              </a:rPr>
              <a:t> PARTICIPACIÓN, TRANSPARENCIA Y SERVICIO AL CIUDADANO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6573439" y="2009167"/>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grpSp>
        <p:nvGrpSpPr>
          <p:cNvPr id="6" name="Group 6"/>
          <p:cNvGrpSpPr/>
          <p:nvPr/>
        </p:nvGrpSpPr>
        <p:grpSpPr>
          <a:xfrm>
            <a:off x="0" y="-381579"/>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9" name="Group 9"/>
          <p:cNvGrpSpPr/>
          <p:nvPr/>
        </p:nvGrpSpPr>
        <p:grpSpPr>
          <a:xfrm>
            <a:off x="6656608" y="3204970"/>
            <a:ext cx="4380440" cy="3299240"/>
            <a:chOff x="0" y="0"/>
            <a:chExt cx="1153696" cy="868936"/>
          </a:xfrm>
        </p:grpSpPr>
        <p:sp>
          <p:nvSpPr>
            <p:cNvPr id="10" name="Freeform 10"/>
            <p:cNvSpPr/>
            <p:nvPr/>
          </p:nvSpPr>
          <p:spPr>
            <a:xfrm>
              <a:off x="0" y="0"/>
              <a:ext cx="1153696" cy="868936"/>
            </a:xfrm>
            <a:custGeom>
              <a:avLst/>
              <a:gdLst/>
              <a:ahLst/>
              <a:cxnLst/>
              <a:rect l="l" t="t" r="r" b="b"/>
              <a:pathLst>
                <a:path w="1153696" h="868936">
                  <a:moveTo>
                    <a:pt x="63626" y="0"/>
                  </a:moveTo>
                  <a:lnTo>
                    <a:pt x="1090070" y="0"/>
                  </a:lnTo>
                  <a:cubicBezTo>
                    <a:pt x="1125210" y="0"/>
                    <a:pt x="1153696" y="28486"/>
                    <a:pt x="1153696" y="63626"/>
                  </a:cubicBezTo>
                  <a:lnTo>
                    <a:pt x="1153696" y="805310"/>
                  </a:lnTo>
                  <a:cubicBezTo>
                    <a:pt x="1153696" y="822184"/>
                    <a:pt x="1146993" y="838368"/>
                    <a:pt x="1135061" y="850300"/>
                  </a:cubicBezTo>
                  <a:cubicBezTo>
                    <a:pt x="1123128" y="862232"/>
                    <a:pt x="1106945" y="868936"/>
                    <a:pt x="1090070" y="868936"/>
                  </a:cubicBezTo>
                  <a:lnTo>
                    <a:pt x="63626" y="868936"/>
                  </a:lnTo>
                  <a:cubicBezTo>
                    <a:pt x="28486" y="868936"/>
                    <a:pt x="0" y="840449"/>
                    <a:pt x="0" y="805310"/>
                  </a:cubicBezTo>
                  <a:lnTo>
                    <a:pt x="0" y="63626"/>
                  </a:lnTo>
                  <a:cubicBezTo>
                    <a:pt x="0" y="46751"/>
                    <a:pt x="6703" y="30568"/>
                    <a:pt x="18636" y="18636"/>
                  </a:cubicBezTo>
                  <a:cubicBezTo>
                    <a:pt x="30568" y="6703"/>
                    <a:pt x="46751" y="0"/>
                    <a:pt x="63626" y="0"/>
                  </a:cubicBezTo>
                  <a:close/>
                </a:path>
              </a:pathLst>
            </a:custGeom>
            <a:solidFill>
              <a:srgbClr val="2F4F8B">
                <a:alpha val="28627"/>
              </a:srgbClr>
            </a:solidFill>
          </p:spPr>
        </p:sp>
        <p:sp>
          <p:nvSpPr>
            <p:cNvPr id="11" name="TextBox 11"/>
            <p:cNvSpPr txBox="1"/>
            <p:nvPr/>
          </p:nvSpPr>
          <p:spPr>
            <a:xfrm>
              <a:off x="0" y="-47625"/>
              <a:ext cx="1153696" cy="916561"/>
            </a:xfrm>
            <a:prstGeom prst="rect">
              <a:avLst/>
            </a:prstGeom>
          </p:spPr>
          <p:txBody>
            <a:bodyPr lIns="50800" tIns="50800" rIns="50800" bIns="50800" rtlCol="0" anchor="ctr"/>
            <a:lstStyle/>
            <a:p>
              <a:pPr algn="ctr">
                <a:lnSpc>
                  <a:spcPts val="2940"/>
                </a:lnSpc>
              </a:pPr>
              <a:endParaRPr/>
            </a:p>
          </p:txBody>
        </p:sp>
      </p:grpSp>
      <p:sp>
        <p:nvSpPr>
          <p:cNvPr id="12" name="TextBox 12"/>
          <p:cNvSpPr txBox="1"/>
          <p:nvPr/>
        </p:nvSpPr>
        <p:spPr>
          <a:xfrm>
            <a:off x="6953858" y="3412310"/>
            <a:ext cx="3785939" cy="2590801"/>
          </a:xfrm>
          <a:prstGeom prst="rect">
            <a:avLst/>
          </a:prstGeom>
        </p:spPr>
        <p:txBody>
          <a:bodyPr lIns="0" tIns="0" rIns="0" bIns="0" rtlCol="0" anchor="t">
            <a:spAutoFit/>
          </a:bodyPr>
          <a:lstStyle/>
          <a:p>
            <a:pPr marL="0" lvl="0" indent="0" algn="ctr">
              <a:lnSpc>
                <a:spcPts val="7139"/>
              </a:lnSpc>
              <a:spcBef>
                <a:spcPct val="0"/>
              </a:spcBef>
            </a:pPr>
            <a:r>
              <a:rPr lang="en-US" sz="5099" b="1" u="none" strike="noStrike">
                <a:solidFill>
                  <a:srgbClr val="2F4F8B"/>
                </a:solidFill>
                <a:latin typeface="Nunito Sans Bold"/>
                <a:ea typeface="Nunito Sans Bold"/>
                <a:cs typeface="Nunito Sans Bold"/>
                <a:sym typeface="Nunito Sans Bold"/>
              </a:rPr>
              <a:t>161</a:t>
            </a:r>
          </a:p>
          <a:p>
            <a:pPr marL="0" lvl="0" indent="0" algn="ctr">
              <a:lnSpc>
                <a:spcPts val="3359"/>
              </a:lnSpc>
              <a:spcBef>
                <a:spcPct val="0"/>
              </a:spcBef>
            </a:pPr>
            <a:r>
              <a:rPr lang="en-US" sz="2400" u="none" strike="noStrike">
                <a:solidFill>
                  <a:srgbClr val="000000"/>
                </a:solidFill>
                <a:latin typeface="Nunito Sans"/>
                <a:ea typeface="Nunito Sans"/>
                <a:cs typeface="Nunito Sans"/>
                <a:sym typeface="Nunito Sans"/>
              </a:rPr>
              <a:t>Entidades implementaron las acciones</a:t>
            </a:r>
          </a:p>
          <a:p>
            <a:pPr marL="0" lvl="0" indent="0" algn="ctr">
              <a:lnSpc>
                <a:spcPts val="3359"/>
              </a:lnSpc>
              <a:spcBef>
                <a:spcPct val="0"/>
              </a:spcBef>
            </a:pPr>
            <a:r>
              <a:rPr lang="en-US" sz="2400" b="1" u="none" strike="noStrike">
                <a:solidFill>
                  <a:srgbClr val="000000"/>
                </a:solidFill>
                <a:latin typeface="Nunito Sans Bold"/>
                <a:ea typeface="Nunito Sans Bold"/>
                <a:cs typeface="Nunito Sans Bold"/>
                <a:sym typeface="Nunito Sans Bold"/>
              </a:rPr>
              <a:t>29 </a:t>
            </a:r>
            <a:r>
              <a:rPr lang="en-US" sz="2400" u="none" strike="noStrike">
                <a:solidFill>
                  <a:srgbClr val="000000"/>
                </a:solidFill>
                <a:latin typeface="Nunito Sans"/>
                <a:ea typeface="Nunito Sans"/>
                <a:cs typeface="Nunito Sans"/>
                <a:sym typeface="Nunito Sans"/>
              </a:rPr>
              <a:t>del orden nacional y </a:t>
            </a:r>
            <a:r>
              <a:rPr lang="en-US" sz="2400" b="1" u="none" strike="noStrike">
                <a:solidFill>
                  <a:srgbClr val="000000"/>
                </a:solidFill>
                <a:latin typeface="Nunito Sans Bold"/>
                <a:ea typeface="Nunito Sans Bold"/>
                <a:cs typeface="Nunito Sans Bold"/>
                <a:sym typeface="Nunito Sans Bold"/>
              </a:rPr>
              <a:t>132</a:t>
            </a:r>
            <a:r>
              <a:rPr lang="en-US" sz="2400" u="none" strike="noStrike">
                <a:solidFill>
                  <a:srgbClr val="000000"/>
                </a:solidFill>
                <a:latin typeface="Nunito Sans"/>
                <a:ea typeface="Nunito Sans"/>
                <a:cs typeface="Nunito Sans"/>
                <a:sym typeface="Nunito Sans"/>
              </a:rPr>
              <a:t> del orden territorial </a:t>
            </a:r>
          </a:p>
        </p:txBody>
      </p:sp>
      <p:grpSp>
        <p:nvGrpSpPr>
          <p:cNvPr id="13" name="Group 13"/>
          <p:cNvGrpSpPr/>
          <p:nvPr/>
        </p:nvGrpSpPr>
        <p:grpSpPr>
          <a:xfrm rot="-5400000">
            <a:off x="5598092" y="4325332"/>
            <a:ext cx="1058516" cy="1058516"/>
            <a:chOff x="0" y="0"/>
            <a:chExt cx="812800" cy="812800"/>
          </a:xfrm>
        </p:grpSpPr>
        <p:sp>
          <p:nvSpPr>
            <p:cNvPr id="14" name="Freeform 14"/>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15" name="TextBox 15"/>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sp>
        <p:nvSpPr>
          <p:cNvPr id="16" name="TextBox 16"/>
          <p:cNvSpPr txBox="1"/>
          <p:nvPr/>
        </p:nvSpPr>
        <p:spPr>
          <a:xfrm>
            <a:off x="1967088" y="364394"/>
            <a:ext cx="13632656" cy="1012192"/>
          </a:xfrm>
          <a:prstGeom prst="rect">
            <a:avLst/>
          </a:prstGeom>
        </p:spPr>
        <p:txBody>
          <a:bodyPr lIns="0" tIns="0" rIns="0" bIns="0" rtlCol="0" anchor="t">
            <a:spAutoFit/>
          </a:bodyPr>
          <a:lstStyle/>
          <a:p>
            <a:pPr marL="0" lvl="0" indent="0" algn="ctr">
              <a:lnSpc>
                <a:spcPts val="8259"/>
              </a:lnSpc>
              <a:spcBef>
                <a:spcPct val="0"/>
              </a:spcBef>
            </a:pPr>
            <a:r>
              <a:rPr lang="en-US" sz="5899" b="1" u="none" strike="noStrike">
                <a:solidFill>
                  <a:srgbClr val="C55A11"/>
                </a:solidFill>
                <a:latin typeface="Museo Sans 1"/>
                <a:ea typeface="Museo Sans 1"/>
                <a:cs typeface="Museo Sans 1"/>
                <a:sym typeface="Museo Sans 1"/>
              </a:rPr>
              <a:t>Política de Racionalización de trámites</a:t>
            </a:r>
          </a:p>
        </p:txBody>
      </p:sp>
      <p:sp>
        <p:nvSpPr>
          <p:cNvPr id="17" name="TextBox 17"/>
          <p:cNvSpPr txBox="1"/>
          <p:nvPr/>
        </p:nvSpPr>
        <p:spPr>
          <a:xfrm>
            <a:off x="1155421" y="1449829"/>
            <a:ext cx="15600164" cy="1012190"/>
          </a:xfrm>
          <a:prstGeom prst="rect">
            <a:avLst/>
          </a:prstGeom>
        </p:spPr>
        <p:txBody>
          <a:bodyPr lIns="0" tIns="0" rIns="0" bIns="0" rtlCol="0" anchor="t">
            <a:spAutoFit/>
          </a:bodyPr>
          <a:lstStyle/>
          <a:p>
            <a:pPr algn="ctr">
              <a:lnSpc>
                <a:spcPts val="4059"/>
              </a:lnSpc>
            </a:pPr>
            <a:r>
              <a:rPr lang="en-US" sz="2899">
                <a:solidFill>
                  <a:srgbClr val="021531"/>
                </a:solidFill>
                <a:latin typeface="Museo Sans 2"/>
                <a:ea typeface="Museo Sans 2"/>
                <a:cs typeface="Museo Sans 2"/>
                <a:sym typeface="Museo Sans 2"/>
              </a:rPr>
              <a:t>Entre el 1 de julio de 2023 y el 30 de junio de 2024 se obtuvieron los siguientes resultados: </a:t>
            </a:r>
          </a:p>
          <a:p>
            <a:pPr algn="ctr">
              <a:lnSpc>
                <a:spcPts val="4059"/>
              </a:lnSpc>
            </a:pPr>
            <a:endParaRPr lang="en-US" sz="2899">
              <a:solidFill>
                <a:srgbClr val="021531"/>
              </a:solidFill>
              <a:latin typeface="Museo Sans 2"/>
              <a:ea typeface="Museo Sans 2"/>
              <a:cs typeface="Museo Sans 2"/>
              <a:sym typeface="Museo Sans 2"/>
            </a:endParaRPr>
          </a:p>
        </p:txBody>
      </p:sp>
      <p:grpSp>
        <p:nvGrpSpPr>
          <p:cNvPr id="18" name="Group 18"/>
          <p:cNvGrpSpPr/>
          <p:nvPr/>
        </p:nvGrpSpPr>
        <p:grpSpPr>
          <a:xfrm>
            <a:off x="1155421" y="3204970"/>
            <a:ext cx="4380440" cy="3299240"/>
            <a:chOff x="0" y="0"/>
            <a:chExt cx="1153696" cy="868936"/>
          </a:xfrm>
        </p:grpSpPr>
        <p:sp>
          <p:nvSpPr>
            <p:cNvPr id="19" name="Freeform 19"/>
            <p:cNvSpPr/>
            <p:nvPr/>
          </p:nvSpPr>
          <p:spPr>
            <a:xfrm>
              <a:off x="0" y="0"/>
              <a:ext cx="1153696" cy="868936"/>
            </a:xfrm>
            <a:custGeom>
              <a:avLst/>
              <a:gdLst/>
              <a:ahLst/>
              <a:cxnLst/>
              <a:rect l="l" t="t" r="r" b="b"/>
              <a:pathLst>
                <a:path w="1153696" h="868936">
                  <a:moveTo>
                    <a:pt x="63626" y="0"/>
                  </a:moveTo>
                  <a:lnTo>
                    <a:pt x="1090070" y="0"/>
                  </a:lnTo>
                  <a:cubicBezTo>
                    <a:pt x="1125210" y="0"/>
                    <a:pt x="1153696" y="28486"/>
                    <a:pt x="1153696" y="63626"/>
                  </a:cubicBezTo>
                  <a:lnTo>
                    <a:pt x="1153696" y="805310"/>
                  </a:lnTo>
                  <a:cubicBezTo>
                    <a:pt x="1153696" y="822184"/>
                    <a:pt x="1146993" y="838368"/>
                    <a:pt x="1135061" y="850300"/>
                  </a:cubicBezTo>
                  <a:cubicBezTo>
                    <a:pt x="1123128" y="862232"/>
                    <a:pt x="1106945" y="868936"/>
                    <a:pt x="1090070" y="868936"/>
                  </a:cubicBezTo>
                  <a:lnTo>
                    <a:pt x="63626" y="868936"/>
                  </a:lnTo>
                  <a:cubicBezTo>
                    <a:pt x="28486" y="868936"/>
                    <a:pt x="0" y="840449"/>
                    <a:pt x="0" y="805310"/>
                  </a:cubicBezTo>
                  <a:lnTo>
                    <a:pt x="0" y="63626"/>
                  </a:lnTo>
                  <a:cubicBezTo>
                    <a:pt x="0" y="46751"/>
                    <a:pt x="6703" y="30568"/>
                    <a:pt x="18636" y="18636"/>
                  </a:cubicBezTo>
                  <a:cubicBezTo>
                    <a:pt x="30568" y="6703"/>
                    <a:pt x="46751" y="0"/>
                    <a:pt x="63626" y="0"/>
                  </a:cubicBezTo>
                  <a:close/>
                </a:path>
              </a:pathLst>
            </a:custGeom>
            <a:solidFill>
              <a:srgbClr val="2F4F8B">
                <a:alpha val="37647"/>
              </a:srgbClr>
            </a:solidFill>
          </p:spPr>
        </p:sp>
        <p:sp>
          <p:nvSpPr>
            <p:cNvPr id="20" name="TextBox 20"/>
            <p:cNvSpPr txBox="1"/>
            <p:nvPr/>
          </p:nvSpPr>
          <p:spPr>
            <a:xfrm>
              <a:off x="0" y="-47625"/>
              <a:ext cx="1153696" cy="916561"/>
            </a:xfrm>
            <a:prstGeom prst="rect">
              <a:avLst/>
            </a:prstGeom>
          </p:spPr>
          <p:txBody>
            <a:bodyPr lIns="50800" tIns="50800" rIns="50800" bIns="50800" rtlCol="0" anchor="ctr"/>
            <a:lstStyle/>
            <a:p>
              <a:pPr algn="ctr">
                <a:lnSpc>
                  <a:spcPts val="2940"/>
                </a:lnSpc>
              </a:pPr>
              <a:endParaRPr/>
            </a:p>
          </p:txBody>
        </p:sp>
      </p:grpSp>
      <p:sp>
        <p:nvSpPr>
          <p:cNvPr id="21" name="TextBox 21"/>
          <p:cNvSpPr txBox="1"/>
          <p:nvPr/>
        </p:nvSpPr>
        <p:spPr>
          <a:xfrm>
            <a:off x="1340090" y="3366038"/>
            <a:ext cx="4129097" cy="3138171"/>
          </a:xfrm>
          <a:prstGeom prst="rect">
            <a:avLst/>
          </a:prstGeom>
        </p:spPr>
        <p:txBody>
          <a:bodyPr lIns="0" tIns="0" rIns="0" bIns="0" rtlCol="0" anchor="t">
            <a:spAutoFit/>
          </a:bodyPr>
          <a:lstStyle/>
          <a:p>
            <a:pPr algn="ctr">
              <a:lnSpc>
                <a:spcPts val="7699"/>
              </a:lnSpc>
            </a:pPr>
            <a:r>
              <a:rPr lang="en-US" sz="5499" b="1">
                <a:solidFill>
                  <a:srgbClr val="C55A11"/>
                </a:solidFill>
                <a:latin typeface="Nunito Sans Bold"/>
                <a:ea typeface="Nunito Sans Bold"/>
                <a:cs typeface="Nunito Sans Bold"/>
                <a:sym typeface="Nunito Sans Bold"/>
              </a:rPr>
              <a:t>689</a:t>
            </a:r>
          </a:p>
          <a:p>
            <a:pPr algn="ctr">
              <a:lnSpc>
                <a:spcPts val="3359"/>
              </a:lnSpc>
            </a:pPr>
            <a:r>
              <a:rPr lang="en-US" sz="2400">
                <a:solidFill>
                  <a:srgbClr val="021531"/>
                </a:solidFill>
                <a:latin typeface="Nunito Sans"/>
                <a:ea typeface="Nunito Sans"/>
                <a:cs typeface="Nunito Sans"/>
                <a:sym typeface="Nunito Sans"/>
              </a:rPr>
              <a:t>Acciones de racionalización de trámites</a:t>
            </a:r>
          </a:p>
          <a:p>
            <a:pPr algn="ctr">
              <a:lnSpc>
                <a:spcPts val="3639"/>
              </a:lnSpc>
            </a:pPr>
            <a:r>
              <a:rPr lang="en-US" sz="2599" b="1">
                <a:solidFill>
                  <a:srgbClr val="021531"/>
                </a:solidFill>
                <a:latin typeface="Nunito Sans Bold"/>
                <a:ea typeface="Nunito Sans Bold"/>
                <a:cs typeface="Nunito Sans Bold"/>
                <a:sym typeface="Nunito Sans Bold"/>
              </a:rPr>
              <a:t>82</a:t>
            </a:r>
            <a:r>
              <a:rPr lang="en-US" sz="2599">
                <a:solidFill>
                  <a:srgbClr val="021531"/>
                </a:solidFill>
                <a:latin typeface="Nunito Sans"/>
                <a:ea typeface="Nunito Sans"/>
                <a:cs typeface="Nunito Sans"/>
                <a:sym typeface="Nunito Sans"/>
              </a:rPr>
              <a:t> del orden nacional y </a:t>
            </a:r>
            <a:r>
              <a:rPr lang="en-US" sz="2599" b="1">
                <a:solidFill>
                  <a:srgbClr val="021531"/>
                </a:solidFill>
                <a:latin typeface="Nunito Sans Bold"/>
                <a:ea typeface="Nunito Sans Bold"/>
                <a:cs typeface="Nunito Sans Bold"/>
                <a:sym typeface="Nunito Sans Bold"/>
              </a:rPr>
              <a:t>607</a:t>
            </a:r>
            <a:r>
              <a:rPr lang="en-US" sz="2599">
                <a:solidFill>
                  <a:srgbClr val="021531"/>
                </a:solidFill>
                <a:latin typeface="Nunito Sans"/>
                <a:ea typeface="Nunito Sans"/>
                <a:cs typeface="Nunito Sans"/>
                <a:sym typeface="Nunito Sans"/>
              </a:rPr>
              <a:t> del orden territoria</a:t>
            </a:r>
            <a:r>
              <a:rPr lang="en-US" sz="2599">
                <a:solidFill>
                  <a:srgbClr val="000000"/>
                </a:solidFill>
                <a:latin typeface="Nunito Sans"/>
                <a:ea typeface="Nunito Sans"/>
                <a:cs typeface="Nunito Sans"/>
                <a:sym typeface="Nunito Sans"/>
              </a:rPr>
              <a:t>l  </a:t>
            </a:r>
          </a:p>
          <a:p>
            <a:pPr algn="ctr">
              <a:lnSpc>
                <a:spcPts val="3359"/>
              </a:lnSpc>
            </a:pPr>
            <a:endParaRPr lang="en-US" sz="2599">
              <a:solidFill>
                <a:srgbClr val="000000"/>
              </a:solidFill>
              <a:latin typeface="Nunito Sans"/>
              <a:ea typeface="Nunito Sans"/>
              <a:cs typeface="Nunito Sans"/>
              <a:sym typeface="Nunito Sans"/>
            </a:endParaRPr>
          </a:p>
        </p:txBody>
      </p:sp>
      <p:grpSp>
        <p:nvGrpSpPr>
          <p:cNvPr id="22" name="Group 22"/>
          <p:cNvGrpSpPr/>
          <p:nvPr/>
        </p:nvGrpSpPr>
        <p:grpSpPr>
          <a:xfrm>
            <a:off x="12157794" y="3204970"/>
            <a:ext cx="4380440" cy="3299240"/>
            <a:chOff x="0" y="0"/>
            <a:chExt cx="1153696" cy="868936"/>
          </a:xfrm>
        </p:grpSpPr>
        <p:sp>
          <p:nvSpPr>
            <p:cNvPr id="23" name="Freeform 23"/>
            <p:cNvSpPr/>
            <p:nvPr/>
          </p:nvSpPr>
          <p:spPr>
            <a:xfrm>
              <a:off x="0" y="0"/>
              <a:ext cx="1153696" cy="868936"/>
            </a:xfrm>
            <a:custGeom>
              <a:avLst/>
              <a:gdLst/>
              <a:ahLst/>
              <a:cxnLst/>
              <a:rect l="l" t="t" r="r" b="b"/>
              <a:pathLst>
                <a:path w="1153696" h="868936">
                  <a:moveTo>
                    <a:pt x="63626" y="0"/>
                  </a:moveTo>
                  <a:lnTo>
                    <a:pt x="1090070" y="0"/>
                  </a:lnTo>
                  <a:cubicBezTo>
                    <a:pt x="1125210" y="0"/>
                    <a:pt x="1153696" y="28486"/>
                    <a:pt x="1153696" y="63626"/>
                  </a:cubicBezTo>
                  <a:lnTo>
                    <a:pt x="1153696" y="805310"/>
                  </a:lnTo>
                  <a:cubicBezTo>
                    <a:pt x="1153696" y="822184"/>
                    <a:pt x="1146993" y="838368"/>
                    <a:pt x="1135061" y="850300"/>
                  </a:cubicBezTo>
                  <a:cubicBezTo>
                    <a:pt x="1123128" y="862232"/>
                    <a:pt x="1106945" y="868936"/>
                    <a:pt x="1090070" y="868936"/>
                  </a:cubicBezTo>
                  <a:lnTo>
                    <a:pt x="63626" y="868936"/>
                  </a:lnTo>
                  <a:cubicBezTo>
                    <a:pt x="28486" y="868936"/>
                    <a:pt x="0" y="840449"/>
                    <a:pt x="0" y="805310"/>
                  </a:cubicBezTo>
                  <a:lnTo>
                    <a:pt x="0" y="63626"/>
                  </a:lnTo>
                  <a:cubicBezTo>
                    <a:pt x="0" y="46751"/>
                    <a:pt x="6703" y="30568"/>
                    <a:pt x="18636" y="18636"/>
                  </a:cubicBezTo>
                  <a:cubicBezTo>
                    <a:pt x="30568" y="6703"/>
                    <a:pt x="46751" y="0"/>
                    <a:pt x="63626" y="0"/>
                  </a:cubicBezTo>
                  <a:close/>
                </a:path>
              </a:pathLst>
            </a:custGeom>
            <a:solidFill>
              <a:srgbClr val="2F4F8B">
                <a:alpha val="28627"/>
              </a:srgbClr>
            </a:solidFill>
          </p:spPr>
        </p:sp>
        <p:sp>
          <p:nvSpPr>
            <p:cNvPr id="24" name="TextBox 24"/>
            <p:cNvSpPr txBox="1"/>
            <p:nvPr/>
          </p:nvSpPr>
          <p:spPr>
            <a:xfrm>
              <a:off x="0" y="-47625"/>
              <a:ext cx="1153696" cy="916561"/>
            </a:xfrm>
            <a:prstGeom prst="rect">
              <a:avLst/>
            </a:prstGeom>
          </p:spPr>
          <p:txBody>
            <a:bodyPr lIns="50800" tIns="50800" rIns="50800" bIns="50800" rtlCol="0" anchor="ctr"/>
            <a:lstStyle/>
            <a:p>
              <a:pPr algn="ctr">
                <a:lnSpc>
                  <a:spcPts val="2940"/>
                </a:lnSpc>
              </a:pPr>
              <a:endParaRPr/>
            </a:p>
          </p:txBody>
        </p:sp>
      </p:grpSp>
      <p:sp>
        <p:nvSpPr>
          <p:cNvPr id="25" name="TextBox 25"/>
          <p:cNvSpPr txBox="1"/>
          <p:nvPr/>
        </p:nvSpPr>
        <p:spPr>
          <a:xfrm>
            <a:off x="12367869" y="3475810"/>
            <a:ext cx="3960290" cy="2482851"/>
          </a:xfrm>
          <a:prstGeom prst="rect">
            <a:avLst/>
          </a:prstGeom>
        </p:spPr>
        <p:txBody>
          <a:bodyPr lIns="0" tIns="0" rIns="0" bIns="0" rtlCol="0" anchor="t">
            <a:spAutoFit/>
          </a:bodyPr>
          <a:lstStyle/>
          <a:p>
            <a:pPr marL="0" lvl="0" indent="0" algn="ctr">
              <a:lnSpc>
                <a:spcPts val="6439"/>
              </a:lnSpc>
              <a:spcBef>
                <a:spcPct val="0"/>
              </a:spcBef>
            </a:pPr>
            <a:r>
              <a:rPr lang="en-US" sz="4599" b="1" u="none" strike="noStrike">
                <a:solidFill>
                  <a:srgbClr val="FF3131"/>
                </a:solidFill>
                <a:latin typeface="Nunito Sans Bold"/>
                <a:ea typeface="Nunito Sans Bold"/>
                <a:cs typeface="Nunito Sans Bold"/>
                <a:sym typeface="Nunito Sans Bold"/>
              </a:rPr>
              <a:t>562</a:t>
            </a:r>
          </a:p>
          <a:p>
            <a:pPr marL="0" lvl="0" indent="0" algn="ctr">
              <a:lnSpc>
                <a:spcPts val="3359"/>
              </a:lnSpc>
              <a:spcBef>
                <a:spcPct val="0"/>
              </a:spcBef>
            </a:pPr>
            <a:r>
              <a:rPr lang="en-US" sz="2400" u="none" strike="noStrike">
                <a:solidFill>
                  <a:srgbClr val="000000"/>
                </a:solidFill>
                <a:latin typeface="Nunito Sans"/>
                <a:ea typeface="Nunito Sans"/>
                <a:cs typeface="Nunito Sans"/>
                <a:sym typeface="Nunito Sans"/>
              </a:rPr>
              <a:t>Trámites </a:t>
            </a:r>
          </a:p>
          <a:p>
            <a:pPr marL="0" lvl="0" indent="0" algn="ctr">
              <a:lnSpc>
                <a:spcPts val="3359"/>
              </a:lnSpc>
              <a:spcBef>
                <a:spcPct val="0"/>
              </a:spcBef>
            </a:pPr>
            <a:r>
              <a:rPr lang="en-US" sz="2400" u="none" strike="noStrike">
                <a:solidFill>
                  <a:srgbClr val="000000"/>
                </a:solidFill>
                <a:latin typeface="Nunito Sans"/>
                <a:ea typeface="Nunito Sans"/>
                <a:cs typeface="Nunito Sans"/>
                <a:sym typeface="Nunito Sans"/>
              </a:rPr>
              <a:t>racionalizados</a:t>
            </a:r>
          </a:p>
          <a:p>
            <a:pPr marL="0" lvl="0" indent="0" algn="ctr">
              <a:lnSpc>
                <a:spcPts val="3359"/>
              </a:lnSpc>
              <a:spcBef>
                <a:spcPct val="0"/>
              </a:spcBef>
            </a:pPr>
            <a:r>
              <a:rPr lang="en-US" sz="2400" b="1" u="none" strike="noStrike">
                <a:solidFill>
                  <a:srgbClr val="000000"/>
                </a:solidFill>
                <a:latin typeface="Nunito Sans Bold"/>
                <a:ea typeface="Nunito Sans Bold"/>
                <a:cs typeface="Nunito Sans Bold"/>
                <a:sym typeface="Nunito Sans Bold"/>
              </a:rPr>
              <a:t>78 </a:t>
            </a:r>
            <a:r>
              <a:rPr lang="en-US" sz="2400" u="none" strike="noStrike">
                <a:solidFill>
                  <a:srgbClr val="000000"/>
                </a:solidFill>
                <a:latin typeface="Nunito Sans"/>
                <a:ea typeface="Nunito Sans"/>
                <a:cs typeface="Nunito Sans"/>
                <a:sym typeface="Nunito Sans"/>
              </a:rPr>
              <a:t>del orden nacional y </a:t>
            </a:r>
            <a:r>
              <a:rPr lang="en-US" sz="2400" b="1" u="none" strike="noStrike">
                <a:solidFill>
                  <a:srgbClr val="000000"/>
                </a:solidFill>
                <a:latin typeface="Nunito Sans Bold"/>
                <a:ea typeface="Nunito Sans Bold"/>
                <a:cs typeface="Nunito Sans Bold"/>
                <a:sym typeface="Nunito Sans Bold"/>
              </a:rPr>
              <a:t>484 </a:t>
            </a:r>
            <a:r>
              <a:rPr lang="en-US" sz="2400" u="none" strike="noStrike">
                <a:solidFill>
                  <a:srgbClr val="000000"/>
                </a:solidFill>
                <a:latin typeface="Nunito Sans"/>
                <a:ea typeface="Nunito Sans"/>
                <a:cs typeface="Nunito Sans"/>
                <a:sym typeface="Nunito Sans"/>
              </a:rPr>
              <a:t>del orden territorial </a:t>
            </a:r>
          </a:p>
        </p:txBody>
      </p:sp>
      <p:sp>
        <p:nvSpPr>
          <p:cNvPr id="26" name="TextBox 26"/>
          <p:cNvSpPr txBox="1"/>
          <p:nvPr/>
        </p:nvSpPr>
        <p:spPr>
          <a:xfrm>
            <a:off x="1406765" y="7483931"/>
            <a:ext cx="9144000" cy="1653540"/>
          </a:xfrm>
          <a:prstGeom prst="rect">
            <a:avLst/>
          </a:prstGeom>
        </p:spPr>
        <p:txBody>
          <a:bodyPr lIns="0" tIns="0" rIns="0" bIns="0" rtlCol="0" anchor="t">
            <a:spAutoFit/>
          </a:bodyPr>
          <a:lstStyle/>
          <a:p>
            <a:pPr algn="ctr">
              <a:lnSpc>
                <a:spcPts val="3359"/>
              </a:lnSpc>
            </a:pPr>
            <a:r>
              <a:rPr lang="en-US" sz="2400" b="1">
                <a:solidFill>
                  <a:srgbClr val="000000"/>
                </a:solidFill>
                <a:latin typeface="Nunito Sans Bold"/>
                <a:ea typeface="Nunito Sans Bold"/>
                <a:cs typeface="Nunito Sans Bold"/>
                <a:sym typeface="Nunito Sans Bold"/>
              </a:rPr>
              <a:t>Índice de ahorro ciudadano: </a:t>
            </a:r>
            <a:r>
              <a:rPr lang="en-US" sz="2400">
                <a:solidFill>
                  <a:srgbClr val="000000"/>
                </a:solidFill>
                <a:latin typeface="Nunito Sans"/>
                <a:ea typeface="Nunito Sans"/>
                <a:cs typeface="Nunito Sans"/>
                <a:sym typeface="Nunito Sans"/>
              </a:rPr>
              <a:t>es el cálculo anual del valor ahorrado por los ciudadanos debido a la racionalización de trámites que hacen las entidades en </a:t>
            </a:r>
            <a:r>
              <a:rPr lang="en-US" sz="2400" b="1">
                <a:solidFill>
                  <a:srgbClr val="000000"/>
                </a:solidFill>
                <a:latin typeface="Nunito Sans Bold"/>
                <a:ea typeface="Nunito Sans Bold"/>
                <a:cs typeface="Nunito Sans Bold"/>
                <a:sym typeface="Nunito Sans Bold"/>
              </a:rPr>
              <a:t>2023</a:t>
            </a:r>
            <a:r>
              <a:rPr lang="en-US" sz="2400">
                <a:solidFill>
                  <a:srgbClr val="000000"/>
                </a:solidFill>
                <a:latin typeface="Nunito Sans"/>
                <a:ea typeface="Nunito Sans"/>
                <a:cs typeface="Nunito Sans"/>
                <a:sym typeface="Nunito Sans"/>
              </a:rPr>
              <a:t> fue de:</a:t>
            </a:r>
          </a:p>
          <a:p>
            <a:pPr algn="ctr">
              <a:lnSpc>
                <a:spcPts val="3359"/>
              </a:lnSpc>
            </a:pPr>
            <a:endParaRPr lang="en-US" sz="2400">
              <a:solidFill>
                <a:srgbClr val="000000"/>
              </a:solidFill>
              <a:latin typeface="Nunito Sans"/>
              <a:ea typeface="Nunito Sans"/>
              <a:cs typeface="Nunito Sans"/>
              <a:sym typeface="Nunito Sans"/>
            </a:endParaRPr>
          </a:p>
        </p:txBody>
      </p:sp>
      <p:grpSp>
        <p:nvGrpSpPr>
          <p:cNvPr id="27" name="Group 27"/>
          <p:cNvGrpSpPr/>
          <p:nvPr/>
        </p:nvGrpSpPr>
        <p:grpSpPr>
          <a:xfrm>
            <a:off x="11738216" y="7003032"/>
            <a:ext cx="4890648" cy="2357037"/>
            <a:chOff x="0" y="0"/>
            <a:chExt cx="1288072" cy="620783"/>
          </a:xfrm>
        </p:grpSpPr>
        <p:sp>
          <p:nvSpPr>
            <p:cNvPr id="28" name="Freeform 28"/>
            <p:cNvSpPr/>
            <p:nvPr/>
          </p:nvSpPr>
          <p:spPr>
            <a:xfrm>
              <a:off x="0" y="0"/>
              <a:ext cx="1288072" cy="620783"/>
            </a:xfrm>
            <a:custGeom>
              <a:avLst/>
              <a:gdLst/>
              <a:ahLst/>
              <a:cxnLst/>
              <a:rect l="l" t="t" r="r" b="b"/>
              <a:pathLst>
                <a:path w="1288072" h="620783">
                  <a:moveTo>
                    <a:pt x="56988" y="0"/>
                  </a:moveTo>
                  <a:lnTo>
                    <a:pt x="1231084" y="0"/>
                  </a:lnTo>
                  <a:cubicBezTo>
                    <a:pt x="1246198" y="0"/>
                    <a:pt x="1260693" y="6004"/>
                    <a:pt x="1271381" y="16691"/>
                  </a:cubicBezTo>
                  <a:cubicBezTo>
                    <a:pt x="1282068" y="27379"/>
                    <a:pt x="1288072" y="41874"/>
                    <a:pt x="1288072" y="56988"/>
                  </a:cubicBezTo>
                  <a:lnTo>
                    <a:pt x="1288072" y="563795"/>
                  </a:lnTo>
                  <a:cubicBezTo>
                    <a:pt x="1288072" y="578909"/>
                    <a:pt x="1282068" y="593404"/>
                    <a:pt x="1271381" y="604092"/>
                  </a:cubicBezTo>
                  <a:cubicBezTo>
                    <a:pt x="1260693" y="614779"/>
                    <a:pt x="1246198" y="620783"/>
                    <a:pt x="1231084" y="620783"/>
                  </a:cubicBezTo>
                  <a:lnTo>
                    <a:pt x="56988" y="620783"/>
                  </a:lnTo>
                  <a:cubicBezTo>
                    <a:pt x="41874" y="620783"/>
                    <a:pt x="27379" y="614779"/>
                    <a:pt x="16691" y="604092"/>
                  </a:cubicBezTo>
                  <a:cubicBezTo>
                    <a:pt x="6004" y="593404"/>
                    <a:pt x="0" y="578909"/>
                    <a:pt x="0" y="563795"/>
                  </a:cubicBezTo>
                  <a:lnTo>
                    <a:pt x="0" y="56988"/>
                  </a:lnTo>
                  <a:cubicBezTo>
                    <a:pt x="0" y="41874"/>
                    <a:pt x="6004" y="27379"/>
                    <a:pt x="16691" y="16691"/>
                  </a:cubicBezTo>
                  <a:cubicBezTo>
                    <a:pt x="27379" y="6004"/>
                    <a:pt x="41874" y="0"/>
                    <a:pt x="56988" y="0"/>
                  </a:cubicBezTo>
                  <a:close/>
                </a:path>
              </a:pathLst>
            </a:custGeom>
            <a:solidFill>
              <a:srgbClr val="2F4F8B">
                <a:alpha val="28627"/>
              </a:srgbClr>
            </a:solidFill>
          </p:spPr>
        </p:sp>
        <p:sp>
          <p:nvSpPr>
            <p:cNvPr id="29" name="TextBox 29"/>
            <p:cNvSpPr txBox="1"/>
            <p:nvPr/>
          </p:nvSpPr>
          <p:spPr>
            <a:xfrm>
              <a:off x="0" y="-47625"/>
              <a:ext cx="1288072" cy="668408"/>
            </a:xfrm>
            <a:prstGeom prst="rect">
              <a:avLst/>
            </a:prstGeom>
          </p:spPr>
          <p:txBody>
            <a:bodyPr lIns="50800" tIns="50800" rIns="50800" bIns="50800" rtlCol="0" anchor="ctr"/>
            <a:lstStyle/>
            <a:p>
              <a:pPr algn="ctr">
                <a:lnSpc>
                  <a:spcPts val="2940"/>
                </a:lnSpc>
              </a:pPr>
              <a:endParaRPr/>
            </a:p>
          </p:txBody>
        </p:sp>
      </p:grpSp>
      <p:sp>
        <p:nvSpPr>
          <p:cNvPr id="30" name="TextBox 30"/>
          <p:cNvSpPr txBox="1"/>
          <p:nvPr/>
        </p:nvSpPr>
        <p:spPr>
          <a:xfrm>
            <a:off x="11254791" y="7157235"/>
            <a:ext cx="6004509" cy="2259306"/>
          </a:xfrm>
          <a:prstGeom prst="rect">
            <a:avLst/>
          </a:prstGeom>
        </p:spPr>
        <p:txBody>
          <a:bodyPr lIns="0" tIns="0" rIns="0" bIns="0" rtlCol="0" anchor="t">
            <a:spAutoFit/>
          </a:bodyPr>
          <a:lstStyle/>
          <a:p>
            <a:pPr algn="ctr">
              <a:lnSpc>
                <a:spcPts val="6406"/>
              </a:lnSpc>
            </a:pPr>
            <a:r>
              <a:rPr lang="en-US" sz="4575" b="1">
                <a:solidFill>
                  <a:srgbClr val="5E5DC2"/>
                </a:solidFill>
                <a:latin typeface="Nunito Sans Bold"/>
                <a:ea typeface="Nunito Sans Bold"/>
                <a:cs typeface="Nunito Sans Bold"/>
                <a:sym typeface="Nunito Sans Bold"/>
              </a:rPr>
              <a:t>$36,77</a:t>
            </a:r>
          </a:p>
          <a:p>
            <a:pPr algn="ctr">
              <a:lnSpc>
                <a:spcPts val="3886"/>
              </a:lnSpc>
            </a:pPr>
            <a:r>
              <a:rPr lang="en-US" sz="2775">
                <a:solidFill>
                  <a:srgbClr val="000000"/>
                </a:solidFill>
                <a:latin typeface="Nunito Sans"/>
                <a:ea typeface="Nunito Sans"/>
                <a:cs typeface="Nunito Sans"/>
                <a:sym typeface="Nunito Sans"/>
              </a:rPr>
              <a:t>Miles de millones de pesos colombianos</a:t>
            </a:r>
          </a:p>
          <a:p>
            <a:pPr algn="ctr">
              <a:lnSpc>
                <a:spcPts val="3886"/>
              </a:lnSpc>
            </a:pPr>
            <a:endParaRPr lang="en-US" sz="2775">
              <a:solidFill>
                <a:srgbClr val="000000"/>
              </a:solidFill>
              <a:latin typeface="Nunito Sans"/>
              <a:ea typeface="Nunito Sans"/>
              <a:cs typeface="Nunito Sans"/>
              <a:sym typeface="Nunito Sans"/>
            </a:endParaRPr>
          </a:p>
        </p:txBody>
      </p:sp>
      <p:grpSp>
        <p:nvGrpSpPr>
          <p:cNvPr id="31" name="Group 31"/>
          <p:cNvGrpSpPr/>
          <p:nvPr/>
        </p:nvGrpSpPr>
        <p:grpSpPr>
          <a:xfrm rot="-5400000">
            <a:off x="11099278" y="4325332"/>
            <a:ext cx="1058516" cy="1058516"/>
            <a:chOff x="0" y="0"/>
            <a:chExt cx="812800" cy="812800"/>
          </a:xfrm>
        </p:grpSpPr>
        <p:sp>
          <p:nvSpPr>
            <p:cNvPr id="32" name="Freeform 32"/>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33" name="TextBox 33"/>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grpSp>
        <p:nvGrpSpPr>
          <p:cNvPr id="34" name="Group 34"/>
          <p:cNvGrpSpPr/>
          <p:nvPr/>
        </p:nvGrpSpPr>
        <p:grpSpPr>
          <a:xfrm rot="-5400000">
            <a:off x="10570020" y="7522031"/>
            <a:ext cx="1058516" cy="1058516"/>
            <a:chOff x="0" y="0"/>
            <a:chExt cx="812800" cy="812800"/>
          </a:xfrm>
        </p:grpSpPr>
        <p:sp>
          <p:nvSpPr>
            <p:cNvPr id="35" name="Freeform 35"/>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36" name="TextBox 36"/>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sp>
        <p:nvSpPr>
          <p:cNvPr id="37" name="Freeform 37"/>
          <p:cNvSpPr/>
          <p:nvPr/>
        </p:nvSpPr>
        <p:spPr>
          <a:xfrm>
            <a:off x="315243" y="9137471"/>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6104957" y="9040548"/>
            <a:ext cx="2183043" cy="917368"/>
          </a:xfrm>
          <a:custGeom>
            <a:avLst/>
            <a:gdLst/>
            <a:ahLst/>
            <a:cxnLst/>
            <a:rect l="l" t="t" r="r" b="b"/>
            <a:pathLst>
              <a:path w="2183043" h="917368">
                <a:moveTo>
                  <a:pt x="0" y="0"/>
                </a:moveTo>
                <a:lnTo>
                  <a:pt x="2183043" y="0"/>
                </a:lnTo>
                <a:lnTo>
                  <a:pt x="2183043" y="917368"/>
                </a:lnTo>
                <a:lnTo>
                  <a:pt x="0" y="917368"/>
                </a:lnTo>
                <a:lnTo>
                  <a:pt x="0" y="0"/>
                </a:lnTo>
                <a:close/>
              </a:path>
            </a:pathLst>
          </a:custGeom>
          <a:blipFill>
            <a:blip r:embed="rId3"/>
            <a:stretch>
              <a:fillRect/>
            </a:stretch>
          </a:blipFill>
        </p:spPr>
      </p:sp>
      <p:grpSp>
        <p:nvGrpSpPr>
          <p:cNvPr id="6" name="Group 6"/>
          <p:cNvGrpSpPr/>
          <p:nvPr/>
        </p:nvGrpSpPr>
        <p:grpSpPr>
          <a:xfrm>
            <a:off x="-34871" y="240591"/>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TextBox 9"/>
          <p:cNvSpPr txBox="1"/>
          <p:nvPr/>
        </p:nvSpPr>
        <p:spPr>
          <a:xfrm>
            <a:off x="1500476" y="294249"/>
            <a:ext cx="15319921" cy="788036"/>
          </a:xfrm>
          <a:prstGeom prst="rect">
            <a:avLst/>
          </a:prstGeom>
        </p:spPr>
        <p:txBody>
          <a:bodyPr lIns="0" tIns="0" rIns="0" bIns="0" rtlCol="0" anchor="t">
            <a:spAutoFit/>
          </a:bodyPr>
          <a:lstStyle/>
          <a:p>
            <a:pPr marL="0" lvl="0" indent="0" algn="ctr">
              <a:lnSpc>
                <a:spcPts val="6439"/>
              </a:lnSpc>
              <a:spcBef>
                <a:spcPct val="0"/>
              </a:spcBef>
            </a:pPr>
            <a:r>
              <a:rPr lang="en-US" sz="4400" b="1" u="none" strike="noStrike" dirty="0" err="1">
                <a:solidFill>
                  <a:srgbClr val="C55A11"/>
                </a:solidFill>
                <a:latin typeface="Museo Sans 1"/>
                <a:ea typeface="Museo Sans 1"/>
                <a:cs typeface="Museo Sans 1"/>
                <a:sym typeface="Museo Sans 1"/>
              </a:rPr>
              <a:t>Política</a:t>
            </a:r>
            <a:r>
              <a:rPr lang="en-US" sz="4400" b="1" u="none" strike="noStrike" dirty="0">
                <a:solidFill>
                  <a:srgbClr val="C55A11"/>
                </a:solidFill>
                <a:latin typeface="Museo Sans 1"/>
                <a:ea typeface="Museo Sans 1"/>
                <a:cs typeface="Museo Sans 1"/>
                <a:sym typeface="Museo Sans 1"/>
              </a:rPr>
              <a:t> de </a:t>
            </a:r>
            <a:r>
              <a:rPr lang="en-US" sz="4400" b="1" u="none" strike="noStrike" dirty="0" err="1">
                <a:solidFill>
                  <a:srgbClr val="C55A11"/>
                </a:solidFill>
                <a:latin typeface="Museo Sans 1"/>
                <a:ea typeface="Museo Sans 1"/>
                <a:cs typeface="Museo Sans 1"/>
                <a:sym typeface="Museo Sans 1"/>
              </a:rPr>
              <a:t>Participación</a:t>
            </a:r>
            <a:r>
              <a:rPr lang="en-US" sz="4400" b="1" u="none" strike="noStrike" dirty="0">
                <a:solidFill>
                  <a:srgbClr val="C55A11"/>
                </a:solidFill>
                <a:latin typeface="Museo Sans 1"/>
                <a:ea typeface="Museo Sans 1"/>
                <a:cs typeface="Museo Sans 1"/>
                <a:sym typeface="Museo Sans 1"/>
              </a:rPr>
              <a:t> </a:t>
            </a:r>
            <a:r>
              <a:rPr lang="en-US" sz="4400" b="1" u="none" strike="noStrike" dirty="0" err="1">
                <a:solidFill>
                  <a:srgbClr val="C55A11"/>
                </a:solidFill>
                <a:latin typeface="Museo Sans 1"/>
                <a:ea typeface="Museo Sans 1"/>
                <a:cs typeface="Museo Sans 1"/>
                <a:sym typeface="Museo Sans 1"/>
              </a:rPr>
              <a:t>ciudadana</a:t>
            </a:r>
            <a:r>
              <a:rPr lang="en-US" sz="4400" b="1" u="none" strike="noStrike" dirty="0">
                <a:solidFill>
                  <a:srgbClr val="C55A11"/>
                </a:solidFill>
                <a:latin typeface="Museo Sans 1"/>
                <a:ea typeface="Museo Sans 1"/>
                <a:cs typeface="Museo Sans 1"/>
                <a:sym typeface="Museo Sans 1"/>
              </a:rPr>
              <a:t> </a:t>
            </a:r>
            <a:r>
              <a:rPr lang="en-US" sz="4400" b="1" u="none" strike="noStrike" dirty="0" err="1">
                <a:solidFill>
                  <a:srgbClr val="C55A11"/>
                </a:solidFill>
                <a:latin typeface="Museo Sans 1"/>
                <a:ea typeface="Museo Sans 1"/>
                <a:cs typeface="Museo Sans 1"/>
                <a:sym typeface="Museo Sans 1"/>
              </a:rPr>
              <a:t>en</a:t>
            </a:r>
            <a:r>
              <a:rPr lang="en-US" sz="4400" b="1" u="none" strike="noStrike" dirty="0">
                <a:solidFill>
                  <a:srgbClr val="C55A11"/>
                </a:solidFill>
                <a:latin typeface="Museo Sans 1"/>
                <a:ea typeface="Museo Sans 1"/>
                <a:cs typeface="Museo Sans 1"/>
                <a:sym typeface="Museo Sans 1"/>
              </a:rPr>
              <a:t> la </a:t>
            </a:r>
            <a:r>
              <a:rPr lang="en-US" sz="4400" b="1" u="none" strike="noStrike" dirty="0" err="1">
                <a:solidFill>
                  <a:srgbClr val="C55A11"/>
                </a:solidFill>
                <a:latin typeface="Museo Sans 1"/>
                <a:ea typeface="Museo Sans 1"/>
                <a:cs typeface="Museo Sans 1"/>
                <a:sym typeface="Museo Sans 1"/>
              </a:rPr>
              <a:t>gestión</a:t>
            </a:r>
            <a:r>
              <a:rPr lang="en-US" sz="4400" b="1" u="none" strike="noStrike" dirty="0">
                <a:solidFill>
                  <a:srgbClr val="C55A11"/>
                </a:solidFill>
                <a:latin typeface="Museo Sans 1"/>
                <a:ea typeface="Museo Sans 1"/>
                <a:cs typeface="Museo Sans 1"/>
                <a:sym typeface="Museo Sans 1"/>
              </a:rPr>
              <a:t> </a:t>
            </a:r>
            <a:r>
              <a:rPr lang="en-US" sz="4400" b="1" u="none" strike="noStrike" dirty="0" err="1">
                <a:solidFill>
                  <a:srgbClr val="C55A11"/>
                </a:solidFill>
                <a:latin typeface="Museo Sans 1"/>
                <a:ea typeface="Museo Sans 1"/>
                <a:cs typeface="Museo Sans 1"/>
                <a:sym typeface="Museo Sans 1"/>
              </a:rPr>
              <a:t>pública</a:t>
            </a:r>
            <a:endParaRPr lang="en-US" sz="4400" b="1" u="none" strike="noStrike" dirty="0">
              <a:solidFill>
                <a:srgbClr val="C55A11"/>
              </a:solidFill>
              <a:latin typeface="Museo Sans 1"/>
              <a:ea typeface="Museo Sans 1"/>
              <a:cs typeface="Museo Sans 1"/>
              <a:sym typeface="Museo Sans 1"/>
            </a:endParaRPr>
          </a:p>
        </p:txBody>
      </p:sp>
      <p:grpSp>
        <p:nvGrpSpPr>
          <p:cNvPr id="10" name="Group 10"/>
          <p:cNvGrpSpPr/>
          <p:nvPr/>
        </p:nvGrpSpPr>
        <p:grpSpPr>
          <a:xfrm>
            <a:off x="1939379" y="2395683"/>
            <a:ext cx="3664732" cy="2465139"/>
            <a:chOff x="0" y="0"/>
            <a:chExt cx="965197" cy="649255"/>
          </a:xfrm>
        </p:grpSpPr>
        <p:sp>
          <p:nvSpPr>
            <p:cNvPr id="11" name="Freeform 11"/>
            <p:cNvSpPr/>
            <p:nvPr/>
          </p:nvSpPr>
          <p:spPr>
            <a:xfrm>
              <a:off x="0" y="0"/>
              <a:ext cx="965197" cy="649255"/>
            </a:xfrm>
            <a:custGeom>
              <a:avLst/>
              <a:gdLst/>
              <a:ahLst/>
              <a:cxnLst/>
              <a:rect l="l" t="t" r="r" b="b"/>
              <a:pathLst>
                <a:path w="965197" h="649255">
                  <a:moveTo>
                    <a:pt x="76052" y="0"/>
                  </a:moveTo>
                  <a:lnTo>
                    <a:pt x="889145" y="0"/>
                  </a:lnTo>
                  <a:cubicBezTo>
                    <a:pt x="909315" y="0"/>
                    <a:pt x="928659" y="8013"/>
                    <a:pt x="942922" y="22275"/>
                  </a:cubicBezTo>
                  <a:cubicBezTo>
                    <a:pt x="957184" y="36537"/>
                    <a:pt x="965197" y="55882"/>
                    <a:pt x="965197" y="76052"/>
                  </a:cubicBezTo>
                  <a:lnTo>
                    <a:pt x="965197" y="573203"/>
                  </a:lnTo>
                  <a:cubicBezTo>
                    <a:pt x="965197" y="615205"/>
                    <a:pt x="931147" y="649255"/>
                    <a:pt x="889145" y="649255"/>
                  </a:cubicBezTo>
                  <a:lnTo>
                    <a:pt x="76052" y="649255"/>
                  </a:lnTo>
                  <a:cubicBezTo>
                    <a:pt x="55882" y="649255"/>
                    <a:pt x="36537" y="641242"/>
                    <a:pt x="22275" y="626980"/>
                  </a:cubicBezTo>
                  <a:cubicBezTo>
                    <a:pt x="8013" y="612717"/>
                    <a:pt x="0" y="593373"/>
                    <a:pt x="0" y="573203"/>
                  </a:cubicBezTo>
                  <a:lnTo>
                    <a:pt x="0" y="76052"/>
                  </a:lnTo>
                  <a:cubicBezTo>
                    <a:pt x="0" y="55882"/>
                    <a:pt x="8013" y="36537"/>
                    <a:pt x="22275" y="22275"/>
                  </a:cubicBezTo>
                  <a:cubicBezTo>
                    <a:pt x="36537" y="8013"/>
                    <a:pt x="55882" y="0"/>
                    <a:pt x="76052" y="0"/>
                  </a:cubicBezTo>
                  <a:close/>
                </a:path>
              </a:pathLst>
            </a:custGeom>
            <a:solidFill>
              <a:srgbClr val="F1CE32">
                <a:alpha val="61961"/>
              </a:srgbClr>
            </a:solidFill>
          </p:spPr>
        </p:sp>
        <p:sp>
          <p:nvSpPr>
            <p:cNvPr id="12" name="TextBox 12"/>
            <p:cNvSpPr txBox="1"/>
            <p:nvPr/>
          </p:nvSpPr>
          <p:spPr>
            <a:xfrm>
              <a:off x="0" y="-47625"/>
              <a:ext cx="965197" cy="696880"/>
            </a:xfrm>
            <a:prstGeom prst="rect">
              <a:avLst/>
            </a:prstGeom>
          </p:spPr>
          <p:txBody>
            <a:bodyPr lIns="50800" tIns="50800" rIns="50800" bIns="50800" rtlCol="0" anchor="ctr"/>
            <a:lstStyle/>
            <a:p>
              <a:pPr algn="ctr">
                <a:lnSpc>
                  <a:spcPts val="2940"/>
                </a:lnSpc>
              </a:pPr>
              <a:endParaRPr/>
            </a:p>
          </p:txBody>
        </p:sp>
      </p:grpSp>
      <p:grpSp>
        <p:nvGrpSpPr>
          <p:cNvPr id="13" name="Group 13"/>
          <p:cNvGrpSpPr/>
          <p:nvPr/>
        </p:nvGrpSpPr>
        <p:grpSpPr>
          <a:xfrm>
            <a:off x="6024336" y="5178283"/>
            <a:ext cx="3749419" cy="2141972"/>
            <a:chOff x="0" y="0"/>
            <a:chExt cx="987501" cy="564141"/>
          </a:xfrm>
        </p:grpSpPr>
        <p:sp>
          <p:nvSpPr>
            <p:cNvPr id="14" name="Freeform 14"/>
            <p:cNvSpPr/>
            <p:nvPr/>
          </p:nvSpPr>
          <p:spPr>
            <a:xfrm>
              <a:off x="0" y="0"/>
              <a:ext cx="987501" cy="564141"/>
            </a:xfrm>
            <a:custGeom>
              <a:avLst/>
              <a:gdLst/>
              <a:ahLst/>
              <a:cxnLst/>
              <a:rect l="l" t="t" r="r" b="b"/>
              <a:pathLst>
                <a:path w="987501" h="564141">
                  <a:moveTo>
                    <a:pt x="74334" y="0"/>
                  </a:moveTo>
                  <a:lnTo>
                    <a:pt x="913167" y="0"/>
                  </a:lnTo>
                  <a:cubicBezTo>
                    <a:pt x="954221" y="0"/>
                    <a:pt x="987501" y="33280"/>
                    <a:pt x="987501" y="74334"/>
                  </a:cubicBezTo>
                  <a:lnTo>
                    <a:pt x="987501" y="489807"/>
                  </a:lnTo>
                  <a:cubicBezTo>
                    <a:pt x="987501" y="530860"/>
                    <a:pt x="954221" y="564141"/>
                    <a:pt x="913167" y="564141"/>
                  </a:cubicBezTo>
                  <a:lnTo>
                    <a:pt x="74334" y="564141"/>
                  </a:lnTo>
                  <a:cubicBezTo>
                    <a:pt x="33280" y="564141"/>
                    <a:pt x="0" y="530860"/>
                    <a:pt x="0" y="489807"/>
                  </a:cubicBezTo>
                  <a:lnTo>
                    <a:pt x="0" y="74334"/>
                  </a:lnTo>
                  <a:cubicBezTo>
                    <a:pt x="0" y="33280"/>
                    <a:pt x="33280" y="0"/>
                    <a:pt x="74334" y="0"/>
                  </a:cubicBezTo>
                  <a:close/>
                </a:path>
              </a:pathLst>
            </a:custGeom>
            <a:solidFill>
              <a:srgbClr val="F1CE32">
                <a:alpha val="61961"/>
              </a:srgbClr>
            </a:solidFill>
          </p:spPr>
        </p:sp>
        <p:sp>
          <p:nvSpPr>
            <p:cNvPr id="15" name="TextBox 15"/>
            <p:cNvSpPr txBox="1"/>
            <p:nvPr/>
          </p:nvSpPr>
          <p:spPr>
            <a:xfrm>
              <a:off x="0" y="-47625"/>
              <a:ext cx="987501" cy="611766"/>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6074455" y="2395683"/>
            <a:ext cx="3749419" cy="2636407"/>
            <a:chOff x="0" y="0"/>
            <a:chExt cx="987501" cy="694362"/>
          </a:xfrm>
        </p:grpSpPr>
        <p:sp>
          <p:nvSpPr>
            <p:cNvPr id="17" name="Freeform 17"/>
            <p:cNvSpPr/>
            <p:nvPr/>
          </p:nvSpPr>
          <p:spPr>
            <a:xfrm>
              <a:off x="0" y="0"/>
              <a:ext cx="987501" cy="694362"/>
            </a:xfrm>
            <a:custGeom>
              <a:avLst/>
              <a:gdLst/>
              <a:ahLst/>
              <a:cxnLst/>
              <a:rect l="l" t="t" r="r" b="b"/>
              <a:pathLst>
                <a:path w="987501" h="694362">
                  <a:moveTo>
                    <a:pt x="74334" y="0"/>
                  </a:moveTo>
                  <a:lnTo>
                    <a:pt x="913167" y="0"/>
                  </a:lnTo>
                  <a:cubicBezTo>
                    <a:pt x="954221" y="0"/>
                    <a:pt x="987501" y="33280"/>
                    <a:pt x="987501" y="74334"/>
                  </a:cubicBezTo>
                  <a:lnTo>
                    <a:pt x="987501" y="620028"/>
                  </a:lnTo>
                  <a:cubicBezTo>
                    <a:pt x="987501" y="661082"/>
                    <a:pt x="954221" y="694362"/>
                    <a:pt x="913167" y="694362"/>
                  </a:cubicBezTo>
                  <a:lnTo>
                    <a:pt x="74334" y="694362"/>
                  </a:lnTo>
                  <a:cubicBezTo>
                    <a:pt x="33280" y="694362"/>
                    <a:pt x="0" y="661082"/>
                    <a:pt x="0" y="620028"/>
                  </a:cubicBezTo>
                  <a:lnTo>
                    <a:pt x="0" y="74334"/>
                  </a:lnTo>
                  <a:cubicBezTo>
                    <a:pt x="0" y="33280"/>
                    <a:pt x="33280" y="0"/>
                    <a:pt x="74334" y="0"/>
                  </a:cubicBezTo>
                  <a:close/>
                </a:path>
              </a:pathLst>
            </a:custGeom>
            <a:solidFill>
              <a:srgbClr val="F1CE32">
                <a:alpha val="61961"/>
              </a:srgbClr>
            </a:solidFill>
          </p:spPr>
        </p:sp>
        <p:sp>
          <p:nvSpPr>
            <p:cNvPr id="18" name="TextBox 18"/>
            <p:cNvSpPr txBox="1"/>
            <p:nvPr/>
          </p:nvSpPr>
          <p:spPr>
            <a:xfrm>
              <a:off x="0" y="-47625"/>
              <a:ext cx="987501" cy="741987"/>
            </a:xfrm>
            <a:prstGeom prst="rect">
              <a:avLst/>
            </a:prstGeom>
          </p:spPr>
          <p:txBody>
            <a:bodyPr lIns="50800" tIns="50800" rIns="50800" bIns="50800" rtlCol="0" anchor="ctr"/>
            <a:lstStyle/>
            <a:p>
              <a:pPr algn="ctr">
                <a:lnSpc>
                  <a:spcPts val="2940"/>
                </a:lnSpc>
              </a:pPr>
              <a:endParaRPr/>
            </a:p>
          </p:txBody>
        </p:sp>
      </p:grpSp>
      <p:grpSp>
        <p:nvGrpSpPr>
          <p:cNvPr id="19" name="Group 19"/>
          <p:cNvGrpSpPr/>
          <p:nvPr/>
        </p:nvGrpSpPr>
        <p:grpSpPr>
          <a:xfrm>
            <a:off x="1845135" y="5143500"/>
            <a:ext cx="3749419" cy="2211537"/>
            <a:chOff x="0" y="0"/>
            <a:chExt cx="987501" cy="582463"/>
          </a:xfrm>
        </p:grpSpPr>
        <p:sp>
          <p:nvSpPr>
            <p:cNvPr id="20" name="Freeform 20"/>
            <p:cNvSpPr/>
            <p:nvPr/>
          </p:nvSpPr>
          <p:spPr>
            <a:xfrm>
              <a:off x="0" y="0"/>
              <a:ext cx="987501" cy="582463"/>
            </a:xfrm>
            <a:custGeom>
              <a:avLst/>
              <a:gdLst/>
              <a:ahLst/>
              <a:cxnLst/>
              <a:rect l="l" t="t" r="r" b="b"/>
              <a:pathLst>
                <a:path w="987501" h="582463">
                  <a:moveTo>
                    <a:pt x="74334" y="0"/>
                  </a:moveTo>
                  <a:lnTo>
                    <a:pt x="913167" y="0"/>
                  </a:lnTo>
                  <a:cubicBezTo>
                    <a:pt x="954221" y="0"/>
                    <a:pt x="987501" y="33280"/>
                    <a:pt x="987501" y="74334"/>
                  </a:cubicBezTo>
                  <a:lnTo>
                    <a:pt x="987501" y="508129"/>
                  </a:lnTo>
                  <a:cubicBezTo>
                    <a:pt x="987501" y="549182"/>
                    <a:pt x="954221" y="582463"/>
                    <a:pt x="913167" y="582463"/>
                  </a:cubicBezTo>
                  <a:lnTo>
                    <a:pt x="74334" y="582463"/>
                  </a:lnTo>
                  <a:cubicBezTo>
                    <a:pt x="33280" y="582463"/>
                    <a:pt x="0" y="549182"/>
                    <a:pt x="0" y="508129"/>
                  </a:cubicBezTo>
                  <a:lnTo>
                    <a:pt x="0" y="74334"/>
                  </a:lnTo>
                  <a:cubicBezTo>
                    <a:pt x="0" y="33280"/>
                    <a:pt x="33280" y="0"/>
                    <a:pt x="74334" y="0"/>
                  </a:cubicBezTo>
                  <a:close/>
                </a:path>
              </a:pathLst>
            </a:custGeom>
            <a:solidFill>
              <a:srgbClr val="F1CE32">
                <a:alpha val="61961"/>
              </a:srgbClr>
            </a:solidFill>
          </p:spPr>
        </p:sp>
        <p:sp>
          <p:nvSpPr>
            <p:cNvPr id="21" name="TextBox 21"/>
            <p:cNvSpPr txBox="1"/>
            <p:nvPr/>
          </p:nvSpPr>
          <p:spPr>
            <a:xfrm>
              <a:off x="0" y="-47625"/>
              <a:ext cx="987501" cy="630088"/>
            </a:xfrm>
            <a:prstGeom prst="rect">
              <a:avLst/>
            </a:prstGeom>
          </p:spPr>
          <p:txBody>
            <a:bodyPr lIns="50800" tIns="50800" rIns="50800" bIns="50800" rtlCol="0" anchor="ctr"/>
            <a:lstStyle/>
            <a:p>
              <a:pPr algn="ctr">
                <a:lnSpc>
                  <a:spcPts val="2940"/>
                </a:lnSpc>
              </a:pPr>
              <a:endParaRPr/>
            </a:p>
          </p:txBody>
        </p:sp>
      </p:grpSp>
      <p:sp>
        <p:nvSpPr>
          <p:cNvPr id="22" name="TextBox 22"/>
          <p:cNvSpPr txBox="1"/>
          <p:nvPr/>
        </p:nvSpPr>
        <p:spPr>
          <a:xfrm>
            <a:off x="2308471" y="2493451"/>
            <a:ext cx="2822748" cy="2254885"/>
          </a:xfrm>
          <a:prstGeom prst="rect">
            <a:avLst/>
          </a:prstGeom>
        </p:spPr>
        <p:txBody>
          <a:bodyPr lIns="0" tIns="0" rIns="0" bIns="0" rtlCol="0" anchor="t">
            <a:spAutoFit/>
          </a:bodyPr>
          <a:lstStyle/>
          <a:p>
            <a:pPr algn="ctr">
              <a:lnSpc>
                <a:spcPts val="5599"/>
              </a:lnSpc>
              <a:spcBef>
                <a:spcPct val="0"/>
              </a:spcBef>
            </a:pPr>
            <a:r>
              <a:rPr lang="en-US" sz="3999" b="1">
                <a:solidFill>
                  <a:srgbClr val="021531"/>
                </a:solidFill>
                <a:latin typeface="Nunito Sans Bold"/>
                <a:ea typeface="Nunito Sans Bold"/>
                <a:cs typeface="Nunito Sans Bold"/>
                <a:sym typeface="Nunito Sans Bold"/>
              </a:rPr>
              <a:t>4,203</a:t>
            </a:r>
          </a:p>
          <a:p>
            <a:pPr algn="ctr">
              <a:lnSpc>
                <a:spcPts val="3080"/>
              </a:lnSpc>
              <a:spcBef>
                <a:spcPct val="0"/>
              </a:spcBef>
            </a:pPr>
            <a:r>
              <a:rPr lang="en-US" sz="2200">
                <a:solidFill>
                  <a:srgbClr val="021531"/>
                </a:solidFill>
                <a:latin typeface="Nunito Sans"/>
                <a:ea typeface="Nunito Sans"/>
                <a:cs typeface="Nunito Sans"/>
                <a:sym typeface="Nunito Sans"/>
              </a:rPr>
              <a:t>Personas formadas en temas de control social y cuidado de lo público</a:t>
            </a:r>
          </a:p>
        </p:txBody>
      </p:sp>
      <p:sp>
        <p:nvSpPr>
          <p:cNvPr id="23" name="TextBox 23"/>
          <p:cNvSpPr txBox="1"/>
          <p:nvPr/>
        </p:nvSpPr>
        <p:spPr>
          <a:xfrm>
            <a:off x="1343918" y="1547936"/>
            <a:ext cx="15600164" cy="1012190"/>
          </a:xfrm>
          <a:prstGeom prst="rect">
            <a:avLst/>
          </a:prstGeom>
        </p:spPr>
        <p:txBody>
          <a:bodyPr lIns="0" tIns="0" rIns="0" bIns="0" rtlCol="0" anchor="t">
            <a:spAutoFit/>
          </a:bodyPr>
          <a:lstStyle/>
          <a:p>
            <a:pPr algn="ctr">
              <a:lnSpc>
                <a:spcPts val="4059"/>
              </a:lnSpc>
            </a:pPr>
            <a:r>
              <a:rPr lang="en-US" sz="2899" dirty="0">
                <a:solidFill>
                  <a:srgbClr val="021531"/>
                </a:solidFill>
                <a:latin typeface="Museo Sans 2"/>
                <a:ea typeface="Museo Sans 2"/>
                <a:cs typeface="Museo Sans 2"/>
                <a:sym typeface="Museo Sans 2"/>
              </a:rPr>
              <a:t>Entre el 1 de </a:t>
            </a:r>
            <a:r>
              <a:rPr lang="en-US" sz="2899" dirty="0" err="1">
                <a:solidFill>
                  <a:srgbClr val="021531"/>
                </a:solidFill>
                <a:latin typeface="Museo Sans 2"/>
                <a:ea typeface="Museo Sans 2"/>
                <a:cs typeface="Museo Sans 2"/>
                <a:sym typeface="Museo Sans 2"/>
              </a:rPr>
              <a:t>julio</a:t>
            </a:r>
            <a:r>
              <a:rPr lang="en-US" sz="2899" dirty="0">
                <a:solidFill>
                  <a:srgbClr val="021531"/>
                </a:solidFill>
                <a:latin typeface="Museo Sans 2"/>
                <a:ea typeface="Museo Sans 2"/>
                <a:cs typeface="Museo Sans 2"/>
                <a:sym typeface="Museo Sans 2"/>
              </a:rPr>
              <a:t> de 2023 y el 30 de </a:t>
            </a:r>
            <a:r>
              <a:rPr lang="en-US" sz="2899" dirty="0" err="1">
                <a:solidFill>
                  <a:srgbClr val="021531"/>
                </a:solidFill>
                <a:latin typeface="Museo Sans 2"/>
                <a:ea typeface="Museo Sans 2"/>
                <a:cs typeface="Museo Sans 2"/>
                <a:sym typeface="Museo Sans 2"/>
              </a:rPr>
              <a:t>junio</a:t>
            </a:r>
            <a:r>
              <a:rPr lang="en-US" sz="2899" dirty="0">
                <a:solidFill>
                  <a:srgbClr val="021531"/>
                </a:solidFill>
                <a:latin typeface="Museo Sans 2"/>
                <a:ea typeface="Museo Sans 2"/>
                <a:cs typeface="Museo Sans 2"/>
                <a:sym typeface="Museo Sans 2"/>
              </a:rPr>
              <a:t> de 2024 se </a:t>
            </a:r>
            <a:r>
              <a:rPr lang="en-US" sz="2899" dirty="0" err="1">
                <a:solidFill>
                  <a:srgbClr val="021531"/>
                </a:solidFill>
                <a:latin typeface="Museo Sans 2"/>
                <a:ea typeface="Museo Sans 2"/>
                <a:cs typeface="Museo Sans 2"/>
                <a:sym typeface="Museo Sans 2"/>
              </a:rPr>
              <a:t>obtuvieron</a:t>
            </a:r>
            <a:r>
              <a:rPr lang="en-US" sz="2899" dirty="0">
                <a:solidFill>
                  <a:srgbClr val="021531"/>
                </a:solidFill>
                <a:latin typeface="Museo Sans 2"/>
                <a:ea typeface="Museo Sans 2"/>
                <a:cs typeface="Museo Sans 2"/>
                <a:sym typeface="Museo Sans 2"/>
              </a:rPr>
              <a:t> </a:t>
            </a:r>
            <a:r>
              <a:rPr lang="en-US" sz="2899" dirty="0" err="1">
                <a:solidFill>
                  <a:srgbClr val="021531"/>
                </a:solidFill>
                <a:latin typeface="Museo Sans 2"/>
                <a:ea typeface="Museo Sans 2"/>
                <a:cs typeface="Museo Sans 2"/>
                <a:sym typeface="Museo Sans 2"/>
              </a:rPr>
              <a:t>los</a:t>
            </a:r>
            <a:r>
              <a:rPr lang="en-US" sz="2899" dirty="0">
                <a:solidFill>
                  <a:srgbClr val="021531"/>
                </a:solidFill>
                <a:latin typeface="Museo Sans 2"/>
                <a:ea typeface="Museo Sans 2"/>
                <a:cs typeface="Museo Sans 2"/>
                <a:sym typeface="Museo Sans 2"/>
              </a:rPr>
              <a:t> </a:t>
            </a:r>
            <a:r>
              <a:rPr lang="en-US" sz="2899" dirty="0" err="1">
                <a:solidFill>
                  <a:srgbClr val="021531"/>
                </a:solidFill>
                <a:latin typeface="Museo Sans 2"/>
                <a:ea typeface="Museo Sans 2"/>
                <a:cs typeface="Museo Sans 2"/>
                <a:sym typeface="Museo Sans 2"/>
              </a:rPr>
              <a:t>siguientes</a:t>
            </a:r>
            <a:r>
              <a:rPr lang="en-US" sz="2899" dirty="0">
                <a:solidFill>
                  <a:srgbClr val="021531"/>
                </a:solidFill>
                <a:latin typeface="Museo Sans 2"/>
                <a:ea typeface="Museo Sans 2"/>
                <a:cs typeface="Museo Sans 2"/>
                <a:sym typeface="Museo Sans 2"/>
              </a:rPr>
              <a:t> </a:t>
            </a:r>
            <a:r>
              <a:rPr lang="en-US" sz="2899" dirty="0" err="1">
                <a:solidFill>
                  <a:srgbClr val="021531"/>
                </a:solidFill>
                <a:latin typeface="Museo Sans 2"/>
                <a:ea typeface="Museo Sans 2"/>
                <a:cs typeface="Museo Sans 2"/>
                <a:sym typeface="Museo Sans 2"/>
              </a:rPr>
              <a:t>resultados</a:t>
            </a:r>
            <a:r>
              <a:rPr lang="en-US" sz="2899" dirty="0">
                <a:solidFill>
                  <a:srgbClr val="021531"/>
                </a:solidFill>
                <a:latin typeface="Museo Sans 2"/>
                <a:ea typeface="Museo Sans 2"/>
                <a:cs typeface="Museo Sans 2"/>
                <a:sym typeface="Museo Sans 2"/>
              </a:rPr>
              <a:t>: </a:t>
            </a:r>
          </a:p>
          <a:p>
            <a:pPr algn="ctr">
              <a:lnSpc>
                <a:spcPts val="4059"/>
              </a:lnSpc>
            </a:pPr>
            <a:endParaRPr lang="en-US" sz="2899" dirty="0">
              <a:solidFill>
                <a:srgbClr val="021531"/>
              </a:solidFill>
              <a:latin typeface="Museo Sans 2"/>
              <a:ea typeface="Museo Sans 2"/>
              <a:cs typeface="Museo Sans 2"/>
              <a:sym typeface="Museo Sans 2"/>
            </a:endParaRPr>
          </a:p>
        </p:txBody>
      </p:sp>
      <p:sp>
        <p:nvSpPr>
          <p:cNvPr id="24" name="TextBox 24"/>
          <p:cNvSpPr txBox="1"/>
          <p:nvPr/>
        </p:nvSpPr>
        <p:spPr>
          <a:xfrm>
            <a:off x="6522647" y="2502976"/>
            <a:ext cx="2949737" cy="2265732"/>
          </a:xfrm>
          <a:prstGeom prst="rect">
            <a:avLst/>
          </a:prstGeom>
        </p:spPr>
        <p:txBody>
          <a:bodyPr lIns="0" tIns="0" rIns="0" bIns="0" rtlCol="0" anchor="t">
            <a:spAutoFit/>
          </a:bodyPr>
          <a:lstStyle/>
          <a:p>
            <a:pPr algn="ctr">
              <a:lnSpc>
                <a:spcPts val="3849"/>
              </a:lnSpc>
              <a:spcBef>
                <a:spcPct val="0"/>
              </a:spcBef>
            </a:pPr>
            <a:r>
              <a:rPr lang="en-US" sz="2749" b="1">
                <a:solidFill>
                  <a:srgbClr val="021531"/>
                </a:solidFill>
                <a:latin typeface="Nunito Sans Bold"/>
                <a:ea typeface="Nunito Sans Bold"/>
                <a:cs typeface="Nunito Sans Bold"/>
                <a:sym typeface="Nunito Sans Bold"/>
              </a:rPr>
              <a:t>318 </a:t>
            </a:r>
            <a:r>
              <a:rPr lang="en-US" sz="2749">
                <a:solidFill>
                  <a:srgbClr val="021531"/>
                </a:solidFill>
                <a:latin typeface="Nunito Sans"/>
                <a:ea typeface="Nunito Sans"/>
                <a:cs typeface="Nunito Sans"/>
                <a:sym typeface="Nunito Sans"/>
              </a:rPr>
              <a:t>indígenas</a:t>
            </a:r>
          </a:p>
          <a:p>
            <a:pPr algn="ctr">
              <a:lnSpc>
                <a:spcPts val="3451"/>
              </a:lnSpc>
              <a:spcBef>
                <a:spcPct val="0"/>
              </a:spcBef>
            </a:pPr>
            <a:r>
              <a:rPr lang="en-US" sz="2465" b="1">
                <a:solidFill>
                  <a:srgbClr val="021531"/>
                </a:solidFill>
                <a:latin typeface="Nunito Sans Bold"/>
                <a:ea typeface="Nunito Sans Bold"/>
                <a:cs typeface="Nunito Sans Bold"/>
                <a:sym typeface="Nunito Sans Bold"/>
              </a:rPr>
              <a:t>77</a:t>
            </a:r>
            <a:r>
              <a:rPr lang="en-US" sz="2465">
                <a:solidFill>
                  <a:srgbClr val="021531"/>
                </a:solidFill>
                <a:latin typeface="Nunito Sans"/>
                <a:ea typeface="Nunito Sans"/>
                <a:cs typeface="Nunito Sans"/>
                <a:sym typeface="Nunito Sans"/>
              </a:rPr>
              <a:t> afrocolombianos</a:t>
            </a:r>
          </a:p>
          <a:p>
            <a:pPr algn="ctr">
              <a:lnSpc>
                <a:spcPts val="3584"/>
              </a:lnSpc>
              <a:spcBef>
                <a:spcPct val="0"/>
              </a:spcBef>
            </a:pPr>
            <a:r>
              <a:rPr lang="en-US" sz="2560" b="1">
                <a:solidFill>
                  <a:srgbClr val="021531"/>
                </a:solidFill>
                <a:latin typeface="Nunito Sans Bold"/>
                <a:ea typeface="Nunito Sans Bold"/>
                <a:cs typeface="Nunito Sans Bold"/>
                <a:sym typeface="Nunito Sans Bold"/>
              </a:rPr>
              <a:t>2 </a:t>
            </a:r>
            <a:r>
              <a:rPr lang="en-US" sz="2560">
                <a:solidFill>
                  <a:srgbClr val="021531"/>
                </a:solidFill>
                <a:latin typeface="Nunito Sans"/>
                <a:ea typeface="Nunito Sans"/>
                <a:cs typeface="Nunito Sans"/>
                <a:sym typeface="Nunito Sans"/>
              </a:rPr>
              <a:t>mujeres rurales</a:t>
            </a:r>
          </a:p>
          <a:p>
            <a:pPr algn="ctr">
              <a:lnSpc>
                <a:spcPts val="3584"/>
              </a:lnSpc>
              <a:spcBef>
                <a:spcPct val="0"/>
              </a:spcBef>
            </a:pPr>
            <a:r>
              <a:rPr lang="en-US" sz="2560" b="1">
                <a:solidFill>
                  <a:srgbClr val="021531"/>
                </a:solidFill>
                <a:latin typeface="Nunito Sans Bold"/>
                <a:ea typeface="Nunito Sans Bold"/>
                <a:cs typeface="Nunito Sans Bold"/>
                <a:sym typeface="Nunito Sans Bold"/>
              </a:rPr>
              <a:t>1</a:t>
            </a:r>
            <a:r>
              <a:rPr lang="en-US" sz="2560">
                <a:solidFill>
                  <a:srgbClr val="021531"/>
                </a:solidFill>
                <a:latin typeface="Nunito Sans"/>
                <a:ea typeface="Nunito Sans"/>
                <a:cs typeface="Nunito Sans"/>
                <a:sym typeface="Nunito Sans"/>
              </a:rPr>
              <a:t> comunidad negra</a:t>
            </a:r>
          </a:p>
          <a:p>
            <a:pPr algn="ctr">
              <a:lnSpc>
                <a:spcPts val="3584"/>
              </a:lnSpc>
              <a:spcBef>
                <a:spcPct val="0"/>
              </a:spcBef>
            </a:pPr>
            <a:r>
              <a:rPr lang="en-US" sz="2560" b="1">
                <a:solidFill>
                  <a:srgbClr val="021531"/>
                </a:solidFill>
                <a:latin typeface="Nunito Sans Bold"/>
                <a:ea typeface="Nunito Sans Bold"/>
                <a:cs typeface="Nunito Sans Bold"/>
                <a:sym typeface="Nunito Sans Bold"/>
              </a:rPr>
              <a:t>1 </a:t>
            </a:r>
            <a:r>
              <a:rPr lang="en-US" sz="2560">
                <a:solidFill>
                  <a:srgbClr val="021531"/>
                </a:solidFill>
                <a:latin typeface="Nunito Sans"/>
                <a:ea typeface="Nunito Sans"/>
                <a:cs typeface="Nunito Sans"/>
                <a:sym typeface="Nunito Sans"/>
              </a:rPr>
              <a:t>raizal</a:t>
            </a:r>
          </a:p>
        </p:txBody>
      </p:sp>
      <p:sp>
        <p:nvSpPr>
          <p:cNvPr id="25" name="TextBox 25"/>
          <p:cNvSpPr txBox="1"/>
          <p:nvPr/>
        </p:nvSpPr>
        <p:spPr>
          <a:xfrm>
            <a:off x="10961525" y="2696968"/>
            <a:ext cx="5585792" cy="1838325"/>
          </a:xfrm>
          <a:prstGeom prst="rect">
            <a:avLst/>
          </a:prstGeom>
        </p:spPr>
        <p:txBody>
          <a:bodyPr lIns="0" tIns="0" rIns="0" bIns="0" rtlCol="0" anchor="t">
            <a:spAutoFit/>
          </a:bodyPr>
          <a:lstStyle/>
          <a:p>
            <a:pPr algn="ctr">
              <a:lnSpc>
                <a:spcPts val="5319"/>
              </a:lnSpc>
              <a:spcBef>
                <a:spcPct val="0"/>
              </a:spcBef>
            </a:pPr>
            <a:r>
              <a:rPr lang="en-US" sz="3799" b="1">
                <a:solidFill>
                  <a:srgbClr val="021531"/>
                </a:solidFill>
                <a:latin typeface="Nunito Sans Bold"/>
                <a:ea typeface="Nunito Sans Bold"/>
                <a:cs typeface="Nunito Sans Bold"/>
                <a:sym typeface="Nunito Sans Bold"/>
              </a:rPr>
              <a:t>175</a:t>
            </a:r>
          </a:p>
          <a:p>
            <a:pPr algn="ctr">
              <a:lnSpc>
                <a:spcPts val="3080"/>
              </a:lnSpc>
              <a:spcBef>
                <a:spcPct val="0"/>
              </a:spcBef>
            </a:pPr>
            <a:r>
              <a:rPr lang="en-US" sz="2200">
                <a:solidFill>
                  <a:srgbClr val="021531"/>
                </a:solidFill>
                <a:latin typeface="Nunito Sans"/>
                <a:ea typeface="Nunito Sans"/>
                <a:cs typeface="Nunito Sans"/>
                <a:sym typeface="Nunito Sans"/>
              </a:rPr>
              <a:t>Informes vigencia 2023, actualizados en el Sistema de Rendición de Cuentas del Acuerdo de Paz (SIRCAP)</a:t>
            </a:r>
          </a:p>
        </p:txBody>
      </p:sp>
      <p:sp>
        <p:nvSpPr>
          <p:cNvPr id="26" name="TextBox 26"/>
          <p:cNvSpPr txBox="1"/>
          <p:nvPr/>
        </p:nvSpPr>
        <p:spPr>
          <a:xfrm>
            <a:off x="1929822" y="5214564"/>
            <a:ext cx="3580045" cy="1802765"/>
          </a:xfrm>
          <a:prstGeom prst="rect">
            <a:avLst/>
          </a:prstGeom>
        </p:spPr>
        <p:txBody>
          <a:bodyPr lIns="0" tIns="0" rIns="0" bIns="0" rtlCol="0" anchor="t">
            <a:spAutoFit/>
          </a:bodyPr>
          <a:lstStyle/>
          <a:p>
            <a:pPr algn="ctr">
              <a:lnSpc>
                <a:spcPts val="5040"/>
              </a:lnSpc>
              <a:spcBef>
                <a:spcPct val="0"/>
              </a:spcBef>
            </a:pPr>
            <a:r>
              <a:rPr lang="en-US" sz="3600" b="1">
                <a:solidFill>
                  <a:srgbClr val="021531"/>
                </a:solidFill>
                <a:latin typeface="Nunito Sans Bold"/>
                <a:ea typeface="Nunito Sans Bold"/>
                <a:cs typeface="Nunito Sans Bold"/>
                <a:sym typeface="Nunito Sans Bold"/>
              </a:rPr>
              <a:t>56</a:t>
            </a:r>
          </a:p>
          <a:p>
            <a:pPr algn="ctr">
              <a:lnSpc>
                <a:spcPts val="3080"/>
              </a:lnSpc>
              <a:spcBef>
                <a:spcPct val="0"/>
              </a:spcBef>
            </a:pPr>
            <a:r>
              <a:rPr lang="en-US" sz="2200">
                <a:solidFill>
                  <a:srgbClr val="021531"/>
                </a:solidFill>
                <a:latin typeface="Nunito Sans"/>
                <a:ea typeface="Nunito Sans"/>
                <a:cs typeface="Nunito Sans"/>
                <a:sym typeface="Nunito Sans"/>
              </a:rPr>
              <a:t>Entidades asesoradas en temas de Participación ciudadana</a:t>
            </a:r>
          </a:p>
        </p:txBody>
      </p:sp>
      <p:sp>
        <p:nvSpPr>
          <p:cNvPr id="27" name="TextBox 27"/>
          <p:cNvSpPr txBox="1"/>
          <p:nvPr/>
        </p:nvSpPr>
        <p:spPr>
          <a:xfrm>
            <a:off x="6171157" y="5432485"/>
            <a:ext cx="3652717" cy="1335193"/>
          </a:xfrm>
          <a:prstGeom prst="rect">
            <a:avLst/>
          </a:prstGeom>
        </p:spPr>
        <p:txBody>
          <a:bodyPr lIns="0" tIns="0" rIns="0" bIns="0" rtlCol="0" anchor="t">
            <a:spAutoFit/>
          </a:bodyPr>
          <a:lstStyle/>
          <a:p>
            <a:pPr algn="ctr">
              <a:lnSpc>
                <a:spcPts val="3612"/>
              </a:lnSpc>
              <a:spcBef>
                <a:spcPct val="0"/>
              </a:spcBef>
            </a:pPr>
            <a:r>
              <a:rPr lang="en-US" sz="2580" b="1">
                <a:solidFill>
                  <a:srgbClr val="021531"/>
                </a:solidFill>
                <a:latin typeface="Nunito Sans Bold"/>
                <a:ea typeface="Nunito Sans Bold"/>
                <a:cs typeface="Nunito Sans Bold"/>
                <a:sym typeface="Nunito Sans Bold"/>
              </a:rPr>
              <a:t>25</a:t>
            </a:r>
            <a:r>
              <a:rPr lang="en-US" sz="2580">
                <a:solidFill>
                  <a:srgbClr val="021531"/>
                </a:solidFill>
                <a:latin typeface="Nunito Sans"/>
                <a:ea typeface="Nunito Sans"/>
                <a:cs typeface="Nunito Sans"/>
                <a:sym typeface="Nunito Sans"/>
              </a:rPr>
              <a:t> del orden nacional, cabeza de sector</a:t>
            </a:r>
          </a:p>
          <a:p>
            <a:pPr algn="ctr">
              <a:lnSpc>
                <a:spcPts val="3483"/>
              </a:lnSpc>
              <a:spcBef>
                <a:spcPct val="0"/>
              </a:spcBef>
            </a:pPr>
            <a:r>
              <a:rPr lang="en-US" sz="2488" b="1">
                <a:solidFill>
                  <a:srgbClr val="021531"/>
                </a:solidFill>
                <a:latin typeface="Nunito Sans Bold"/>
                <a:ea typeface="Nunito Sans Bold"/>
                <a:cs typeface="Nunito Sans Bold"/>
                <a:sym typeface="Nunito Sans Bold"/>
              </a:rPr>
              <a:t>31 </a:t>
            </a:r>
            <a:r>
              <a:rPr lang="en-US" sz="2488">
                <a:solidFill>
                  <a:srgbClr val="021531"/>
                </a:solidFill>
                <a:latin typeface="Nunito Sans"/>
                <a:ea typeface="Nunito Sans"/>
                <a:cs typeface="Nunito Sans"/>
                <a:sym typeface="Nunito Sans"/>
              </a:rPr>
              <a:t>Gobernaciones</a:t>
            </a:r>
          </a:p>
        </p:txBody>
      </p:sp>
      <p:sp>
        <p:nvSpPr>
          <p:cNvPr id="28" name="TextBox 28"/>
          <p:cNvSpPr txBox="1"/>
          <p:nvPr/>
        </p:nvSpPr>
        <p:spPr>
          <a:xfrm>
            <a:off x="11632417" y="5946232"/>
            <a:ext cx="4914900" cy="931545"/>
          </a:xfrm>
          <a:prstGeom prst="rect">
            <a:avLst/>
          </a:prstGeom>
        </p:spPr>
        <p:txBody>
          <a:bodyPr lIns="0" tIns="0" rIns="0" bIns="0" rtlCol="0" anchor="t">
            <a:spAutoFit/>
          </a:bodyPr>
          <a:lstStyle/>
          <a:p>
            <a:pPr algn="ctr">
              <a:lnSpc>
                <a:spcPts val="3779"/>
              </a:lnSpc>
              <a:spcBef>
                <a:spcPct val="0"/>
              </a:spcBef>
            </a:pPr>
            <a:r>
              <a:rPr lang="en-US" sz="2699" b="1">
                <a:solidFill>
                  <a:srgbClr val="021531"/>
                </a:solidFill>
                <a:latin typeface="Nunito Sans Bold"/>
                <a:ea typeface="Nunito Sans Bold"/>
                <a:cs typeface="Nunito Sans Bold"/>
                <a:sym typeface="Nunito Sans Bold"/>
              </a:rPr>
              <a:t>48</a:t>
            </a:r>
            <a:r>
              <a:rPr lang="en-US" sz="2699">
                <a:solidFill>
                  <a:srgbClr val="021531"/>
                </a:solidFill>
                <a:latin typeface="Nunito Sans"/>
                <a:ea typeface="Nunito Sans"/>
                <a:cs typeface="Nunito Sans"/>
                <a:sym typeface="Nunito Sans"/>
              </a:rPr>
              <a:t> Entidades de nivel nacional</a:t>
            </a:r>
          </a:p>
          <a:p>
            <a:pPr algn="ctr">
              <a:lnSpc>
                <a:spcPts val="3779"/>
              </a:lnSpc>
              <a:spcBef>
                <a:spcPct val="0"/>
              </a:spcBef>
            </a:pPr>
            <a:r>
              <a:rPr lang="en-US" sz="2699" b="1">
                <a:solidFill>
                  <a:srgbClr val="021531"/>
                </a:solidFill>
                <a:latin typeface="Nunito Sans Bold"/>
                <a:ea typeface="Nunito Sans Bold"/>
                <a:cs typeface="Nunito Sans Bold"/>
                <a:sym typeface="Nunito Sans Bold"/>
              </a:rPr>
              <a:t>127 </a:t>
            </a:r>
            <a:r>
              <a:rPr lang="en-US" sz="2699">
                <a:solidFill>
                  <a:srgbClr val="021531"/>
                </a:solidFill>
                <a:latin typeface="Nunito Sans"/>
                <a:ea typeface="Nunito Sans"/>
                <a:cs typeface="Nunito Sans"/>
                <a:sym typeface="Nunito Sans"/>
              </a:rPr>
              <a:t>Municipios PDET</a:t>
            </a:r>
          </a:p>
        </p:txBody>
      </p:sp>
      <p:sp>
        <p:nvSpPr>
          <p:cNvPr id="29" name="TextBox 29"/>
          <p:cNvSpPr txBox="1"/>
          <p:nvPr/>
        </p:nvSpPr>
        <p:spPr>
          <a:xfrm>
            <a:off x="1386170" y="7839456"/>
            <a:ext cx="16172427" cy="1841935"/>
          </a:xfrm>
          <a:prstGeom prst="rect">
            <a:avLst/>
          </a:prstGeom>
        </p:spPr>
        <p:txBody>
          <a:bodyPr lIns="0" tIns="0" rIns="0" bIns="0" rtlCol="0" anchor="t">
            <a:spAutoFit/>
          </a:bodyPr>
          <a:lstStyle/>
          <a:p>
            <a:pPr algn="l">
              <a:lnSpc>
                <a:spcPts val="4332"/>
              </a:lnSpc>
              <a:spcBef>
                <a:spcPct val="0"/>
              </a:spcBef>
            </a:pPr>
            <a:r>
              <a:rPr lang="en-US" sz="3094" b="1">
                <a:solidFill>
                  <a:srgbClr val="021531"/>
                </a:solidFill>
                <a:latin typeface="Nunito Sans Bold"/>
                <a:ea typeface="Nunito Sans Bold"/>
                <a:cs typeface="Nunito Sans Bold"/>
                <a:sym typeface="Nunito Sans Bold"/>
              </a:rPr>
              <a:t>Sistema Nacional de Rendición de Cuentas (SNRdC):</a:t>
            </a:r>
          </a:p>
          <a:p>
            <a:pPr algn="l">
              <a:lnSpc>
                <a:spcPts val="2619"/>
              </a:lnSpc>
              <a:spcBef>
                <a:spcPct val="0"/>
              </a:spcBef>
            </a:pPr>
            <a:r>
              <a:rPr lang="en-US" sz="1870">
                <a:solidFill>
                  <a:srgbClr val="021531"/>
                </a:solidFill>
                <a:latin typeface="Nunito Sans"/>
                <a:ea typeface="Nunito Sans"/>
                <a:cs typeface="Nunito Sans"/>
                <a:sym typeface="Nunito Sans"/>
              </a:rPr>
              <a:t>•Aprobación del plan estratégico 2024-2027 del SNRdC y activación </a:t>
            </a:r>
            <a:r>
              <a:rPr lang="en-US" sz="1870" b="1">
                <a:solidFill>
                  <a:srgbClr val="021531"/>
                </a:solidFill>
                <a:latin typeface="Nunito Sans Bold"/>
                <a:ea typeface="Nunito Sans Bold"/>
                <a:cs typeface="Nunito Sans Bold"/>
                <a:sym typeface="Nunito Sans Bold"/>
              </a:rPr>
              <a:t>28 Comités Territoriales</a:t>
            </a:r>
          </a:p>
          <a:p>
            <a:pPr algn="l">
              <a:lnSpc>
                <a:spcPts val="2619"/>
              </a:lnSpc>
              <a:spcBef>
                <a:spcPct val="0"/>
              </a:spcBef>
            </a:pPr>
            <a:r>
              <a:rPr lang="en-US" sz="1870">
                <a:solidFill>
                  <a:srgbClr val="021531"/>
                </a:solidFill>
                <a:latin typeface="Nunito Sans"/>
                <a:ea typeface="Nunito Sans"/>
                <a:cs typeface="Nunito Sans"/>
                <a:sym typeface="Nunito Sans"/>
              </a:rPr>
              <a:t>•Activación de </a:t>
            </a:r>
            <a:r>
              <a:rPr lang="en-US" sz="1870" b="1">
                <a:solidFill>
                  <a:srgbClr val="021531"/>
                </a:solidFill>
                <a:latin typeface="Nunito Sans Bold"/>
                <a:ea typeface="Nunito Sans Bold"/>
                <a:cs typeface="Nunito Sans Bold"/>
                <a:sym typeface="Nunito Sans Bold"/>
              </a:rPr>
              <a:t>3 nodos interinstitucionales</a:t>
            </a:r>
            <a:r>
              <a:rPr lang="en-US" sz="1870">
                <a:solidFill>
                  <a:srgbClr val="021531"/>
                </a:solidFill>
                <a:latin typeface="Nunito Sans"/>
                <a:ea typeface="Nunito Sans"/>
                <a:cs typeface="Nunito Sans"/>
                <a:sym typeface="Nunito Sans"/>
              </a:rPr>
              <a:t> para la rendición de cuentas</a:t>
            </a:r>
          </a:p>
          <a:p>
            <a:pPr algn="l">
              <a:lnSpc>
                <a:spcPts val="2619"/>
              </a:lnSpc>
              <a:spcBef>
                <a:spcPct val="0"/>
              </a:spcBef>
            </a:pPr>
            <a:r>
              <a:rPr lang="en-US" sz="1870">
                <a:solidFill>
                  <a:srgbClr val="021531"/>
                </a:solidFill>
                <a:latin typeface="Nunito Sans"/>
                <a:ea typeface="Nunito Sans"/>
                <a:cs typeface="Nunito Sans"/>
                <a:sym typeface="Nunito Sans"/>
              </a:rPr>
              <a:t>•Promoción de la conformación de los siguientes nodos : para la </a:t>
            </a:r>
            <a:r>
              <a:rPr lang="en-US" sz="1870" b="1">
                <a:solidFill>
                  <a:srgbClr val="021531"/>
                </a:solidFill>
                <a:latin typeface="Nunito Sans Bold"/>
                <a:ea typeface="Nunito Sans Bold"/>
                <a:cs typeface="Nunito Sans Bold"/>
                <a:sym typeface="Nunito Sans Bold"/>
              </a:rPr>
              <a:t>protección del viche, Nodo distrital del sector Hábitat, Nodo Neiva, Nodo Bucaramanga, Nodo Guaviare de productividad agropecuaria</a:t>
            </a:r>
          </a:p>
        </p:txBody>
      </p:sp>
      <p:grpSp>
        <p:nvGrpSpPr>
          <p:cNvPr id="30" name="Group 30"/>
          <p:cNvGrpSpPr/>
          <p:nvPr/>
        </p:nvGrpSpPr>
        <p:grpSpPr>
          <a:xfrm>
            <a:off x="10664123" y="2560126"/>
            <a:ext cx="6171772" cy="2329180"/>
            <a:chOff x="0" y="0"/>
            <a:chExt cx="1625487" cy="613447"/>
          </a:xfrm>
        </p:grpSpPr>
        <p:sp>
          <p:nvSpPr>
            <p:cNvPr id="31" name="Freeform 31"/>
            <p:cNvSpPr/>
            <p:nvPr/>
          </p:nvSpPr>
          <p:spPr>
            <a:xfrm>
              <a:off x="0" y="0"/>
              <a:ext cx="1625487" cy="613447"/>
            </a:xfrm>
            <a:custGeom>
              <a:avLst/>
              <a:gdLst/>
              <a:ahLst/>
              <a:cxnLst/>
              <a:rect l="l" t="t" r="r" b="b"/>
              <a:pathLst>
                <a:path w="1625487" h="613447">
                  <a:moveTo>
                    <a:pt x="45159" y="0"/>
                  </a:moveTo>
                  <a:lnTo>
                    <a:pt x="1580329" y="0"/>
                  </a:lnTo>
                  <a:cubicBezTo>
                    <a:pt x="1605269" y="0"/>
                    <a:pt x="1625487" y="20218"/>
                    <a:pt x="1625487" y="45159"/>
                  </a:cubicBezTo>
                  <a:lnTo>
                    <a:pt x="1625487" y="568288"/>
                  </a:lnTo>
                  <a:cubicBezTo>
                    <a:pt x="1625487" y="580265"/>
                    <a:pt x="1620729" y="591751"/>
                    <a:pt x="1612261" y="600220"/>
                  </a:cubicBezTo>
                  <a:cubicBezTo>
                    <a:pt x="1603792" y="608689"/>
                    <a:pt x="1592305" y="613447"/>
                    <a:pt x="1580329" y="613447"/>
                  </a:cubicBezTo>
                  <a:lnTo>
                    <a:pt x="45159" y="613447"/>
                  </a:lnTo>
                  <a:cubicBezTo>
                    <a:pt x="33182" y="613447"/>
                    <a:pt x="21696" y="608689"/>
                    <a:pt x="13227" y="600220"/>
                  </a:cubicBezTo>
                  <a:cubicBezTo>
                    <a:pt x="4758" y="591751"/>
                    <a:pt x="0" y="580265"/>
                    <a:pt x="0" y="568288"/>
                  </a:cubicBezTo>
                  <a:lnTo>
                    <a:pt x="0" y="45159"/>
                  </a:lnTo>
                  <a:cubicBezTo>
                    <a:pt x="0" y="33182"/>
                    <a:pt x="4758" y="21696"/>
                    <a:pt x="13227" y="13227"/>
                  </a:cubicBezTo>
                  <a:cubicBezTo>
                    <a:pt x="21696" y="4758"/>
                    <a:pt x="33182" y="0"/>
                    <a:pt x="45159" y="0"/>
                  </a:cubicBezTo>
                  <a:close/>
                </a:path>
              </a:pathLst>
            </a:custGeom>
            <a:solidFill>
              <a:srgbClr val="2F4F8B">
                <a:alpha val="28627"/>
              </a:srgbClr>
            </a:solidFill>
          </p:spPr>
        </p:sp>
        <p:sp>
          <p:nvSpPr>
            <p:cNvPr id="32" name="TextBox 32"/>
            <p:cNvSpPr txBox="1"/>
            <p:nvPr/>
          </p:nvSpPr>
          <p:spPr>
            <a:xfrm>
              <a:off x="0" y="-47625"/>
              <a:ext cx="1625487" cy="661072"/>
            </a:xfrm>
            <a:prstGeom prst="rect">
              <a:avLst/>
            </a:prstGeom>
          </p:spPr>
          <p:txBody>
            <a:bodyPr lIns="50800" tIns="50800" rIns="50800" bIns="50800" rtlCol="0" anchor="ctr"/>
            <a:lstStyle/>
            <a:p>
              <a:pPr algn="ctr">
                <a:lnSpc>
                  <a:spcPts val="2940"/>
                </a:lnSpc>
              </a:pPr>
              <a:endParaRPr/>
            </a:p>
          </p:txBody>
        </p:sp>
      </p:grpSp>
      <p:grpSp>
        <p:nvGrpSpPr>
          <p:cNvPr id="33" name="Group 33"/>
          <p:cNvGrpSpPr/>
          <p:nvPr/>
        </p:nvGrpSpPr>
        <p:grpSpPr>
          <a:xfrm>
            <a:off x="10767898" y="5498902"/>
            <a:ext cx="6176184" cy="1873829"/>
            <a:chOff x="0" y="0"/>
            <a:chExt cx="1626649" cy="493519"/>
          </a:xfrm>
        </p:grpSpPr>
        <p:sp>
          <p:nvSpPr>
            <p:cNvPr id="34" name="Freeform 34"/>
            <p:cNvSpPr/>
            <p:nvPr/>
          </p:nvSpPr>
          <p:spPr>
            <a:xfrm>
              <a:off x="0" y="0"/>
              <a:ext cx="1626649" cy="493519"/>
            </a:xfrm>
            <a:custGeom>
              <a:avLst/>
              <a:gdLst/>
              <a:ahLst/>
              <a:cxnLst/>
              <a:rect l="l" t="t" r="r" b="b"/>
              <a:pathLst>
                <a:path w="1626649" h="493519">
                  <a:moveTo>
                    <a:pt x="45126" y="0"/>
                  </a:moveTo>
                  <a:lnTo>
                    <a:pt x="1581523" y="0"/>
                  </a:lnTo>
                  <a:cubicBezTo>
                    <a:pt x="1606445" y="0"/>
                    <a:pt x="1626649" y="20204"/>
                    <a:pt x="1626649" y="45126"/>
                  </a:cubicBezTo>
                  <a:lnTo>
                    <a:pt x="1626649" y="448392"/>
                  </a:lnTo>
                  <a:cubicBezTo>
                    <a:pt x="1626649" y="473315"/>
                    <a:pt x="1606445" y="493519"/>
                    <a:pt x="1581523" y="493519"/>
                  </a:cubicBezTo>
                  <a:lnTo>
                    <a:pt x="45126" y="493519"/>
                  </a:lnTo>
                  <a:cubicBezTo>
                    <a:pt x="20204" y="493519"/>
                    <a:pt x="0" y="473315"/>
                    <a:pt x="0" y="448392"/>
                  </a:cubicBezTo>
                  <a:lnTo>
                    <a:pt x="0" y="45126"/>
                  </a:lnTo>
                  <a:cubicBezTo>
                    <a:pt x="0" y="20204"/>
                    <a:pt x="20204" y="0"/>
                    <a:pt x="45126" y="0"/>
                  </a:cubicBezTo>
                  <a:close/>
                </a:path>
              </a:pathLst>
            </a:custGeom>
            <a:solidFill>
              <a:srgbClr val="2F4F8B">
                <a:alpha val="28627"/>
              </a:srgbClr>
            </a:solidFill>
          </p:spPr>
        </p:sp>
        <p:sp>
          <p:nvSpPr>
            <p:cNvPr id="35" name="TextBox 35"/>
            <p:cNvSpPr txBox="1"/>
            <p:nvPr/>
          </p:nvSpPr>
          <p:spPr>
            <a:xfrm>
              <a:off x="0" y="-47625"/>
              <a:ext cx="1626649" cy="541144"/>
            </a:xfrm>
            <a:prstGeom prst="rect">
              <a:avLst/>
            </a:prstGeom>
          </p:spPr>
          <p:txBody>
            <a:bodyPr lIns="50800" tIns="50800" rIns="50800" bIns="50800" rtlCol="0" anchor="ctr"/>
            <a:lstStyle/>
            <a:p>
              <a:pPr algn="ctr">
                <a:lnSpc>
                  <a:spcPts val="2940"/>
                </a:lnSpc>
              </a:pPr>
              <a:endParaRPr/>
            </a:p>
          </p:txBody>
        </p:sp>
      </p:grpSp>
      <p:grpSp>
        <p:nvGrpSpPr>
          <p:cNvPr id="36" name="Group 36"/>
          <p:cNvGrpSpPr/>
          <p:nvPr/>
        </p:nvGrpSpPr>
        <p:grpSpPr>
          <a:xfrm rot="-5400000">
            <a:off x="5594554" y="3438184"/>
            <a:ext cx="573065" cy="573065"/>
            <a:chOff x="0" y="0"/>
            <a:chExt cx="812800" cy="812800"/>
          </a:xfrm>
        </p:grpSpPr>
        <p:sp>
          <p:nvSpPr>
            <p:cNvPr id="37" name="Freeform 37"/>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38" name="TextBox 38"/>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grpSp>
        <p:nvGrpSpPr>
          <p:cNvPr id="39" name="Group 39"/>
          <p:cNvGrpSpPr/>
          <p:nvPr/>
        </p:nvGrpSpPr>
        <p:grpSpPr>
          <a:xfrm rot="-5400000">
            <a:off x="5501390" y="5862752"/>
            <a:ext cx="573065" cy="573065"/>
            <a:chOff x="0" y="0"/>
            <a:chExt cx="812800" cy="812800"/>
          </a:xfrm>
        </p:grpSpPr>
        <p:sp>
          <p:nvSpPr>
            <p:cNvPr id="40" name="Freeform 40"/>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41" name="TextBox 41"/>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grpSp>
        <p:nvGrpSpPr>
          <p:cNvPr id="42" name="Group 42"/>
          <p:cNvGrpSpPr/>
          <p:nvPr/>
        </p:nvGrpSpPr>
        <p:grpSpPr>
          <a:xfrm rot="-81111">
            <a:off x="13467889" y="4919157"/>
            <a:ext cx="573065" cy="573065"/>
            <a:chOff x="0" y="0"/>
            <a:chExt cx="812800" cy="812800"/>
          </a:xfrm>
        </p:grpSpPr>
        <p:sp>
          <p:nvSpPr>
            <p:cNvPr id="43" name="Freeform 43"/>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44" name="TextBox 44"/>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TextBox 9"/>
          <p:cNvSpPr txBox="1"/>
          <p:nvPr/>
        </p:nvSpPr>
        <p:spPr>
          <a:xfrm>
            <a:off x="3586611" y="516264"/>
            <a:ext cx="10799266" cy="788036"/>
          </a:xfrm>
          <a:prstGeom prst="rect">
            <a:avLst/>
          </a:prstGeom>
        </p:spPr>
        <p:txBody>
          <a:bodyPr lIns="0" tIns="0" rIns="0" bIns="0" rtlCol="0" anchor="t">
            <a:spAutoFit/>
          </a:bodyPr>
          <a:lstStyle/>
          <a:p>
            <a:pPr marL="0" lvl="0" indent="0" algn="ctr">
              <a:lnSpc>
                <a:spcPts val="6439"/>
              </a:lnSpc>
              <a:spcBef>
                <a:spcPct val="0"/>
              </a:spcBef>
            </a:pPr>
            <a:r>
              <a:rPr lang="en-US" sz="4599" b="1" u="none" strike="noStrike">
                <a:solidFill>
                  <a:srgbClr val="C55A11"/>
                </a:solidFill>
                <a:latin typeface="Museo Sans 1"/>
                <a:ea typeface="Museo Sans 1"/>
                <a:cs typeface="Museo Sans 1"/>
                <a:sym typeface="Museo Sans 1"/>
              </a:rPr>
              <a:t>Cifras y Logros – Servicio al Ciudadano</a:t>
            </a:r>
          </a:p>
        </p:txBody>
      </p:sp>
      <p:sp>
        <p:nvSpPr>
          <p:cNvPr id="10" name="TextBox 10"/>
          <p:cNvSpPr txBox="1"/>
          <p:nvPr/>
        </p:nvSpPr>
        <p:spPr>
          <a:xfrm>
            <a:off x="6153684" y="2725993"/>
            <a:ext cx="5980632" cy="1999614"/>
          </a:xfrm>
          <a:prstGeom prst="rect">
            <a:avLst/>
          </a:prstGeom>
        </p:spPr>
        <p:txBody>
          <a:bodyPr lIns="0" tIns="0" rIns="0" bIns="0" rtlCol="0" anchor="t">
            <a:spAutoFit/>
          </a:bodyPr>
          <a:lstStyle/>
          <a:p>
            <a:pPr marL="0" lvl="0" indent="0" algn="ctr">
              <a:lnSpc>
                <a:spcPts val="6299"/>
              </a:lnSpc>
              <a:spcBef>
                <a:spcPct val="0"/>
              </a:spcBef>
            </a:pPr>
            <a:r>
              <a:rPr lang="en-US" sz="4500" b="1" u="none" strike="noStrike">
                <a:solidFill>
                  <a:srgbClr val="021531"/>
                </a:solidFill>
                <a:latin typeface="Nunito Sans Bold"/>
                <a:ea typeface="Nunito Sans Bold"/>
                <a:cs typeface="Nunito Sans Bold"/>
                <a:sym typeface="Nunito Sans Bold"/>
              </a:rPr>
              <a:t>40</a:t>
            </a:r>
          </a:p>
          <a:p>
            <a:pPr marL="0" lvl="0" indent="0" algn="ctr">
              <a:lnSpc>
                <a:spcPts val="3220"/>
              </a:lnSpc>
              <a:spcBef>
                <a:spcPct val="0"/>
              </a:spcBef>
            </a:pPr>
            <a:r>
              <a:rPr lang="en-US" sz="2300" u="none" strike="noStrike">
                <a:solidFill>
                  <a:srgbClr val="021531"/>
                </a:solidFill>
                <a:latin typeface="Nunito Sans"/>
                <a:ea typeface="Nunito Sans"/>
                <a:cs typeface="Nunito Sans"/>
                <a:sym typeface="Nunito Sans"/>
              </a:rPr>
              <a:t>entidades asesoradas en la formulación, implementación y evaluación de la política de servicio al ciudadana</a:t>
            </a:r>
          </a:p>
        </p:txBody>
      </p:sp>
      <p:sp>
        <p:nvSpPr>
          <p:cNvPr id="11" name="TextBox 11"/>
          <p:cNvSpPr txBox="1"/>
          <p:nvPr/>
        </p:nvSpPr>
        <p:spPr>
          <a:xfrm>
            <a:off x="1343918" y="1547936"/>
            <a:ext cx="15600164" cy="1012190"/>
          </a:xfrm>
          <a:prstGeom prst="rect">
            <a:avLst/>
          </a:prstGeom>
        </p:spPr>
        <p:txBody>
          <a:bodyPr lIns="0" tIns="0" rIns="0" bIns="0" rtlCol="0" anchor="t">
            <a:spAutoFit/>
          </a:bodyPr>
          <a:lstStyle/>
          <a:p>
            <a:pPr algn="ctr">
              <a:lnSpc>
                <a:spcPts val="4059"/>
              </a:lnSpc>
            </a:pPr>
            <a:r>
              <a:rPr lang="en-US" sz="2899">
                <a:solidFill>
                  <a:srgbClr val="021531"/>
                </a:solidFill>
                <a:latin typeface="Museo Sans 2"/>
                <a:ea typeface="Museo Sans 2"/>
                <a:cs typeface="Museo Sans 2"/>
                <a:sym typeface="Museo Sans 2"/>
              </a:rPr>
              <a:t>Entre el 1 de julio de 2023 y el 30 de junio de 2024 se obtuvieron los siguientes resultados: </a:t>
            </a:r>
          </a:p>
          <a:p>
            <a:pPr algn="ctr">
              <a:lnSpc>
                <a:spcPts val="4059"/>
              </a:lnSpc>
            </a:pPr>
            <a:endParaRPr lang="en-US" sz="2899">
              <a:solidFill>
                <a:srgbClr val="021531"/>
              </a:solidFill>
              <a:latin typeface="Museo Sans 2"/>
              <a:ea typeface="Museo Sans 2"/>
              <a:cs typeface="Museo Sans 2"/>
              <a:sym typeface="Museo Sans 2"/>
            </a:endParaRPr>
          </a:p>
        </p:txBody>
      </p:sp>
      <p:grpSp>
        <p:nvGrpSpPr>
          <p:cNvPr id="12" name="Group 12"/>
          <p:cNvGrpSpPr/>
          <p:nvPr/>
        </p:nvGrpSpPr>
        <p:grpSpPr>
          <a:xfrm>
            <a:off x="6153684" y="2560126"/>
            <a:ext cx="6171772" cy="2329180"/>
            <a:chOff x="0" y="0"/>
            <a:chExt cx="1625487" cy="613447"/>
          </a:xfrm>
        </p:grpSpPr>
        <p:sp>
          <p:nvSpPr>
            <p:cNvPr id="13" name="Freeform 13"/>
            <p:cNvSpPr/>
            <p:nvPr/>
          </p:nvSpPr>
          <p:spPr>
            <a:xfrm>
              <a:off x="0" y="0"/>
              <a:ext cx="1625487" cy="613447"/>
            </a:xfrm>
            <a:custGeom>
              <a:avLst/>
              <a:gdLst/>
              <a:ahLst/>
              <a:cxnLst/>
              <a:rect l="l" t="t" r="r" b="b"/>
              <a:pathLst>
                <a:path w="1625487" h="613447">
                  <a:moveTo>
                    <a:pt x="45159" y="0"/>
                  </a:moveTo>
                  <a:lnTo>
                    <a:pt x="1580329" y="0"/>
                  </a:lnTo>
                  <a:cubicBezTo>
                    <a:pt x="1605269" y="0"/>
                    <a:pt x="1625487" y="20218"/>
                    <a:pt x="1625487" y="45159"/>
                  </a:cubicBezTo>
                  <a:lnTo>
                    <a:pt x="1625487" y="568288"/>
                  </a:lnTo>
                  <a:cubicBezTo>
                    <a:pt x="1625487" y="580265"/>
                    <a:pt x="1620729" y="591751"/>
                    <a:pt x="1612261" y="600220"/>
                  </a:cubicBezTo>
                  <a:cubicBezTo>
                    <a:pt x="1603792" y="608689"/>
                    <a:pt x="1592305" y="613447"/>
                    <a:pt x="1580329" y="613447"/>
                  </a:cubicBezTo>
                  <a:lnTo>
                    <a:pt x="45159" y="613447"/>
                  </a:lnTo>
                  <a:cubicBezTo>
                    <a:pt x="33182" y="613447"/>
                    <a:pt x="21696" y="608689"/>
                    <a:pt x="13227" y="600220"/>
                  </a:cubicBezTo>
                  <a:cubicBezTo>
                    <a:pt x="4758" y="591751"/>
                    <a:pt x="0" y="580265"/>
                    <a:pt x="0" y="568288"/>
                  </a:cubicBezTo>
                  <a:lnTo>
                    <a:pt x="0" y="45159"/>
                  </a:lnTo>
                  <a:cubicBezTo>
                    <a:pt x="0" y="33182"/>
                    <a:pt x="4758" y="21696"/>
                    <a:pt x="13227" y="13227"/>
                  </a:cubicBezTo>
                  <a:cubicBezTo>
                    <a:pt x="21696" y="4758"/>
                    <a:pt x="33182" y="0"/>
                    <a:pt x="45159" y="0"/>
                  </a:cubicBezTo>
                  <a:close/>
                </a:path>
              </a:pathLst>
            </a:custGeom>
            <a:solidFill>
              <a:srgbClr val="2F4F8B">
                <a:alpha val="28627"/>
              </a:srgbClr>
            </a:solidFill>
          </p:spPr>
        </p:sp>
        <p:sp>
          <p:nvSpPr>
            <p:cNvPr id="14" name="TextBox 14"/>
            <p:cNvSpPr txBox="1"/>
            <p:nvPr/>
          </p:nvSpPr>
          <p:spPr>
            <a:xfrm>
              <a:off x="0" y="-47625"/>
              <a:ext cx="1625487" cy="661072"/>
            </a:xfrm>
            <a:prstGeom prst="rect">
              <a:avLst/>
            </a:prstGeom>
          </p:spPr>
          <p:txBody>
            <a:bodyPr lIns="50800" tIns="50800" rIns="50800" bIns="50800" rtlCol="0" anchor="ctr"/>
            <a:lstStyle/>
            <a:p>
              <a:pPr algn="ctr">
                <a:lnSpc>
                  <a:spcPts val="2940"/>
                </a:lnSpc>
              </a:pPr>
              <a:endParaRPr/>
            </a:p>
          </p:txBody>
        </p:sp>
      </p:grpSp>
      <p:sp>
        <p:nvSpPr>
          <p:cNvPr id="15" name="TextBox 15"/>
          <p:cNvSpPr txBox="1"/>
          <p:nvPr/>
        </p:nvSpPr>
        <p:spPr>
          <a:xfrm>
            <a:off x="2988775" y="5069719"/>
            <a:ext cx="5314472" cy="1999615"/>
          </a:xfrm>
          <a:prstGeom prst="rect">
            <a:avLst/>
          </a:prstGeom>
        </p:spPr>
        <p:txBody>
          <a:bodyPr lIns="0" tIns="0" rIns="0" bIns="0" rtlCol="0" anchor="t">
            <a:spAutoFit/>
          </a:bodyPr>
          <a:lstStyle/>
          <a:p>
            <a:pPr marL="0" lvl="0" indent="0" algn="ctr">
              <a:lnSpc>
                <a:spcPts val="6299"/>
              </a:lnSpc>
              <a:spcBef>
                <a:spcPct val="0"/>
              </a:spcBef>
            </a:pPr>
            <a:r>
              <a:rPr lang="en-US" sz="4500" b="1" u="none" strike="noStrike">
                <a:solidFill>
                  <a:srgbClr val="021531"/>
                </a:solidFill>
                <a:latin typeface="Nunito Sans Bold"/>
                <a:ea typeface="Nunito Sans Bold"/>
                <a:cs typeface="Nunito Sans Bold"/>
                <a:sym typeface="Nunito Sans Bold"/>
              </a:rPr>
              <a:t>8</a:t>
            </a:r>
          </a:p>
          <a:p>
            <a:pPr marL="0" lvl="0" indent="0" algn="ctr">
              <a:lnSpc>
                <a:spcPts val="3220"/>
              </a:lnSpc>
              <a:spcBef>
                <a:spcPct val="0"/>
              </a:spcBef>
            </a:pPr>
            <a:r>
              <a:rPr lang="en-US" sz="2300" u="none" strike="noStrike">
                <a:solidFill>
                  <a:srgbClr val="021531"/>
                </a:solidFill>
                <a:latin typeface="Nunito Sans"/>
                <a:ea typeface="Nunito Sans"/>
                <a:cs typeface="Nunito Sans"/>
                <a:sym typeface="Nunito Sans"/>
              </a:rPr>
              <a:t>asesorías técnicas para la implementación de los lenguajes claros, comprensibles e incluyentes</a:t>
            </a:r>
          </a:p>
        </p:txBody>
      </p:sp>
      <p:sp>
        <p:nvSpPr>
          <p:cNvPr id="16" name="TextBox 16"/>
          <p:cNvSpPr txBox="1"/>
          <p:nvPr/>
        </p:nvSpPr>
        <p:spPr>
          <a:xfrm>
            <a:off x="9427014" y="5125395"/>
            <a:ext cx="5551092" cy="2025650"/>
          </a:xfrm>
          <a:prstGeom prst="rect">
            <a:avLst/>
          </a:prstGeom>
        </p:spPr>
        <p:txBody>
          <a:bodyPr lIns="0" tIns="0" rIns="0" bIns="0" rtlCol="0" anchor="t">
            <a:spAutoFit/>
          </a:bodyPr>
          <a:lstStyle/>
          <a:p>
            <a:pPr algn="ctr">
              <a:lnSpc>
                <a:spcPts val="6579"/>
              </a:lnSpc>
              <a:spcBef>
                <a:spcPct val="0"/>
              </a:spcBef>
            </a:pPr>
            <a:r>
              <a:rPr lang="en-US" sz="4699" b="1">
                <a:solidFill>
                  <a:srgbClr val="000000"/>
                </a:solidFill>
                <a:latin typeface="Nunito Sans Bold"/>
                <a:ea typeface="Nunito Sans Bold"/>
                <a:cs typeface="Nunito Sans Bold"/>
                <a:sym typeface="Nunito Sans Bold"/>
              </a:rPr>
              <a:t>2,806</a:t>
            </a:r>
          </a:p>
          <a:p>
            <a:pPr algn="ctr">
              <a:lnSpc>
                <a:spcPts val="3220"/>
              </a:lnSpc>
              <a:spcBef>
                <a:spcPct val="0"/>
              </a:spcBef>
            </a:pPr>
            <a:r>
              <a:rPr lang="en-US" sz="2300">
                <a:solidFill>
                  <a:srgbClr val="000000"/>
                </a:solidFill>
                <a:latin typeface="Nunito Sans"/>
                <a:ea typeface="Nunito Sans"/>
                <a:cs typeface="Nunito Sans"/>
                <a:sym typeface="Nunito Sans"/>
              </a:rPr>
              <a:t>participaciones de servidores y contratistas del nivel nacional y territorial</a:t>
            </a:r>
          </a:p>
        </p:txBody>
      </p:sp>
      <p:sp>
        <p:nvSpPr>
          <p:cNvPr id="17" name="TextBox 17"/>
          <p:cNvSpPr txBox="1"/>
          <p:nvPr/>
        </p:nvSpPr>
        <p:spPr>
          <a:xfrm>
            <a:off x="9481666" y="7668335"/>
            <a:ext cx="5551092" cy="1517777"/>
          </a:xfrm>
          <a:prstGeom prst="rect">
            <a:avLst/>
          </a:prstGeom>
        </p:spPr>
        <p:txBody>
          <a:bodyPr lIns="0" tIns="0" rIns="0" bIns="0" rtlCol="0" anchor="t">
            <a:spAutoFit/>
          </a:bodyPr>
          <a:lstStyle/>
          <a:p>
            <a:pPr algn="ctr">
              <a:lnSpc>
                <a:spcPts val="4770"/>
              </a:lnSpc>
            </a:pPr>
            <a:r>
              <a:rPr lang="en-US" sz="4500" b="1">
                <a:solidFill>
                  <a:srgbClr val="000000"/>
                </a:solidFill>
                <a:latin typeface="Nunito Sans Bold"/>
                <a:ea typeface="Nunito Sans Bold"/>
                <a:cs typeface="Nunito Sans Bold"/>
                <a:sym typeface="Nunito Sans Bold"/>
              </a:rPr>
              <a:t>5,589</a:t>
            </a:r>
          </a:p>
          <a:p>
            <a:pPr algn="ctr">
              <a:lnSpc>
                <a:spcPts val="2438"/>
              </a:lnSpc>
            </a:pPr>
            <a:r>
              <a:rPr lang="en-US" sz="2300">
                <a:solidFill>
                  <a:srgbClr val="000000"/>
                </a:solidFill>
                <a:latin typeface="Nunito Sans"/>
                <a:ea typeface="Nunito Sans"/>
                <a:cs typeface="Nunito Sans"/>
                <a:sym typeface="Nunito Sans"/>
              </a:rPr>
              <a:t>participaciones de servidores y contratistas del nivel nacional y territorial</a:t>
            </a:r>
          </a:p>
        </p:txBody>
      </p:sp>
      <p:sp>
        <p:nvSpPr>
          <p:cNvPr id="18" name="TextBox 18"/>
          <p:cNvSpPr txBox="1"/>
          <p:nvPr/>
        </p:nvSpPr>
        <p:spPr>
          <a:xfrm>
            <a:off x="3119944" y="7601185"/>
            <a:ext cx="5052133" cy="1509202"/>
          </a:xfrm>
          <a:prstGeom prst="rect">
            <a:avLst/>
          </a:prstGeom>
        </p:spPr>
        <p:txBody>
          <a:bodyPr lIns="0" tIns="0" rIns="0" bIns="0" rtlCol="0" anchor="t">
            <a:spAutoFit/>
          </a:bodyPr>
          <a:lstStyle/>
          <a:p>
            <a:pPr algn="ctr">
              <a:lnSpc>
                <a:spcPts val="5923"/>
              </a:lnSpc>
              <a:spcBef>
                <a:spcPct val="0"/>
              </a:spcBef>
            </a:pPr>
            <a:r>
              <a:rPr lang="en-US" sz="4231" b="1">
                <a:solidFill>
                  <a:srgbClr val="000000"/>
                </a:solidFill>
                <a:latin typeface="Nunito Sans Bold"/>
                <a:ea typeface="Nunito Sans Bold"/>
                <a:cs typeface="Nunito Sans Bold"/>
                <a:sym typeface="Nunito Sans Bold"/>
              </a:rPr>
              <a:t>12</a:t>
            </a:r>
          </a:p>
          <a:p>
            <a:pPr algn="ctr">
              <a:lnSpc>
                <a:spcPts val="3027"/>
              </a:lnSpc>
              <a:spcBef>
                <a:spcPct val="0"/>
              </a:spcBef>
            </a:pPr>
            <a:r>
              <a:rPr lang="en-US" sz="2162">
                <a:solidFill>
                  <a:srgbClr val="000000"/>
                </a:solidFill>
                <a:latin typeface="Nunito Sans"/>
                <a:ea typeface="Nunito Sans"/>
                <a:cs typeface="Nunito Sans"/>
                <a:sym typeface="Nunito Sans"/>
              </a:rPr>
              <a:t>encuentros colectivos sobre </a:t>
            </a:r>
          </a:p>
          <a:p>
            <a:pPr algn="ctr">
              <a:lnSpc>
                <a:spcPts val="3027"/>
              </a:lnSpc>
              <a:spcBef>
                <a:spcPct val="0"/>
              </a:spcBef>
            </a:pPr>
            <a:r>
              <a:rPr lang="en-US" sz="2162">
                <a:solidFill>
                  <a:srgbClr val="000000"/>
                </a:solidFill>
                <a:latin typeface="Nunito Sans"/>
                <a:ea typeface="Nunito Sans"/>
                <a:cs typeface="Nunito Sans"/>
                <a:sym typeface="Nunito Sans"/>
              </a:rPr>
              <a:t>los temas de servicio a las ciudadanías</a:t>
            </a:r>
          </a:p>
        </p:txBody>
      </p:sp>
      <p:grpSp>
        <p:nvGrpSpPr>
          <p:cNvPr id="19" name="Group 19"/>
          <p:cNvGrpSpPr/>
          <p:nvPr/>
        </p:nvGrpSpPr>
        <p:grpSpPr>
          <a:xfrm>
            <a:off x="2897791" y="7335472"/>
            <a:ext cx="5496440" cy="2126352"/>
            <a:chOff x="0" y="0"/>
            <a:chExt cx="1447622" cy="560027"/>
          </a:xfrm>
        </p:grpSpPr>
        <p:sp>
          <p:nvSpPr>
            <p:cNvPr id="20" name="Freeform 20"/>
            <p:cNvSpPr/>
            <p:nvPr/>
          </p:nvSpPr>
          <p:spPr>
            <a:xfrm>
              <a:off x="0" y="0"/>
              <a:ext cx="1447622" cy="560027"/>
            </a:xfrm>
            <a:custGeom>
              <a:avLst/>
              <a:gdLst/>
              <a:ahLst/>
              <a:cxnLst/>
              <a:rect l="l" t="t" r="r" b="b"/>
              <a:pathLst>
                <a:path w="1447622" h="560027">
                  <a:moveTo>
                    <a:pt x="50707" y="0"/>
                  </a:moveTo>
                  <a:lnTo>
                    <a:pt x="1396915" y="0"/>
                  </a:lnTo>
                  <a:cubicBezTo>
                    <a:pt x="1424920" y="0"/>
                    <a:pt x="1447622" y="22702"/>
                    <a:pt x="1447622" y="50707"/>
                  </a:cubicBezTo>
                  <a:lnTo>
                    <a:pt x="1447622" y="509320"/>
                  </a:lnTo>
                  <a:cubicBezTo>
                    <a:pt x="1447622" y="522768"/>
                    <a:pt x="1442280" y="535666"/>
                    <a:pt x="1432770" y="545175"/>
                  </a:cubicBezTo>
                  <a:cubicBezTo>
                    <a:pt x="1423261" y="554684"/>
                    <a:pt x="1410363" y="560027"/>
                    <a:pt x="1396915" y="560027"/>
                  </a:cubicBezTo>
                  <a:lnTo>
                    <a:pt x="50707" y="560027"/>
                  </a:lnTo>
                  <a:cubicBezTo>
                    <a:pt x="22702" y="560027"/>
                    <a:pt x="0" y="537324"/>
                    <a:pt x="0" y="509320"/>
                  </a:cubicBezTo>
                  <a:lnTo>
                    <a:pt x="0" y="50707"/>
                  </a:lnTo>
                  <a:cubicBezTo>
                    <a:pt x="0" y="22702"/>
                    <a:pt x="22702" y="0"/>
                    <a:pt x="50707" y="0"/>
                  </a:cubicBezTo>
                  <a:close/>
                </a:path>
              </a:pathLst>
            </a:custGeom>
            <a:solidFill>
              <a:srgbClr val="2F4F8B">
                <a:alpha val="28627"/>
              </a:srgbClr>
            </a:solidFill>
          </p:spPr>
        </p:sp>
        <p:sp>
          <p:nvSpPr>
            <p:cNvPr id="21" name="TextBox 21"/>
            <p:cNvSpPr txBox="1"/>
            <p:nvPr/>
          </p:nvSpPr>
          <p:spPr>
            <a:xfrm>
              <a:off x="0" y="-47625"/>
              <a:ext cx="1447622" cy="607652"/>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9536318" y="7335472"/>
            <a:ext cx="5496440" cy="2126352"/>
            <a:chOff x="0" y="0"/>
            <a:chExt cx="1447622" cy="560027"/>
          </a:xfrm>
        </p:grpSpPr>
        <p:sp>
          <p:nvSpPr>
            <p:cNvPr id="23" name="Freeform 23"/>
            <p:cNvSpPr/>
            <p:nvPr/>
          </p:nvSpPr>
          <p:spPr>
            <a:xfrm>
              <a:off x="0" y="0"/>
              <a:ext cx="1447622" cy="560027"/>
            </a:xfrm>
            <a:custGeom>
              <a:avLst/>
              <a:gdLst/>
              <a:ahLst/>
              <a:cxnLst/>
              <a:rect l="l" t="t" r="r" b="b"/>
              <a:pathLst>
                <a:path w="1447622" h="560027">
                  <a:moveTo>
                    <a:pt x="50707" y="0"/>
                  </a:moveTo>
                  <a:lnTo>
                    <a:pt x="1396915" y="0"/>
                  </a:lnTo>
                  <a:cubicBezTo>
                    <a:pt x="1424920" y="0"/>
                    <a:pt x="1447622" y="22702"/>
                    <a:pt x="1447622" y="50707"/>
                  </a:cubicBezTo>
                  <a:lnTo>
                    <a:pt x="1447622" y="509320"/>
                  </a:lnTo>
                  <a:cubicBezTo>
                    <a:pt x="1447622" y="522768"/>
                    <a:pt x="1442280" y="535666"/>
                    <a:pt x="1432770" y="545175"/>
                  </a:cubicBezTo>
                  <a:cubicBezTo>
                    <a:pt x="1423261" y="554684"/>
                    <a:pt x="1410363" y="560027"/>
                    <a:pt x="1396915" y="560027"/>
                  </a:cubicBezTo>
                  <a:lnTo>
                    <a:pt x="50707" y="560027"/>
                  </a:lnTo>
                  <a:cubicBezTo>
                    <a:pt x="22702" y="560027"/>
                    <a:pt x="0" y="537324"/>
                    <a:pt x="0" y="509320"/>
                  </a:cubicBezTo>
                  <a:lnTo>
                    <a:pt x="0" y="50707"/>
                  </a:lnTo>
                  <a:cubicBezTo>
                    <a:pt x="0" y="22702"/>
                    <a:pt x="22702" y="0"/>
                    <a:pt x="50707" y="0"/>
                  </a:cubicBezTo>
                  <a:close/>
                </a:path>
              </a:pathLst>
            </a:custGeom>
            <a:solidFill>
              <a:srgbClr val="2F4F8B">
                <a:alpha val="28627"/>
              </a:srgbClr>
            </a:solidFill>
          </p:spPr>
        </p:sp>
        <p:sp>
          <p:nvSpPr>
            <p:cNvPr id="24" name="TextBox 24"/>
            <p:cNvSpPr txBox="1"/>
            <p:nvPr/>
          </p:nvSpPr>
          <p:spPr>
            <a:xfrm>
              <a:off x="0" y="-47625"/>
              <a:ext cx="1447622" cy="607652"/>
            </a:xfrm>
            <a:prstGeom prst="rect">
              <a:avLst/>
            </a:prstGeom>
          </p:spPr>
          <p:txBody>
            <a:bodyPr lIns="50800" tIns="50800" rIns="50800" bIns="50800" rtlCol="0" anchor="ctr"/>
            <a:lstStyle/>
            <a:p>
              <a:pPr algn="ctr">
                <a:lnSpc>
                  <a:spcPts val="2940"/>
                </a:lnSpc>
              </a:pPr>
              <a:endParaRPr/>
            </a:p>
          </p:txBody>
        </p:sp>
      </p:grpSp>
      <p:grpSp>
        <p:nvGrpSpPr>
          <p:cNvPr id="25" name="Group 25"/>
          <p:cNvGrpSpPr/>
          <p:nvPr/>
        </p:nvGrpSpPr>
        <p:grpSpPr>
          <a:xfrm>
            <a:off x="9481666" y="5117906"/>
            <a:ext cx="5496440" cy="2126352"/>
            <a:chOff x="0" y="0"/>
            <a:chExt cx="1447622" cy="560027"/>
          </a:xfrm>
        </p:grpSpPr>
        <p:sp>
          <p:nvSpPr>
            <p:cNvPr id="26" name="Freeform 26"/>
            <p:cNvSpPr/>
            <p:nvPr/>
          </p:nvSpPr>
          <p:spPr>
            <a:xfrm>
              <a:off x="0" y="0"/>
              <a:ext cx="1447622" cy="560027"/>
            </a:xfrm>
            <a:custGeom>
              <a:avLst/>
              <a:gdLst/>
              <a:ahLst/>
              <a:cxnLst/>
              <a:rect l="l" t="t" r="r" b="b"/>
              <a:pathLst>
                <a:path w="1447622" h="560027">
                  <a:moveTo>
                    <a:pt x="50707" y="0"/>
                  </a:moveTo>
                  <a:lnTo>
                    <a:pt x="1396915" y="0"/>
                  </a:lnTo>
                  <a:cubicBezTo>
                    <a:pt x="1424920" y="0"/>
                    <a:pt x="1447622" y="22702"/>
                    <a:pt x="1447622" y="50707"/>
                  </a:cubicBezTo>
                  <a:lnTo>
                    <a:pt x="1447622" y="509320"/>
                  </a:lnTo>
                  <a:cubicBezTo>
                    <a:pt x="1447622" y="522768"/>
                    <a:pt x="1442280" y="535666"/>
                    <a:pt x="1432770" y="545175"/>
                  </a:cubicBezTo>
                  <a:cubicBezTo>
                    <a:pt x="1423261" y="554684"/>
                    <a:pt x="1410363" y="560027"/>
                    <a:pt x="1396915" y="560027"/>
                  </a:cubicBezTo>
                  <a:lnTo>
                    <a:pt x="50707" y="560027"/>
                  </a:lnTo>
                  <a:cubicBezTo>
                    <a:pt x="22702" y="560027"/>
                    <a:pt x="0" y="537324"/>
                    <a:pt x="0" y="509320"/>
                  </a:cubicBezTo>
                  <a:lnTo>
                    <a:pt x="0" y="50707"/>
                  </a:lnTo>
                  <a:cubicBezTo>
                    <a:pt x="0" y="22702"/>
                    <a:pt x="22702" y="0"/>
                    <a:pt x="50707" y="0"/>
                  </a:cubicBezTo>
                  <a:close/>
                </a:path>
              </a:pathLst>
            </a:custGeom>
            <a:solidFill>
              <a:srgbClr val="2F4F8B">
                <a:alpha val="28627"/>
              </a:srgbClr>
            </a:solidFill>
          </p:spPr>
        </p:sp>
        <p:sp>
          <p:nvSpPr>
            <p:cNvPr id="27" name="TextBox 27"/>
            <p:cNvSpPr txBox="1"/>
            <p:nvPr/>
          </p:nvSpPr>
          <p:spPr>
            <a:xfrm>
              <a:off x="0" y="-47625"/>
              <a:ext cx="1447622" cy="607652"/>
            </a:xfrm>
            <a:prstGeom prst="rect">
              <a:avLst/>
            </a:prstGeom>
          </p:spPr>
          <p:txBody>
            <a:bodyPr lIns="50800" tIns="50800" rIns="50800" bIns="50800" rtlCol="0" anchor="ctr"/>
            <a:lstStyle/>
            <a:p>
              <a:pPr algn="ctr">
                <a:lnSpc>
                  <a:spcPts val="2940"/>
                </a:lnSpc>
              </a:pPr>
              <a:endParaRPr/>
            </a:p>
          </p:txBody>
        </p:sp>
      </p:grpSp>
      <p:grpSp>
        <p:nvGrpSpPr>
          <p:cNvPr id="28" name="Group 28"/>
          <p:cNvGrpSpPr/>
          <p:nvPr/>
        </p:nvGrpSpPr>
        <p:grpSpPr>
          <a:xfrm>
            <a:off x="2897791" y="5106608"/>
            <a:ext cx="5496440" cy="2126352"/>
            <a:chOff x="0" y="0"/>
            <a:chExt cx="1447622" cy="560027"/>
          </a:xfrm>
        </p:grpSpPr>
        <p:sp>
          <p:nvSpPr>
            <p:cNvPr id="29" name="Freeform 29"/>
            <p:cNvSpPr/>
            <p:nvPr/>
          </p:nvSpPr>
          <p:spPr>
            <a:xfrm>
              <a:off x="0" y="0"/>
              <a:ext cx="1447622" cy="560027"/>
            </a:xfrm>
            <a:custGeom>
              <a:avLst/>
              <a:gdLst/>
              <a:ahLst/>
              <a:cxnLst/>
              <a:rect l="l" t="t" r="r" b="b"/>
              <a:pathLst>
                <a:path w="1447622" h="560027">
                  <a:moveTo>
                    <a:pt x="50707" y="0"/>
                  </a:moveTo>
                  <a:lnTo>
                    <a:pt x="1396915" y="0"/>
                  </a:lnTo>
                  <a:cubicBezTo>
                    <a:pt x="1424920" y="0"/>
                    <a:pt x="1447622" y="22702"/>
                    <a:pt x="1447622" y="50707"/>
                  </a:cubicBezTo>
                  <a:lnTo>
                    <a:pt x="1447622" y="509320"/>
                  </a:lnTo>
                  <a:cubicBezTo>
                    <a:pt x="1447622" y="522768"/>
                    <a:pt x="1442280" y="535666"/>
                    <a:pt x="1432770" y="545175"/>
                  </a:cubicBezTo>
                  <a:cubicBezTo>
                    <a:pt x="1423261" y="554684"/>
                    <a:pt x="1410363" y="560027"/>
                    <a:pt x="1396915" y="560027"/>
                  </a:cubicBezTo>
                  <a:lnTo>
                    <a:pt x="50707" y="560027"/>
                  </a:lnTo>
                  <a:cubicBezTo>
                    <a:pt x="22702" y="560027"/>
                    <a:pt x="0" y="537324"/>
                    <a:pt x="0" y="509320"/>
                  </a:cubicBezTo>
                  <a:lnTo>
                    <a:pt x="0" y="50707"/>
                  </a:lnTo>
                  <a:cubicBezTo>
                    <a:pt x="0" y="22702"/>
                    <a:pt x="22702" y="0"/>
                    <a:pt x="50707" y="0"/>
                  </a:cubicBezTo>
                  <a:close/>
                </a:path>
              </a:pathLst>
            </a:custGeom>
            <a:solidFill>
              <a:srgbClr val="2F4F8B">
                <a:alpha val="28627"/>
              </a:srgbClr>
            </a:solidFill>
          </p:spPr>
        </p:sp>
        <p:sp>
          <p:nvSpPr>
            <p:cNvPr id="30" name="TextBox 30"/>
            <p:cNvSpPr txBox="1"/>
            <p:nvPr/>
          </p:nvSpPr>
          <p:spPr>
            <a:xfrm>
              <a:off x="0" y="-47625"/>
              <a:ext cx="1447622" cy="607652"/>
            </a:xfrm>
            <a:prstGeom prst="rect">
              <a:avLst/>
            </a:prstGeom>
          </p:spPr>
          <p:txBody>
            <a:bodyPr lIns="50800" tIns="50800" rIns="50800" bIns="50800" rtlCol="0" anchor="ctr"/>
            <a:lstStyle/>
            <a:p>
              <a:pPr algn="ctr">
                <a:lnSpc>
                  <a:spcPts val="2940"/>
                </a:lnSpc>
              </a:pPr>
              <a:endParaRPr/>
            </a:p>
          </p:txBody>
        </p:sp>
      </p:grpSp>
      <p:grpSp>
        <p:nvGrpSpPr>
          <p:cNvPr id="31" name="Group 31"/>
          <p:cNvGrpSpPr/>
          <p:nvPr/>
        </p:nvGrpSpPr>
        <p:grpSpPr>
          <a:xfrm rot="-5400000">
            <a:off x="8394231" y="5722087"/>
            <a:ext cx="1142087" cy="1142087"/>
            <a:chOff x="0" y="0"/>
            <a:chExt cx="812800" cy="812800"/>
          </a:xfrm>
        </p:grpSpPr>
        <p:sp>
          <p:nvSpPr>
            <p:cNvPr id="32" name="Freeform 32"/>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33" name="TextBox 33"/>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grpSp>
        <p:nvGrpSpPr>
          <p:cNvPr id="34" name="Group 34"/>
          <p:cNvGrpSpPr/>
          <p:nvPr/>
        </p:nvGrpSpPr>
        <p:grpSpPr>
          <a:xfrm rot="-5400000">
            <a:off x="8394231" y="7686910"/>
            <a:ext cx="1142087" cy="1142087"/>
            <a:chOff x="0" y="0"/>
            <a:chExt cx="812800" cy="812800"/>
          </a:xfrm>
        </p:grpSpPr>
        <p:sp>
          <p:nvSpPr>
            <p:cNvPr id="35" name="Freeform 35"/>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36" name="TextBox 36"/>
            <p:cNvSpPr txBox="1"/>
            <p:nvPr/>
          </p:nvSpPr>
          <p:spPr>
            <a:xfrm>
              <a:off x="203200" y="-47625"/>
              <a:ext cx="406400" cy="758825"/>
            </a:xfrm>
            <a:prstGeom prst="rect">
              <a:avLst/>
            </a:prstGeom>
          </p:spPr>
          <p:txBody>
            <a:bodyPr lIns="50800" tIns="50800" rIns="50800" bIns="50800" rtlCol="0" anchor="ctr"/>
            <a:lstStyle/>
            <a:p>
              <a:pPr algn="ctr">
                <a:lnSpc>
                  <a:spcPts val="3080"/>
                </a:lnSpc>
              </a:pPr>
              <a:endParaRPr/>
            </a:p>
          </p:txBody>
        </p:sp>
      </p:grpSp>
      <p:sp>
        <p:nvSpPr>
          <p:cNvPr id="37" name="Freeform 37"/>
          <p:cNvSpPr/>
          <p:nvPr/>
        </p:nvSpPr>
        <p:spPr>
          <a:xfrm>
            <a:off x="15813331" y="7873052"/>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306416"/>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7323161" y="4419477"/>
            <a:ext cx="3641678" cy="2079067"/>
          </a:xfrm>
          <a:custGeom>
            <a:avLst/>
            <a:gdLst/>
            <a:ahLst/>
            <a:cxnLst/>
            <a:rect l="l" t="t" r="r" b="b"/>
            <a:pathLst>
              <a:path w="3641678" h="2079067">
                <a:moveTo>
                  <a:pt x="0" y="0"/>
                </a:moveTo>
                <a:lnTo>
                  <a:pt x="3641678" y="0"/>
                </a:lnTo>
                <a:lnTo>
                  <a:pt x="3641678" y="2079067"/>
                </a:lnTo>
                <a:lnTo>
                  <a:pt x="0" y="2079067"/>
                </a:lnTo>
                <a:lnTo>
                  <a:pt x="0" y="0"/>
                </a:lnTo>
                <a:close/>
              </a:path>
            </a:pathLst>
          </a:custGeom>
          <a:blipFill>
            <a:blip r:embed="rId4"/>
            <a:stretch>
              <a:fillRect/>
            </a:stretch>
          </a:blipFill>
        </p:spPr>
      </p:sp>
      <p:sp>
        <p:nvSpPr>
          <p:cNvPr id="10" name="Freeform 10"/>
          <p:cNvSpPr/>
          <p:nvPr/>
        </p:nvSpPr>
        <p:spPr>
          <a:xfrm>
            <a:off x="2229674" y="6172718"/>
            <a:ext cx="4203550" cy="1824956"/>
          </a:xfrm>
          <a:custGeom>
            <a:avLst/>
            <a:gdLst/>
            <a:ahLst/>
            <a:cxnLst/>
            <a:rect l="l" t="t" r="r" b="b"/>
            <a:pathLst>
              <a:path w="4203550" h="1824956">
                <a:moveTo>
                  <a:pt x="0" y="0"/>
                </a:moveTo>
                <a:lnTo>
                  <a:pt x="4203550" y="0"/>
                </a:lnTo>
                <a:lnTo>
                  <a:pt x="4203550" y="1824956"/>
                </a:lnTo>
                <a:lnTo>
                  <a:pt x="0" y="1824956"/>
                </a:lnTo>
                <a:lnTo>
                  <a:pt x="0" y="0"/>
                </a:lnTo>
                <a:close/>
              </a:path>
            </a:pathLst>
          </a:custGeom>
          <a:blipFill>
            <a:blip r:embed="rId5"/>
            <a:stretch>
              <a:fillRect/>
            </a:stretch>
          </a:blipFill>
        </p:spPr>
      </p:sp>
      <p:sp>
        <p:nvSpPr>
          <p:cNvPr id="11" name="Freeform 11"/>
          <p:cNvSpPr/>
          <p:nvPr/>
        </p:nvSpPr>
        <p:spPr>
          <a:xfrm>
            <a:off x="12413177" y="6193583"/>
            <a:ext cx="4155490" cy="1804091"/>
          </a:xfrm>
          <a:custGeom>
            <a:avLst/>
            <a:gdLst/>
            <a:ahLst/>
            <a:cxnLst/>
            <a:rect l="l" t="t" r="r" b="b"/>
            <a:pathLst>
              <a:path w="4155490" h="1804091">
                <a:moveTo>
                  <a:pt x="0" y="0"/>
                </a:moveTo>
                <a:lnTo>
                  <a:pt x="4155491" y="0"/>
                </a:lnTo>
                <a:lnTo>
                  <a:pt x="4155491" y="1804091"/>
                </a:lnTo>
                <a:lnTo>
                  <a:pt x="0" y="1804091"/>
                </a:lnTo>
                <a:lnTo>
                  <a:pt x="0" y="0"/>
                </a:lnTo>
                <a:close/>
              </a:path>
            </a:pathLst>
          </a:custGeom>
          <a:blipFill>
            <a:blip r:embed="rId6"/>
            <a:stretch>
              <a:fillRect t="-3553" b="-3553"/>
            </a:stretch>
          </a:blipFill>
        </p:spPr>
      </p:sp>
      <p:sp>
        <p:nvSpPr>
          <p:cNvPr id="12" name="TextBox 12"/>
          <p:cNvSpPr txBox="1"/>
          <p:nvPr/>
        </p:nvSpPr>
        <p:spPr>
          <a:xfrm>
            <a:off x="3586611" y="516264"/>
            <a:ext cx="10799266" cy="788036"/>
          </a:xfrm>
          <a:prstGeom prst="rect">
            <a:avLst/>
          </a:prstGeom>
        </p:spPr>
        <p:txBody>
          <a:bodyPr lIns="0" tIns="0" rIns="0" bIns="0" rtlCol="0" anchor="t">
            <a:spAutoFit/>
          </a:bodyPr>
          <a:lstStyle/>
          <a:p>
            <a:pPr marL="0" lvl="0" indent="0" algn="ctr">
              <a:lnSpc>
                <a:spcPts val="6439"/>
              </a:lnSpc>
              <a:spcBef>
                <a:spcPct val="0"/>
              </a:spcBef>
            </a:pPr>
            <a:r>
              <a:rPr lang="en-US" sz="4599" b="1" u="none" strike="noStrike">
                <a:solidFill>
                  <a:srgbClr val="C55A11"/>
                </a:solidFill>
                <a:latin typeface="Museo Sans 1"/>
                <a:ea typeface="Museo Sans 1"/>
                <a:cs typeface="Museo Sans 1"/>
                <a:sym typeface="Museo Sans 1"/>
              </a:rPr>
              <a:t>Cifras y Logros – Servicio al Ciudadano</a:t>
            </a:r>
          </a:p>
        </p:txBody>
      </p:sp>
      <p:sp>
        <p:nvSpPr>
          <p:cNvPr id="13" name="TextBox 13"/>
          <p:cNvSpPr txBox="1"/>
          <p:nvPr/>
        </p:nvSpPr>
        <p:spPr>
          <a:xfrm>
            <a:off x="1343918" y="1547936"/>
            <a:ext cx="15600164" cy="1012190"/>
          </a:xfrm>
          <a:prstGeom prst="rect">
            <a:avLst/>
          </a:prstGeom>
        </p:spPr>
        <p:txBody>
          <a:bodyPr lIns="0" tIns="0" rIns="0" bIns="0" rtlCol="0" anchor="t">
            <a:spAutoFit/>
          </a:bodyPr>
          <a:lstStyle/>
          <a:p>
            <a:pPr algn="ctr">
              <a:lnSpc>
                <a:spcPts val="4059"/>
              </a:lnSpc>
            </a:pPr>
            <a:r>
              <a:rPr lang="en-US" sz="2899">
                <a:solidFill>
                  <a:srgbClr val="021531"/>
                </a:solidFill>
                <a:latin typeface="Museo Sans 2"/>
                <a:ea typeface="Museo Sans 2"/>
                <a:cs typeface="Museo Sans 2"/>
                <a:sym typeface="Museo Sans 2"/>
              </a:rPr>
              <a:t>Entre el 1 de julio de 2023 y el 30 de junio de 2024 se obtuvieron los siguientes resultados: </a:t>
            </a:r>
          </a:p>
          <a:p>
            <a:pPr algn="ctr">
              <a:lnSpc>
                <a:spcPts val="4059"/>
              </a:lnSpc>
            </a:pPr>
            <a:endParaRPr lang="en-US" sz="2899">
              <a:solidFill>
                <a:srgbClr val="021531"/>
              </a:solidFill>
              <a:latin typeface="Museo Sans 2"/>
              <a:ea typeface="Museo Sans 2"/>
              <a:cs typeface="Museo Sans 2"/>
              <a:sym typeface="Museo Sans 2"/>
            </a:endParaRPr>
          </a:p>
        </p:txBody>
      </p:sp>
      <p:sp>
        <p:nvSpPr>
          <p:cNvPr id="14" name="TextBox 14"/>
          <p:cNvSpPr txBox="1"/>
          <p:nvPr/>
        </p:nvSpPr>
        <p:spPr>
          <a:xfrm>
            <a:off x="12555975" y="4823860"/>
            <a:ext cx="3869895" cy="771525"/>
          </a:xfrm>
          <a:prstGeom prst="rect">
            <a:avLst/>
          </a:prstGeom>
        </p:spPr>
        <p:txBody>
          <a:bodyPr lIns="0" tIns="0" rIns="0" bIns="0" rtlCol="0" anchor="t">
            <a:spAutoFit/>
          </a:bodyPr>
          <a:lstStyle/>
          <a:p>
            <a:pPr algn="ctr">
              <a:lnSpc>
                <a:spcPts val="3600"/>
              </a:lnSpc>
            </a:pPr>
            <a:r>
              <a:rPr lang="en-US" sz="3000" b="1" spc="28">
                <a:solidFill>
                  <a:srgbClr val="7030A0"/>
                </a:solidFill>
                <a:latin typeface="Nunito Sans Bold"/>
                <a:ea typeface="Nunito Sans Bold"/>
                <a:cs typeface="Nunito Sans Bold"/>
                <a:sym typeface="Nunito Sans Bold"/>
              </a:rPr>
              <a:t>Tierralta (Córdoba)</a:t>
            </a:r>
          </a:p>
          <a:p>
            <a:pPr algn="ctr">
              <a:lnSpc>
                <a:spcPts val="2520"/>
              </a:lnSpc>
            </a:pPr>
            <a:r>
              <a:rPr lang="en-US" sz="2100" spc="19">
                <a:solidFill>
                  <a:srgbClr val="595959"/>
                </a:solidFill>
                <a:latin typeface="Nunito Sans"/>
                <a:ea typeface="Nunito Sans"/>
                <a:cs typeface="Nunito Sans"/>
                <a:sym typeface="Nunito Sans"/>
              </a:rPr>
              <a:t>22 y 23 de junio de 2024</a:t>
            </a:r>
          </a:p>
        </p:txBody>
      </p:sp>
      <p:sp>
        <p:nvSpPr>
          <p:cNvPr id="15" name="TextBox 15"/>
          <p:cNvSpPr txBox="1"/>
          <p:nvPr/>
        </p:nvSpPr>
        <p:spPr>
          <a:xfrm>
            <a:off x="1685793" y="3058043"/>
            <a:ext cx="4747431" cy="1228725"/>
          </a:xfrm>
          <a:prstGeom prst="rect">
            <a:avLst/>
          </a:prstGeom>
        </p:spPr>
        <p:txBody>
          <a:bodyPr lIns="0" tIns="0" rIns="0" bIns="0" rtlCol="0" anchor="t">
            <a:spAutoFit/>
          </a:bodyPr>
          <a:lstStyle/>
          <a:p>
            <a:pPr algn="ctr">
              <a:lnSpc>
                <a:spcPts val="3600"/>
              </a:lnSpc>
            </a:pPr>
            <a:r>
              <a:rPr lang="en-US" sz="3000" b="1" spc="28">
                <a:solidFill>
                  <a:srgbClr val="FFC000"/>
                </a:solidFill>
                <a:latin typeface="Nunito Sans Bold"/>
                <a:ea typeface="Nunito Sans Bold"/>
                <a:cs typeface="Nunito Sans Bold"/>
                <a:sym typeface="Nunito Sans Bold"/>
              </a:rPr>
              <a:t>Puerto Guzmán (Putumayo) </a:t>
            </a:r>
          </a:p>
          <a:p>
            <a:pPr algn="ctr">
              <a:lnSpc>
                <a:spcPts val="2520"/>
              </a:lnSpc>
            </a:pPr>
            <a:r>
              <a:rPr lang="en-US" sz="2100" spc="19">
                <a:solidFill>
                  <a:srgbClr val="595959"/>
                </a:solidFill>
                <a:latin typeface="Nunito Sans"/>
                <a:ea typeface="Nunito Sans"/>
                <a:cs typeface="Nunito Sans"/>
                <a:sym typeface="Nunito Sans"/>
              </a:rPr>
              <a:t>22 y 23 de septiembre de 2023</a:t>
            </a:r>
          </a:p>
        </p:txBody>
      </p:sp>
      <p:sp>
        <p:nvSpPr>
          <p:cNvPr id="16" name="TextBox 16"/>
          <p:cNvSpPr txBox="1"/>
          <p:nvPr/>
        </p:nvSpPr>
        <p:spPr>
          <a:xfrm>
            <a:off x="12323865" y="3181501"/>
            <a:ext cx="4334115" cy="771525"/>
          </a:xfrm>
          <a:prstGeom prst="rect">
            <a:avLst/>
          </a:prstGeom>
        </p:spPr>
        <p:txBody>
          <a:bodyPr lIns="0" tIns="0" rIns="0" bIns="0" rtlCol="0" anchor="t">
            <a:spAutoFit/>
          </a:bodyPr>
          <a:lstStyle/>
          <a:p>
            <a:pPr algn="ctr">
              <a:lnSpc>
                <a:spcPts val="3600"/>
              </a:lnSpc>
            </a:pPr>
            <a:r>
              <a:rPr lang="en-US" sz="3000" b="1" spc="28">
                <a:solidFill>
                  <a:srgbClr val="00B0F0"/>
                </a:solidFill>
                <a:latin typeface="Nunito Sans Bold"/>
                <a:ea typeface="Nunito Sans Bold"/>
                <a:cs typeface="Nunito Sans Bold"/>
                <a:sym typeface="Nunito Sans Bold"/>
              </a:rPr>
              <a:t>Tadó (Choco) </a:t>
            </a:r>
          </a:p>
          <a:p>
            <a:pPr algn="ctr">
              <a:lnSpc>
                <a:spcPts val="2520"/>
              </a:lnSpc>
            </a:pPr>
            <a:r>
              <a:rPr lang="en-US" sz="2100" spc="19">
                <a:solidFill>
                  <a:srgbClr val="595959"/>
                </a:solidFill>
                <a:latin typeface="Nunito Sans"/>
                <a:ea typeface="Nunito Sans"/>
                <a:cs typeface="Nunito Sans"/>
                <a:sym typeface="Nunito Sans"/>
              </a:rPr>
              <a:t>24 y 25 de noviembre de 2023</a:t>
            </a:r>
          </a:p>
        </p:txBody>
      </p:sp>
      <p:sp>
        <p:nvSpPr>
          <p:cNvPr id="17" name="TextBox 17"/>
          <p:cNvSpPr txBox="1"/>
          <p:nvPr/>
        </p:nvSpPr>
        <p:spPr>
          <a:xfrm>
            <a:off x="6847943" y="2795738"/>
            <a:ext cx="5061202" cy="771525"/>
          </a:xfrm>
          <a:prstGeom prst="rect">
            <a:avLst/>
          </a:prstGeom>
        </p:spPr>
        <p:txBody>
          <a:bodyPr lIns="0" tIns="0" rIns="0" bIns="0" rtlCol="0" anchor="t">
            <a:spAutoFit/>
          </a:bodyPr>
          <a:lstStyle/>
          <a:p>
            <a:pPr algn="ctr">
              <a:lnSpc>
                <a:spcPts val="3600"/>
              </a:lnSpc>
            </a:pPr>
            <a:r>
              <a:rPr lang="en-US" sz="3000" b="1" spc="28">
                <a:solidFill>
                  <a:srgbClr val="EB15C2"/>
                </a:solidFill>
                <a:latin typeface="Nunito Sans Bold"/>
                <a:ea typeface="Nunito Sans Bold"/>
                <a:cs typeface="Nunito Sans Bold"/>
                <a:sym typeface="Nunito Sans Bold"/>
              </a:rPr>
              <a:t>Venecia (Cundinamarca) </a:t>
            </a:r>
          </a:p>
          <a:p>
            <a:pPr algn="ctr">
              <a:lnSpc>
                <a:spcPts val="2520"/>
              </a:lnSpc>
            </a:pPr>
            <a:r>
              <a:rPr lang="en-US" sz="2100" spc="19">
                <a:solidFill>
                  <a:srgbClr val="595959"/>
                </a:solidFill>
                <a:latin typeface="Nunito Sans"/>
                <a:ea typeface="Nunito Sans"/>
                <a:cs typeface="Nunito Sans"/>
                <a:sym typeface="Nunito Sans"/>
              </a:rPr>
              <a:t>6 y 7 de octubre de 2023</a:t>
            </a:r>
          </a:p>
        </p:txBody>
      </p:sp>
      <p:sp>
        <p:nvSpPr>
          <p:cNvPr id="18" name="TextBox 18"/>
          <p:cNvSpPr txBox="1"/>
          <p:nvPr/>
        </p:nvSpPr>
        <p:spPr>
          <a:xfrm>
            <a:off x="1685793" y="4639193"/>
            <a:ext cx="4747431" cy="1228725"/>
          </a:xfrm>
          <a:prstGeom prst="rect">
            <a:avLst/>
          </a:prstGeom>
        </p:spPr>
        <p:txBody>
          <a:bodyPr lIns="0" tIns="0" rIns="0" bIns="0" rtlCol="0" anchor="t">
            <a:spAutoFit/>
          </a:bodyPr>
          <a:lstStyle/>
          <a:p>
            <a:pPr algn="ctr">
              <a:lnSpc>
                <a:spcPts val="3600"/>
              </a:lnSpc>
            </a:pPr>
            <a:r>
              <a:rPr lang="en-US" sz="3000" b="1" spc="28">
                <a:solidFill>
                  <a:srgbClr val="92D050"/>
                </a:solidFill>
                <a:latin typeface="Nunito Sans Bold"/>
                <a:ea typeface="Nunito Sans Bold"/>
                <a:cs typeface="Nunito Sans Bold"/>
                <a:sym typeface="Nunito Sans Bold"/>
              </a:rPr>
              <a:t>Hacarí</a:t>
            </a:r>
          </a:p>
          <a:p>
            <a:pPr algn="ctr">
              <a:lnSpc>
                <a:spcPts val="3600"/>
              </a:lnSpc>
            </a:pPr>
            <a:r>
              <a:rPr lang="en-US" sz="3000" b="1" spc="28">
                <a:solidFill>
                  <a:srgbClr val="92D050"/>
                </a:solidFill>
                <a:latin typeface="Nunito Sans Bold"/>
                <a:ea typeface="Nunito Sans Bold"/>
                <a:cs typeface="Nunito Sans Bold"/>
                <a:sym typeface="Nunito Sans Bold"/>
              </a:rPr>
              <a:t>(Norte de Santander) </a:t>
            </a:r>
          </a:p>
          <a:p>
            <a:pPr algn="ctr">
              <a:lnSpc>
                <a:spcPts val="2520"/>
              </a:lnSpc>
            </a:pPr>
            <a:r>
              <a:rPr lang="en-US" sz="2100" spc="19">
                <a:solidFill>
                  <a:srgbClr val="595959"/>
                </a:solidFill>
                <a:latin typeface="Nunito Sans"/>
                <a:ea typeface="Nunito Sans"/>
                <a:cs typeface="Nunito Sans"/>
                <a:sym typeface="Nunito Sans"/>
              </a:rPr>
              <a:t>25 y 26 de agosto de 2023</a:t>
            </a:r>
          </a:p>
        </p:txBody>
      </p:sp>
      <p:grpSp>
        <p:nvGrpSpPr>
          <p:cNvPr id="19" name="Group 19"/>
          <p:cNvGrpSpPr/>
          <p:nvPr/>
        </p:nvGrpSpPr>
        <p:grpSpPr>
          <a:xfrm>
            <a:off x="644073" y="8347898"/>
            <a:ext cx="4016481" cy="1615827"/>
            <a:chOff x="0" y="0"/>
            <a:chExt cx="5355308" cy="2154436"/>
          </a:xfrm>
        </p:grpSpPr>
        <p:sp>
          <p:nvSpPr>
            <p:cNvPr id="20" name="Freeform 20"/>
            <p:cNvSpPr/>
            <p:nvPr/>
          </p:nvSpPr>
          <p:spPr>
            <a:xfrm>
              <a:off x="0" y="0"/>
              <a:ext cx="5355336" cy="2154428"/>
            </a:xfrm>
            <a:custGeom>
              <a:avLst/>
              <a:gdLst/>
              <a:ahLst/>
              <a:cxnLst/>
              <a:rect l="l" t="t" r="r" b="b"/>
              <a:pathLst>
                <a:path w="5355336" h="2154428">
                  <a:moveTo>
                    <a:pt x="0" y="0"/>
                  </a:moveTo>
                  <a:lnTo>
                    <a:pt x="5355336" y="0"/>
                  </a:lnTo>
                  <a:lnTo>
                    <a:pt x="5355336" y="2154428"/>
                  </a:lnTo>
                  <a:lnTo>
                    <a:pt x="0" y="2154428"/>
                  </a:lnTo>
                  <a:close/>
                </a:path>
              </a:pathLst>
            </a:custGeom>
            <a:solidFill>
              <a:srgbClr val="F2F2F2"/>
            </a:solidFill>
          </p:spPr>
        </p:sp>
        <p:sp>
          <p:nvSpPr>
            <p:cNvPr id="21" name="TextBox 21"/>
            <p:cNvSpPr txBox="1"/>
            <p:nvPr/>
          </p:nvSpPr>
          <p:spPr>
            <a:xfrm>
              <a:off x="0" y="0"/>
              <a:ext cx="5355308" cy="2154436"/>
            </a:xfrm>
            <a:prstGeom prst="rect">
              <a:avLst/>
            </a:prstGeom>
          </p:spPr>
          <p:txBody>
            <a:bodyPr lIns="50800" tIns="50800" rIns="50800" bIns="50800" rtlCol="0" anchor="t"/>
            <a:lstStyle/>
            <a:p>
              <a:pPr algn="ctr">
                <a:lnSpc>
                  <a:spcPts val="2520"/>
                </a:lnSpc>
              </a:pPr>
              <a:r>
                <a:rPr lang="en-US" sz="2100" spc="19">
                  <a:solidFill>
                    <a:srgbClr val="595959"/>
                  </a:solidFill>
                  <a:latin typeface="Nunito Sans"/>
                  <a:ea typeface="Nunito Sans"/>
                  <a:cs typeface="Nunito Sans"/>
                  <a:sym typeface="Nunito Sans"/>
                </a:rPr>
                <a:t>Más de </a:t>
              </a:r>
              <a:r>
                <a:rPr lang="en-US" sz="2100" b="1" spc="19">
                  <a:solidFill>
                    <a:srgbClr val="ED7D31"/>
                  </a:solidFill>
                  <a:latin typeface="Nunito Sans Bold"/>
                  <a:ea typeface="Nunito Sans Bold"/>
                  <a:cs typeface="Nunito Sans Bold"/>
                  <a:sym typeface="Nunito Sans Bold"/>
                </a:rPr>
                <a:t>64</a:t>
              </a:r>
              <a:r>
                <a:rPr lang="en-US" sz="2100" spc="19">
                  <a:solidFill>
                    <a:srgbClr val="ECA84E"/>
                  </a:solidFill>
                  <a:latin typeface="Nunito Sans"/>
                  <a:ea typeface="Nunito Sans"/>
                  <a:cs typeface="Nunito Sans"/>
                  <a:sym typeface="Nunito Sans"/>
                </a:rPr>
                <a:t> </a:t>
              </a:r>
            </a:p>
            <a:p>
              <a:pPr algn="ctr">
                <a:lnSpc>
                  <a:spcPts val="2520"/>
                </a:lnSpc>
              </a:pPr>
              <a:r>
                <a:rPr lang="en-US" sz="2100" spc="19">
                  <a:solidFill>
                    <a:srgbClr val="595959"/>
                  </a:solidFill>
                  <a:latin typeface="Nunito Sans"/>
                  <a:ea typeface="Nunito Sans"/>
                  <a:cs typeface="Nunito Sans"/>
                  <a:sym typeface="Nunito Sans"/>
                </a:rPr>
                <a:t>Entidades participando de manera permanente</a:t>
              </a:r>
            </a:p>
          </p:txBody>
        </p:sp>
      </p:grpSp>
      <p:grpSp>
        <p:nvGrpSpPr>
          <p:cNvPr id="22" name="Group 22"/>
          <p:cNvGrpSpPr/>
          <p:nvPr/>
        </p:nvGrpSpPr>
        <p:grpSpPr>
          <a:xfrm>
            <a:off x="11606636" y="8349130"/>
            <a:ext cx="6037291" cy="1615827"/>
            <a:chOff x="0" y="0"/>
            <a:chExt cx="8049722" cy="2154436"/>
          </a:xfrm>
        </p:grpSpPr>
        <p:sp>
          <p:nvSpPr>
            <p:cNvPr id="23" name="Freeform 23"/>
            <p:cNvSpPr/>
            <p:nvPr/>
          </p:nvSpPr>
          <p:spPr>
            <a:xfrm>
              <a:off x="0" y="0"/>
              <a:ext cx="8049768" cy="2154428"/>
            </a:xfrm>
            <a:custGeom>
              <a:avLst/>
              <a:gdLst/>
              <a:ahLst/>
              <a:cxnLst/>
              <a:rect l="l" t="t" r="r" b="b"/>
              <a:pathLst>
                <a:path w="8049768" h="2154428">
                  <a:moveTo>
                    <a:pt x="0" y="0"/>
                  </a:moveTo>
                  <a:lnTo>
                    <a:pt x="8049768" y="0"/>
                  </a:lnTo>
                  <a:lnTo>
                    <a:pt x="8049768" y="2154428"/>
                  </a:lnTo>
                  <a:lnTo>
                    <a:pt x="0" y="2154428"/>
                  </a:lnTo>
                  <a:close/>
                </a:path>
              </a:pathLst>
            </a:custGeom>
            <a:solidFill>
              <a:srgbClr val="F2F2F2"/>
            </a:solidFill>
          </p:spPr>
        </p:sp>
        <p:sp>
          <p:nvSpPr>
            <p:cNvPr id="24" name="TextBox 24"/>
            <p:cNvSpPr txBox="1"/>
            <p:nvPr/>
          </p:nvSpPr>
          <p:spPr>
            <a:xfrm>
              <a:off x="0" y="0"/>
              <a:ext cx="8049722" cy="2154436"/>
            </a:xfrm>
            <a:prstGeom prst="rect">
              <a:avLst/>
            </a:prstGeom>
          </p:spPr>
          <p:txBody>
            <a:bodyPr lIns="50800" tIns="50800" rIns="50800" bIns="50800" rtlCol="0" anchor="t"/>
            <a:lstStyle/>
            <a:p>
              <a:pPr algn="ctr">
                <a:lnSpc>
                  <a:spcPts val="2520"/>
                </a:lnSpc>
              </a:pPr>
              <a:r>
                <a:rPr lang="en-US" sz="2100" spc="19">
                  <a:solidFill>
                    <a:srgbClr val="595959"/>
                  </a:solidFill>
                  <a:latin typeface="Nunito Sans"/>
                  <a:ea typeface="Nunito Sans"/>
                  <a:cs typeface="Nunito Sans"/>
                  <a:sym typeface="Nunito Sans"/>
                </a:rPr>
                <a:t>Más de </a:t>
              </a:r>
              <a:r>
                <a:rPr lang="en-US" sz="2100" b="1" spc="19">
                  <a:solidFill>
                    <a:srgbClr val="ED7D31"/>
                  </a:solidFill>
                  <a:latin typeface="Nunito Sans Bold"/>
                  <a:ea typeface="Nunito Sans Bold"/>
                  <a:cs typeface="Nunito Sans Bold"/>
                  <a:sym typeface="Nunito Sans Bold"/>
                </a:rPr>
                <a:t>38,844</a:t>
              </a:r>
              <a:r>
                <a:rPr lang="en-US" sz="2100" spc="19">
                  <a:solidFill>
                    <a:srgbClr val="ED7D31"/>
                  </a:solidFill>
                  <a:latin typeface="Nunito Sans"/>
                  <a:ea typeface="Nunito Sans"/>
                  <a:cs typeface="Nunito Sans"/>
                  <a:sym typeface="Nunito Sans"/>
                </a:rPr>
                <a:t> </a:t>
              </a:r>
            </a:p>
            <a:p>
              <a:pPr algn="ctr">
                <a:lnSpc>
                  <a:spcPts val="2520"/>
                </a:lnSpc>
              </a:pPr>
              <a:r>
                <a:rPr lang="en-US" sz="2100" spc="19">
                  <a:solidFill>
                    <a:srgbClr val="595959"/>
                  </a:solidFill>
                  <a:latin typeface="Nunito Sans"/>
                  <a:ea typeface="Nunito Sans"/>
                  <a:cs typeface="Nunito Sans"/>
                  <a:sym typeface="Nunito Sans"/>
                </a:rPr>
                <a:t>atenciones efectivas a las ciudadanías de los municipios priorízanos y sus aledaños</a:t>
              </a:r>
            </a:p>
          </p:txBody>
        </p:sp>
      </p:grpSp>
      <p:grpSp>
        <p:nvGrpSpPr>
          <p:cNvPr id="25" name="Group 25"/>
          <p:cNvGrpSpPr/>
          <p:nvPr/>
        </p:nvGrpSpPr>
        <p:grpSpPr>
          <a:xfrm>
            <a:off x="4849305" y="8349130"/>
            <a:ext cx="6568580" cy="1615827"/>
            <a:chOff x="0" y="0"/>
            <a:chExt cx="8758106" cy="2154436"/>
          </a:xfrm>
        </p:grpSpPr>
        <p:sp>
          <p:nvSpPr>
            <p:cNvPr id="26" name="Freeform 26"/>
            <p:cNvSpPr/>
            <p:nvPr/>
          </p:nvSpPr>
          <p:spPr>
            <a:xfrm>
              <a:off x="0" y="0"/>
              <a:ext cx="8758047" cy="2154428"/>
            </a:xfrm>
            <a:custGeom>
              <a:avLst/>
              <a:gdLst/>
              <a:ahLst/>
              <a:cxnLst/>
              <a:rect l="l" t="t" r="r" b="b"/>
              <a:pathLst>
                <a:path w="8758047" h="2154428">
                  <a:moveTo>
                    <a:pt x="0" y="0"/>
                  </a:moveTo>
                  <a:lnTo>
                    <a:pt x="8758047" y="0"/>
                  </a:lnTo>
                  <a:lnTo>
                    <a:pt x="8758047" y="2154428"/>
                  </a:lnTo>
                  <a:lnTo>
                    <a:pt x="0" y="2154428"/>
                  </a:lnTo>
                  <a:close/>
                </a:path>
              </a:pathLst>
            </a:custGeom>
            <a:solidFill>
              <a:srgbClr val="F2F2F2"/>
            </a:solidFill>
          </p:spPr>
        </p:sp>
        <p:sp>
          <p:nvSpPr>
            <p:cNvPr id="27" name="TextBox 27"/>
            <p:cNvSpPr txBox="1"/>
            <p:nvPr/>
          </p:nvSpPr>
          <p:spPr>
            <a:xfrm>
              <a:off x="0" y="0"/>
              <a:ext cx="8758106" cy="2154436"/>
            </a:xfrm>
            <a:prstGeom prst="rect">
              <a:avLst/>
            </a:prstGeom>
          </p:spPr>
          <p:txBody>
            <a:bodyPr lIns="50800" tIns="50800" rIns="50800" bIns="50800" rtlCol="0" anchor="t"/>
            <a:lstStyle/>
            <a:p>
              <a:pPr algn="ctr">
                <a:lnSpc>
                  <a:spcPts val="2520"/>
                </a:lnSpc>
              </a:pPr>
              <a:r>
                <a:rPr lang="en-US" sz="2100" spc="19">
                  <a:solidFill>
                    <a:srgbClr val="595959"/>
                  </a:solidFill>
                  <a:latin typeface="Nunito Sans"/>
                  <a:ea typeface="Nunito Sans"/>
                  <a:cs typeface="Nunito Sans"/>
                  <a:sym typeface="Nunito Sans"/>
                </a:rPr>
                <a:t>Alrededor de </a:t>
              </a:r>
              <a:r>
                <a:rPr lang="en-US" sz="2100" b="1" spc="19">
                  <a:solidFill>
                    <a:srgbClr val="ED7D31"/>
                  </a:solidFill>
                  <a:latin typeface="Nunito Sans Bold"/>
                  <a:ea typeface="Nunito Sans Bold"/>
                  <a:cs typeface="Nunito Sans Bold"/>
                  <a:sym typeface="Nunito Sans Bold"/>
                </a:rPr>
                <a:t>800</a:t>
              </a:r>
              <a:r>
                <a:rPr lang="en-US" sz="2100" spc="19">
                  <a:solidFill>
                    <a:srgbClr val="ECA84E"/>
                  </a:solidFill>
                  <a:latin typeface="Nunito Sans"/>
                  <a:ea typeface="Nunito Sans"/>
                  <a:cs typeface="Nunito Sans"/>
                  <a:sym typeface="Nunito Sans"/>
                </a:rPr>
                <a:t> </a:t>
              </a:r>
            </a:p>
            <a:p>
              <a:pPr algn="ctr">
                <a:lnSpc>
                  <a:spcPts val="2520"/>
                </a:lnSpc>
              </a:pPr>
              <a:r>
                <a:rPr lang="en-US" sz="2100" spc="19">
                  <a:solidFill>
                    <a:srgbClr val="595959"/>
                  </a:solidFill>
                  <a:latin typeface="Nunito Sans"/>
                  <a:ea typeface="Nunito Sans"/>
                  <a:cs typeface="Nunito Sans"/>
                  <a:sym typeface="Nunito Sans"/>
                </a:rPr>
                <a:t>Asistencias de servidores, contratistas y colaboradores de las entidades participantes </a:t>
              </a:r>
            </a:p>
          </p:txBody>
        </p:sp>
      </p:grpSp>
      <p:sp>
        <p:nvSpPr>
          <p:cNvPr id="28" name="Freeform 28"/>
          <p:cNvSpPr/>
          <p:nvPr/>
        </p:nvSpPr>
        <p:spPr>
          <a:xfrm>
            <a:off x="469270" y="386931"/>
            <a:ext cx="2183043" cy="917369"/>
          </a:xfrm>
          <a:custGeom>
            <a:avLst/>
            <a:gdLst/>
            <a:ahLst/>
            <a:cxnLst/>
            <a:rect l="l" t="t" r="r" b="b"/>
            <a:pathLst>
              <a:path w="2183043" h="917369">
                <a:moveTo>
                  <a:pt x="0" y="0"/>
                </a:moveTo>
                <a:lnTo>
                  <a:pt x="2183044" y="0"/>
                </a:lnTo>
                <a:lnTo>
                  <a:pt x="2183044" y="917369"/>
                </a:lnTo>
                <a:lnTo>
                  <a:pt x="0" y="917369"/>
                </a:lnTo>
                <a:lnTo>
                  <a:pt x="0" y="0"/>
                </a:lnTo>
                <a:close/>
              </a:path>
            </a:pathLst>
          </a:custGeom>
          <a:blipFill>
            <a:blip r:embed="rId3"/>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1678356" y="3518730"/>
            <a:ext cx="14931288" cy="2492629"/>
          </a:xfrm>
          <a:prstGeom prst="rect">
            <a:avLst/>
          </a:prstGeom>
        </p:spPr>
        <p:txBody>
          <a:bodyPr lIns="0" tIns="0" rIns="0" bIns="0" rtlCol="0" anchor="t">
            <a:spAutoFit/>
          </a:bodyPr>
          <a:lstStyle/>
          <a:p>
            <a:pPr algn="ctr">
              <a:lnSpc>
                <a:spcPts val="9644"/>
              </a:lnSpc>
            </a:pPr>
            <a:r>
              <a:rPr lang="en-US" sz="9455" b="1" spc="88">
                <a:solidFill>
                  <a:srgbClr val="C55A11"/>
                </a:solidFill>
                <a:latin typeface="Nunito Bold"/>
                <a:ea typeface="Nunito Bold"/>
                <a:cs typeface="Nunito Bold"/>
                <a:sym typeface="Nunito Bold"/>
              </a:rPr>
              <a:t>GESTIÓN Y DESEMPEÑO INSTITUCIONAL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2401560" y="3912152"/>
            <a:ext cx="13970227" cy="1779680"/>
          </a:xfrm>
          <a:prstGeom prst="rect">
            <a:avLst/>
          </a:prstGeom>
        </p:spPr>
        <p:txBody>
          <a:bodyPr lIns="0" tIns="0" rIns="0" bIns="0" rtlCol="0" anchor="t">
            <a:spAutoFit/>
          </a:bodyPr>
          <a:lstStyle/>
          <a:p>
            <a:pPr algn="l">
              <a:lnSpc>
                <a:spcPts val="13022"/>
              </a:lnSpc>
            </a:pPr>
            <a:r>
              <a:rPr lang="en-US" sz="14154" b="1" spc="132">
                <a:solidFill>
                  <a:srgbClr val="C55A11"/>
                </a:solidFill>
                <a:latin typeface="Nunito Bold"/>
                <a:ea typeface="Nunito Bold"/>
                <a:cs typeface="Nunito Bold"/>
                <a:sym typeface="Nunito Bold"/>
              </a:rPr>
              <a:t>SUBDIRECCIÓN</a:t>
            </a:r>
          </a:p>
        </p:txBody>
      </p:sp>
      <p:sp>
        <p:nvSpPr>
          <p:cNvPr id="6" name="Freeform 6"/>
          <p:cNvSpPr/>
          <p:nvPr/>
        </p:nvSpPr>
        <p:spPr>
          <a:xfrm>
            <a:off x="531877" y="7224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7" name="Freeform 7"/>
          <p:cNvSpPr/>
          <p:nvPr/>
        </p:nvSpPr>
        <p:spPr>
          <a:xfrm>
            <a:off x="15965731" y="1869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6312803" y="3554506"/>
            <a:ext cx="5089712" cy="5089712"/>
          </a:xfrm>
          <a:custGeom>
            <a:avLst/>
            <a:gdLst/>
            <a:ahLst/>
            <a:cxnLst/>
            <a:rect l="l" t="t" r="r" b="b"/>
            <a:pathLst>
              <a:path w="5089712" h="5089712">
                <a:moveTo>
                  <a:pt x="0" y="0"/>
                </a:moveTo>
                <a:lnTo>
                  <a:pt x="5089712" y="0"/>
                </a:lnTo>
                <a:lnTo>
                  <a:pt x="5089712" y="5089712"/>
                </a:lnTo>
                <a:lnTo>
                  <a:pt x="0" y="5089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627201" y="775489"/>
            <a:ext cx="15284824" cy="1377454"/>
          </a:xfrm>
          <a:prstGeom prst="rect">
            <a:avLst/>
          </a:prstGeom>
        </p:spPr>
        <p:txBody>
          <a:bodyPr lIns="0" tIns="0" rIns="0" bIns="0" rtlCol="0" anchor="t">
            <a:spAutoFit/>
          </a:bodyPr>
          <a:lstStyle/>
          <a:p>
            <a:pPr marL="0" lvl="0" indent="0" algn="ctr">
              <a:lnSpc>
                <a:spcPts val="5361"/>
              </a:lnSpc>
              <a:spcBef>
                <a:spcPct val="0"/>
              </a:spcBef>
            </a:pPr>
            <a:r>
              <a:rPr lang="en-US" sz="5256" b="1" u="none" strike="noStrike" spc="49">
                <a:solidFill>
                  <a:srgbClr val="C55A11"/>
                </a:solidFill>
                <a:latin typeface="Nunito Bold"/>
                <a:ea typeface="Nunito Bold"/>
                <a:cs typeface="Nunito Bold"/>
                <a:sym typeface="Nunito Bold"/>
              </a:rPr>
              <a:t>Temas Competencia Dirección Gestión y Desempeño Institucional (DGDI)</a:t>
            </a:r>
          </a:p>
        </p:txBody>
      </p:sp>
      <p:sp>
        <p:nvSpPr>
          <p:cNvPr id="7" name="TextBox 7"/>
          <p:cNvSpPr txBox="1"/>
          <p:nvPr/>
        </p:nvSpPr>
        <p:spPr>
          <a:xfrm>
            <a:off x="7634821" y="5215368"/>
            <a:ext cx="2445675" cy="1767987"/>
          </a:xfrm>
          <a:prstGeom prst="rect">
            <a:avLst/>
          </a:prstGeom>
        </p:spPr>
        <p:txBody>
          <a:bodyPr lIns="0" tIns="0" rIns="0" bIns="0" rtlCol="0" anchor="t">
            <a:spAutoFit/>
          </a:bodyPr>
          <a:lstStyle/>
          <a:p>
            <a:pPr algn="ctr">
              <a:lnSpc>
                <a:spcPts val="3513"/>
              </a:lnSpc>
            </a:pPr>
            <a:r>
              <a:rPr lang="en-US" sz="3028">
                <a:solidFill>
                  <a:srgbClr val="2F4F8B"/>
                </a:solidFill>
                <a:latin typeface="Museo Sans 2"/>
                <a:ea typeface="Museo Sans 2"/>
                <a:cs typeface="Museo Sans 2"/>
                <a:sym typeface="Museo Sans 2"/>
              </a:rPr>
              <a:t>Servidores público, entidades y ciudadanías </a:t>
            </a:r>
          </a:p>
        </p:txBody>
      </p:sp>
      <p:grpSp>
        <p:nvGrpSpPr>
          <p:cNvPr id="8" name="Group 8"/>
          <p:cNvGrpSpPr/>
          <p:nvPr/>
        </p:nvGrpSpPr>
        <p:grpSpPr>
          <a:xfrm>
            <a:off x="1116047" y="3105443"/>
            <a:ext cx="4380440" cy="1090665"/>
            <a:chOff x="0" y="0"/>
            <a:chExt cx="1153696" cy="287253"/>
          </a:xfrm>
        </p:grpSpPr>
        <p:sp>
          <p:nvSpPr>
            <p:cNvPr id="9" name="Freeform 9"/>
            <p:cNvSpPr/>
            <p:nvPr/>
          </p:nvSpPr>
          <p:spPr>
            <a:xfrm>
              <a:off x="0" y="0"/>
              <a:ext cx="1153696" cy="287253"/>
            </a:xfrm>
            <a:custGeom>
              <a:avLst/>
              <a:gdLst/>
              <a:ahLst/>
              <a:cxnLst/>
              <a:rect l="l" t="t" r="r" b="b"/>
              <a:pathLst>
                <a:path w="1153696" h="287253">
                  <a:moveTo>
                    <a:pt x="63626" y="0"/>
                  </a:moveTo>
                  <a:lnTo>
                    <a:pt x="1090070" y="0"/>
                  </a:lnTo>
                  <a:cubicBezTo>
                    <a:pt x="1125210" y="0"/>
                    <a:pt x="1153696" y="28486"/>
                    <a:pt x="1153696" y="63626"/>
                  </a:cubicBezTo>
                  <a:lnTo>
                    <a:pt x="1153696" y="223627"/>
                  </a:lnTo>
                  <a:cubicBezTo>
                    <a:pt x="1153696" y="240502"/>
                    <a:pt x="1146993" y="256686"/>
                    <a:pt x="1135061" y="268618"/>
                  </a:cubicBezTo>
                  <a:cubicBezTo>
                    <a:pt x="1123128" y="280550"/>
                    <a:pt x="1106945" y="287253"/>
                    <a:pt x="1090070" y="287253"/>
                  </a:cubicBezTo>
                  <a:lnTo>
                    <a:pt x="63626" y="287253"/>
                  </a:lnTo>
                  <a:cubicBezTo>
                    <a:pt x="28486" y="287253"/>
                    <a:pt x="0" y="258767"/>
                    <a:pt x="0" y="223627"/>
                  </a:cubicBezTo>
                  <a:lnTo>
                    <a:pt x="0" y="63626"/>
                  </a:lnTo>
                  <a:cubicBezTo>
                    <a:pt x="0" y="46751"/>
                    <a:pt x="6703" y="30568"/>
                    <a:pt x="18636" y="18636"/>
                  </a:cubicBezTo>
                  <a:cubicBezTo>
                    <a:pt x="30568" y="6703"/>
                    <a:pt x="46751" y="0"/>
                    <a:pt x="63626" y="0"/>
                  </a:cubicBezTo>
                  <a:close/>
                </a:path>
              </a:pathLst>
            </a:custGeom>
            <a:solidFill>
              <a:srgbClr val="2F4F8B">
                <a:alpha val="61961"/>
              </a:srgbClr>
            </a:solidFill>
          </p:spPr>
        </p:sp>
        <p:sp>
          <p:nvSpPr>
            <p:cNvPr id="10" name="TextBox 10"/>
            <p:cNvSpPr txBox="1"/>
            <p:nvPr/>
          </p:nvSpPr>
          <p:spPr>
            <a:xfrm>
              <a:off x="0" y="-47625"/>
              <a:ext cx="1153696" cy="334878"/>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a:off x="12086026" y="6828899"/>
            <a:ext cx="4380440" cy="1090665"/>
            <a:chOff x="0" y="0"/>
            <a:chExt cx="1153696" cy="287253"/>
          </a:xfrm>
        </p:grpSpPr>
        <p:sp>
          <p:nvSpPr>
            <p:cNvPr id="12" name="Freeform 12"/>
            <p:cNvSpPr/>
            <p:nvPr/>
          </p:nvSpPr>
          <p:spPr>
            <a:xfrm>
              <a:off x="0" y="0"/>
              <a:ext cx="1153696" cy="287253"/>
            </a:xfrm>
            <a:custGeom>
              <a:avLst/>
              <a:gdLst/>
              <a:ahLst/>
              <a:cxnLst/>
              <a:rect l="l" t="t" r="r" b="b"/>
              <a:pathLst>
                <a:path w="1153696" h="287253">
                  <a:moveTo>
                    <a:pt x="63626" y="0"/>
                  </a:moveTo>
                  <a:lnTo>
                    <a:pt x="1090070" y="0"/>
                  </a:lnTo>
                  <a:cubicBezTo>
                    <a:pt x="1125210" y="0"/>
                    <a:pt x="1153696" y="28486"/>
                    <a:pt x="1153696" y="63626"/>
                  </a:cubicBezTo>
                  <a:lnTo>
                    <a:pt x="1153696" y="223627"/>
                  </a:lnTo>
                  <a:cubicBezTo>
                    <a:pt x="1153696" y="240502"/>
                    <a:pt x="1146993" y="256686"/>
                    <a:pt x="1135061" y="268618"/>
                  </a:cubicBezTo>
                  <a:cubicBezTo>
                    <a:pt x="1123128" y="280550"/>
                    <a:pt x="1106945" y="287253"/>
                    <a:pt x="1090070" y="287253"/>
                  </a:cubicBezTo>
                  <a:lnTo>
                    <a:pt x="63626" y="287253"/>
                  </a:lnTo>
                  <a:cubicBezTo>
                    <a:pt x="28486" y="287253"/>
                    <a:pt x="0" y="258767"/>
                    <a:pt x="0" y="223627"/>
                  </a:cubicBezTo>
                  <a:lnTo>
                    <a:pt x="0" y="63626"/>
                  </a:lnTo>
                  <a:cubicBezTo>
                    <a:pt x="0" y="46751"/>
                    <a:pt x="6703" y="30568"/>
                    <a:pt x="18636" y="18636"/>
                  </a:cubicBezTo>
                  <a:cubicBezTo>
                    <a:pt x="30568" y="6703"/>
                    <a:pt x="46751" y="0"/>
                    <a:pt x="63626" y="0"/>
                  </a:cubicBezTo>
                  <a:close/>
                </a:path>
              </a:pathLst>
            </a:custGeom>
            <a:solidFill>
              <a:srgbClr val="F38E22">
                <a:alpha val="61961"/>
              </a:srgbClr>
            </a:solidFill>
          </p:spPr>
        </p:sp>
        <p:sp>
          <p:nvSpPr>
            <p:cNvPr id="13" name="TextBox 13"/>
            <p:cNvSpPr txBox="1"/>
            <p:nvPr/>
          </p:nvSpPr>
          <p:spPr>
            <a:xfrm>
              <a:off x="0" y="-47625"/>
              <a:ext cx="1153696" cy="334878"/>
            </a:xfrm>
            <a:prstGeom prst="rect">
              <a:avLst/>
            </a:prstGeom>
          </p:spPr>
          <p:txBody>
            <a:bodyPr lIns="50800" tIns="50800" rIns="50800" bIns="50800" rtlCol="0" anchor="ctr"/>
            <a:lstStyle/>
            <a:p>
              <a:pPr algn="ctr">
                <a:lnSpc>
                  <a:spcPts val="2940"/>
                </a:lnSpc>
              </a:pPr>
              <a:endParaRPr/>
            </a:p>
          </p:txBody>
        </p:sp>
      </p:grpSp>
      <p:grpSp>
        <p:nvGrpSpPr>
          <p:cNvPr id="14" name="Group 14"/>
          <p:cNvGrpSpPr/>
          <p:nvPr/>
        </p:nvGrpSpPr>
        <p:grpSpPr>
          <a:xfrm>
            <a:off x="1149868" y="6867986"/>
            <a:ext cx="4380440" cy="1090665"/>
            <a:chOff x="0" y="0"/>
            <a:chExt cx="1153696" cy="287253"/>
          </a:xfrm>
        </p:grpSpPr>
        <p:sp>
          <p:nvSpPr>
            <p:cNvPr id="15" name="Freeform 15"/>
            <p:cNvSpPr/>
            <p:nvPr/>
          </p:nvSpPr>
          <p:spPr>
            <a:xfrm>
              <a:off x="0" y="0"/>
              <a:ext cx="1153696" cy="287253"/>
            </a:xfrm>
            <a:custGeom>
              <a:avLst/>
              <a:gdLst/>
              <a:ahLst/>
              <a:cxnLst/>
              <a:rect l="l" t="t" r="r" b="b"/>
              <a:pathLst>
                <a:path w="1153696" h="287253">
                  <a:moveTo>
                    <a:pt x="63626" y="0"/>
                  </a:moveTo>
                  <a:lnTo>
                    <a:pt x="1090070" y="0"/>
                  </a:lnTo>
                  <a:cubicBezTo>
                    <a:pt x="1125210" y="0"/>
                    <a:pt x="1153696" y="28486"/>
                    <a:pt x="1153696" y="63626"/>
                  </a:cubicBezTo>
                  <a:lnTo>
                    <a:pt x="1153696" y="223627"/>
                  </a:lnTo>
                  <a:cubicBezTo>
                    <a:pt x="1153696" y="240502"/>
                    <a:pt x="1146993" y="256686"/>
                    <a:pt x="1135061" y="268618"/>
                  </a:cubicBezTo>
                  <a:cubicBezTo>
                    <a:pt x="1123128" y="280550"/>
                    <a:pt x="1106945" y="287253"/>
                    <a:pt x="1090070" y="287253"/>
                  </a:cubicBezTo>
                  <a:lnTo>
                    <a:pt x="63626" y="287253"/>
                  </a:lnTo>
                  <a:cubicBezTo>
                    <a:pt x="28486" y="287253"/>
                    <a:pt x="0" y="258767"/>
                    <a:pt x="0" y="223627"/>
                  </a:cubicBezTo>
                  <a:lnTo>
                    <a:pt x="0" y="63626"/>
                  </a:lnTo>
                  <a:cubicBezTo>
                    <a:pt x="0" y="46751"/>
                    <a:pt x="6703" y="30568"/>
                    <a:pt x="18636" y="18636"/>
                  </a:cubicBezTo>
                  <a:cubicBezTo>
                    <a:pt x="30568" y="6703"/>
                    <a:pt x="46751" y="0"/>
                    <a:pt x="63626" y="0"/>
                  </a:cubicBezTo>
                  <a:close/>
                </a:path>
              </a:pathLst>
            </a:custGeom>
            <a:solidFill>
              <a:srgbClr val="8CBE23">
                <a:alpha val="61961"/>
              </a:srgbClr>
            </a:solidFill>
          </p:spPr>
        </p:sp>
        <p:sp>
          <p:nvSpPr>
            <p:cNvPr id="16" name="TextBox 16"/>
            <p:cNvSpPr txBox="1"/>
            <p:nvPr/>
          </p:nvSpPr>
          <p:spPr>
            <a:xfrm>
              <a:off x="0" y="-47625"/>
              <a:ext cx="1153696" cy="334878"/>
            </a:xfrm>
            <a:prstGeom prst="rect">
              <a:avLst/>
            </a:prstGeom>
          </p:spPr>
          <p:txBody>
            <a:bodyPr lIns="50800" tIns="50800" rIns="50800" bIns="50800" rtlCol="0" anchor="ctr"/>
            <a:lstStyle/>
            <a:p>
              <a:pPr algn="ctr">
                <a:lnSpc>
                  <a:spcPts val="2940"/>
                </a:lnSpc>
              </a:pPr>
              <a:endParaRPr/>
            </a:p>
          </p:txBody>
        </p:sp>
      </p:grpSp>
      <p:grpSp>
        <p:nvGrpSpPr>
          <p:cNvPr id="17" name="Group 17"/>
          <p:cNvGrpSpPr/>
          <p:nvPr/>
        </p:nvGrpSpPr>
        <p:grpSpPr>
          <a:xfrm>
            <a:off x="12018839" y="3105443"/>
            <a:ext cx="4380440" cy="1090665"/>
            <a:chOff x="0" y="0"/>
            <a:chExt cx="1153696" cy="287253"/>
          </a:xfrm>
        </p:grpSpPr>
        <p:sp>
          <p:nvSpPr>
            <p:cNvPr id="18" name="Freeform 18"/>
            <p:cNvSpPr/>
            <p:nvPr/>
          </p:nvSpPr>
          <p:spPr>
            <a:xfrm>
              <a:off x="0" y="0"/>
              <a:ext cx="1153696" cy="287253"/>
            </a:xfrm>
            <a:custGeom>
              <a:avLst/>
              <a:gdLst/>
              <a:ahLst/>
              <a:cxnLst/>
              <a:rect l="l" t="t" r="r" b="b"/>
              <a:pathLst>
                <a:path w="1153696" h="287253">
                  <a:moveTo>
                    <a:pt x="63626" y="0"/>
                  </a:moveTo>
                  <a:lnTo>
                    <a:pt x="1090070" y="0"/>
                  </a:lnTo>
                  <a:cubicBezTo>
                    <a:pt x="1125210" y="0"/>
                    <a:pt x="1153696" y="28486"/>
                    <a:pt x="1153696" y="63626"/>
                  </a:cubicBezTo>
                  <a:lnTo>
                    <a:pt x="1153696" y="223627"/>
                  </a:lnTo>
                  <a:cubicBezTo>
                    <a:pt x="1153696" y="240502"/>
                    <a:pt x="1146993" y="256686"/>
                    <a:pt x="1135061" y="268618"/>
                  </a:cubicBezTo>
                  <a:cubicBezTo>
                    <a:pt x="1123128" y="280550"/>
                    <a:pt x="1106945" y="287253"/>
                    <a:pt x="1090070" y="287253"/>
                  </a:cubicBezTo>
                  <a:lnTo>
                    <a:pt x="63626" y="287253"/>
                  </a:lnTo>
                  <a:cubicBezTo>
                    <a:pt x="28486" y="287253"/>
                    <a:pt x="0" y="258767"/>
                    <a:pt x="0" y="223627"/>
                  </a:cubicBezTo>
                  <a:lnTo>
                    <a:pt x="0" y="63626"/>
                  </a:lnTo>
                  <a:cubicBezTo>
                    <a:pt x="0" y="46751"/>
                    <a:pt x="6703" y="30568"/>
                    <a:pt x="18636" y="18636"/>
                  </a:cubicBezTo>
                  <a:cubicBezTo>
                    <a:pt x="30568" y="6703"/>
                    <a:pt x="46751" y="0"/>
                    <a:pt x="63626" y="0"/>
                  </a:cubicBezTo>
                  <a:close/>
                </a:path>
              </a:pathLst>
            </a:custGeom>
            <a:solidFill>
              <a:srgbClr val="F1CE32">
                <a:alpha val="61961"/>
              </a:srgbClr>
            </a:solidFill>
          </p:spPr>
        </p:sp>
        <p:sp>
          <p:nvSpPr>
            <p:cNvPr id="19" name="TextBox 19"/>
            <p:cNvSpPr txBox="1"/>
            <p:nvPr/>
          </p:nvSpPr>
          <p:spPr>
            <a:xfrm>
              <a:off x="0" y="-47625"/>
              <a:ext cx="1153696" cy="334878"/>
            </a:xfrm>
            <a:prstGeom prst="rect">
              <a:avLst/>
            </a:prstGeom>
          </p:spPr>
          <p:txBody>
            <a:bodyPr lIns="50800" tIns="50800" rIns="50800" bIns="50800" rtlCol="0" anchor="ctr"/>
            <a:lstStyle/>
            <a:p>
              <a:pPr algn="ctr">
                <a:lnSpc>
                  <a:spcPts val="2940"/>
                </a:lnSpc>
              </a:pPr>
              <a:endParaRPr/>
            </a:p>
          </p:txBody>
        </p:sp>
      </p:grpSp>
      <p:sp>
        <p:nvSpPr>
          <p:cNvPr id="20" name="TextBox 20"/>
          <p:cNvSpPr txBox="1"/>
          <p:nvPr/>
        </p:nvSpPr>
        <p:spPr>
          <a:xfrm>
            <a:off x="1339801" y="7206391"/>
            <a:ext cx="4237732" cy="414421"/>
          </a:xfrm>
          <a:prstGeom prst="rect">
            <a:avLst/>
          </a:prstGeom>
        </p:spPr>
        <p:txBody>
          <a:bodyPr lIns="0" tIns="0" rIns="0" bIns="0" rtlCol="0" anchor="t">
            <a:spAutoFit/>
          </a:bodyPr>
          <a:lstStyle/>
          <a:p>
            <a:pPr marL="0" lvl="0" indent="0" algn="ctr">
              <a:lnSpc>
                <a:spcPts val="3281"/>
              </a:lnSpc>
              <a:spcBef>
                <a:spcPct val="0"/>
              </a:spcBef>
            </a:pPr>
            <a:r>
              <a:rPr lang="en-US" sz="2829">
                <a:solidFill>
                  <a:srgbClr val="2F4F8B"/>
                </a:solidFill>
                <a:latin typeface="Museo Sans 1"/>
                <a:ea typeface="Museo Sans 1"/>
                <a:cs typeface="Museo Sans 1"/>
                <a:sym typeface="Museo Sans 1"/>
              </a:rPr>
              <a:t>J</a:t>
            </a:r>
            <a:r>
              <a:rPr lang="en-US" sz="2829" u="none" strike="noStrike">
                <a:solidFill>
                  <a:srgbClr val="2F4F8B"/>
                </a:solidFill>
                <a:latin typeface="Museo Sans 1"/>
                <a:ea typeface="Museo Sans 1"/>
                <a:cs typeface="Museo Sans 1"/>
                <a:sym typeface="Museo Sans 1"/>
              </a:rPr>
              <a:t>efes deControl Interno  </a:t>
            </a:r>
          </a:p>
        </p:txBody>
      </p:sp>
      <p:sp>
        <p:nvSpPr>
          <p:cNvPr id="21" name="TextBox 21"/>
          <p:cNvSpPr txBox="1"/>
          <p:nvPr/>
        </p:nvSpPr>
        <p:spPr>
          <a:xfrm>
            <a:off x="12309929" y="7171783"/>
            <a:ext cx="4089350" cy="414421"/>
          </a:xfrm>
          <a:prstGeom prst="rect">
            <a:avLst/>
          </a:prstGeom>
        </p:spPr>
        <p:txBody>
          <a:bodyPr lIns="0" tIns="0" rIns="0" bIns="0" rtlCol="0" anchor="t">
            <a:spAutoFit/>
          </a:bodyPr>
          <a:lstStyle/>
          <a:p>
            <a:pPr marL="0" lvl="0" indent="0" algn="ctr">
              <a:lnSpc>
                <a:spcPts val="3281"/>
              </a:lnSpc>
              <a:spcBef>
                <a:spcPct val="0"/>
              </a:spcBef>
            </a:pPr>
            <a:r>
              <a:rPr lang="en-US" sz="2829" u="none" strike="noStrike">
                <a:solidFill>
                  <a:srgbClr val="2F4F8B"/>
                </a:solidFill>
                <a:latin typeface="Museo Sans 1"/>
                <a:ea typeface="Museo Sans 1"/>
                <a:cs typeface="Museo Sans 1"/>
                <a:sym typeface="Museo Sans 1"/>
              </a:rPr>
              <a:t>Incentivos a las Gestión </a:t>
            </a:r>
          </a:p>
        </p:txBody>
      </p:sp>
      <p:sp>
        <p:nvSpPr>
          <p:cNvPr id="22" name="TextBox 22"/>
          <p:cNvSpPr txBox="1"/>
          <p:nvPr/>
        </p:nvSpPr>
        <p:spPr>
          <a:xfrm>
            <a:off x="12417826" y="3297331"/>
            <a:ext cx="3645566" cy="823996"/>
          </a:xfrm>
          <a:prstGeom prst="rect">
            <a:avLst/>
          </a:prstGeom>
        </p:spPr>
        <p:txBody>
          <a:bodyPr lIns="0" tIns="0" rIns="0" bIns="0" rtlCol="0" anchor="t">
            <a:spAutoFit/>
          </a:bodyPr>
          <a:lstStyle/>
          <a:p>
            <a:pPr marL="0" lvl="0" indent="0" algn="ctr">
              <a:lnSpc>
                <a:spcPts val="3281"/>
              </a:lnSpc>
              <a:spcBef>
                <a:spcPct val="0"/>
              </a:spcBef>
            </a:pPr>
            <a:r>
              <a:rPr lang="en-US" sz="2829" u="none" strike="noStrike">
                <a:solidFill>
                  <a:srgbClr val="2F4F8B"/>
                </a:solidFill>
                <a:latin typeface="Museo Sans 1"/>
                <a:ea typeface="Museo Sans 1"/>
                <a:cs typeface="Museo Sans 1"/>
                <a:sym typeface="Museo Sans 1"/>
              </a:rPr>
              <a:t>Política de Control Interno </a:t>
            </a:r>
          </a:p>
        </p:txBody>
      </p:sp>
      <p:sp>
        <p:nvSpPr>
          <p:cNvPr id="23" name="TextBox 23"/>
          <p:cNvSpPr txBox="1"/>
          <p:nvPr/>
        </p:nvSpPr>
        <p:spPr>
          <a:xfrm>
            <a:off x="1210971" y="3287806"/>
            <a:ext cx="4190593" cy="697631"/>
          </a:xfrm>
          <a:prstGeom prst="rect">
            <a:avLst/>
          </a:prstGeom>
        </p:spPr>
        <p:txBody>
          <a:bodyPr lIns="0" tIns="0" rIns="0" bIns="0" rtlCol="0" anchor="t">
            <a:spAutoFit/>
          </a:bodyPr>
          <a:lstStyle/>
          <a:p>
            <a:pPr marL="0" lvl="0" indent="0" algn="ctr">
              <a:lnSpc>
                <a:spcPts val="2701"/>
              </a:lnSpc>
              <a:spcBef>
                <a:spcPct val="0"/>
              </a:spcBef>
            </a:pPr>
            <a:r>
              <a:rPr lang="en-US" sz="2329" u="none" strike="noStrike">
                <a:solidFill>
                  <a:srgbClr val="FFFFFF"/>
                </a:solidFill>
                <a:latin typeface="Museo Sans 1"/>
                <a:ea typeface="Museo Sans 1"/>
                <a:cs typeface="Museo Sans 1"/>
                <a:sym typeface="Museo Sans 1"/>
              </a:rPr>
              <a:t>Modelo Integrado de Planeación y Gestión- MIPG </a:t>
            </a:r>
          </a:p>
        </p:txBody>
      </p:sp>
      <p:sp>
        <p:nvSpPr>
          <p:cNvPr id="24" name="Freeform 24"/>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5"/>
            <a:stretch>
              <a:fillRect/>
            </a:stretch>
          </a:blipFill>
        </p:spPr>
      </p:sp>
      <p:grpSp>
        <p:nvGrpSpPr>
          <p:cNvPr id="25" name="Group 25"/>
          <p:cNvGrpSpPr/>
          <p:nvPr/>
        </p:nvGrpSpPr>
        <p:grpSpPr>
          <a:xfrm>
            <a:off x="1149868" y="4339089"/>
            <a:ext cx="4380440" cy="2175245"/>
            <a:chOff x="0" y="0"/>
            <a:chExt cx="1153696" cy="572904"/>
          </a:xfrm>
        </p:grpSpPr>
        <p:sp>
          <p:nvSpPr>
            <p:cNvPr id="26" name="Freeform 26"/>
            <p:cNvSpPr/>
            <p:nvPr/>
          </p:nvSpPr>
          <p:spPr>
            <a:xfrm>
              <a:off x="0" y="0"/>
              <a:ext cx="1153696" cy="572904"/>
            </a:xfrm>
            <a:custGeom>
              <a:avLst/>
              <a:gdLst/>
              <a:ahLst/>
              <a:cxnLst/>
              <a:rect l="l" t="t" r="r" b="b"/>
              <a:pathLst>
                <a:path w="1153696" h="572904">
                  <a:moveTo>
                    <a:pt x="63626" y="0"/>
                  </a:moveTo>
                  <a:lnTo>
                    <a:pt x="1090070" y="0"/>
                  </a:lnTo>
                  <a:cubicBezTo>
                    <a:pt x="1125210" y="0"/>
                    <a:pt x="1153696" y="28486"/>
                    <a:pt x="1153696" y="63626"/>
                  </a:cubicBezTo>
                  <a:lnTo>
                    <a:pt x="1153696" y="509278"/>
                  </a:lnTo>
                  <a:cubicBezTo>
                    <a:pt x="1153696" y="526153"/>
                    <a:pt x="1146993" y="542336"/>
                    <a:pt x="1135061" y="554268"/>
                  </a:cubicBezTo>
                  <a:cubicBezTo>
                    <a:pt x="1123128" y="566201"/>
                    <a:pt x="1106945" y="572904"/>
                    <a:pt x="1090070" y="572904"/>
                  </a:cubicBezTo>
                  <a:lnTo>
                    <a:pt x="63626" y="572904"/>
                  </a:lnTo>
                  <a:cubicBezTo>
                    <a:pt x="46751" y="572904"/>
                    <a:pt x="30568" y="566201"/>
                    <a:pt x="18636" y="554268"/>
                  </a:cubicBezTo>
                  <a:cubicBezTo>
                    <a:pt x="6703" y="542336"/>
                    <a:pt x="0" y="526153"/>
                    <a:pt x="0" y="509278"/>
                  </a:cubicBezTo>
                  <a:lnTo>
                    <a:pt x="0" y="63626"/>
                  </a:lnTo>
                  <a:cubicBezTo>
                    <a:pt x="0" y="46751"/>
                    <a:pt x="6703" y="30568"/>
                    <a:pt x="18636" y="18636"/>
                  </a:cubicBezTo>
                  <a:cubicBezTo>
                    <a:pt x="30568" y="6703"/>
                    <a:pt x="46751" y="0"/>
                    <a:pt x="63626" y="0"/>
                  </a:cubicBezTo>
                  <a:close/>
                </a:path>
              </a:pathLst>
            </a:custGeom>
            <a:solidFill>
              <a:srgbClr val="2F4F8B">
                <a:alpha val="24706"/>
              </a:srgbClr>
            </a:solidFill>
          </p:spPr>
        </p:sp>
        <p:sp>
          <p:nvSpPr>
            <p:cNvPr id="27" name="TextBox 27"/>
            <p:cNvSpPr txBox="1"/>
            <p:nvPr/>
          </p:nvSpPr>
          <p:spPr>
            <a:xfrm>
              <a:off x="0" y="-47625"/>
              <a:ext cx="1153696" cy="620529"/>
            </a:xfrm>
            <a:prstGeom prst="rect">
              <a:avLst/>
            </a:prstGeom>
          </p:spPr>
          <p:txBody>
            <a:bodyPr lIns="50800" tIns="50800" rIns="50800" bIns="50800" rtlCol="0" anchor="ctr"/>
            <a:lstStyle/>
            <a:p>
              <a:pPr algn="ctr">
                <a:lnSpc>
                  <a:spcPts val="2940"/>
                </a:lnSpc>
              </a:pPr>
              <a:endParaRPr/>
            </a:p>
          </p:txBody>
        </p:sp>
      </p:grpSp>
      <p:sp>
        <p:nvSpPr>
          <p:cNvPr id="28" name="TextBox 28"/>
          <p:cNvSpPr txBox="1"/>
          <p:nvPr/>
        </p:nvSpPr>
        <p:spPr>
          <a:xfrm>
            <a:off x="1367853" y="4451669"/>
            <a:ext cx="3944471" cy="1921510"/>
          </a:xfrm>
          <a:prstGeom prst="rect">
            <a:avLst/>
          </a:prstGeom>
        </p:spPr>
        <p:txBody>
          <a:bodyPr lIns="0" tIns="0" rIns="0" bIns="0" rtlCol="0" anchor="t">
            <a:spAutoFit/>
          </a:bodyPr>
          <a:lstStyle/>
          <a:p>
            <a:pPr algn="just">
              <a:lnSpc>
                <a:spcPts val="2239"/>
              </a:lnSpc>
            </a:pPr>
            <a:r>
              <a:rPr lang="en-US" sz="1599">
                <a:solidFill>
                  <a:srgbClr val="021531"/>
                </a:solidFill>
                <a:latin typeface="Museo Sans 3"/>
                <a:ea typeface="Museo Sans 3"/>
                <a:cs typeface="Museo Sans 3"/>
                <a:sym typeface="Museo Sans 3"/>
              </a:rPr>
              <a:t>Coordina junto con 11 líderes de política, representados en otras entidades del Gobierno Nacional para la implementación y mejora del Sistema de Gestión, articulado con el Sistema de Control Interno, marco en el cual se establece la Medición del Desempeño Institucional (MDI)</a:t>
            </a:r>
          </a:p>
        </p:txBody>
      </p:sp>
      <p:sp>
        <p:nvSpPr>
          <p:cNvPr id="29" name="TextBox 29"/>
          <p:cNvSpPr txBox="1"/>
          <p:nvPr/>
        </p:nvSpPr>
        <p:spPr>
          <a:xfrm>
            <a:off x="1367853" y="8215826"/>
            <a:ext cx="3944471" cy="1921510"/>
          </a:xfrm>
          <a:prstGeom prst="rect">
            <a:avLst/>
          </a:prstGeom>
        </p:spPr>
        <p:txBody>
          <a:bodyPr lIns="0" tIns="0" rIns="0" bIns="0" rtlCol="0" anchor="t">
            <a:spAutoFit/>
          </a:bodyPr>
          <a:lstStyle/>
          <a:p>
            <a:pPr algn="just">
              <a:lnSpc>
                <a:spcPts val="2239"/>
              </a:lnSpc>
            </a:pPr>
            <a:r>
              <a:rPr lang="en-US" sz="1599">
                <a:solidFill>
                  <a:srgbClr val="000000"/>
                </a:solidFill>
                <a:latin typeface="Museo Sans 3"/>
                <a:ea typeface="Museo Sans 3"/>
                <a:cs typeface="Museo Sans 3"/>
                <a:sym typeface="Museo Sans 3"/>
              </a:rPr>
              <a:t>Definición de los roles para estas instancias en todas las entidades el Estado, con sus lineamientos,herramientas e instrumentos, basados en las normas y estándares internaciones en materia de Auditoría Interna.</a:t>
            </a:r>
          </a:p>
          <a:p>
            <a:pPr algn="just">
              <a:lnSpc>
                <a:spcPts val="2239"/>
              </a:lnSpc>
            </a:pPr>
            <a:endParaRPr lang="en-US" sz="1599">
              <a:solidFill>
                <a:srgbClr val="000000"/>
              </a:solidFill>
              <a:latin typeface="Museo Sans 3"/>
              <a:ea typeface="Museo Sans 3"/>
              <a:cs typeface="Museo Sans 3"/>
              <a:sym typeface="Museo Sans 3"/>
            </a:endParaRPr>
          </a:p>
        </p:txBody>
      </p:sp>
      <p:sp>
        <p:nvSpPr>
          <p:cNvPr id="30" name="TextBox 30"/>
          <p:cNvSpPr txBox="1"/>
          <p:nvPr/>
        </p:nvSpPr>
        <p:spPr>
          <a:xfrm>
            <a:off x="12309929" y="8283257"/>
            <a:ext cx="3943801" cy="1921510"/>
          </a:xfrm>
          <a:prstGeom prst="rect">
            <a:avLst/>
          </a:prstGeom>
        </p:spPr>
        <p:txBody>
          <a:bodyPr lIns="0" tIns="0" rIns="0" bIns="0" rtlCol="0" anchor="t">
            <a:spAutoFit/>
          </a:bodyPr>
          <a:lstStyle/>
          <a:p>
            <a:pPr algn="just">
              <a:lnSpc>
                <a:spcPts val="2239"/>
              </a:lnSpc>
            </a:pPr>
            <a:r>
              <a:rPr lang="en-US" sz="1599">
                <a:solidFill>
                  <a:srgbClr val="000000"/>
                </a:solidFill>
                <a:latin typeface="Museo Sans 3"/>
                <a:ea typeface="Museo Sans 3"/>
                <a:cs typeface="Museo Sans 3"/>
                <a:sym typeface="Museo Sans 3"/>
              </a:rPr>
              <a:t>Reconocimiento por la excelencia a las entidades y organismos públicos, tanto del nivel nacional como territorial, por el buen desempeño Institucional, orientado a la mejora y bienestar de los ciudadanos.</a:t>
            </a:r>
          </a:p>
          <a:p>
            <a:pPr algn="just">
              <a:lnSpc>
                <a:spcPts val="2239"/>
              </a:lnSpc>
            </a:pPr>
            <a:endParaRPr lang="en-US" sz="1599">
              <a:solidFill>
                <a:srgbClr val="000000"/>
              </a:solidFill>
              <a:latin typeface="Museo Sans 3"/>
              <a:ea typeface="Museo Sans 3"/>
              <a:cs typeface="Museo Sans 3"/>
              <a:sym typeface="Museo Sans 3"/>
            </a:endParaRPr>
          </a:p>
          <a:p>
            <a:pPr algn="just">
              <a:lnSpc>
                <a:spcPts val="2239"/>
              </a:lnSpc>
            </a:pPr>
            <a:endParaRPr lang="en-US" sz="1599">
              <a:solidFill>
                <a:srgbClr val="000000"/>
              </a:solidFill>
              <a:latin typeface="Museo Sans 3"/>
              <a:ea typeface="Museo Sans 3"/>
              <a:cs typeface="Museo Sans 3"/>
              <a:sym typeface="Museo Sans 3"/>
            </a:endParaRPr>
          </a:p>
        </p:txBody>
      </p:sp>
      <p:sp>
        <p:nvSpPr>
          <p:cNvPr id="31" name="TextBox 31"/>
          <p:cNvSpPr txBox="1"/>
          <p:nvPr/>
        </p:nvSpPr>
        <p:spPr>
          <a:xfrm>
            <a:off x="12309929" y="4316599"/>
            <a:ext cx="3943801" cy="2197735"/>
          </a:xfrm>
          <a:prstGeom prst="rect">
            <a:avLst/>
          </a:prstGeom>
        </p:spPr>
        <p:txBody>
          <a:bodyPr lIns="0" tIns="0" rIns="0" bIns="0" rtlCol="0" anchor="t">
            <a:spAutoFit/>
          </a:bodyPr>
          <a:lstStyle/>
          <a:p>
            <a:pPr algn="just">
              <a:lnSpc>
                <a:spcPts val="2239"/>
              </a:lnSpc>
            </a:pPr>
            <a:r>
              <a:rPr lang="en-US" sz="1599">
                <a:solidFill>
                  <a:srgbClr val="000000"/>
                </a:solidFill>
                <a:latin typeface="Museo Sans 3"/>
                <a:ea typeface="Museo Sans 3"/>
                <a:cs typeface="Museo Sans 3"/>
                <a:sym typeface="Museo Sans 3"/>
              </a:rPr>
              <a:t>Líder de Política para el Estado Colombiano, encargada de definir lineamientos, herramientas e instrumentos para una adecuada implementación del Sistema de Control Interno en las entidades y organismos públicos, tanto del nivel nacional como territorial.</a:t>
            </a:r>
          </a:p>
          <a:p>
            <a:pPr algn="just">
              <a:lnSpc>
                <a:spcPts val="2239"/>
              </a:lnSpc>
            </a:pPr>
            <a:endParaRPr lang="en-US" sz="1599">
              <a:solidFill>
                <a:srgbClr val="000000"/>
              </a:solidFill>
              <a:latin typeface="Museo Sans 3"/>
              <a:ea typeface="Museo Sans 3"/>
              <a:cs typeface="Museo Sans 3"/>
              <a:sym typeface="Museo Sans 3"/>
            </a:endParaRPr>
          </a:p>
        </p:txBody>
      </p:sp>
      <p:grpSp>
        <p:nvGrpSpPr>
          <p:cNvPr id="32" name="Group 32"/>
          <p:cNvGrpSpPr/>
          <p:nvPr/>
        </p:nvGrpSpPr>
        <p:grpSpPr>
          <a:xfrm>
            <a:off x="1116047" y="8103246"/>
            <a:ext cx="4380440" cy="1895977"/>
            <a:chOff x="0" y="0"/>
            <a:chExt cx="1153696" cy="499352"/>
          </a:xfrm>
        </p:grpSpPr>
        <p:sp>
          <p:nvSpPr>
            <p:cNvPr id="33" name="Freeform 33"/>
            <p:cNvSpPr/>
            <p:nvPr/>
          </p:nvSpPr>
          <p:spPr>
            <a:xfrm>
              <a:off x="0" y="0"/>
              <a:ext cx="1153696" cy="499352"/>
            </a:xfrm>
            <a:custGeom>
              <a:avLst/>
              <a:gdLst/>
              <a:ahLst/>
              <a:cxnLst/>
              <a:rect l="l" t="t" r="r" b="b"/>
              <a:pathLst>
                <a:path w="1153696" h="499352">
                  <a:moveTo>
                    <a:pt x="63626" y="0"/>
                  </a:moveTo>
                  <a:lnTo>
                    <a:pt x="1090070" y="0"/>
                  </a:lnTo>
                  <a:cubicBezTo>
                    <a:pt x="1125210" y="0"/>
                    <a:pt x="1153696" y="28486"/>
                    <a:pt x="1153696" y="63626"/>
                  </a:cubicBezTo>
                  <a:lnTo>
                    <a:pt x="1153696" y="435726"/>
                  </a:lnTo>
                  <a:cubicBezTo>
                    <a:pt x="1153696" y="452601"/>
                    <a:pt x="1146993" y="468784"/>
                    <a:pt x="1135061" y="480716"/>
                  </a:cubicBezTo>
                  <a:cubicBezTo>
                    <a:pt x="1123128" y="492649"/>
                    <a:pt x="1106945" y="499352"/>
                    <a:pt x="1090070" y="499352"/>
                  </a:cubicBezTo>
                  <a:lnTo>
                    <a:pt x="63626" y="499352"/>
                  </a:lnTo>
                  <a:cubicBezTo>
                    <a:pt x="28486" y="499352"/>
                    <a:pt x="0" y="470866"/>
                    <a:pt x="0" y="435726"/>
                  </a:cubicBezTo>
                  <a:lnTo>
                    <a:pt x="0" y="63626"/>
                  </a:lnTo>
                  <a:cubicBezTo>
                    <a:pt x="0" y="46751"/>
                    <a:pt x="6703" y="30568"/>
                    <a:pt x="18636" y="18636"/>
                  </a:cubicBezTo>
                  <a:cubicBezTo>
                    <a:pt x="30568" y="6703"/>
                    <a:pt x="46751" y="0"/>
                    <a:pt x="63626" y="0"/>
                  </a:cubicBezTo>
                  <a:close/>
                </a:path>
              </a:pathLst>
            </a:custGeom>
            <a:solidFill>
              <a:srgbClr val="8CBE23">
                <a:alpha val="24706"/>
              </a:srgbClr>
            </a:solidFill>
          </p:spPr>
        </p:sp>
        <p:sp>
          <p:nvSpPr>
            <p:cNvPr id="34" name="TextBox 34"/>
            <p:cNvSpPr txBox="1"/>
            <p:nvPr/>
          </p:nvSpPr>
          <p:spPr>
            <a:xfrm>
              <a:off x="0" y="-47625"/>
              <a:ext cx="1153696" cy="546977"/>
            </a:xfrm>
            <a:prstGeom prst="rect">
              <a:avLst/>
            </a:prstGeom>
          </p:spPr>
          <p:txBody>
            <a:bodyPr lIns="50800" tIns="50800" rIns="50800" bIns="50800" rtlCol="0" anchor="ctr"/>
            <a:lstStyle/>
            <a:p>
              <a:pPr algn="ctr">
                <a:lnSpc>
                  <a:spcPts val="2940"/>
                </a:lnSpc>
              </a:pPr>
              <a:endParaRPr/>
            </a:p>
          </p:txBody>
        </p:sp>
      </p:grpSp>
      <p:grpSp>
        <p:nvGrpSpPr>
          <p:cNvPr id="35" name="Group 35"/>
          <p:cNvGrpSpPr/>
          <p:nvPr/>
        </p:nvGrpSpPr>
        <p:grpSpPr>
          <a:xfrm>
            <a:off x="12086026" y="8195789"/>
            <a:ext cx="4380440" cy="1570127"/>
            <a:chOff x="0" y="0"/>
            <a:chExt cx="1153696" cy="413531"/>
          </a:xfrm>
        </p:grpSpPr>
        <p:sp>
          <p:nvSpPr>
            <p:cNvPr id="36" name="Freeform 36"/>
            <p:cNvSpPr/>
            <p:nvPr/>
          </p:nvSpPr>
          <p:spPr>
            <a:xfrm>
              <a:off x="0" y="0"/>
              <a:ext cx="1153696" cy="413531"/>
            </a:xfrm>
            <a:custGeom>
              <a:avLst/>
              <a:gdLst/>
              <a:ahLst/>
              <a:cxnLst/>
              <a:rect l="l" t="t" r="r" b="b"/>
              <a:pathLst>
                <a:path w="1153696" h="413531">
                  <a:moveTo>
                    <a:pt x="63626" y="0"/>
                  </a:moveTo>
                  <a:lnTo>
                    <a:pt x="1090070" y="0"/>
                  </a:lnTo>
                  <a:cubicBezTo>
                    <a:pt x="1125210" y="0"/>
                    <a:pt x="1153696" y="28486"/>
                    <a:pt x="1153696" y="63626"/>
                  </a:cubicBezTo>
                  <a:lnTo>
                    <a:pt x="1153696" y="349906"/>
                  </a:lnTo>
                  <a:cubicBezTo>
                    <a:pt x="1153696" y="366780"/>
                    <a:pt x="1146993" y="382964"/>
                    <a:pt x="1135061" y="394896"/>
                  </a:cubicBezTo>
                  <a:cubicBezTo>
                    <a:pt x="1123128" y="406828"/>
                    <a:pt x="1106945" y="413531"/>
                    <a:pt x="1090070" y="413531"/>
                  </a:cubicBezTo>
                  <a:lnTo>
                    <a:pt x="63626" y="413531"/>
                  </a:lnTo>
                  <a:cubicBezTo>
                    <a:pt x="28486" y="413531"/>
                    <a:pt x="0" y="385045"/>
                    <a:pt x="0" y="349906"/>
                  </a:cubicBezTo>
                  <a:lnTo>
                    <a:pt x="0" y="63626"/>
                  </a:lnTo>
                  <a:cubicBezTo>
                    <a:pt x="0" y="46751"/>
                    <a:pt x="6703" y="30568"/>
                    <a:pt x="18636" y="18636"/>
                  </a:cubicBezTo>
                  <a:cubicBezTo>
                    <a:pt x="30568" y="6703"/>
                    <a:pt x="46751" y="0"/>
                    <a:pt x="63626" y="0"/>
                  </a:cubicBezTo>
                  <a:close/>
                </a:path>
              </a:pathLst>
            </a:custGeom>
            <a:solidFill>
              <a:srgbClr val="F08514">
                <a:alpha val="24706"/>
              </a:srgbClr>
            </a:solidFill>
          </p:spPr>
        </p:sp>
        <p:sp>
          <p:nvSpPr>
            <p:cNvPr id="37" name="TextBox 37"/>
            <p:cNvSpPr txBox="1"/>
            <p:nvPr/>
          </p:nvSpPr>
          <p:spPr>
            <a:xfrm>
              <a:off x="0" y="-47625"/>
              <a:ext cx="1153696" cy="461156"/>
            </a:xfrm>
            <a:prstGeom prst="rect">
              <a:avLst/>
            </a:prstGeom>
          </p:spPr>
          <p:txBody>
            <a:bodyPr lIns="50800" tIns="50800" rIns="50800" bIns="50800" rtlCol="0" anchor="ctr"/>
            <a:lstStyle/>
            <a:p>
              <a:pPr algn="ctr">
                <a:lnSpc>
                  <a:spcPts val="2940"/>
                </a:lnSpc>
              </a:pPr>
              <a:endParaRPr/>
            </a:p>
          </p:txBody>
        </p:sp>
      </p:grpSp>
      <p:grpSp>
        <p:nvGrpSpPr>
          <p:cNvPr id="38" name="Group 38"/>
          <p:cNvGrpSpPr/>
          <p:nvPr/>
        </p:nvGrpSpPr>
        <p:grpSpPr>
          <a:xfrm>
            <a:off x="12091609" y="4260858"/>
            <a:ext cx="4380440" cy="2112321"/>
            <a:chOff x="0" y="0"/>
            <a:chExt cx="1153696" cy="556332"/>
          </a:xfrm>
        </p:grpSpPr>
        <p:sp>
          <p:nvSpPr>
            <p:cNvPr id="39" name="Freeform 39"/>
            <p:cNvSpPr/>
            <p:nvPr/>
          </p:nvSpPr>
          <p:spPr>
            <a:xfrm>
              <a:off x="0" y="0"/>
              <a:ext cx="1153696" cy="556332"/>
            </a:xfrm>
            <a:custGeom>
              <a:avLst/>
              <a:gdLst/>
              <a:ahLst/>
              <a:cxnLst/>
              <a:rect l="l" t="t" r="r" b="b"/>
              <a:pathLst>
                <a:path w="1153696" h="556332">
                  <a:moveTo>
                    <a:pt x="63626" y="0"/>
                  </a:moveTo>
                  <a:lnTo>
                    <a:pt x="1090070" y="0"/>
                  </a:lnTo>
                  <a:cubicBezTo>
                    <a:pt x="1125210" y="0"/>
                    <a:pt x="1153696" y="28486"/>
                    <a:pt x="1153696" y="63626"/>
                  </a:cubicBezTo>
                  <a:lnTo>
                    <a:pt x="1153696" y="492706"/>
                  </a:lnTo>
                  <a:cubicBezTo>
                    <a:pt x="1153696" y="509580"/>
                    <a:pt x="1146993" y="525764"/>
                    <a:pt x="1135061" y="537696"/>
                  </a:cubicBezTo>
                  <a:cubicBezTo>
                    <a:pt x="1123128" y="549628"/>
                    <a:pt x="1106945" y="556332"/>
                    <a:pt x="1090070" y="556332"/>
                  </a:cubicBezTo>
                  <a:lnTo>
                    <a:pt x="63626" y="556332"/>
                  </a:lnTo>
                  <a:cubicBezTo>
                    <a:pt x="28486" y="556332"/>
                    <a:pt x="0" y="527845"/>
                    <a:pt x="0" y="492706"/>
                  </a:cubicBezTo>
                  <a:lnTo>
                    <a:pt x="0" y="63626"/>
                  </a:lnTo>
                  <a:cubicBezTo>
                    <a:pt x="0" y="46751"/>
                    <a:pt x="6703" y="30568"/>
                    <a:pt x="18636" y="18636"/>
                  </a:cubicBezTo>
                  <a:cubicBezTo>
                    <a:pt x="30568" y="6703"/>
                    <a:pt x="46751" y="0"/>
                    <a:pt x="63626" y="0"/>
                  </a:cubicBezTo>
                  <a:close/>
                </a:path>
              </a:pathLst>
            </a:custGeom>
            <a:solidFill>
              <a:srgbClr val="F1CE32">
                <a:alpha val="19608"/>
              </a:srgbClr>
            </a:solidFill>
          </p:spPr>
        </p:sp>
        <p:sp>
          <p:nvSpPr>
            <p:cNvPr id="40" name="TextBox 40"/>
            <p:cNvSpPr txBox="1"/>
            <p:nvPr/>
          </p:nvSpPr>
          <p:spPr>
            <a:xfrm>
              <a:off x="0" y="-47625"/>
              <a:ext cx="1153696" cy="603957"/>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sp>
        <p:nvSpPr>
          <p:cNvPr id="6" name="Freeform 6"/>
          <p:cNvSpPr/>
          <p:nvPr/>
        </p:nvSpPr>
        <p:spPr>
          <a:xfrm>
            <a:off x="8345685" y="4559831"/>
            <a:ext cx="2353052" cy="1436278"/>
          </a:xfrm>
          <a:custGeom>
            <a:avLst/>
            <a:gdLst/>
            <a:ahLst/>
            <a:cxnLst/>
            <a:rect l="l" t="t" r="r" b="b"/>
            <a:pathLst>
              <a:path w="2353052" h="1436278">
                <a:moveTo>
                  <a:pt x="0" y="0"/>
                </a:moveTo>
                <a:lnTo>
                  <a:pt x="2353052" y="0"/>
                </a:lnTo>
                <a:lnTo>
                  <a:pt x="2353052" y="1436279"/>
                </a:lnTo>
                <a:lnTo>
                  <a:pt x="0" y="1436279"/>
                </a:lnTo>
                <a:lnTo>
                  <a:pt x="0" y="0"/>
                </a:lnTo>
                <a:close/>
              </a:path>
            </a:pathLst>
          </a:custGeom>
          <a:blipFill>
            <a:blip r:embed="rId4"/>
            <a:stretch>
              <a:fillRect/>
            </a:stretch>
          </a:blipFill>
        </p:spPr>
      </p:sp>
      <p:sp>
        <p:nvSpPr>
          <p:cNvPr id="7" name="Freeform 7"/>
          <p:cNvSpPr/>
          <p:nvPr/>
        </p:nvSpPr>
        <p:spPr>
          <a:xfrm>
            <a:off x="7834243" y="3578607"/>
            <a:ext cx="3308277" cy="765681"/>
          </a:xfrm>
          <a:custGeom>
            <a:avLst/>
            <a:gdLst/>
            <a:ahLst/>
            <a:cxnLst/>
            <a:rect l="l" t="t" r="r" b="b"/>
            <a:pathLst>
              <a:path w="3308277" h="765681">
                <a:moveTo>
                  <a:pt x="0" y="0"/>
                </a:moveTo>
                <a:lnTo>
                  <a:pt x="3308277" y="0"/>
                </a:lnTo>
                <a:lnTo>
                  <a:pt x="3308277" y="765681"/>
                </a:lnTo>
                <a:lnTo>
                  <a:pt x="0" y="765681"/>
                </a:lnTo>
                <a:lnTo>
                  <a:pt x="0" y="0"/>
                </a:lnTo>
                <a:close/>
              </a:path>
            </a:pathLst>
          </a:custGeom>
          <a:blipFill>
            <a:blip r:embed="rId5"/>
            <a:stretch>
              <a:fillRect l="-7580" t="-355" b="-355"/>
            </a:stretch>
          </a:blipFill>
        </p:spPr>
      </p:sp>
      <p:grpSp>
        <p:nvGrpSpPr>
          <p:cNvPr id="8" name="Group 8"/>
          <p:cNvGrpSpPr/>
          <p:nvPr/>
        </p:nvGrpSpPr>
        <p:grpSpPr>
          <a:xfrm>
            <a:off x="10698737" y="6811952"/>
            <a:ext cx="7080294" cy="2759597"/>
            <a:chOff x="0" y="0"/>
            <a:chExt cx="2234030" cy="870729"/>
          </a:xfrm>
        </p:grpSpPr>
        <p:sp>
          <p:nvSpPr>
            <p:cNvPr id="9" name="Freeform 9"/>
            <p:cNvSpPr/>
            <p:nvPr/>
          </p:nvSpPr>
          <p:spPr>
            <a:xfrm>
              <a:off x="0" y="0"/>
              <a:ext cx="2234030" cy="870730"/>
            </a:xfrm>
            <a:custGeom>
              <a:avLst/>
              <a:gdLst/>
              <a:ahLst/>
              <a:cxnLst/>
              <a:rect l="l" t="t" r="r" b="b"/>
              <a:pathLst>
                <a:path w="2234030" h="870730">
                  <a:moveTo>
                    <a:pt x="39364" y="0"/>
                  </a:moveTo>
                  <a:lnTo>
                    <a:pt x="2194666" y="0"/>
                  </a:lnTo>
                  <a:cubicBezTo>
                    <a:pt x="2205106" y="0"/>
                    <a:pt x="2215118" y="4147"/>
                    <a:pt x="2222500" y="11529"/>
                  </a:cubicBezTo>
                  <a:cubicBezTo>
                    <a:pt x="2229882" y="18912"/>
                    <a:pt x="2234030" y="28924"/>
                    <a:pt x="2234030" y="39364"/>
                  </a:cubicBezTo>
                  <a:lnTo>
                    <a:pt x="2234030" y="831365"/>
                  </a:lnTo>
                  <a:cubicBezTo>
                    <a:pt x="2234030" y="841805"/>
                    <a:pt x="2229882" y="851818"/>
                    <a:pt x="2222500" y="859200"/>
                  </a:cubicBezTo>
                  <a:cubicBezTo>
                    <a:pt x="2215118" y="866582"/>
                    <a:pt x="2205106" y="870730"/>
                    <a:pt x="2194666" y="870730"/>
                  </a:cubicBezTo>
                  <a:lnTo>
                    <a:pt x="39364" y="870730"/>
                  </a:lnTo>
                  <a:cubicBezTo>
                    <a:pt x="28924" y="870730"/>
                    <a:pt x="18912" y="866582"/>
                    <a:pt x="11529" y="859200"/>
                  </a:cubicBezTo>
                  <a:cubicBezTo>
                    <a:pt x="4147" y="851818"/>
                    <a:pt x="0" y="841805"/>
                    <a:pt x="0" y="831365"/>
                  </a:cubicBezTo>
                  <a:lnTo>
                    <a:pt x="0" y="39364"/>
                  </a:lnTo>
                  <a:cubicBezTo>
                    <a:pt x="0" y="28924"/>
                    <a:pt x="4147" y="18912"/>
                    <a:pt x="11529" y="11529"/>
                  </a:cubicBezTo>
                  <a:cubicBezTo>
                    <a:pt x="18912" y="4147"/>
                    <a:pt x="28924" y="0"/>
                    <a:pt x="39364" y="0"/>
                  </a:cubicBezTo>
                  <a:close/>
                </a:path>
              </a:pathLst>
            </a:custGeom>
            <a:solidFill>
              <a:srgbClr val="2F4F8B">
                <a:alpha val="24706"/>
              </a:srgbClr>
            </a:solidFill>
          </p:spPr>
        </p:sp>
        <p:sp>
          <p:nvSpPr>
            <p:cNvPr id="10" name="TextBox 10"/>
            <p:cNvSpPr txBox="1"/>
            <p:nvPr/>
          </p:nvSpPr>
          <p:spPr>
            <a:xfrm>
              <a:off x="0" y="-47625"/>
              <a:ext cx="2234030" cy="918354"/>
            </a:xfrm>
            <a:prstGeom prst="rect">
              <a:avLst/>
            </a:prstGeom>
          </p:spPr>
          <p:txBody>
            <a:bodyPr lIns="50800" tIns="50800" rIns="50800" bIns="50800" rtlCol="0" anchor="ctr"/>
            <a:lstStyle/>
            <a:p>
              <a:pPr algn="ctr">
                <a:lnSpc>
                  <a:spcPts val="2940"/>
                </a:lnSpc>
              </a:pPr>
              <a:endParaRPr/>
            </a:p>
          </p:txBody>
        </p:sp>
      </p:grpSp>
      <p:sp>
        <p:nvSpPr>
          <p:cNvPr id="11" name="Freeform 11"/>
          <p:cNvSpPr/>
          <p:nvPr/>
        </p:nvSpPr>
        <p:spPr>
          <a:xfrm>
            <a:off x="10698737" y="6739457"/>
            <a:ext cx="7356084" cy="2832092"/>
          </a:xfrm>
          <a:custGeom>
            <a:avLst/>
            <a:gdLst/>
            <a:ahLst/>
            <a:cxnLst/>
            <a:rect l="l" t="t" r="r" b="b"/>
            <a:pathLst>
              <a:path w="7356084" h="2832092">
                <a:moveTo>
                  <a:pt x="0" y="0"/>
                </a:moveTo>
                <a:lnTo>
                  <a:pt x="7356083" y="0"/>
                </a:lnTo>
                <a:lnTo>
                  <a:pt x="7356083" y="2832092"/>
                </a:lnTo>
                <a:lnTo>
                  <a:pt x="0" y="2832092"/>
                </a:lnTo>
                <a:lnTo>
                  <a:pt x="0" y="0"/>
                </a:lnTo>
                <a:close/>
              </a:path>
            </a:pathLst>
          </a:custGeom>
          <a:blipFill>
            <a:blip r:embed="rId6"/>
            <a:stretch>
              <a:fillRect/>
            </a:stretch>
          </a:blipFill>
        </p:spPr>
      </p:sp>
      <p:sp>
        <p:nvSpPr>
          <p:cNvPr id="12" name="Freeform 12"/>
          <p:cNvSpPr/>
          <p:nvPr/>
        </p:nvSpPr>
        <p:spPr>
          <a:xfrm>
            <a:off x="1642229" y="6811952"/>
            <a:ext cx="5007552" cy="2657030"/>
          </a:xfrm>
          <a:custGeom>
            <a:avLst/>
            <a:gdLst/>
            <a:ahLst/>
            <a:cxnLst/>
            <a:rect l="l" t="t" r="r" b="b"/>
            <a:pathLst>
              <a:path w="5007552" h="2657030">
                <a:moveTo>
                  <a:pt x="0" y="0"/>
                </a:moveTo>
                <a:lnTo>
                  <a:pt x="5007552" y="0"/>
                </a:lnTo>
                <a:lnTo>
                  <a:pt x="5007552" y="2657030"/>
                </a:lnTo>
                <a:lnTo>
                  <a:pt x="0" y="2657030"/>
                </a:lnTo>
                <a:lnTo>
                  <a:pt x="0" y="0"/>
                </a:lnTo>
                <a:close/>
              </a:path>
            </a:pathLst>
          </a:custGeom>
          <a:blipFill>
            <a:blip r:embed="rId7"/>
            <a:stretch>
              <a:fillRect t="-6766" b="-9004"/>
            </a:stretch>
          </a:blipFill>
        </p:spPr>
      </p:sp>
      <p:sp>
        <p:nvSpPr>
          <p:cNvPr id="13" name="TextBox 13"/>
          <p:cNvSpPr txBox="1"/>
          <p:nvPr/>
        </p:nvSpPr>
        <p:spPr>
          <a:xfrm>
            <a:off x="1499347" y="584947"/>
            <a:ext cx="13577137" cy="1825807"/>
          </a:xfrm>
          <a:prstGeom prst="rect">
            <a:avLst/>
          </a:prstGeom>
        </p:spPr>
        <p:txBody>
          <a:bodyPr lIns="0" tIns="0" rIns="0" bIns="0" rtlCol="0" anchor="t">
            <a:spAutoFit/>
          </a:bodyPr>
          <a:lstStyle/>
          <a:p>
            <a:pPr marL="0" lvl="0" indent="0" algn="ctr">
              <a:lnSpc>
                <a:spcPts val="4768"/>
              </a:lnSpc>
              <a:spcBef>
                <a:spcPct val="0"/>
              </a:spcBef>
            </a:pPr>
            <a:r>
              <a:rPr lang="en-US" sz="4675" b="1" u="none" strike="noStrike" spc="43">
                <a:solidFill>
                  <a:srgbClr val="C55A11"/>
                </a:solidFill>
                <a:latin typeface="Nunito Bold"/>
                <a:ea typeface="Nunito Bold"/>
                <a:cs typeface="Nunito Bold"/>
                <a:sym typeface="Nunito Bold"/>
              </a:rPr>
              <a:t>Modelo Integrado de Planeación y Gestión MIPG</a:t>
            </a:r>
          </a:p>
          <a:p>
            <a:pPr marL="0" lvl="0" indent="0" algn="ctr">
              <a:lnSpc>
                <a:spcPts val="4768"/>
              </a:lnSpc>
              <a:spcBef>
                <a:spcPct val="0"/>
              </a:spcBef>
            </a:pPr>
            <a:r>
              <a:rPr lang="en-US" sz="4675" b="1" u="none" strike="noStrike" spc="43">
                <a:solidFill>
                  <a:srgbClr val="C55A11"/>
                </a:solidFill>
                <a:latin typeface="Nunito Bold"/>
                <a:ea typeface="Nunito Bold"/>
                <a:cs typeface="Nunito Bold"/>
                <a:sym typeface="Nunito Bold"/>
              </a:rPr>
              <a:t>Medición del Desempeño Institucional (MDI)</a:t>
            </a:r>
          </a:p>
          <a:p>
            <a:pPr marL="0" lvl="0" indent="0" algn="ctr">
              <a:lnSpc>
                <a:spcPts val="4768"/>
              </a:lnSpc>
              <a:spcBef>
                <a:spcPct val="0"/>
              </a:spcBef>
            </a:pPr>
            <a:endParaRPr lang="en-US" sz="4675" b="1" u="none" strike="noStrike" spc="43">
              <a:solidFill>
                <a:srgbClr val="C55A11"/>
              </a:solidFill>
              <a:latin typeface="Nunito Bold"/>
              <a:ea typeface="Nunito Bold"/>
              <a:cs typeface="Nunito Bold"/>
              <a:sym typeface="Nunito Bold"/>
            </a:endParaRPr>
          </a:p>
        </p:txBody>
      </p:sp>
      <p:grpSp>
        <p:nvGrpSpPr>
          <p:cNvPr id="14" name="Group 14"/>
          <p:cNvGrpSpPr/>
          <p:nvPr/>
        </p:nvGrpSpPr>
        <p:grpSpPr>
          <a:xfrm>
            <a:off x="1028700" y="2916059"/>
            <a:ext cx="5823700" cy="2633460"/>
            <a:chOff x="0" y="0"/>
            <a:chExt cx="2215171" cy="1001694"/>
          </a:xfrm>
        </p:grpSpPr>
        <p:sp>
          <p:nvSpPr>
            <p:cNvPr id="15" name="Freeform 15"/>
            <p:cNvSpPr/>
            <p:nvPr/>
          </p:nvSpPr>
          <p:spPr>
            <a:xfrm>
              <a:off x="0" y="0"/>
              <a:ext cx="2215171" cy="1001694"/>
            </a:xfrm>
            <a:custGeom>
              <a:avLst/>
              <a:gdLst/>
              <a:ahLst/>
              <a:cxnLst/>
              <a:rect l="l" t="t" r="r" b="b"/>
              <a:pathLst>
                <a:path w="2215171" h="1001694">
                  <a:moveTo>
                    <a:pt x="2090711" y="1001694"/>
                  </a:moveTo>
                  <a:lnTo>
                    <a:pt x="124460" y="1001694"/>
                  </a:lnTo>
                  <a:cubicBezTo>
                    <a:pt x="55880" y="1001694"/>
                    <a:pt x="0" y="945814"/>
                    <a:pt x="0" y="877234"/>
                  </a:cubicBezTo>
                  <a:lnTo>
                    <a:pt x="0" y="124460"/>
                  </a:lnTo>
                  <a:cubicBezTo>
                    <a:pt x="0" y="55880"/>
                    <a:pt x="55880" y="0"/>
                    <a:pt x="124460" y="0"/>
                  </a:cubicBezTo>
                  <a:lnTo>
                    <a:pt x="2090711" y="0"/>
                  </a:lnTo>
                  <a:cubicBezTo>
                    <a:pt x="2159291" y="0"/>
                    <a:pt x="2215171" y="55880"/>
                    <a:pt x="2215171" y="124460"/>
                  </a:cubicBezTo>
                  <a:lnTo>
                    <a:pt x="2215171" y="877234"/>
                  </a:lnTo>
                  <a:cubicBezTo>
                    <a:pt x="2215171" y="945814"/>
                    <a:pt x="2159291" y="1001694"/>
                    <a:pt x="2090711" y="1001694"/>
                  </a:cubicBezTo>
                  <a:close/>
                </a:path>
              </a:pathLst>
            </a:custGeom>
            <a:solidFill>
              <a:srgbClr val="F1CE32">
                <a:alpha val="73725"/>
              </a:srgbClr>
            </a:solidFill>
          </p:spPr>
        </p:sp>
      </p:grpSp>
      <p:grpSp>
        <p:nvGrpSpPr>
          <p:cNvPr id="16" name="Group 16"/>
          <p:cNvGrpSpPr/>
          <p:nvPr/>
        </p:nvGrpSpPr>
        <p:grpSpPr>
          <a:xfrm>
            <a:off x="11711956" y="2916059"/>
            <a:ext cx="5823700" cy="2633460"/>
            <a:chOff x="0" y="0"/>
            <a:chExt cx="2215171" cy="1001694"/>
          </a:xfrm>
        </p:grpSpPr>
        <p:sp>
          <p:nvSpPr>
            <p:cNvPr id="17" name="Freeform 17"/>
            <p:cNvSpPr/>
            <p:nvPr/>
          </p:nvSpPr>
          <p:spPr>
            <a:xfrm>
              <a:off x="0" y="0"/>
              <a:ext cx="2215171" cy="1001694"/>
            </a:xfrm>
            <a:custGeom>
              <a:avLst/>
              <a:gdLst/>
              <a:ahLst/>
              <a:cxnLst/>
              <a:rect l="l" t="t" r="r" b="b"/>
              <a:pathLst>
                <a:path w="2215171" h="1001694">
                  <a:moveTo>
                    <a:pt x="2090711" y="1001694"/>
                  </a:moveTo>
                  <a:lnTo>
                    <a:pt x="124460" y="1001694"/>
                  </a:lnTo>
                  <a:cubicBezTo>
                    <a:pt x="55880" y="1001694"/>
                    <a:pt x="0" y="945814"/>
                    <a:pt x="0" y="877234"/>
                  </a:cubicBezTo>
                  <a:lnTo>
                    <a:pt x="0" y="124460"/>
                  </a:lnTo>
                  <a:cubicBezTo>
                    <a:pt x="0" y="55880"/>
                    <a:pt x="55880" y="0"/>
                    <a:pt x="124460" y="0"/>
                  </a:cubicBezTo>
                  <a:lnTo>
                    <a:pt x="2090711" y="0"/>
                  </a:lnTo>
                  <a:cubicBezTo>
                    <a:pt x="2159291" y="0"/>
                    <a:pt x="2215171" y="55880"/>
                    <a:pt x="2215171" y="124460"/>
                  </a:cubicBezTo>
                  <a:lnTo>
                    <a:pt x="2215171" y="877234"/>
                  </a:lnTo>
                  <a:cubicBezTo>
                    <a:pt x="2215171" y="945814"/>
                    <a:pt x="2159291" y="1001694"/>
                    <a:pt x="2090711" y="1001694"/>
                  </a:cubicBezTo>
                  <a:close/>
                </a:path>
              </a:pathLst>
            </a:custGeom>
            <a:solidFill>
              <a:srgbClr val="F1CE32">
                <a:alpha val="73725"/>
              </a:srgbClr>
            </a:solidFill>
          </p:spPr>
        </p:sp>
      </p:grpSp>
      <p:sp>
        <p:nvSpPr>
          <p:cNvPr id="18" name="TextBox 18"/>
          <p:cNvSpPr txBox="1"/>
          <p:nvPr/>
        </p:nvSpPr>
        <p:spPr>
          <a:xfrm>
            <a:off x="1203180" y="3072382"/>
            <a:ext cx="5474741" cy="2477138"/>
          </a:xfrm>
          <a:prstGeom prst="rect">
            <a:avLst/>
          </a:prstGeom>
        </p:spPr>
        <p:txBody>
          <a:bodyPr lIns="0" tIns="0" rIns="0" bIns="0" rtlCol="0" anchor="t">
            <a:spAutoFit/>
          </a:bodyPr>
          <a:lstStyle/>
          <a:p>
            <a:pPr algn="ctr">
              <a:lnSpc>
                <a:spcPts val="4129"/>
              </a:lnSpc>
            </a:pPr>
            <a:r>
              <a:rPr lang="en-US" sz="2949">
                <a:solidFill>
                  <a:srgbClr val="021531"/>
                </a:solidFill>
                <a:latin typeface="Museo Sans 1"/>
                <a:ea typeface="Museo Sans 1"/>
                <a:cs typeface="Museo Sans 1"/>
                <a:sym typeface="Museo Sans 1"/>
              </a:rPr>
              <a:t>COBERTURA DE LA MEDICIÓN</a:t>
            </a:r>
          </a:p>
          <a:p>
            <a:pPr algn="ctr">
              <a:lnSpc>
                <a:spcPts val="3149"/>
              </a:lnSpc>
            </a:pPr>
            <a:r>
              <a:rPr lang="en-US" sz="2249">
                <a:solidFill>
                  <a:srgbClr val="021531"/>
                </a:solidFill>
                <a:latin typeface="Museo Sans 2"/>
                <a:ea typeface="Museo Sans 2"/>
                <a:cs typeface="Museo Sans 2"/>
                <a:sym typeface="Museo Sans 2"/>
              </a:rPr>
              <a:t>La población objetivo son las entidades definidas en el Decreto 1499 de 2017, descritas en el universo de estudio.  (6.007 entidades)</a:t>
            </a:r>
          </a:p>
          <a:p>
            <a:pPr algn="ctr">
              <a:lnSpc>
                <a:spcPts val="3149"/>
              </a:lnSpc>
            </a:pPr>
            <a:endParaRPr lang="en-US" sz="2249">
              <a:solidFill>
                <a:srgbClr val="021531"/>
              </a:solidFill>
              <a:latin typeface="Museo Sans 2"/>
              <a:ea typeface="Museo Sans 2"/>
              <a:cs typeface="Museo Sans 2"/>
              <a:sym typeface="Museo Sans 2"/>
            </a:endParaRPr>
          </a:p>
        </p:txBody>
      </p:sp>
      <p:sp>
        <p:nvSpPr>
          <p:cNvPr id="19" name="TextBox 19"/>
          <p:cNvSpPr txBox="1"/>
          <p:nvPr/>
        </p:nvSpPr>
        <p:spPr>
          <a:xfrm>
            <a:off x="12040027" y="3091432"/>
            <a:ext cx="5167558" cy="2390224"/>
          </a:xfrm>
          <a:prstGeom prst="rect">
            <a:avLst/>
          </a:prstGeom>
        </p:spPr>
        <p:txBody>
          <a:bodyPr lIns="0" tIns="0" rIns="0" bIns="0" rtlCol="0" anchor="t">
            <a:spAutoFit/>
          </a:bodyPr>
          <a:lstStyle/>
          <a:p>
            <a:pPr marL="0" lvl="0" indent="0" algn="ctr">
              <a:lnSpc>
                <a:spcPts val="3180"/>
              </a:lnSpc>
              <a:spcBef>
                <a:spcPct val="0"/>
              </a:spcBef>
            </a:pPr>
            <a:r>
              <a:rPr lang="en-US" sz="2271" u="none" strike="noStrike">
                <a:solidFill>
                  <a:srgbClr val="021531">
                    <a:alpha val="73725"/>
                  </a:srgbClr>
                </a:solidFill>
                <a:latin typeface="Museo Sans 1"/>
                <a:ea typeface="Museo Sans 1"/>
                <a:cs typeface="Museo Sans 1"/>
                <a:sym typeface="Museo Sans 1"/>
              </a:rPr>
              <a:t>RESULTADOS ÍNDICE DESEMPEÑO INSTITUCIONAL (IDI)</a:t>
            </a:r>
          </a:p>
          <a:p>
            <a:pPr marL="0" lvl="0" indent="0" algn="ctr">
              <a:lnSpc>
                <a:spcPts val="3180"/>
              </a:lnSpc>
              <a:spcBef>
                <a:spcPct val="0"/>
              </a:spcBef>
            </a:pPr>
            <a:r>
              <a:rPr lang="en-US" sz="2271" u="none" strike="noStrike">
                <a:solidFill>
                  <a:srgbClr val="021531">
                    <a:alpha val="73725"/>
                  </a:srgbClr>
                </a:solidFill>
                <a:latin typeface="Museo Sans 2"/>
                <a:ea typeface="Museo Sans 2"/>
                <a:cs typeface="Museo Sans 2"/>
                <a:sym typeface="Museo Sans 2"/>
              </a:rPr>
              <a:t>La información de la Medición se concreta en los resultados de los Índices de desempeño. </a:t>
            </a:r>
          </a:p>
          <a:p>
            <a:pPr marL="0" lvl="0" indent="0" algn="ctr">
              <a:lnSpc>
                <a:spcPts val="3180"/>
              </a:lnSpc>
              <a:spcBef>
                <a:spcPct val="0"/>
              </a:spcBef>
            </a:pPr>
            <a:r>
              <a:rPr lang="en-US" sz="2271" u="none" strike="noStrike">
                <a:solidFill>
                  <a:srgbClr val="021531">
                    <a:alpha val="73725"/>
                  </a:srgbClr>
                </a:solidFill>
                <a:latin typeface="Museo Sans 2"/>
                <a:ea typeface="Museo Sans 2"/>
                <a:cs typeface="Museo Sans 2"/>
                <a:sym typeface="Museo Sans 2"/>
              </a:rPr>
              <a:t>(Total de 95)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267" y="-14868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sp>
        <p:nvSpPr>
          <p:cNvPr id="6" name="Freeform 6"/>
          <p:cNvSpPr/>
          <p:nvPr/>
        </p:nvSpPr>
        <p:spPr>
          <a:xfrm>
            <a:off x="6397307" y="2881588"/>
            <a:ext cx="5595918" cy="6205730"/>
          </a:xfrm>
          <a:custGeom>
            <a:avLst/>
            <a:gdLst/>
            <a:ahLst/>
            <a:cxnLst/>
            <a:rect l="l" t="t" r="r" b="b"/>
            <a:pathLst>
              <a:path w="5595918" h="6205730">
                <a:moveTo>
                  <a:pt x="0" y="0"/>
                </a:moveTo>
                <a:lnTo>
                  <a:pt x="5595919" y="0"/>
                </a:lnTo>
                <a:lnTo>
                  <a:pt x="5595919" y="6205730"/>
                </a:lnTo>
                <a:lnTo>
                  <a:pt x="0" y="6205730"/>
                </a:lnTo>
                <a:lnTo>
                  <a:pt x="0" y="0"/>
                </a:lnTo>
                <a:close/>
              </a:path>
            </a:pathLst>
          </a:custGeom>
          <a:blipFill>
            <a:blip r:embed="rId4"/>
            <a:stretch>
              <a:fillRect/>
            </a:stretch>
          </a:blipFill>
        </p:spPr>
      </p:sp>
      <p:sp>
        <p:nvSpPr>
          <p:cNvPr id="7" name="Freeform 7"/>
          <p:cNvSpPr/>
          <p:nvPr/>
        </p:nvSpPr>
        <p:spPr>
          <a:xfrm>
            <a:off x="11898733" y="2891037"/>
            <a:ext cx="5826892" cy="6205730"/>
          </a:xfrm>
          <a:custGeom>
            <a:avLst/>
            <a:gdLst/>
            <a:ahLst/>
            <a:cxnLst/>
            <a:rect l="l" t="t" r="r" b="b"/>
            <a:pathLst>
              <a:path w="5826892" h="6205730">
                <a:moveTo>
                  <a:pt x="0" y="0"/>
                </a:moveTo>
                <a:lnTo>
                  <a:pt x="5826892" y="0"/>
                </a:lnTo>
                <a:lnTo>
                  <a:pt x="5826892" y="6205730"/>
                </a:lnTo>
                <a:lnTo>
                  <a:pt x="0" y="6205730"/>
                </a:lnTo>
                <a:lnTo>
                  <a:pt x="0" y="0"/>
                </a:lnTo>
                <a:close/>
              </a:path>
            </a:pathLst>
          </a:custGeom>
          <a:blipFill>
            <a:blip r:embed="rId5"/>
            <a:stretch>
              <a:fillRect/>
            </a:stretch>
          </a:blipFill>
        </p:spPr>
      </p:sp>
      <p:sp>
        <p:nvSpPr>
          <p:cNvPr id="8" name="Freeform 8"/>
          <p:cNvSpPr/>
          <p:nvPr/>
        </p:nvSpPr>
        <p:spPr>
          <a:xfrm>
            <a:off x="1347291" y="5989177"/>
            <a:ext cx="2723084" cy="3748065"/>
          </a:xfrm>
          <a:custGeom>
            <a:avLst/>
            <a:gdLst/>
            <a:ahLst/>
            <a:cxnLst/>
            <a:rect l="l" t="t" r="r" b="b"/>
            <a:pathLst>
              <a:path w="2723084" h="3748065">
                <a:moveTo>
                  <a:pt x="0" y="0"/>
                </a:moveTo>
                <a:lnTo>
                  <a:pt x="2723084" y="0"/>
                </a:lnTo>
                <a:lnTo>
                  <a:pt x="2723084" y="3748065"/>
                </a:lnTo>
                <a:lnTo>
                  <a:pt x="0" y="3748065"/>
                </a:lnTo>
                <a:lnTo>
                  <a:pt x="0" y="0"/>
                </a:lnTo>
                <a:close/>
              </a:path>
            </a:pathLst>
          </a:custGeom>
          <a:blipFill>
            <a:blip r:embed="rId6"/>
            <a:stretch>
              <a:fillRect/>
            </a:stretch>
          </a:blipFill>
        </p:spPr>
      </p:sp>
      <p:sp>
        <p:nvSpPr>
          <p:cNvPr id="9" name="Freeform 9"/>
          <p:cNvSpPr/>
          <p:nvPr/>
        </p:nvSpPr>
        <p:spPr>
          <a:xfrm>
            <a:off x="3463173" y="6227302"/>
            <a:ext cx="2262897" cy="792014"/>
          </a:xfrm>
          <a:custGeom>
            <a:avLst/>
            <a:gdLst/>
            <a:ahLst/>
            <a:cxnLst/>
            <a:rect l="l" t="t" r="r" b="b"/>
            <a:pathLst>
              <a:path w="2262897" h="792014">
                <a:moveTo>
                  <a:pt x="0" y="0"/>
                </a:moveTo>
                <a:lnTo>
                  <a:pt x="2262897" y="0"/>
                </a:lnTo>
                <a:lnTo>
                  <a:pt x="2262897" y="792014"/>
                </a:lnTo>
                <a:lnTo>
                  <a:pt x="0" y="792014"/>
                </a:lnTo>
                <a:lnTo>
                  <a:pt x="0" y="0"/>
                </a:lnTo>
                <a:close/>
              </a:path>
            </a:pathLst>
          </a:custGeom>
          <a:blipFill>
            <a:blip r:embed="rId7"/>
            <a:stretch>
              <a:fillRect/>
            </a:stretch>
          </a:blipFill>
        </p:spPr>
      </p:sp>
      <p:sp>
        <p:nvSpPr>
          <p:cNvPr id="11" name="TextBox 11"/>
          <p:cNvSpPr txBox="1"/>
          <p:nvPr/>
        </p:nvSpPr>
        <p:spPr>
          <a:xfrm>
            <a:off x="1142962" y="432790"/>
            <a:ext cx="14004131" cy="1126434"/>
          </a:xfrm>
          <a:prstGeom prst="rect">
            <a:avLst/>
          </a:prstGeom>
        </p:spPr>
        <p:txBody>
          <a:bodyPr lIns="0" tIns="0" rIns="0" bIns="0" rtlCol="0" anchor="t">
            <a:spAutoFit/>
          </a:bodyPr>
          <a:lstStyle/>
          <a:p>
            <a:pPr marL="0" lvl="0" indent="0" algn="ctr">
              <a:lnSpc>
                <a:spcPts val="4360"/>
              </a:lnSpc>
              <a:spcBef>
                <a:spcPct val="0"/>
              </a:spcBef>
            </a:pPr>
            <a:r>
              <a:rPr lang="en-US" sz="4275" b="1" u="none" strike="noStrike" spc="40">
                <a:solidFill>
                  <a:srgbClr val="C55A11"/>
                </a:solidFill>
                <a:latin typeface="Nunito Bold"/>
                <a:ea typeface="Nunito Bold"/>
                <a:cs typeface="Nunito Bold"/>
                <a:sym typeface="Nunito Bold"/>
              </a:rPr>
              <a:t>Estrategia Acción Integral Orden Nacional y Territorial</a:t>
            </a:r>
          </a:p>
          <a:p>
            <a:pPr marL="0" lvl="0" indent="0" algn="ctr">
              <a:lnSpc>
                <a:spcPts val="4360"/>
              </a:lnSpc>
              <a:spcBef>
                <a:spcPct val="0"/>
              </a:spcBef>
            </a:pPr>
            <a:r>
              <a:rPr lang="en-US" sz="4275" b="1" u="none" strike="noStrike" spc="40">
                <a:solidFill>
                  <a:srgbClr val="C55A11"/>
                </a:solidFill>
                <a:latin typeface="Nunito Bold"/>
                <a:ea typeface="Nunito Bold"/>
                <a:cs typeface="Nunito Bold"/>
                <a:sym typeface="Nunito Bold"/>
              </a:rPr>
              <a:t>Resultados y avances DGDI Julio 2023 - Junio 2024</a:t>
            </a:r>
          </a:p>
        </p:txBody>
      </p:sp>
      <p:sp>
        <p:nvSpPr>
          <p:cNvPr id="12" name="TextBox 12"/>
          <p:cNvSpPr txBox="1"/>
          <p:nvPr/>
        </p:nvSpPr>
        <p:spPr>
          <a:xfrm>
            <a:off x="1131449" y="2819096"/>
            <a:ext cx="4451985" cy="504825"/>
          </a:xfrm>
          <a:prstGeom prst="rect">
            <a:avLst/>
          </a:prstGeom>
        </p:spPr>
        <p:txBody>
          <a:bodyPr lIns="0" tIns="0" rIns="0" bIns="0" rtlCol="0" anchor="t">
            <a:spAutoFit/>
          </a:bodyPr>
          <a:lstStyle/>
          <a:p>
            <a:pPr algn="l">
              <a:lnSpc>
                <a:spcPts val="4199"/>
              </a:lnSpc>
            </a:pPr>
            <a:r>
              <a:rPr lang="en-US" sz="2999">
                <a:solidFill>
                  <a:srgbClr val="C55A11"/>
                </a:solidFill>
                <a:latin typeface="Museo Sans 1"/>
                <a:ea typeface="Museo Sans 1"/>
                <a:cs typeface="Museo Sans 1"/>
                <a:sym typeface="Museo Sans 1"/>
              </a:rPr>
              <a:t>Asistencia Técnica:</a:t>
            </a:r>
          </a:p>
        </p:txBody>
      </p:sp>
      <p:sp>
        <p:nvSpPr>
          <p:cNvPr id="13" name="TextBox 13"/>
          <p:cNvSpPr txBox="1"/>
          <p:nvPr/>
        </p:nvSpPr>
        <p:spPr>
          <a:xfrm>
            <a:off x="1131449" y="3552676"/>
            <a:ext cx="4840035" cy="499110"/>
          </a:xfrm>
          <a:prstGeom prst="rect">
            <a:avLst/>
          </a:prstGeom>
        </p:spPr>
        <p:txBody>
          <a:bodyPr lIns="0" tIns="0" rIns="0" bIns="0" rtlCol="0" anchor="t">
            <a:spAutoFit/>
          </a:bodyPr>
          <a:lstStyle/>
          <a:p>
            <a:pPr algn="l">
              <a:lnSpc>
                <a:spcPts val="1919"/>
              </a:lnSpc>
            </a:pPr>
            <a:r>
              <a:rPr lang="en-US" sz="1999">
                <a:solidFill>
                  <a:srgbClr val="2F4F8B"/>
                </a:solidFill>
                <a:latin typeface="Museo Sans 1"/>
                <a:ea typeface="Museo Sans 1"/>
                <a:cs typeface="Museo Sans 1"/>
                <a:sym typeface="Museo Sans 1"/>
              </a:rPr>
              <a:t>MIPG General – Análisis Resultados y mejora  IDI</a:t>
            </a:r>
          </a:p>
        </p:txBody>
      </p:sp>
      <p:sp>
        <p:nvSpPr>
          <p:cNvPr id="14" name="TextBox 14"/>
          <p:cNvSpPr txBox="1"/>
          <p:nvPr/>
        </p:nvSpPr>
        <p:spPr>
          <a:xfrm>
            <a:off x="1131449" y="4204185"/>
            <a:ext cx="4840035" cy="499110"/>
          </a:xfrm>
          <a:prstGeom prst="rect">
            <a:avLst/>
          </a:prstGeom>
        </p:spPr>
        <p:txBody>
          <a:bodyPr lIns="0" tIns="0" rIns="0" bIns="0" rtlCol="0" anchor="t">
            <a:spAutoFit/>
          </a:bodyPr>
          <a:lstStyle/>
          <a:p>
            <a:pPr algn="l">
              <a:lnSpc>
                <a:spcPts val="1919"/>
              </a:lnSpc>
            </a:pPr>
            <a:r>
              <a:rPr lang="en-US" sz="1999">
                <a:solidFill>
                  <a:srgbClr val="2F4F8B"/>
                </a:solidFill>
                <a:latin typeface="Museo Sans 1"/>
                <a:ea typeface="Museo Sans 1"/>
                <a:cs typeface="Museo Sans 1"/>
                <a:sym typeface="Museo Sans 1"/>
              </a:rPr>
              <a:t>Administración del Riesgo – Metodología Aplicada</a:t>
            </a:r>
          </a:p>
        </p:txBody>
      </p:sp>
      <p:sp>
        <p:nvSpPr>
          <p:cNvPr id="15" name="TextBox 15"/>
          <p:cNvSpPr txBox="1"/>
          <p:nvPr/>
        </p:nvSpPr>
        <p:spPr>
          <a:xfrm>
            <a:off x="1131449" y="4790290"/>
            <a:ext cx="5491092" cy="339725"/>
          </a:xfrm>
          <a:prstGeom prst="rect">
            <a:avLst/>
          </a:prstGeom>
        </p:spPr>
        <p:txBody>
          <a:bodyPr lIns="0" tIns="0" rIns="0" bIns="0" rtlCol="0" anchor="t">
            <a:spAutoFit/>
          </a:bodyPr>
          <a:lstStyle/>
          <a:p>
            <a:pPr algn="l">
              <a:lnSpc>
                <a:spcPts val="2799"/>
              </a:lnSpc>
            </a:pPr>
            <a:r>
              <a:rPr lang="en-US" sz="1999">
                <a:solidFill>
                  <a:srgbClr val="2F4F8B"/>
                </a:solidFill>
                <a:latin typeface="Museo Sans 1"/>
                <a:ea typeface="Museo Sans 1"/>
                <a:cs typeface="Museo Sans 1"/>
                <a:sym typeface="Museo Sans 1"/>
              </a:rPr>
              <a:t>Gestión Preventiva de Riesgos Fiscales</a:t>
            </a:r>
          </a:p>
        </p:txBody>
      </p:sp>
      <p:sp>
        <p:nvSpPr>
          <p:cNvPr id="16" name="TextBox 16"/>
          <p:cNvSpPr txBox="1"/>
          <p:nvPr/>
        </p:nvSpPr>
        <p:spPr>
          <a:xfrm>
            <a:off x="1142962" y="5206216"/>
            <a:ext cx="4594622" cy="339725"/>
          </a:xfrm>
          <a:prstGeom prst="rect">
            <a:avLst/>
          </a:prstGeom>
        </p:spPr>
        <p:txBody>
          <a:bodyPr lIns="0" tIns="0" rIns="0" bIns="0" rtlCol="0" anchor="t">
            <a:spAutoFit/>
          </a:bodyPr>
          <a:lstStyle/>
          <a:p>
            <a:pPr algn="l">
              <a:lnSpc>
                <a:spcPts val="2799"/>
              </a:lnSpc>
            </a:pPr>
            <a:r>
              <a:rPr lang="en-US" sz="1999">
                <a:solidFill>
                  <a:srgbClr val="2F4F8B"/>
                </a:solidFill>
                <a:latin typeface="Museo Sans 1"/>
                <a:ea typeface="Museo Sans 1"/>
                <a:cs typeface="Museo Sans 1"/>
                <a:sym typeface="Museo Sans 1"/>
              </a:rPr>
              <a:t>Procesos y Procedimientos</a:t>
            </a:r>
          </a:p>
        </p:txBody>
      </p:sp>
      <p:sp>
        <p:nvSpPr>
          <p:cNvPr id="17" name="TextBox 17"/>
          <p:cNvSpPr txBox="1"/>
          <p:nvPr/>
        </p:nvSpPr>
        <p:spPr>
          <a:xfrm>
            <a:off x="1142962" y="5578646"/>
            <a:ext cx="4594622" cy="339725"/>
          </a:xfrm>
          <a:prstGeom prst="rect">
            <a:avLst/>
          </a:prstGeom>
        </p:spPr>
        <p:txBody>
          <a:bodyPr lIns="0" tIns="0" rIns="0" bIns="0" rtlCol="0" anchor="t">
            <a:spAutoFit/>
          </a:bodyPr>
          <a:lstStyle/>
          <a:p>
            <a:pPr algn="l">
              <a:lnSpc>
                <a:spcPts val="2799"/>
              </a:lnSpc>
            </a:pPr>
            <a:r>
              <a:rPr lang="en-US" sz="1999">
                <a:solidFill>
                  <a:srgbClr val="2F4F8B"/>
                </a:solidFill>
                <a:latin typeface="Museo Sans 1"/>
                <a:ea typeface="Museo Sans 1"/>
                <a:cs typeface="Museo Sans 1"/>
                <a:sym typeface="Museo Sans 1"/>
              </a:rPr>
              <a:t>Auditoría Interna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37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sp>
        <p:nvSpPr>
          <p:cNvPr id="6" name="Freeform 6"/>
          <p:cNvSpPr/>
          <p:nvPr/>
        </p:nvSpPr>
        <p:spPr>
          <a:xfrm>
            <a:off x="14074181" y="4387912"/>
            <a:ext cx="3185119" cy="2946235"/>
          </a:xfrm>
          <a:custGeom>
            <a:avLst/>
            <a:gdLst/>
            <a:ahLst/>
            <a:cxnLst/>
            <a:rect l="l" t="t" r="r" b="b"/>
            <a:pathLst>
              <a:path w="3185119" h="2946235">
                <a:moveTo>
                  <a:pt x="0" y="0"/>
                </a:moveTo>
                <a:lnTo>
                  <a:pt x="3185119" y="0"/>
                </a:lnTo>
                <a:lnTo>
                  <a:pt x="3185119" y="2946236"/>
                </a:lnTo>
                <a:lnTo>
                  <a:pt x="0" y="2946236"/>
                </a:lnTo>
                <a:lnTo>
                  <a:pt x="0" y="0"/>
                </a:lnTo>
                <a:close/>
              </a:path>
            </a:pathLst>
          </a:custGeom>
          <a:blipFill>
            <a:blip r:embed="rId4"/>
            <a:stretch>
              <a:fillRect/>
            </a:stretch>
          </a:blipFill>
        </p:spPr>
      </p:sp>
      <p:sp>
        <p:nvSpPr>
          <p:cNvPr id="7" name="Freeform 7"/>
          <p:cNvSpPr/>
          <p:nvPr/>
        </p:nvSpPr>
        <p:spPr>
          <a:xfrm>
            <a:off x="14055742" y="7515893"/>
            <a:ext cx="3203558" cy="888578"/>
          </a:xfrm>
          <a:custGeom>
            <a:avLst/>
            <a:gdLst/>
            <a:ahLst/>
            <a:cxnLst/>
            <a:rect l="l" t="t" r="r" b="b"/>
            <a:pathLst>
              <a:path w="3203558" h="888578">
                <a:moveTo>
                  <a:pt x="0" y="0"/>
                </a:moveTo>
                <a:lnTo>
                  <a:pt x="3203558" y="0"/>
                </a:lnTo>
                <a:lnTo>
                  <a:pt x="3203558" y="888578"/>
                </a:lnTo>
                <a:lnTo>
                  <a:pt x="0" y="888578"/>
                </a:lnTo>
                <a:lnTo>
                  <a:pt x="0" y="0"/>
                </a:lnTo>
                <a:close/>
              </a:path>
            </a:pathLst>
          </a:custGeom>
          <a:blipFill>
            <a:blip r:embed="rId5"/>
            <a:stretch>
              <a:fillRect/>
            </a:stretch>
          </a:blipFill>
        </p:spPr>
      </p:sp>
      <p:sp>
        <p:nvSpPr>
          <p:cNvPr id="8" name="Freeform 8"/>
          <p:cNvSpPr/>
          <p:nvPr/>
        </p:nvSpPr>
        <p:spPr>
          <a:xfrm>
            <a:off x="14055742" y="3126382"/>
            <a:ext cx="3203558" cy="1080556"/>
          </a:xfrm>
          <a:custGeom>
            <a:avLst/>
            <a:gdLst/>
            <a:ahLst/>
            <a:cxnLst/>
            <a:rect l="l" t="t" r="r" b="b"/>
            <a:pathLst>
              <a:path w="3203558" h="1080556">
                <a:moveTo>
                  <a:pt x="0" y="0"/>
                </a:moveTo>
                <a:lnTo>
                  <a:pt x="3203558" y="0"/>
                </a:lnTo>
                <a:lnTo>
                  <a:pt x="3203558" y="1080555"/>
                </a:lnTo>
                <a:lnTo>
                  <a:pt x="0" y="1080555"/>
                </a:lnTo>
                <a:lnTo>
                  <a:pt x="0" y="0"/>
                </a:lnTo>
                <a:close/>
              </a:path>
            </a:pathLst>
          </a:custGeom>
          <a:blipFill>
            <a:blip r:embed="rId6"/>
            <a:stretch>
              <a:fillRect l="-9101" t="-5396" r="-12013" b="-10146"/>
            </a:stretch>
          </a:blipFill>
        </p:spPr>
      </p:sp>
      <p:grpSp>
        <p:nvGrpSpPr>
          <p:cNvPr id="9" name="Group 9"/>
          <p:cNvGrpSpPr/>
          <p:nvPr/>
        </p:nvGrpSpPr>
        <p:grpSpPr>
          <a:xfrm>
            <a:off x="353316" y="4206937"/>
            <a:ext cx="3659273" cy="3308955"/>
            <a:chOff x="0" y="0"/>
            <a:chExt cx="963759" cy="871494"/>
          </a:xfrm>
        </p:grpSpPr>
        <p:sp>
          <p:nvSpPr>
            <p:cNvPr id="10" name="Freeform 10"/>
            <p:cNvSpPr/>
            <p:nvPr/>
          </p:nvSpPr>
          <p:spPr>
            <a:xfrm>
              <a:off x="0" y="0"/>
              <a:ext cx="963759" cy="871494"/>
            </a:xfrm>
            <a:custGeom>
              <a:avLst/>
              <a:gdLst/>
              <a:ahLst/>
              <a:cxnLst/>
              <a:rect l="l" t="t" r="r" b="b"/>
              <a:pathLst>
                <a:path w="963759" h="871494">
                  <a:moveTo>
                    <a:pt x="76165" y="0"/>
                  </a:moveTo>
                  <a:lnTo>
                    <a:pt x="887594" y="0"/>
                  </a:lnTo>
                  <a:cubicBezTo>
                    <a:pt x="929659" y="0"/>
                    <a:pt x="963759" y="34100"/>
                    <a:pt x="963759" y="76165"/>
                  </a:cubicBezTo>
                  <a:lnTo>
                    <a:pt x="963759" y="795329"/>
                  </a:lnTo>
                  <a:cubicBezTo>
                    <a:pt x="963759" y="837394"/>
                    <a:pt x="929659" y="871494"/>
                    <a:pt x="887594" y="871494"/>
                  </a:cubicBezTo>
                  <a:lnTo>
                    <a:pt x="76165" y="871494"/>
                  </a:lnTo>
                  <a:cubicBezTo>
                    <a:pt x="34100" y="871494"/>
                    <a:pt x="0" y="837394"/>
                    <a:pt x="0" y="795329"/>
                  </a:cubicBezTo>
                  <a:lnTo>
                    <a:pt x="0" y="76165"/>
                  </a:lnTo>
                  <a:cubicBezTo>
                    <a:pt x="0" y="34100"/>
                    <a:pt x="34100" y="0"/>
                    <a:pt x="76165" y="0"/>
                  </a:cubicBezTo>
                  <a:close/>
                </a:path>
              </a:pathLst>
            </a:custGeom>
            <a:solidFill>
              <a:srgbClr val="2F4F8B">
                <a:alpha val="75686"/>
              </a:srgbClr>
            </a:solidFill>
          </p:spPr>
        </p:sp>
        <p:sp>
          <p:nvSpPr>
            <p:cNvPr id="11" name="TextBox 11"/>
            <p:cNvSpPr txBox="1"/>
            <p:nvPr/>
          </p:nvSpPr>
          <p:spPr>
            <a:xfrm>
              <a:off x="0" y="-47625"/>
              <a:ext cx="963759" cy="919119"/>
            </a:xfrm>
            <a:prstGeom prst="rect">
              <a:avLst/>
            </a:prstGeom>
          </p:spPr>
          <p:txBody>
            <a:bodyPr lIns="50800" tIns="50800" rIns="50800" bIns="50800" rtlCol="0" anchor="ctr"/>
            <a:lstStyle/>
            <a:p>
              <a:pPr algn="ctr">
                <a:lnSpc>
                  <a:spcPts val="2940"/>
                </a:lnSpc>
              </a:pPr>
              <a:endParaRPr/>
            </a:p>
          </p:txBody>
        </p:sp>
      </p:grpSp>
      <p:sp>
        <p:nvSpPr>
          <p:cNvPr id="12" name="Freeform 12"/>
          <p:cNvSpPr/>
          <p:nvPr/>
        </p:nvSpPr>
        <p:spPr>
          <a:xfrm>
            <a:off x="11876815" y="5108793"/>
            <a:ext cx="1301195" cy="1804084"/>
          </a:xfrm>
          <a:custGeom>
            <a:avLst/>
            <a:gdLst/>
            <a:ahLst/>
            <a:cxnLst/>
            <a:rect l="l" t="t" r="r" b="b"/>
            <a:pathLst>
              <a:path w="1301195" h="1804084">
                <a:moveTo>
                  <a:pt x="0" y="0"/>
                </a:moveTo>
                <a:lnTo>
                  <a:pt x="1301196" y="0"/>
                </a:lnTo>
                <a:lnTo>
                  <a:pt x="1301196" y="1804084"/>
                </a:lnTo>
                <a:lnTo>
                  <a:pt x="0" y="18040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3" name="Group 13"/>
          <p:cNvGrpSpPr/>
          <p:nvPr/>
        </p:nvGrpSpPr>
        <p:grpSpPr>
          <a:xfrm>
            <a:off x="4224235" y="2552074"/>
            <a:ext cx="4522410" cy="2556719"/>
            <a:chOff x="0" y="0"/>
            <a:chExt cx="1191087" cy="673375"/>
          </a:xfrm>
        </p:grpSpPr>
        <p:sp>
          <p:nvSpPr>
            <p:cNvPr id="14" name="Freeform 14"/>
            <p:cNvSpPr/>
            <p:nvPr/>
          </p:nvSpPr>
          <p:spPr>
            <a:xfrm>
              <a:off x="0" y="0"/>
              <a:ext cx="1191087" cy="673375"/>
            </a:xfrm>
            <a:custGeom>
              <a:avLst/>
              <a:gdLst/>
              <a:ahLst/>
              <a:cxnLst/>
              <a:rect l="l" t="t" r="r" b="b"/>
              <a:pathLst>
                <a:path w="1191087" h="673375">
                  <a:moveTo>
                    <a:pt x="61628" y="0"/>
                  </a:moveTo>
                  <a:lnTo>
                    <a:pt x="1129459" y="0"/>
                  </a:lnTo>
                  <a:cubicBezTo>
                    <a:pt x="1163495" y="0"/>
                    <a:pt x="1191087" y="27592"/>
                    <a:pt x="1191087" y="61628"/>
                  </a:cubicBezTo>
                  <a:lnTo>
                    <a:pt x="1191087" y="611746"/>
                  </a:lnTo>
                  <a:cubicBezTo>
                    <a:pt x="1191087" y="645783"/>
                    <a:pt x="1163495" y="673375"/>
                    <a:pt x="1129459" y="673375"/>
                  </a:cubicBezTo>
                  <a:lnTo>
                    <a:pt x="61628" y="673375"/>
                  </a:lnTo>
                  <a:cubicBezTo>
                    <a:pt x="27592" y="673375"/>
                    <a:pt x="0" y="645783"/>
                    <a:pt x="0" y="611746"/>
                  </a:cubicBezTo>
                  <a:lnTo>
                    <a:pt x="0" y="61628"/>
                  </a:lnTo>
                  <a:cubicBezTo>
                    <a:pt x="0" y="27592"/>
                    <a:pt x="27592" y="0"/>
                    <a:pt x="61628" y="0"/>
                  </a:cubicBezTo>
                  <a:close/>
                </a:path>
              </a:pathLst>
            </a:custGeom>
            <a:solidFill>
              <a:srgbClr val="C55A11">
                <a:alpha val="75686"/>
              </a:srgbClr>
            </a:solidFill>
          </p:spPr>
        </p:sp>
        <p:sp>
          <p:nvSpPr>
            <p:cNvPr id="15" name="TextBox 15"/>
            <p:cNvSpPr txBox="1"/>
            <p:nvPr/>
          </p:nvSpPr>
          <p:spPr>
            <a:xfrm>
              <a:off x="0" y="-47625"/>
              <a:ext cx="1191087" cy="721000"/>
            </a:xfrm>
            <a:prstGeom prst="rect">
              <a:avLst/>
            </a:prstGeom>
          </p:spPr>
          <p:txBody>
            <a:bodyPr lIns="50800" tIns="50800" rIns="50800" bIns="50800" rtlCol="0" anchor="ctr"/>
            <a:lstStyle/>
            <a:p>
              <a:pPr algn="ctr">
                <a:lnSpc>
                  <a:spcPts val="2940"/>
                </a:lnSpc>
              </a:pPr>
              <a:endParaRPr/>
            </a:p>
          </p:txBody>
        </p:sp>
      </p:grpSp>
      <p:sp>
        <p:nvSpPr>
          <p:cNvPr id="16" name="TextBox 16"/>
          <p:cNvSpPr txBox="1"/>
          <p:nvPr/>
        </p:nvSpPr>
        <p:spPr>
          <a:xfrm>
            <a:off x="4479314" y="2809975"/>
            <a:ext cx="4123738" cy="2333525"/>
          </a:xfrm>
          <a:prstGeom prst="rect">
            <a:avLst/>
          </a:prstGeom>
        </p:spPr>
        <p:txBody>
          <a:bodyPr lIns="0" tIns="0" rIns="0" bIns="0" rtlCol="0" anchor="t">
            <a:spAutoFit/>
          </a:bodyPr>
          <a:lstStyle/>
          <a:p>
            <a:pPr algn="just">
              <a:lnSpc>
                <a:spcPts val="2630"/>
              </a:lnSpc>
            </a:pPr>
            <a:r>
              <a:rPr lang="en-US" sz="1878">
                <a:solidFill>
                  <a:srgbClr val="000000"/>
                </a:solidFill>
                <a:latin typeface="Museo Sans 2"/>
                <a:ea typeface="Museo Sans 2"/>
                <a:cs typeface="Museo Sans 2"/>
                <a:sym typeface="Museo Sans 2"/>
              </a:rPr>
              <a:t>Actualización Marco Internacional para la Práctica de Auditoría Interna, base fundamental para mejorar la gestión que adelantan las Oficinas de Control Interno de todas las Entidades del Estado.</a:t>
            </a:r>
          </a:p>
          <a:p>
            <a:pPr algn="just">
              <a:lnSpc>
                <a:spcPts val="2630"/>
              </a:lnSpc>
            </a:pPr>
            <a:endParaRPr lang="en-US" sz="1878">
              <a:solidFill>
                <a:srgbClr val="000000"/>
              </a:solidFill>
              <a:latin typeface="Museo Sans 2"/>
              <a:ea typeface="Museo Sans 2"/>
              <a:cs typeface="Museo Sans 2"/>
              <a:sym typeface="Museo Sans 2"/>
            </a:endParaRPr>
          </a:p>
        </p:txBody>
      </p:sp>
      <p:grpSp>
        <p:nvGrpSpPr>
          <p:cNvPr id="17" name="Group 17"/>
          <p:cNvGrpSpPr/>
          <p:nvPr/>
        </p:nvGrpSpPr>
        <p:grpSpPr>
          <a:xfrm>
            <a:off x="9213370" y="2552074"/>
            <a:ext cx="4522410" cy="2556719"/>
            <a:chOff x="0" y="0"/>
            <a:chExt cx="1191087" cy="673375"/>
          </a:xfrm>
        </p:grpSpPr>
        <p:sp>
          <p:nvSpPr>
            <p:cNvPr id="18" name="Freeform 18"/>
            <p:cNvSpPr/>
            <p:nvPr/>
          </p:nvSpPr>
          <p:spPr>
            <a:xfrm>
              <a:off x="0" y="0"/>
              <a:ext cx="1191087" cy="673375"/>
            </a:xfrm>
            <a:custGeom>
              <a:avLst/>
              <a:gdLst/>
              <a:ahLst/>
              <a:cxnLst/>
              <a:rect l="l" t="t" r="r" b="b"/>
              <a:pathLst>
                <a:path w="1191087" h="673375">
                  <a:moveTo>
                    <a:pt x="61628" y="0"/>
                  </a:moveTo>
                  <a:lnTo>
                    <a:pt x="1129459" y="0"/>
                  </a:lnTo>
                  <a:cubicBezTo>
                    <a:pt x="1163495" y="0"/>
                    <a:pt x="1191087" y="27592"/>
                    <a:pt x="1191087" y="61628"/>
                  </a:cubicBezTo>
                  <a:lnTo>
                    <a:pt x="1191087" y="611746"/>
                  </a:lnTo>
                  <a:cubicBezTo>
                    <a:pt x="1191087" y="645783"/>
                    <a:pt x="1163495" y="673375"/>
                    <a:pt x="1129459" y="673375"/>
                  </a:cubicBezTo>
                  <a:lnTo>
                    <a:pt x="61628" y="673375"/>
                  </a:lnTo>
                  <a:cubicBezTo>
                    <a:pt x="27592" y="673375"/>
                    <a:pt x="0" y="645783"/>
                    <a:pt x="0" y="611746"/>
                  </a:cubicBezTo>
                  <a:lnTo>
                    <a:pt x="0" y="61628"/>
                  </a:lnTo>
                  <a:cubicBezTo>
                    <a:pt x="0" y="27592"/>
                    <a:pt x="27592" y="0"/>
                    <a:pt x="61628" y="0"/>
                  </a:cubicBezTo>
                  <a:close/>
                </a:path>
              </a:pathLst>
            </a:custGeom>
            <a:solidFill>
              <a:srgbClr val="F1CE32">
                <a:alpha val="75686"/>
              </a:srgbClr>
            </a:solidFill>
          </p:spPr>
        </p:sp>
        <p:sp>
          <p:nvSpPr>
            <p:cNvPr id="19" name="TextBox 19"/>
            <p:cNvSpPr txBox="1"/>
            <p:nvPr/>
          </p:nvSpPr>
          <p:spPr>
            <a:xfrm>
              <a:off x="0" y="-47625"/>
              <a:ext cx="1191087" cy="721000"/>
            </a:xfrm>
            <a:prstGeom prst="rect">
              <a:avLst/>
            </a:prstGeom>
          </p:spPr>
          <p:txBody>
            <a:bodyPr lIns="50800" tIns="50800" rIns="50800" bIns="50800" rtlCol="0" anchor="ctr"/>
            <a:lstStyle/>
            <a:p>
              <a:pPr algn="ctr">
                <a:lnSpc>
                  <a:spcPts val="2940"/>
                </a:lnSpc>
              </a:pPr>
              <a:endParaRPr/>
            </a:p>
          </p:txBody>
        </p:sp>
      </p:grpSp>
      <p:sp>
        <p:nvSpPr>
          <p:cNvPr id="20" name="TextBox 20"/>
          <p:cNvSpPr txBox="1"/>
          <p:nvPr/>
        </p:nvSpPr>
        <p:spPr>
          <a:xfrm>
            <a:off x="9337195" y="2809975"/>
            <a:ext cx="4123738" cy="1666775"/>
          </a:xfrm>
          <a:prstGeom prst="rect">
            <a:avLst/>
          </a:prstGeom>
        </p:spPr>
        <p:txBody>
          <a:bodyPr lIns="0" tIns="0" rIns="0" bIns="0" rtlCol="0" anchor="t">
            <a:spAutoFit/>
          </a:bodyPr>
          <a:lstStyle/>
          <a:p>
            <a:pPr algn="just">
              <a:lnSpc>
                <a:spcPts val="2630"/>
              </a:lnSpc>
            </a:pPr>
            <a:r>
              <a:rPr lang="en-US" sz="1878">
                <a:solidFill>
                  <a:srgbClr val="021531"/>
                </a:solidFill>
                <a:latin typeface="Museo Sans 2"/>
                <a:ea typeface="Museo Sans 2"/>
                <a:cs typeface="Museo Sans 2"/>
                <a:sym typeface="Museo Sans 2"/>
              </a:rPr>
              <a:t>Guía Auditoría Interna Basada en Riesgos para Entidades Públicas v4 Lineamientos sobre las fases del proceso auditor basado en las Normas Internacionales de Auditoría</a:t>
            </a:r>
          </a:p>
        </p:txBody>
      </p:sp>
      <p:grpSp>
        <p:nvGrpSpPr>
          <p:cNvPr id="21" name="Group 21"/>
          <p:cNvGrpSpPr/>
          <p:nvPr/>
        </p:nvGrpSpPr>
        <p:grpSpPr>
          <a:xfrm>
            <a:off x="4338634" y="6919521"/>
            <a:ext cx="4522410" cy="2556719"/>
            <a:chOff x="0" y="0"/>
            <a:chExt cx="1191087" cy="673375"/>
          </a:xfrm>
        </p:grpSpPr>
        <p:sp>
          <p:nvSpPr>
            <p:cNvPr id="22" name="Freeform 22"/>
            <p:cNvSpPr/>
            <p:nvPr/>
          </p:nvSpPr>
          <p:spPr>
            <a:xfrm>
              <a:off x="0" y="0"/>
              <a:ext cx="1191087" cy="673375"/>
            </a:xfrm>
            <a:custGeom>
              <a:avLst/>
              <a:gdLst/>
              <a:ahLst/>
              <a:cxnLst/>
              <a:rect l="l" t="t" r="r" b="b"/>
              <a:pathLst>
                <a:path w="1191087" h="673375">
                  <a:moveTo>
                    <a:pt x="61628" y="0"/>
                  </a:moveTo>
                  <a:lnTo>
                    <a:pt x="1129459" y="0"/>
                  </a:lnTo>
                  <a:cubicBezTo>
                    <a:pt x="1163495" y="0"/>
                    <a:pt x="1191087" y="27592"/>
                    <a:pt x="1191087" y="61628"/>
                  </a:cubicBezTo>
                  <a:lnTo>
                    <a:pt x="1191087" y="611746"/>
                  </a:lnTo>
                  <a:cubicBezTo>
                    <a:pt x="1191087" y="645783"/>
                    <a:pt x="1163495" y="673375"/>
                    <a:pt x="1129459" y="673375"/>
                  </a:cubicBezTo>
                  <a:lnTo>
                    <a:pt x="61628" y="673375"/>
                  </a:lnTo>
                  <a:cubicBezTo>
                    <a:pt x="27592" y="673375"/>
                    <a:pt x="0" y="645783"/>
                    <a:pt x="0" y="611746"/>
                  </a:cubicBezTo>
                  <a:lnTo>
                    <a:pt x="0" y="61628"/>
                  </a:lnTo>
                  <a:cubicBezTo>
                    <a:pt x="0" y="27592"/>
                    <a:pt x="27592" y="0"/>
                    <a:pt x="61628" y="0"/>
                  </a:cubicBezTo>
                  <a:close/>
                </a:path>
              </a:pathLst>
            </a:custGeom>
            <a:solidFill>
              <a:srgbClr val="428CE2">
                <a:alpha val="75686"/>
              </a:srgbClr>
            </a:solidFill>
          </p:spPr>
        </p:sp>
        <p:sp>
          <p:nvSpPr>
            <p:cNvPr id="23" name="TextBox 23"/>
            <p:cNvSpPr txBox="1"/>
            <p:nvPr/>
          </p:nvSpPr>
          <p:spPr>
            <a:xfrm>
              <a:off x="0" y="-47625"/>
              <a:ext cx="1191087" cy="721000"/>
            </a:xfrm>
            <a:prstGeom prst="rect">
              <a:avLst/>
            </a:prstGeom>
          </p:spPr>
          <p:txBody>
            <a:bodyPr lIns="50800" tIns="50800" rIns="50800" bIns="50800" rtlCol="0" anchor="ctr"/>
            <a:lstStyle/>
            <a:p>
              <a:pPr algn="ctr">
                <a:lnSpc>
                  <a:spcPts val="2940"/>
                </a:lnSpc>
              </a:pPr>
              <a:endParaRPr/>
            </a:p>
          </p:txBody>
        </p:sp>
      </p:grpSp>
      <p:sp>
        <p:nvSpPr>
          <p:cNvPr id="24" name="TextBox 24"/>
          <p:cNvSpPr txBox="1"/>
          <p:nvPr/>
        </p:nvSpPr>
        <p:spPr>
          <a:xfrm>
            <a:off x="4479314" y="7047209"/>
            <a:ext cx="4200656" cy="2666900"/>
          </a:xfrm>
          <a:prstGeom prst="rect">
            <a:avLst/>
          </a:prstGeom>
        </p:spPr>
        <p:txBody>
          <a:bodyPr lIns="0" tIns="0" rIns="0" bIns="0" rtlCol="0" anchor="t">
            <a:spAutoFit/>
          </a:bodyPr>
          <a:lstStyle/>
          <a:p>
            <a:pPr marL="0" lvl="0" indent="0" algn="just">
              <a:lnSpc>
                <a:spcPts val="2630"/>
              </a:lnSpc>
              <a:spcBef>
                <a:spcPct val="0"/>
              </a:spcBef>
            </a:pPr>
            <a:r>
              <a:rPr lang="en-US" sz="1878" u="none" strike="noStrike">
                <a:solidFill>
                  <a:srgbClr val="000000"/>
                </a:solidFill>
                <a:latin typeface="Museo Sans 2"/>
                <a:ea typeface="Museo Sans 2"/>
                <a:cs typeface="Museo Sans 2"/>
                <a:sym typeface="Museo Sans 2"/>
              </a:rPr>
              <a:t>Capacitación Guía Rol de las Oficinas de Control Interno o quien hace sus veces v3, basados en los cambios al control fiscal (Acto Legislativo 04 de 2019) que exige una articulación clave con la Contraloría General de la República –CGR.</a:t>
            </a:r>
          </a:p>
          <a:p>
            <a:pPr marL="0" lvl="0" indent="0" algn="just">
              <a:lnSpc>
                <a:spcPts val="2630"/>
              </a:lnSpc>
              <a:spcBef>
                <a:spcPct val="0"/>
              </a:spcBef>
            </a:pPr>
            <a:endParaRPr lang="en-US" sz="1878" u="none" strike="noStrike">
              <a:solidFill>
                <a:srgbClr val="000000"/>
              </a:solidFill>
              <a:latin typeface="Museo Sans 2"/>
              <a:ea typeface="Museo Sans 2"/>
              <a:cs typeface="Museo Sans 2"/>
              <a:sym typeface="Museo Sans 2"/>
            </a:endParaRPr>
          </a:p>
        </p:txBody>
      </p:sp>
      <p:grpSp>
        <p:nvGrpSpPr>
          <p:cNvPr id="25" name="Group 25"/>
          <p:cNvGrpSpPr/>
          <p:nvPr/>
        </p:nvGrpSpPr>
        <p:grpSpPr>
          <a:xfrm>
            <a:off x="9187089" y="6912877"/>
            <a:ext cx="4522410" cy="2939839"/>
            <a:chOff x="0" y="0"/>
            <a:chExt cx="1191087" cy="774279"/>
          </a:xfrm>
        </p:grpSpPr>
        <p:sp>
          <p:nvSpPr>
            <p:cNvPr id="26" name="Freeform 26"/>
            <p:cNvSpPr/>
            <p:nvPr/>
          </p:nvSpPr>
          <p:spPr>
            <a:xfrm>
              <a:off x="0" y="0"/>
              <a:ext cx="1191087" cy="774279"/>
            </a:xfrm>
            <a:custGeom>
              <a:avLst/>
              <a:gdLst/>
              <a:ahLst/>
              <a:cxnLst/>
              <a:rect l="l" t="t" r="r" b="b"/>
              <a:pathLst>
                <a:path w="1191087" h="774279">
                  <a:moveTo>
                    <a:pt x="61628" y="0"/>
                  </a:moveTo>
                  <a:lnTo>
                    <a:pt x="1129459" y="0"/>
                  </a:lnTo>
                  <a:cubicBezTo>
                    <a:pt x="1163495" y="0"/>
                    <a:pt x="1191087" y="27592"/>
                    <a:pt x="1191087" y="61628"/>
                  </a:cubicBezTo>
                  <a:lnTo>
                    <a:pt x="1191087" y="712650"/>
                  </a:lnTo>
                  <a:cubicBezTo>
                    <a:pt x="1191087" y="746687"/>
                    <a:pt x="1163495" y="774279"/>
                    <a:pt x="1129459" y="774279"/>
                  </a:cubicBezTo>
                  <a:lnTo>
                    <a:pt x="61628" y="774279"/>
                  </a:lnTo>
                  <a:cubicBezTo>
                    <a:pt x="27592" y="774279"/>
                    <a:pt x="0" y="746687"/>
                    <a:pt x="0" y="712650"/>
                  </a:cubicBezTo>
                  <a:lnTo>
                    <a:pt x="0" y="61628"/>
                  </a:lnTo>
                  <a:cubicBezTo>
                    <a:pt x="0" y="27592"/>
                    <a:pt x="27592" y="0"/>
                    <a:pt x="61628" y="0"/>
                  </a:cubicBezTo>
                  <a:close/>
                </a:path>
              </a:pathLst>
            </a:custGeom>
            <a:solidFill>
              <a:srgbClr val="B8B2B2">
                <a:alpha val="75686"/>
              </a:srgbClr>
            </a:solidFill>
          </p:spPr>
        </p:sp>
        <p:sp>
          <p:nvSpPr>
            <p:cNvPr id="27" name="TextBox 27"/>
            <p:cNvSpPr txBox="1"/>
            <p:nvPr/>
          </p:nvSpPr>
          <p:spPr>
            <a:xfrm>
              <a:off x="0" y="-47625"/>
              <a:ext cx="1191087" cy="821904"/>
            </a:xfrm>
            <a:prstGeom prst="rect">
              <a:avLst/>
            </a:prstGeom>
          </p:spPr>
          <p:txBody>
            <a:bodyPr lIns="50800" tIns="50800" rIns="50800" bIns="50800" rtlCol="0" anchor="ctr"/>
            <a:lstStyle/>
            <a:p>
              <a:pPr algn="ctr">
                <a:lnSpc>
                  <a:spcPts val="2940"/>
                </a:lnSpc>
              </a:pPr>
              <a:endParaRPr/>
            </a:p>
          </p:txBody>
        </p:sp>
      </p:grpSp>
      <p:sp>
        <p:nvSpPr>
          <p:cNvPr id="28" name="TextBox 28"/>
          <p:cNvSpPr txBox="1"/>
          <p:nvPr/>
        </p:nvSpPr>
        <p:spPr>
          <a:xfrm>
            <a:off x="9337195" y="7047209"/>
            <a:ext cx="4200656" cy="3000275"/>
          </a:xfrm>
          <a:prstGeom prst="rect">
            <a:avLst/>
          </a:prstGeom>
        </p:spPr>
        <p:txBody>
          <a:bodyPr lIns="0" tIns="0" rIns="0" bIns="0" rtlCol="0" anchor="t">
            <a:spAutoFit/>
          </a:bodyPr>
          <a:lstStyle/>
          <a:p>
            <a:pPr marL="0" lvl="0" indent="0" algn="just">
              <a:lnSpc>
                <a:spcPts val="2630"/>
              </a:lnSpc>
              <a:spcBef>
                <a:spcPct val="0"/>
              </a:spcBef>
            </a:pPr>
            <a:r>
              <a:rPr lang="en-US" sz="1878" u="none" strike="noStrike">
                <a:solidFill>
                  <a:srgbClr val="000000"/>
                </a:solidFill>
                <a:latin typeface="Museo Sans 2"/>
                <a:ea typeface="Museo Sans 2"/>
                <a:cs typeface="Museo Sans 2"/>
                <a:sym typeface="Museo Sans 2"/>
              </a:rPr>
              <a:t>Implementación de la Estrategia de Inducción y Re-inducción para los Jefes de Control Interno de la Rama Ejecutiva del orden nacional y procesos de acompañamiento técnico para el nivel territorial que permita mejorar el ejercicio auditor como eje fundamental de su gestión.</a:t>
            </a:r>
          </a:p>
          <a:p>
            <a:pPr marL="0" lvl="0" indent="0" algn="just">
              <a:lnSpc>
                <a:spcPts val="2630"/>
              </a:lnSpc>
              <a:spcBef>
                <a:spcPct val="0"/>
              </a:spcBef>
            </a:pPr>
            <a:endParaRPr lang="en-US" sz="1878" u="none" strike="noStrike">
              <a:solidFill>
                <a:srgbClr val="000000"/>
              </a:solidFill>
              <a:latin typeface="Museo Sans 2"/>
              <a:ea typeface="Museo Sans 2"/>
              <a:cs typeface="Museo Sans 2"/>
              <a:sym typeface="Museo Sans 2"/>
            </a:endParaRPr>
          </a:p>
        </p:txBody>
      </p:sp>
      <p:sp>
        <p:nvSpPr>
          <p:cNvPr id="29" name="TextBox 29"/>
          <p:cNvSpPr txBox="1"/>
          <p:nvPr/>
        </p:nvSpPr>
        <p:spPr>
          <a:xfrm>
            <a:off x="1335422" y="565897"/>
            <a:ext cx="14048333" cy="1012515"/>
          </a:xfrm>
          <a:prstGeom prst="rect">
            <a:avLst/>
          </a:prstGeom>
        </p:spPr>
        <p:txBody>
          <a:bodyPr lIns="0" tIns="0" rIns="0" bIns="0" rtlCol="0" anchor="t">
            <a:spAutoFit/>
          </a:bodyPr>
          <a:lstStyle/>
          <a:p>
            <a:pPr marL="0" lvl="0" indent="0" algn="ctr">
              <a:lnSpc>
                <a:spcPts val="3952"/>
              </a:lnSpc>
              <a:spcBef>
                <a:spcPct val="0"/>
              </a:spcBef>
            </a:pPr>
            <a:r>
              <a:rPr lang="en-US" sz="3875" b="1" u="none" strike="noStrike" spc="36">
                <a:solidFill>
                  <a:srgbClr val="C55A11"/>
                </a:solidFill>
                <a:latin typeface="Nunito Bold"/>
                <a:ea typeface="Nunito Bold"/>
                <a:cs typeface="Nunito Bold"/>
                <a:sym typeface="Nunito Bold"/>
              </a:rPr>
              <a:t>Fortalecimiento Roles Jefes de Control Interno</a:t>
            </a:r>
          </a:p>
          <a:p>
            <a:pPr marL="0" lvl="0" indent="0" algn="ctr">
              <a:lnSpc>
                <a:spcPts val="3952"/>
              </a:lnSpc>
              <a:spcBef>
                <a:spcPct val="0"/>
              </a:spcBef>
            </a:pPr>
            <a:r>
              <a:rPr lang="en-US" sz="3875" b="1" u="none" strike="noStrike" spc="36">
                <a:solidFill>
                  <a:srgbClr val="C55A11"/>
                </a:solidFill>
                <a:latin typeface="Nunito Bold"/>
                <a:ea typeface="Nunito Bold"/>
                <a:cs typeface="Nunito Bold"/>
                <a:sym typeface="Nunito Bold"/>
              </a:rPr>
              <a:t>Proceso de Inducción y Re-inducción – Temas Desarrollados</a:t>
            </a:r>
          </a:p>
        </p:txBody>
      </p:sp>
      <p:sp>
        <p:nvSpPr>
          <p:cNvPr id="30" name="TextBox 30"/>
          <p:cNvSpPr txBox="1"/>
          <p:nvPr/>
        </p:nvSpPr>
        <p:spPr>
          <a:xfrm>
            <a:off x="531288" y="4335963"/>
            <a:ext cx="3303329" cy="3333460"/>
          </a:xfrm>
          <a:prstGeom prst="rect">
            <a:avLst/>
          </a:prstGeom>
        </p:spPr>
        <p:txBody>
          <a:bodyPr lIns="0" tIns="0" rIns="0" bIns="0" rtlCol="0" anchor="t">
            <a:spAutoFit/>
          </a:bodyPr>
          <a:lstStyle/>
          <a:p>
            <a:pPr algn="ctr">
              <a:lnSpc>
                <a:spcPts val="2640"/>
              </a:lnSpc>
            </a:pPr>
            <a:r>
              <a:rPr lang="en-US" sz="1886">
                <a:solidFill>
                  <a:srgbClr val="F2F2F3">
                    <a:alpha val="75686"/>
                  </a:srgbClr>
                </a:solidFill>
                <a:latin typeface="Museo Sans 2"/>
                <a:ea typeface="Museo Sans 2"/>
                <a:cs typeface="Museo Sans 2"/>
                <a:sym typeface="Museo Sans 2"/>
              </a:rPr>
              <a:t>Diseño e Implementación de una Estrategia de Inducción y Re-inducción para los Jefes de Control Interno de la Rama Ejecutiva del orden nacional, con el fin de actualizar y mejorar el ejercicio auditor como eje fundamental de su gestión.</a:t>
            </a:r>
          </a:p>
          <a:p>
            <a:pPr algn="ctr">
              <a:lnSpc>
                <a:spcPts val="2640"/>
              </a:lnSpc>
            </a:pPr>
            <a:endParaRPr lang="en-US" sz="1886">
              <a:solidFill>
                <a:srgbClr val="F2F2F3">
                  <a:alpha val="75686"/>
                </a:srgbClr>
              </a:solidFill>
              <a:latin typeface="Museo Sans 2"/>
              <a:ea typeface="Museo Sans 2"/>
              <a:cs typeface="Museo Sans 2"/>
              <a:sym typeface="Museo Sans 2"/>
            </a:endParaRPr>
          </a:p>
        </p:txBody>
      </p:sp>
      <p:sp>
        <p:nvSpPr>
          <p:cNvPr id="31" name="TextBox 31"/>
          <p:cNvSpPr txBox="1"/>
          <p:nvPr/>
        </p:nvSpPr>
        <p:spPr>
          <a:xfrm>
            <a:off x="5676117" y="5464100"/>
            <a:ext cx="6007707" cy="979172"/>
          </a:xfrm>
          <a:prstGeom prst="rect">
            <a:avLst/>
          </a:prstGeom>
        </p:spPr>
        <p:txBody>
          <a:bodyPr lIns="0" tIns="0" rIns="0" bIns="0" rtlCol="0" anchor="t">
            <a:spAutoFit/>
          </a:bodyPr>
          <a:lstStyle/>
          <a:p>
            <a:pPr algn="ctr">
              <a:lnSpc>
                <a:spcPts val="7979"/>
              </a:lnSpc>
            </a:pPr>
            <a:r>
              <a:rPr lang="en-US" sz="5699">
                <a:solidFill>
                  <a:srgbClr val="0F2F76"/>
                </a:solidFill>
                <a:latin typeface="Museo Sans 1"/>
                <a:ea typeface="Museo Sans 1"/>
                <a:cs typeface="Museo Sans 1"/>
                <a:sym typeface="Museo Sans 1"/>
              </a:rPr>
              <a:t>ARTICULACIÓN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sp>
        <p:nvSpPr>
          <p:cNvPr id="6" name="Freeform 6"/>
          <p:cNvSpPr/>
          <p:nvPr/>
        </p:nvSpPr>
        <p:spPr>
          <a:xfrm>
            <a:off x="4659445" y="2191288"/>
            <a:ext cx="7166192" cy="7148276"/>
          </a:xfrm>
          <a:custGeom>
            <a:avLst/>
            <a:gdLst/>
            <a:ahLst/>
            <a:cxnLst/>
            <a:rect l="l" t="t" r="r" b="b"/>
            <a:pathLst>
              <a:path w="7166192" h="7148276">
                <a:moveTo>
                  <a:pt x="0" y="0"/>
                </a:moveTo>
                <a:lnTo>
                  <a:pt x="7166192" y="0"/>
                </a:lnTo>
                <a:lnTo>
                  <a:pt x="7166192" y="7148277"/>
                </a:lnTo>
                <a:lnTo>
                  <a:pt x="0" y="7148277"/>
                </a:lnTo>
                <a:lnTo>
                  <a:pt x="0" y="0"/>
                </a:lnTo>
                <a:close/>
              </a:path>
            </a:pathLst>
          </a:custGeom>
          <a:blipFill>
            <a:blip r:embed="rId4"/>
            <a:stretch>
              <a:fillRect/>
            </a:stretch>
          </a:blipFill>
        </p:spPr>
      </p:sp>
      <p:sp>
        <p:nvSpPr>
          <p:cNvPr id="7" name="TextBox 7"/>
          <p:cNvSpPr txBox="1"/>
          <p:nvPr/>
        </p:nvSpPr>
        <p:spPr>
          <a:xfrm>
            <a:off x="358588" y="565897"/>
            <a:ext cx="15070536" cy="1322890"/>
          </a:xfrm>
          <a:prstGeom prst="rect">
            <a:avLst/>
          </a:prstGeom>
        </p:spPr>
        <p:txBody>
          <a:bodyPr lIns="0" tIns="0" rIns="0" bIns="0" rtlCol="0" anchor="t">
            <a:spAutoFit/>
          </a:bodyPr>
          <a:lstStyle/>
          <a:p>
            <a:pPr marL="0" lvl="0" indent="0" algn="ctr">
              <a:lnSpc>
                <a:spcPts val="3486"/>
              </a:lnSpc>
              <a:spcBef>
                <a:spcPct val="0"/>
              </a:spcBef>
            </a:pPr>
            <a:r>
              <a:rPr lang="en-US" sz="3418" b="1" u="none" strike="noStrike" spc="30">
                <a:solidFill>
                  <a:srgbClr val="C55A11"/>
                </a:solidFill>
                <a:latin typeface="Nunito Bold"/>
                <a:ea typeface="Nunito Bold"/>
                <a:cs typeface="Nunito Bold"/>
                <a:sym typeface="Nunito Bold"/>
              </a:rPr>
              <a:t>Acompañamiento Presidencia para el Nombramiento de los Jefes de Control Interno de la Rama Ejecutiva del orden nacional </a:t>
            </a:r>
          </a:p>
          <a:p>
            <a:pPr marL="0" lvl="0" indent="0" algn="ctr">
              <a:lnSpc>
                <a:spcPts val="3486"/>
              </a:lnSpc>
              <a:spcBef>
                <a:spcPct val="0"/>
              </a:spcBef>
            </a:pPr>
            <a:r>
              <a:rPr lang="en-US" sz="3418" b="1" u="none" strike="noStrike" spc="31">
                <a:solidFill>
                  <a:srgbClr val="C55A11"/>
                </a:solidFill>
                <a:latin typeface="Nunito Bold"/>
                <a:ea typeface="Nunito Bold"/>
                <a:cs typeface="Nunito Bold"/>
                <a:sym typeface="Nunito Bold"/>
              </a:rPr>
              <a:t> Julio 2023 - Junio 2024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8784"/>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sp>
        <p:nvSpPr>
          <p:cNvPr id="6" name="Freeform 6"/>
          <p:cNvSpPr/>
          <p:nvPr/>
        </p:nvSpPr>
        <p:spPr>
          <a:xfrm>
            <a:off x="7819313" y="2721341"/>
            <a:ext cx="2649375" cy="1921302"/>
          </a:xfrm>
          <a:custGeom>
            <a:avLst/>
            <a:gdLst/>
            <a:ahLst/>
            <a:cxnLst/>
            <a:rect l="l" t="t" r="r" b="b"/>
            <a:pathLst>
              <a:path w="2649375" h="1921302">
                <a:moveTo>
                  <a:pt x="0" y="0"/>
                </a:moveTo>
                <a:lnTo>
                  <a:pt x="2649374" y="0"/>
                </a:lnTo>
                <a:lnTo>
                  <a:pt x="2649374" y="1921302"/>
                </a:lnTo>
                <a:lnTo>
                  <a:pt x="0" y="1921302"/>
                </a:lnTo>
                <a:lnTo>
                  <a:pt x="0" y="0"/>
                </a:lnTo>
                <a:close/>
              </a:path>
            </a:pathLst>
          </a:custGeom>
          <a:blipFill>
            <a:blip r:embed="rId4"/>
            <a:stretch>
              <a:fillRect/>
            </a:stretch>
          </a:blipFill>
        </p:spPr>
      </p:sp>
      <p:sp>
        <p:nvSpPr>
          <p:cNvPr id="7" name="TextBox 7"/>
          <p:cNvSpPr txBox="1"/>
          <p:nvPr/>
        </p:nvSpPr>
        <p:spPr>
          <a:xfrm>
            <a:off x="0" y="556372"/>
            <a:ext cx="17418642" cy="2164969"/>
          </a:xfrm>
          <a:prstGeom prst="rect">
            <a:avLst/>
          </a:prstGeom>
        </p:spPr>
        <p:txBody>
          <a:bodyPr lIns="0" tIns="0" rIns="0" bIns="0" rtlCol="0" anchor="t">
            <a:spAutoFit/>
          </a:bodyPr>
          <a:lstStyle/>
          <a:p>
            <a:pPr algn="ctr">
              <a:lnSpc>
                <a:spcPts val="4222"/>
              </a:lnSpc>
            </a:pPr>
            <a:r>
              <a:rPr lang="en-US" sz="4099">
                <a:solidFill>
                  <a:srgbClr val="C55A11"/>
                </a:solidFill>
                <a:latin typeface="Museo Sans 1"/>
                <a:ea typeface="Museo Sans 1"/>
                <a:cs typeface="Museo Sans 1"/>
                <a:sym typeface="Museo Sans 1"/>
              </a:rPr>
              <a:t>Incentivos a la Gestión Pública</a:t>
            </a:r>
          </a:p>
          <a:p>
            <a:pPr algn="ctr">
              <a:lnSpc>
                <a:spcPts val="4222"/>
              </a:lnSpc>
            </a:pPr>
            <a:r>
              <a:rPr lang="en-US" sz="4099">
                <a:solidFill>
                  <a:srgbClr val="C55A11"/>
                </a:solidFill>
                <a:latin typeface="Museo Sans 1"/>
                <a:ea typeface="Museo Sans 1"/>
                <a:cs typeface="Museo Sans 1"/>
                <a:sym typeface="Museo Sans 1"/>
              </a:rPr>
              <a:t>Premio Nacional de Alta Gerencia</a:t>
            </a:r>
          </a:p>
          <a:p>
            <a:pPr algn="ctr">
              <a:lnSpc>
                <a:spcPts val="4222"/>
              </a:lnSpc>
            </a:pPr>
            <a:r>
              <a:rPr lang="en-US" sz="4099">
                <a:solidFill>
                  <a:srgbClr val="C55A11"/>
                </a:solidFill>
                <a:latin typeface="Museo Sans 1"/>
                <a:ea typeface="Museo Sans 1"/>
                <a:cs typeface="Museo Sans 1"/>
                <a:sym typeface="Museo Sans 1"/>
              </a:rPr>
              <a:t>Resultados y avances Julio 2023 - Junio 2024</a:t>
            </a:r>
          </a:p>
          <a:p>
            <a:pPr algn="ctr">
              <a:lnSpc>
                <a:spcPts val="4222"/>
              </a:lnSpc>
            </a:pPr>
            <a:endParaRPr lang="en-US" sz="4099">
              <a:solidFill>
                <a:srgbClr val="C55A11"/>
              </a:solidFill>
              <a:latin typeface="Museo Sans 1"/>
              <a:ea typeface="Museo Sans 1"/>
              <a:cs typeface="Museo Sans 1"/>
              <a:sym typeface="Museo Sans 1"/>
            </a:endParaRPr>
          </a:p>
        </p:txBody>
      </p:sp>
      <p:sp>
        <p:nvSpPr>
          <p:cNvPr id="8" name="TextBox 8"/>
          <p:cNvSpPr txBox="1"/>
          <p:nvPr/>
        </p:nvSpPr>
        <p:spPr>
          <a:xfrm>
            <a:off x="3324793" y="3893942"/>
            <a:ext cx="3958721" cy="644677"/>
          </a:xfrm>
          <a:prstGeom prst="rect">
            <a:avLst/>
          </a:prstGeom>
        </p:spPr>
        <p:txBody>
          <a:bodyPr lIns="0" tIns="0" rIns="0" bIns="0" rtlCol="0" anchor="t">
            <a:spAutoFit/>
          </a:bodyPr>
          <a:lstStyle/>
          <a:p>
            <a:pPr algn="ctr">
              <a:lnSpc>
                <a:spcPts val="2464"/>
              </a:lnSpc>
            </a:pPr>
            <a:r>
              <a:rPr lang="en-US" sz="2738">
                <a:solidFill>
                  <a:srgbClr val="C55A11"/>
                </a:solidFill>
                <a:latin typeface="Museo Sans 1"/>
                <a:ea typeface="Museo Sans 1"/>
                <a:cs typeface="Museo Sans 1"/>
                <a:sym typeface="Museo Sans 1"/>
              </a:rPr>
              <a:t>EXPERIENCIAS REGISTRADAS</a:t>
            </a:r>
          </a:p>
        </p:txBody>
      </p:sp>
      <p:sp>
        <p:nvSpPr>
          <p:cNvPr id="9" name="TextBox 9"/>
          <p:cNvSpPr txBox="1"/>
          <p:nvPr/>
        </p:nvSpPr>
        <p:spPr>
          <a:xfrm>
            <a:off x="11663382" y="3907735"/>
            <a:ext cx="2981716" cy="483741"/>
          </a:xfrm>
          <a:prstGeom prst="rect">
            <a:avLst/>
          </a:prstGeom>
        </p:spPr>
        <p:txBody>
          <a:bodyPr lIns="0" tIns="0" rIns="0" bIns="0" rtlCol="0" anchor="t">
            <a:spAutoFit/>
          </a:bodyPr>
          <a:lstStyle/>
          <a:p>
            <a:pPr algn="ctr">
              <a:lnSpc>
                <a:spcPts val="3963"/>
              </a:lnSpc>
              <a:spcBef>
                <a:spcPct val="0"/>
              </a:spcBef>
            </a:pPr>
            <a:r>
              <a:rPr lang="en-US" sz="2831">
                <a:solidFill>
                  <a:srgbClr val="C55A11"/>
                </a:solidFill>
                <a:latin typeface="Museo Sans 1"/>
                <a:ea typeface="Museo Sans 1"/>
                <a:cs typeface="Museo Sans 1"/>
                <a:sym typeface="Museo Sans 1"/>
              </a:rPr>
              <a:t>GALARDONADOS</a:t>
            </a:r>
          </a:p>
        </p:txBody>
      </p:sp>
      <p:sp>
        <p:nvSpPr>
          <p:cNvPr id="10" name="TextBox 10"/>
          <p:cNvSpPr txBox="1"/>
          <p:nvPr/>
        </p:nvSpPr>
        <p:spPr>
          <a:xfrm>
            <a:off x="11663382" y="2692171"/>
            <a:ext cx="2954900" cy="989821"/>
          </a:xfrm>
          <a:prstGeom prst="rect">
            <a:avLst/>
          </a:prstGeom>
        </p:spPr>
        <p:txBody>
          <a:bodyPr lIns="0" tIns="0" rIns="0" bIns="0" rtlCol="0" anchor="t">
            <a:spAutoFit/>
          </a:bodyPr>
          <a:lstStyle/>
          <a:p>
            <a:pPr algn="ctr">
              <a:lnSpc>
                <a:spcPts val="8047"/>
              </a:lnSpc>
            </a:pPr>
            <a:r>
              <a:rPr lang="en-US" sz="5748">
                <a:solidFill>
                  <a:srgbClr val="021531"/>
                </a:solidFill>
                <a:latin typeface="Museo Sans 1"/>
                <a:ea typeface="Museo Sans 1"/>
                <a:cs typeface="Museo Sans 1"/>
                <a:sym typeface="Museo Sans 1"/>
              </a:rPr>
              <a:t>38</a:t>
            </a:r>
          </a:p>
        </p:txBody>
      </p:sp>
      <p:sp>
        <p:nvSpPr>
          <p:cNvPr id="11" name="TextBox 11"/>
          <p:cNvSpPr txBox="1"/>
          <p:nvPr/>
        </p:nvSpPr>
        <p:spPr>
          <a:xfrm>
            <a:off x="4702856" y="2759086"/>
            <a:ext cx="1366242" cy="904278"/>
          </a:xfrm>
          <a:prstGeom prst="rect">
            <a:avLst/>
          </a:prstGeom>
        </p:spPr>
        <p:txBody>
          <a:bodyPr lIns="0" tIns="0" rIns="0" bIns="0" rtlCol="0" anchor="t">
            <a:spAutoFit/>
          </a:bodyPr>
          <a:lstStyle/>
          <a:p>
            <a:pPr algn="ctr">
              <a:lnSpc>
                <a:spcPts val="7382"/>
              </a:lnSpc>
              <a:spcBef>
                <a:spcPct val="0"/>
              </a:spcBef>
            </a:pPr>
            <a:r>
              <a:rPr lang="en-US" sz="5273">
                <a:solidFill>
                  <a:srgbClr val="021531"/>
                </a:solidFill>
                <a:latin typeface="Museo Sans 1"/>
                <a:ea typeface="Museo Sans 1"/>
                <a:cs typeface="Museo Sans 1"/>
                <a:sym typeface="Museo Sans 1"/>
              </a:rPr>
              <a:t>348 </a:t>
            </a:r>
          </a:p>
        </p:txBody>
      </p:sp>
      <p:sp>
        <p:nvSpPr>
          <p:cNvPr id="12" name="TextBox 12"/>
          <p:cNvSpPr txBox="1"/>
          <p:nvPr/>
        </p:nvSpPr>
        <p:spPr>
          <a:xfrm>
            <a:off x="6733022" y="5067300"/>
            <a:ext cx="5432656" cy="1384300"/>
          </a:xfrm>
          <a:prstGeom prst="rect">
            <a:avLst/>
          </a:prstGeom>
        </p:spPr>
        <p:txBody>
          <a:bodyPr lIns="0" tIns="0" rIns="0" bIns="0" rtlCol="0" anchor="t">
            <a:spAutoFit/>
          </a:bodyPr>
          <a:lstStyle/>
          <a:p>
            <a:pPr algn="ctr">
              <a:lnSpc>
                <a:spcPts val="5599"/>
              </a:lnSpc>
            </a:pPr>
            <a:r>
              <a:rPr lang="en-US" sz="3999">
                <a:solidFill>
                  <a:srgbClr val="2F4F8B"/>
                </a:solidFill>
                <a:latin typeface="Museo Sans 1"/>
                <a:ea typeface="Museo Sans 1"/>
                <a:cs typeface="Museo Sans 1"/>
                <a:sym typeface="Museo Sans 1"/>
              </a:rPr>
              <a:t>Ejes Temáticos</a:t>
            </a:r>
          </a:p>
          <a:p>
            <a:pPr algn="ctr">
              <a:lnSpc>
                <a:spcPts val="5599"/>
              </a:lnSpc>
            </a:pPr>
            <a:endParaRPr lang="en-US" sz="3999">
              <a:solidFill>
                <a:srgbClr val="2F4F8B"/>
              </a:solidFill>
              <a:latin typeface="Museo Sans 1"/>
              <a:ea typeface="Museo Sans 1"/>
              <a:cs typeface="Museo Sans 1"/>
              <a:sym typeface="Museo Sans 1"/>
            </a:endParaRPr>
          </a:p>
        </p:txBody>
      </p:sp>
      <p:sp>
        <p:nvSpPr>
          <p:cNvPr id="13" name="AutoShape 13"/>
          <p:cNvSpPr/>
          <p:nvPr/>
        </p:nvSpPr>
        <p:spPr>
          <a:xfrm>
            <a:off x="3902896" y="7839156"/>
            <a:ext cx="10742202" cy="0"/>
          </a:xfrm>
          <a:prstGeom prst="line">
            <a:avLst/>
          </a:prstGeom>
          <a:ln w="28575" cap="flat">
            <a:solidFill>
              <a:srgbClr val="575757"/>
            </a:solidFill>
            <a:prstDash val="solid"/>
            <a:headEnd type="none" w="sm" len="sm"/>
            <a:tailEnd type="none" w="sm" len="sm"/>
          </a:ln>
        </p:spPr>
      </p:sp>
      <p:sp>
        <p:nvSpPr>
          <p:cNvPr id="14" name="Freeform 14"/>
          <p:cNvSpPr/>
          <p:nvPr/>
        </p:nvSpPr>
        <p:spPr>
          <a:xfrm>
            <a:off x="6150088" y="7393853"/>
            <a:ext cx="978012" cy="978012"/>
          </a:xfrm>
          <a:custGeom>
            <a:avLst/>
            <a:gdLst/>
            <a:ahLst/>
            <a:cxnLst/>
            <a:rect l="l" t="t" r="r" b="b"/>
            <a:pathLst>
              <a:path w="978012" h="978012">
                <a:moveTo>
                  <a:pt x="0" y="0"/>
                </a:moveTo>
                <a:lnTo>
                  <a:pt x="978012" y="0"/>
                </a:lnTo>
                <a:lnTo>
                  <a:pt x="978012" y="978013"/>
                </a:lnTo>
                <a:lnTo>
                  <a:pt x="0" y="9780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6263511" y="7507277"/>
            <a:ext cx="751165" cy="751165"/>
          </a:xfrm>
          <a:custGeom>
            <a:avLst/>
            <a:gdLst/>
            <a:ahLst/>
            <a:cxnLst/>
            <a:rect l="l" t="t" r="r" b="b"/>
            <a:pathLst>
              <a:path w="751165" h="751165">
                <a:moveTo>
                  <a:pt x="0" y="0"/>
                </a:moveTo>
                <a:lnTo>
                  <a:pt x="751165" y="0"/>
                </a:lnTo>
                <a:lnTo>
                  <a:pt x="751165" y="751165"/>
                </a:lnTo>
                <a:lnTo>
                  <a:pt x="0" y="7511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3413890" y="7393853"/>
            <a:ext cx="978012" cy="978012"/>
          </a:xfrm>
          <a:custGeom>
            <a:avLst/>
            <a:gdLst/>
            <a:ahLst/>
            <a:cxnLst/>
            <a:rect l="l" t="t" r="r" b="b"/>
            <a:pathLst>
              <a:path w="978012" h="978012">
                <a:moveTo>
                  <a:pt x="0" y="0"/>
                </a:moveTo>
                <a:lnTo>
                  <a:pt x="978012" y="0"/>
                </a:lnTo>
                <a:lnTo>
                  <a:pt x="978012" y="978013"/>
                </a:lnTo>
                <a:lnTo>
                  <a:pt x="0" y="9780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3527313" y="7507277"/>
            <a:ext cx="751165" cy="751165"/>
          </a:xfrm>
          <a:custGeom>
            <a:avLst/>
            <a:gdLst/>
            <a:ahLst/>
            <a:cxnLst/>
            <a:rect l="l" t="t" r="r" b="b"/>
            <a:pathLst>
              <a:path w="751165" h="751165">
                <a:moveTo>
                  <a:pt x="0" y="0"/>
                </a:moveTo>
                <a:lnTo>
                  <a:pt x="751165" y="0"/>
                </a:lnTo>
                <a:lnTo>
                  <a:pt x="751165" y="751165"/>
                </a:lnTo>
                <a:lnTo>
                  <a:pt x="0" y="7511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886286" y="7393853"/>
            <a:ext cx="978012" cy="978012"/>
          </a:xfrm>
          <a:custGeom>
            <a:avLst/>
            <a:gdLst/>
            <a:ahLst/>
            <a:cxnLst/>
            <a:rect l="l" t="t" r="r" b="b"/>
            <a:pathLst>
              <a:path w="978012" h="978012">
                <a:moveTo>
                  <a:pt x="0" y="0"/>
                </a:moveTo>
                <a:lnTo>
                  <a:pt x="978012" y="0"/>
                </a:lnTo>
                <a:lnTo>
                  <a:pt x="978012" y="978013"/>
                </a:lnTo>
                <a:lnTo>
                  <a:pt x="0" y="9780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8999709" y="7507277"/>
            <a:ext cx="751165" cy="751165"/>
          </a:xfrm>
          <a:custGeom>
            <a:avLst/>
            <a:gdLst/>
            <a:ahLst/>
            <a:cxnLst/>
            <a:rect l="l" t="t" r="r" b="b"/>
            <a:pathLst>
              <a:path w="751165" h="751165">
                <a:moveTo>
                  <a:pt x="0" y="0"/>
                </a:moveTo>
                <a:lnTo>
                  <a:pt x="751165" y="0"/>
                </a:lnTo>
                <a:lnTo>
                  <a:pt x="751165" y="751165"/>
                </a:lnTo>
                <a:lnTo>
                  <a:pt x="0" y="751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a:off x="11676671" y="7393853"/>
            <a:ext cx="978012" cy="978012"/>
          </a:xfrm>
          <a:custGeom>
            <a:avLst/>
            <a:gdLst/>
            <a:ahLst/>
            <a:cxnLst/>
            <a:rect l="l" t="t" r="r" b="b"/>
            <a:pathLst>
              <a:path w="978012" h="978012">
                <a:moveTo>
                  <a:pt x="0" y="0"/>
                </a:moveTo>
                <a:lnTo>
                  <a:pt x="978012" y="0"/>
                </a:lnTo>
                <a:lnTo>
                  <a:pt x="978012" y="978013"/>
                </a:lnTo>
                <a:lnTo>
                  <a:pt x="0" y="9780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21"/>
          <p:cNvSpPr/>
          <p:nvPr/>
        </p:nvSpPr>
        <p:spPr>
          <a:xfrm>
            <a:off x="11790095" y="7507277"/>
            <a:ext cx="751165" cy="751165"/>
          </a:xfrm>
          <a:custGeom>
            <a:avLst/>
            <a:gdLst/>
            <a:ahLst/>
            <a:cxnLst/>
            <a:rect l="l" t="t" r="r" b="b"/>
            <a:pathLst>
              <a:path w="751165" h="751165">
                <a:moveTo>
                  <a:pt x="0" y="0"/>
                </a:moveTo>
                <a:lnTo>
                  <a:pt x="751164" y="0"/>
                </a:lnTo>
                <a:lnTo>
                  <a:pt x="751164" y="751165"/>
                </a:lnTo>
                <a:lnTo>
                  <a:pt x="0" y="7511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4358682" y="7350149"/>
            <a:ext cx="978012" cy="978012"/>
          </a:xfrm>
          <a:custGeom>
            <a:avLst/>
            <a:gdLst/>
            <a:ahLst/>
            <a:cxnLst/>
            <a:rect l="l" t="t" r="r" b="b"/>
            <a:pathLst>
              <a:path w="978012" h="978012">
                <a:moveTo>
                  <a:pt x="0" y="0"/>
                </a:moveTo>
                <a:lnTo>
                  <a:pt x="978012" y="0"/>
                </a:lnTo>
                <a:lnTo>
                  <a:pt x="978012" y="978013"/>
                </a:lnTo>
                <a:lnTo>
                  <a:pt x="0" y="9780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a:off x="14463529" y="7454997"/>
            <a:ext cx="768317" cy="768317"/>
          </a:xfrm>
          <a:custGeom>
            <a:avLst/>
            <a:gdLst/>
            <a:ahLst/>
            <a:cxnLst/>
            <a:rect l="l" t="t" r="r" b="b"/>
            <a:pathLst>
              <a:path w="768317" h="768317">
                <a:moveTo>
                  <a:pt x="0" y="0"/>
                </a:moveTo>
                <a:lnTo>
                  <a:pt x="768318" y="0"/>
                </a:lnTo>
                <a:lnTo>
                  <a:pt x="768318" y="768317"/>
                </a:lnTo>
                <a:lnTo>
                  <a:pt x="0" y="76831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4" name="TextBox 24"/>
          <p:cNvSpPr txBox="1"/>
          <p:nvPr/>
        </p:nvSpPr>
        <p:spPr>
          <a:xfrm>
            <a:off x="2385866" y="6376193"/>
            <a:ext cx="2802517" cy="1163320"/>
          </a:xfrm>
          <a:prstGeom prst="rect">
            <a:avLst/>
          </a:prstGeom>
        </p:spPr>
        <p:txBody>
          <a:bodyPr lIns="0" tIns="0" rIns="0" bIns="0" rtlCol="0" anchor="t">
            <a:spAutoFit/>
          </a:bodyPr>
          <a:lstStyle/>
          <a:p>
            <a:pPr algn="ctr">
              <a:lnSpc>
                <a:spcPts val="3080"/>
              </a:lnSpc>
            </a:pPr>
            <a:r>
              <a:rPr lang="en-US" sz="2200">
                <a:solidFill>
                  <a:srgbClr val="021531"/>
                </a:solidFill>
                <a:latin typeface="Museo Sans 2"/>
                <a:ea typeface="Museo Sans 2"/>
                <a:cs typeface="Museo Sans 2"/>
                <a:sym typeface="Museo Sans 2"/>
              </a:rPr>
              <a:t>Fortalecimiento institucional</a:t>
            </a:r>
          </a:p>
          <a:p>
            <a:pPr algn="ctr">
              <a:lnSpc>
                <a:spcPts val="3080"/>
              </a:lnSpc>
            </a:pPr>
            <a:endParaRPr lang="en-US" sz="2200">
              <a:solidFill>
                <a:srgbClr val="021531"/>
              </a:solidFill>
              <a:latin typeface="Museo Sans 2"/>
              <a:ea typeface="Museo Sans 2"/>
              <a:cs typeface="Museo Sans 2"/>
              <a:sym typeface="Museo Sans 2"/>
            </a:endParaRPr>
          </a:p>
        </p:txBody>
      </p:sp>
      <p:sp>
        <p:nvSpPr>
          <p:cNvPr id="25" name="TextBox 25"/>
          <p:cNvSpPr txBox="1"/>
          <p:nvPr/>
        </p:nvSpPr>
        <p:spPr>
          <a:xfrm>
            <a:off x="5216958" y="6096082"/>
            <a:ext cx="2802517" cy="1553845"/>
          </a:xfrm>
          <a:prstGeom prst="rect">
            <a:avLst/>
          </a:prstGeom>
        </p:spPr>
        <p:txBody>
          <a:bodyPr lIns="0" tIns="0" rIns="0" bIns="0" rtlCol="0" anchor="t">
            <a:spAutoFit/>
          </a:bodyPr>
          <a:lstStyle/>
          <a:p>
            <a:pPr algn="ctr">
              <a:lnSpc>
                <a:spcPts val="3080"/>
              </a:lnSpc>
            </a:pPr>
            <a:r>
              <a:rPr lang="en-US" sz="2200">
                <a:solidFill>
                  <a:srgbClr val="021531"/>
                </a:solidFill>
                <a:latin typeface="Museo Sans 2"/>
                <a:ea typeface="Museo Sans 2"/>
                <a:cs typeface="Museo Sans 2"/>
                <a:sym typeface="Museo Sans 2"/>
              </a:rPr>
              <a:t>Dispositivos democráticos de participación</a:t>
            </a:r>
          </a:p>
          <a:p>
            <a:pPr algn="ctr">
              <a:lnSpc>
                <a:spcPts val="3080"/>
              </a:lnSpc>
            </a:pPr>
            <a:endParaRPr lang="en-US" sz="2200">
              <a:solidFill>
                <a:srgbClr val="021531"/>
              </a:solidFill>
              <a:latin typeface="Museo Sans 2"/>
              <a:ea typeface="Museo Sans 2"/>
              <a:cs typeface="Museo Sans 2"/>
              <a:sym typeface="Museo Sans 2"/>
            </a:endParaRPr>
          </a:p>
        </p:txBody>
      </p:sp>
      <p:sp>
        <p:nvSpPr>
          <p:cNvPr id="26" name="TextBox 26"/>
          <p:cNvSpPr txBox="1"/>
          <p:nvPr/>
        </p:nvSpPr>
        <p:spPr>
          <a:xfrm>
            <a:off x="8202971" y="6112274"/>
            <a:ext cx="2441933" cy="1553845"/>
          </a:xfrm>
          <a:prstGeom prst="rect">
            <a:avLst/>
          </a:prstGeom>
        </p:spPr>
        <p:txBody>
          <a:bodyPr lIns="0" tIns="0" rIns="0" bIns="0" rtlCol="0" anchor="t">
            <a:spAutoFit/>
          </a:bodyPr>
          <a:lstStyle/>
          <a:p>
            <a:pPr algn="ctr">
              <a:lnSpc>
                <a:spcPts val="3080"/>
              </a:lnSpc>
            </a:pPr>
            <a:r>
              <a:rPr lang="en-US" sz="2200">
                <a:solidFill>
                  <a:srgbClr val="021531"/>
                </a:solidFill>
                <a:latin typeface="Museo Sans 2"/>
                <a:ea typeface="Museo Sans 2"/>
                <a:cs typeface="Museo Sans 2"/>
                <a:sym typeface="Museo Sans 2"/>
              </a:rPr>
              <a:t>Buen desempeño institucional y PDET</a:t>
            </a:r>
          </a:p>
          <a:p>
            <a:pPr algn="ctr">
              <a:lnSpc>
                <a:spcPts val="3080"/>
              </a:lnSpc>
            </a:pPr>
            <a:endParaRPr lang="en-US" sz="2200">
              <a:solidFill>
                <a:srgbClr val="021531"/>
              </a:solidFill>
              <a:latin typeface="Museo Sans 2"/>
              <a:ea typeface="Museo Sans 2"/>
              <a:cs typeface="Museo Sans 2"/>
              <a:sym typeface="Museo Sans 2"/>
            </a:endParaRPr>
          </a:p>
        </p:txBody>
      </p:sp>
      <p:sp>
        <p:nvSpPr>
          <p:cNvPr id="27" name="TextBox 27"/>
          <p:cNvSpPr txBox="1"/>
          <p:nvPr/>
        </p:nvSpPr>
        <p:spPr>
          <a:xfrm>
            <a:off x="10677223" y="6083853"/>
            <a:ext cx="2802517" cy="1553845"/>
          </a:xfrm>
          <a:prstGeom prst="rect">
            <a:avLst/>
          </a:prstGeom>
        </p:spPr>
        <p:txBody>
          <a:bodyPr lIns="0" tIns="0" rIns="0" bIns="0" rtlCol="0" anchor="t">
            <a:spAutoFit/>
          </a:bodyPr>
          <a:lstStyle/>
          <a:p>
            <a:pPr algn="ctr">
              <a:lnSpc>
                <a:spcPts val="3080"/>
              </a:lnSpc>
            </a:pPr>
            <a:r>
              <a:rPr lang="en-US" sz="2200">
                <a:solidFill>
                  <a:srgbClr val="021531"/>
                </a:solidFill>
                <a:latin typeface="Museo Sans 2"/>
                <a:ea typeface="Museo Sans 2"/>
                <a:cs typeface="Museo Sans 2"/>
                <a:sym typeface="Museo Sans 2"/>
              </a:rPr>
              <a:t>Entidades promotoras del Conocimiento</a:t>
            </a:r>
          </a:p>
          <a:p>
            <a:pPr algn="ctr">
              <a:lnSpc>
                <a:spcPts val="3080"/>
              </a:lnSpc>
            </a:pPr>
            <a:endParaRPr lang="en-US" sz="2200">
              <a:solidFill>
                <a:srgbClr val="021531"/>
              </a:solidFill>
              <a:latin typeface="Museo Sans 2"/>
              <a:ea typeface="Museo Sans 2"/>
              <a:cs typeface="Museo Sans 2"/>
              <a:sym typeface="Museo Sans 2"/>
            </a:endParaRPr>
          </a:p>
        </p:txBody>
      </p:sp>
      <p:sp>
        <p:nvSpPr>
          <p:cNvPr id="28" name="TextBox 28"/>
          <p:cNvSpPr txBox="1"/>
          <p:nvPr/>
        </p:nvSpPr>
        <p:spPr>
          <a:xfrm>
            <a:off x="13508314" y="5985668"/>
            <a:ext cx="2827828" cy="1553845"/>
          </a:xfrm>
          <a:prstGeom prst="rect">
            <a:avLst/>
          </a:prstGeom>
        </p:spPr>
        <p:txBody>
          <a:bodyPr lIns="0" tIns="0" rIns="0" bIns="0" rtlCol="0" anchor="t">
            <a:spAutoFit/>
          </a:bodyPr>
          <a:lstStyle/>
          <a:p>
            <a:pPr algn="ctr">
              <a:lnSpc>
                <a:spcPts val="3080"/>
              </a:lnSpc>
            </a:pPr>
            <a:r>
              <a:rPr lang="en-US" sz="2200">
                <a:solidFill>
                  <a:srgbClr val="021531"/>
                </a:solidFill>
                <a:latin typeface="Museo Sans 2"/>
                <a:ea typeface="Museo Sans 2"/>
                <a:cs typeface="Museo Sans 2"/>
                <a:sym typeface="Museo Sans 2"/>
              </a:rPr>
              <a:t>Seguimiento y evaluación para la toma de decisiones</a:t>
            </a:r>
          </a:p>
          <a:p>
            <a:pPr algn="ctr">
              <a:lnSpc>
                <a:spcPts val="3080"/>
              </a:lnSpc>
            </a:pPr>
            <a:endParaRPr lang="en-US" sz="2200">
              <a:solidFill>
                <a:srgbClr val="021531"/>
              </a:solidFill>
              <a:latin typeface="Museo Sans 2"/>
              <a:ea typeface="Museo Sans 2"/>
              <a:cs typeface="Museo Sans 2"/>
              <a:sym typeface="Museo Sans 2"/>
            </a:endParaRPr>
          </a:p>
        </p:txBody>
      </p:sp>
      <p:sp>
        <p:nvSpPr>
          <p:cNvPr id="29" name="TextBox 29"/>
          <p:cNvSpPr txBox="1"/>
          <p:nvPr/>
        </p:nvSpPr>
        <p:spPr>
          <a:xfrm>
            <a:off x="2411057" y="8467116"/>
            <a:ext cx="2893097" cy="1944370"/>
          </a:xfrm>
          <a:prstGeom prst="rect">
            <a:avLst/>
          </a:prstGeom>
        </p:spPr>
        <p:txBody>
          <a:bodyPr lIns="0" tIns="0" rIns="0" bIns="0" rtlCol="0" anchor="t">
            <a:spAutoFit/>
          </a:bodyPr>
          <a:lstStyle/>
          <a:p>
            <a:pPr marL="0" lvl="0" indent="0" algn="ctr">
              <a:lnSpc>
                <a:spcPts val="3080"/>
              </a:lnSpc>
              <a:spcBef>
                <a:spcPct val="0"/>
              </a:spcBef>
            </a:pPr>
            <a:r>
              <a:rPr lang="en-US" sz="2200" u="none" strike="noStrike">
                <a:solidFill>
                  <a:srgbClr val="021531"/>
                </a:solidFill>
                <a:latin typeface="Museo Sans 2"/>
                <a:ea typeface="Museo Sans 2"/>
                <a:cs typeface="Museo Sans 2"/>
                <a:sym typeface="Museo Sans 2"/>
              </a:rPr>
              <a:t>3 galardones principales</a:t>
            </a:r>
          </a:p>
          <a:p>
            <a:pPr marL="0" lvl="0" indent="0" algn="ctr">
              <a:lnSpc>
                <a:spcPts val="3080"/>
              </a:lnSpc>
              <a:spcBef>
                <a:spcPct val="0"/>
              </a:spcBef>
            </a:pPr>
            <a:r>
              <a:rPr lang="en-US" sz="2200" u="none" strike="noStrike">
                <a:solidFill>
                  <a:srgbClr val="021531"/>
                </a:solidFill>
                <a:latin typeface="Museo Sans 2"/>
                <a:ea typeface="Museo Sans 2"/>
                <a:cs typeface="Museo Sans 2"/>
                <a:sym typeface="Museo Sans 2"/>
              </a:rPr>
              <a:t>6  Menciones de honor</a:t>
            </a:r>
          </a:p>
          <a:p>
            <a:pPr marL="0" lvl="0" indent="0" algn="ctr">
              <a:lnSpc>
                <a:spcPts val="3080"/>
              </a:lnSpc>
              <a:spcBef>
                <a:spcPct val="0"/>
              </a:spcBef>
            </a:pPr>
            <a:endParaRPr lang="en-US" sz="2200" u="none" strike="noStrike">
              <a:solidFill>
                <a:srgbClr val="021531"/>
              </a:solidFill>
              <a:latin typeface="Museo Sans 2"/>
              <a:ea typeface="Museo Sans 2"/>
              <a:cs typeface="Museo Sans 2"/>
              <a:sym typeface="Museo Sans 2"/>
            </a:endParaRPr>
          </a:p>
        </p:txBody>
      </p:sp>
      <p:sp>
        <p:nvSpPr>
          <p:cNvPr id="30" name="TextBox 30"/>
          <p:cNvSpPr txBox="1"/>
          <p:nvPr/>
        </p:nvSpPr>
        <p:spPr>
          <a:xfrm>
            <a:off x="5430290" y="8486166"/>
            <a:ext cx="2389023" cy="1791119"/>
          </a:xfrm>
          <a:prstGeom prst="rect">
            <a:avLst/>
          </a:prstGeom>
        </p:spPr>
        <p:txBody>
          <a:bodyPr lIns="0" tIns="0" rIns="0" bIns="0" rtlCol="0" anchor="t">
            <a:spAutoFit/>
          </a:bodyPr>
          <a:lstStyle/>
          <a:p>
            <a:pPr algn="ctr">
              <a:lnSpc>
                <a:spcPts val="2895"/>
              </a:lnSpc>
            </a:pPr>
            <a:r>
              <a:rPr lang="en-US" sz="2067">
                <a:solidFill>
                  <a:srgbClr val="000000"/>
                </a:solidFill>
                <a:latin typeface="Museo Sans 2"/>
                <a:ea typeface="Museo Sans 2"/>
                <a:cs typeface="Museo Sans 2"/>
                <a:sym typeface="Museo Sans 2"/>
              </a:rPr>
              <a:t> 3 galardones principales</a:t>
            </a:r>
          </a:p>
          <a:p>
            <a:pPr algn="ctr">
              <a:lnSpc>
                <a:spcPts val="2895"/>
              </a:lnSpc>
            </a:pPr>
            <a:r>
              <a:rPr lang="en-US" sz="2067">
                <a:solidFill>
                  <a:srgbClr val="000000"/>
                </a:solidFill>
                <a:latin typeface="Museo Sans 2"/>
                <a:ea typeface="Museo Sans 2"/>
                <a:cs typeface="Museo Sans 2"/>
                <a:sym typeface="Museo Sans 2"/>
              </a:rPr>
              <a:t>4  Menciones de honor</a:t>
            </a:r>
          </a:p>
          <a:p>
            <a:pPr algn="ctr">
              <a:lnSpc>
                <a:spcPts val="2895"/>
              </a:lnSpc>
            </a:pPr>
            <a:endParaRPr lang="en-US" sz="2067">
              <a:solidFill>
                <a:srgbClr val="000000"/>
              </a:solidFill>
              <a:latin typeface="Museo Sans 2"/>
              <a:ea typeface="Museo Sans 2"/>
              <a:cs typeface="Museo Sans 2"/>
              <a:sym typeface="Museo Sans 2"/>
            </a:endParaRPr>
          </a:p>
        </p:txBody>
      </p:sp>
      <p:sp>
        <p:nvSpPr>
          <p:cNvPr id="31" name="TextBox 31"/>
          <p:cNvSpPr txBox="1"/>
          <p:nvPr/>
        </p:nvSpPr>
        <p:spPr>
          <a:xfrm>
            <a:off x="8278281" y="8476641"/>
            <a:ext cx="2342136" cy="1758950"/>
          </a:xfrm>
          <a:prstGeom prst="rect">
            <a:avLst/>
          </a:prstGeom>
        </p:spPr>
        <p:txBody>
          <a:bodyPr lIns="0" tIns="0" rIns="0" bIns="0" rtlCol="0" anchor="t">
            <a:spAutoFit/>
          </a:bodyPr>
          <a:lstStyle/>
          <a:p>
            <a:pPr algn="ctr">
              <a:lnSpc>
                <a:spcPts val="2800"/>
              </a:lnSpc>
            </a:pPr>
            <a:r>
              <a:rPr lang="en-US" sz="2000">
                <a:solidFill>
                  <a:srgbClr val="000000"/>
                </a:solidFill>
                <a:latin typeface="Museo Sans 2"/>
                <a:ea typeface="Museo Sans 2"/>
                <a:cs typeface="Museo Sans 2"/>
                <a:sym typeface="Museo Sans 2"/>
              </a:rPr>
              <a:t>4 galardones principales</a:t>
            </a:r>
          </a:p>
          <a:p>
            <a:pPr algn="ctr">
              <a:lnSpc>
                <a:spcPts val="2800"/>
              </a:lnSpc>
            </a:pPr>
            <a:r>
              <a:rPr lang="en-US" sz="2000">
                <a:solidFill>
                  <a:srgbClr val="000000"/>
                </a:solidFill>
                <a:latin typeface="Museo Sans 2"/>
                <a:ea typeface="Museo Sans 2"/>
                <a:cs typeface="Museo Sans 2"/>
                <a:sym typeface="Museo Sans 2"/>
              </a:rPr>
              <a:t>9  Menciones de honor</a:t>
            </a:r>
          </a:p>
          <a:p>
            <a:pPr algn="ctr">
              <a:lnSpc>
                <a:spcPts val="2800"/>
              </a:lnSpc>
            </a:pPr>
            <a:endParaRPr lang="en-US" sz="2000">
              <a:solidFill>
                <a:srgbClr val="000000"/>
              </a:solidFill>
              <a:latin typeface="Museo Sans 2"/>
              <a:ea typeface="Museo Sans 2"/>
              <a:cs typeface="Museo Sans 2"/>
              <a:sym typeface="Museo Sans 2"/>
            </a:endParaRPr>
          </a:p>
        </p:txBody>
      </p:sp>
      <p:sp>
        <p:nvSpPr>
          <p:cNvPr id="32" name="TextBox 32"/>
          <p:cNvSpPr txBox="1"/>
          <p:nvPr/>
        </p:nvSpPr>
        <p:spPr>
          <a:xfrm>
            <a:off x="11077617" y="8487963"/>
            <a:ext cx="2642648" cy="1758950"/>
          </a:xfrm>
          <a:prstGeom prst="rect">
            <a:avLst/>
          </a:prstGeom>
        </p:spPr>
        <p:txBody>
          <a:bodyPr lIns="0" tIns="0" rIns="0" bIns="0" rtlCol="0" anchor="t">
            <a:spAutoFit/>
          </a:bodyPr>
          <a:lstStyle/>
          <a:p>
            <a:pPr algn="ctr">
              <a:lnSpc>
                <a:spcPts val="2800"/>
              </a:lnSpc>
            </a:pPr>
            <a:r>
              <a:rPr lang="en-US" sz="2000">
                <a:solidFill>
                  <a:srgbClr val="000000"/>
                </a:solidFill>
                <a:latin typeface="Museo Sans 2"/>
                <a:ea typeface="Museo Sans 2"/>
                <a:cs typeface="Museo Sans 2"/>
                <a:sym typeface="Museo Sans 2"/>
              </a:rPr>
              <a:t>3 reconocimientos nacionales</a:t>
            </a:r>
          </a:p>
          <a:p>
            <a:pPr algn="ctr">
              <a:lnSpc>
                <a:spcPts val="2800"/>
              </a:lnSpc>
            </a:pPr>
            <a:r>
              <a:rPr lang="en-US" sz="2000">
                <a:solidFill>
                  <a:srgbClr val="000000"/>
                </a:solidFill>
                <a:latin typeface="Museo Sans 2"/>
                <a:ea typeface="Museo Sans 2"/>
                <a:cs typeface="Museo Sans 2"/>
                <a:sym typeface="Museo Sans 2"/>
              </a:rPr>
              <a:t> 3 reconocimientos territoriales</a:t>
            </a:r>
          </a:p>
          <a:p>
            <a:pPr algn="ctr">
              <a:lnSpc>
                <a:spcPts val="2800"/>
              </a:lnSpc>
            </a:pPr>
            <a:endParaRPr lang="en-US" sz="2000">
              <a:solidFill>
                <a:srgbClr val="000000"/>
              </a:solidFill>
              <a:latin typeface="Museo Sans 2"/>
              <a:ea typeface="Museo Sans 2"/>
              <a:cs typeface="Museo Sans 2"/>
              <a:sym typeface="Museo Sans 2"/>
            </a:endParaRPr>
          </a:p>
        </p:txBody>
      </p:sp>
      <p:sp>
        <p:nvSpPr>
          <p:cNvPr id="33" name="TextBox 33"/>
          <p:cNvSpPr txBox="1"/>
          <p:nvPr/>
        </p:nvSpPr>
        <p:spPr>
          <a:xfrm>
            <a:off x="14113254" y="8566287"/>
            <a:ext cx="2237184" cy="349250"/>
          </a:xfrm>
          <a:prstGeom prst="rect">
            <a:avLst/>
          </a:prstGeom>
        </p:spPr>
        <p:txBody>
          <a:bodyPr lIns="0" tIns="0" rIns="0" bIns="0" rtlCol="0" anchor="t">
            <a:spAutoFit/>
          </a:bodyPr>
          <a:lstStyle/>
          <a:p>
            <a:pPr algn="ctr">
              <a:lnSpc>
                <a:spcPts val="2800"/>
              </a:lnSpc>
            </a:pPr>
            <a:r>
              <a:rPr lang="en-US" sz="2000">
                <a:solidFill>
                  <a:srgbClr val="000000"/>
                </a:solidFill>
                <a:latin typeface="Museo Sans 2"/>
                <a:ea typeface="Museo Sans 2"/>
                <a:cs typeface="Museo Sans 2"/>
                <a:sym typeface="Museo Sans 2"/>
              </a:rPr>
              <a:t>3 reconocimientos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571645"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grpSp>
        <p:nvGrpSpPr>
          <p:cNvPr id="7" name="Group 7"/>
          <p:cNvGrpSpPr/>
          <p:nvPr/>
        </p:nvGrpSpPr>
        <p:grpSpPr>
          <a:xfrm>
            <a:off x="1663166" y="1290316"/>
            <a:ext cx="15125417" cy="3505347"/>
            <a:chOff x="0" y="0"/>
            <a:chExt cx="20167223" cy="4673796"/>
          </a:xfrm>
        </p:grpSpPr>
        <p:sp>
          <p:nvSpPr>
            <p:cNvPr id="8" name="TextBox 8"/>
            <p:cNvSpPr txBox="1"/>
            <p:nvPr/>
          </p:nvSpPr>
          <p:spPr>
            <a:xfrm>
              <a:off x="0" y="2061101"/>
              <a:ext cx="20167223" cy="2612695"/>
            </a:xfrm>
            <a:prstGeom prst="rect">
              <a:avLst/>
            </a:prstGeom>
          </p:spPr>
          <p:txBody>
            <a:bodyPr lIns="0" tIns="0" rIns="0" bIns="0" rtlCol="0" anchor="t">
              <a:spAutoFit/>
            </a:bodyPr>
            <a:lstStyle/>
            <a:p>
              <a:pPr algn="ctr">
                <a:lnSpc>
                  <a:spcPts val="11358"/>
                </a:lnSpc>
              </a:pPr>
              <a:r>
                <a:rPr lang="en-US" sz="14198" spc="-141">
                  <a:solidFill>
                    <a:srgbClr val="F38E22"/>
                  </a:solidFill>
                  <a:latin typeface="Impact"/>
                  <a:ea typeface="Impact"/>
                  <a:cs typeface="Impact"/>
                  <a:sym typeface="Impact"/>
                </a:rPr>
                <a:t>2.845 </a:t>
              </a:r>
            </a:p>
          </p:txBody>
        </p:sp>
        <p:sp>
          <p:nvSpPr>
            <p:cNvPr id="9" name="TextBox 9"/>
            <p:cNvSpPr txBox="1"/>
            <p:nvPr/>
          </p:nvSpPr>
          <p:spPr>
            <a:xfrm>
              <a:off x="0" y="190500"/>
              <a:ext cx="20167223" cy="1830374"/>
            </a:xfrm>
            <a:prstGeom prst="rect">
              <a:avLst/>
            </a:prstGeom>
          </p:spPr>
          <p:txBody>
            <a:bodyPr lIns="0" tIns="0" rIns="0" bIns="0" rtlCol="0" anchor="t">
              <a:spAutoFit/>
            </a:bodyPr>
            <a:lstStyle/>
            <a:p>
              <a:pPr algn="ctr">
                <a:lnSpc>
                  <a:spcPts val="10014"/>
                </a:lnSpc>
              </a:pPr>
              <a:endParaRPr/>
            </a:p>
          </p:txBody>
        </p:sp>
      </p:grpSp>
      <p:sp>
        <p:nvSpPr>
          <p:cNvPr id="10" name="TextBox 10"/>
          <p:cNvSpPr txBox="1"/>
          <p:nvPr/>
        </p:nvSpPr>
        <p:spPr>
          <a:xfrm>
            <a:off x="2248535" y="4422068"/>
            <a:ext cx="15010765" cy="1333808"/>
          </a:xfrm>
          <a:prstGeom prst="rect">
            <a:avLst/>
          </a:prstGeom>
        </p:spPr>
        <p:txBody>
          <a:bodyPr lIns="0" tIns="0" rIns="0" bIns="0" rtlCol="0" anchor="t">
            <a:spAutoFit/>
          </a:bodyPr>
          <a:lstStyle/>
          <a:p>
            <a:pPr algn="ctr">
              <a:lnSpc>
                <a:spcPts val="5230"/>
              </a:lnSpc>
            </a:pPr>
            <a:r>
              <a:rPr lang="en-US" sz="4548">
                <a:solidFill>
                  <a:srgbClr val="2F4F8B"/>
                </a:solidFill>
                <a:latin typeface="Museo Sans 1"/>
                <a:ea typeface="Museo Sans 1"/>
                <a:cs typeface="Museo Sans 1"/>
                <a:sym typeface="Museo Sans 1"/>
              </a:rPr>
              <a:t>PQRSD y conceptos técnicos atendidos / Segundo semestre 2023 y primer semestre 2024</a:t>
            </a:r>
          </a:p>
        </p:txBody>
      </p:sp>
      <p:sp>
        <p:nvSpPr>
          <p:cNvPr id="11" name="Freeform 11"/>
          <p:cNvSpPr/>
          <p:nvPr/>
        </p:nvSpPr>
        <p:spPr>
          <a:xfrm>
            <a:off x="15762126" y="52981"/>
            <a:ext cx="2474669" cy="2474669"/>
          </a:xfrm>
          <a:custGeom>
            <a:avLst/>
            <a:gdLst/>
            <a:ahLst/>
            <a:cxnLst/>
            <a:rect l="l" t="t" r="r" b="b"/>
            <a:pathLst>
              <a:path w="2474669" h="2474669">
                <a:moveTo>
                  <a:pt x="0" y="0"/>
                </a:moveTo>
                <a:lnTo>
                  <a:pt x="2474668" y="0"/>
                </a:lnTo>
                <a:lnTo>
                  <a:pt x="2474668" y="2474669"/>
                </a:lnTo>
                <a:lnTo>
                  <a:pt x="0" y="2474669"/>
                </a:lnTo>
                <a:lnTo>
                  <a:pt x="0" y="0"/>
                </a:lnTo>
                <a:close/>
              </a:path>
            </a:pathLst>
          </a:custGeom>
          <a:blipFill>
            <a:blip r:embed="rId4"/>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1678356" y="3325334"/>
            <a:ext cx="14931288" cy="2440433"/>
          </a:xfrm>
          <a:prstGeom prst="rect">
            <a:avLst/>
          </a:prstGeom>
        </p:spPr>
        <p:txBody>
          <a:bodyPr lIns="0" tIns="0" rIns="0" bIns="0" rtlCol="0" anchor="t">
            <a:spAutoFit/>
          </a:bodyPr>
          <a:lstStyle/>
          <a:p>
            <a:pPr algn="ctr">
              <a:lnSpc>
                <a:spcPts val="9440"/>
              </a:lnSpc>
            </a:pPr>
            <a:r>
              <a:rPr lang="en-US" sz="9255" b="1" spc="86">
                <a:solidFill>
                  <a:srgbClr val="C55A11"/>
                </a:solidFill>
                <a:latin typeface="Nunito Bold"/>
                <a:ea typeface="Nunito Bold"/>
                <a:cs typeface="Nunito Bold"/>
                <a:sym typeface="Nunito Bold"/>
              </a:rPr>
              <a:t>GESTIÓN DEL CONOCIMIENTO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1974209" y="2018295"/>
            <a:ext cx="5449138" cy="4797986"/>
          </a:xfrm>
          <a:custGeom>
            <a:avLst/>
            <a:gdLst/>
            <a:ahLst/>
            <a:cxnLst/>
            <a:rect l="l" t="t" r="r" b="b"/>
            <a:pathLst>
              <a:path w="5449138" h="4797986">
                <a:moveTo>
                  <a:pt x="0" y="0"/>
                </a:moveTo>
                <a:lnTo>
                  <a:pt x="5449138" y="0"/>
                </a:lnTo>
                <a:lnTo>
                  <a:pt x="5449138" y="4797986"/>
                </a:lnTo>
                <a:lnTo>
                  <a:pt x="0" y="4797986"/>
                </a:lnTo>
                <a:lnTo>
                  <a:pt x="0" y="0"/>
                </a:lnTo>
                <a:close/>
              </a:path>
            </a:pathLst>
          </a:custGeom>
          <a:blipFill>
            <a:blip r:embed="rId4"/>
            <a:stretch>
              <a:fillRect t="-2381" r="-373"/>
            </a:stretch>
          </a:blipFill>
        </p:spPr>
      </p:sp>
      <p:sp>
        <p:nvSpPr>
          <p:cNvPr id="10" name="TextBox 10"/>
          <p:cNvSpPr txBox="1"/>
          <p:nvPr/>
        </p:nvSpPr>
        <p:spPr>
          <a:xfrm>
            <a:off x="3928940" y="483347"/>
            <a:ext cx="11172309" cy="634872"/>
          </a:xfrm>
          <a:prstGeom prst="rect">
            <a:avLst/>
          </a:prstGeom>
        </p:spPr>
        <p:txBody>
          <a:bodyPr lIns="0" tIns="0" rIns="0" bIns="0" rtlCol="0" anchor="t">
            <a:spAutoFit/>
          </a:bodyPr>
          <a:lstStyle/>
          <a:p>
            <a:pPr marL="0" lvl="0" indent="0" algn="ctr">
              <a:lnSpc>
                <a:spcPts val="4840"/>
              </a:lnSpc>
              <a:spcBef>
                <a:spcPct val="0"/>
              </a:spcBef>
            </a:pPr>
            <a:r>
              <a:rPr lang="en-US" sz="4699" b="1" u="none" strike="noStrike">
                <a:solidFill>
                  <a:srgbClr val="C55A11"/>
                </a:solidFill>
                <a:latin typeface="Museo Sans 1"/>
                <a:ea typeface="Museo Sans 1"/>
                <a:cs typeface="Museo Sans 1"/>
                <a:sym typeface="Museo Sans 1"/>
              </a:rPr>
              <a:t>Entidades impactadas y participantes</a:t>
            </a:r>
          </a:p>
        </p:txBody>
      </p:sp>
      <p:sp>
        <p:nvSpPr>
          <p:cNvPr id="11" name="TextBox 11"/>
          <p:cNvSpPr txBox="1"/>
          <p:nvPr/>
        </p:nvSpPr>
        <p:spPr>
          <a:xfrm>
            <a:off x="1944118" y="7063237"/>
            <a:ext cx="4746406" cy="1828800"/>
          </a:xfrm>
          <a:prstGeom prst="rect">
            <a:avLst/>
          </a:prstGeom>
        </p:spPr>
        <p:txBody>
          <a:bodyPr lIns="0" tIns="0" rIns="0" bIns="0" rtlCol="0" anchor="t">
            <a:spAutoFit/>
          </a:bodyPr>
          <a:lstStyle/>
          <a:p>
            <a:pPr algn="ctr">
              <a:lnSpc>
                <a:spcPts val="14400"/>
              </a:lnSpc>
            </a:pPr>
            <a:r>
              <a:rPr lang="en-US" sz="12000" b="1" spc="112">
                <a:solidFill>
                  <a:srgbClr val="FFC000"/>
                </a:solidFill>
                <a:latin typeface="Nunito Sans Bold"/>
                <a:ea typeface="Nunito Sans Bold"/>
                <a:cs typeface="Nunito Sans Bold"/>
                <a:sym typeface="Nunito Sans Bold"/>
              </a:rPr>
              <a:t>103</a:t>
            </a:r>
          </a:p>
        </p:txBody>
      </p:sp>
      <p:sp>
        <p:nvSpPr>
          <p:cNvPr id="12" name="TextBox 12"/>
          <p:cNvSpPr txBox="1"/>
          <p:nvPr/>
        </p:nvSpPr>
        <p:spPr>
          <a:xfrm>
            <a:off x="6000932" y="7014660"/>
            <a:ext cx="4746406" cy="1828800"/>
          </a:xfrm>
          <a:prstGeom prst="rect">
            <a:avLst/>
          </a:prstGeom>
        </p:spPr>
        <p:txBody>
          <a:bodyPr lIns="0" tIns="0" rIns="0" bIns="0" rtlCol="0" anchor="t">
            <a:spAutoFit/>
          </a:bodyPr>
          <a:lstStyle/>
          <a:p>
            <a:pPr algn="ctr">
              <a:lnSpc>
                <a:spcPts val="14400"/>
              </a:lnSpc>
            </a:pPr>
            <a:r>
              <a:rPr lang="en-US" sz="12000" b="1" spc="112">
                <a:solidFill>
                  <a:srgbClr val="002060"/>
                </a:solidFill>
                <a:latin typeface="Nunito Sans Bold"/>
                <a:ea typeface="Nunito Sans Bold"/>
                <a:cs typeface="Nunito Sans Bold"/>
                <a:sym typeface="Nunito Sans Bold"/>
              </a:rPr>
              <a:t>50</a:t>
            </a:r>
          </a:p>
        </p:txBody>
      </p:sp>
      <p:sp>
        <p:nvSpPr>
          <p:cNvPr id="13" name="TextBox 13"/>
          <p:cNvSpPr txBox="1"/>
          <p:nvPr/>
        </p:nvSpPr>
        <p:spPr>
          <a:xfrm>
            <a:off x="11263542" y="7429950"/>
            <a:ext cx="2609168" cy="1095375"/>
          </a:xfrm>
          <a:prstGeom prst="rect">
            <a:avLst/>
          </a:prstGeom>
        </p:spPr>
        <p:txBody>
          <a:bodyPr lIns="0" tIns="0" rIns="0" bIns="0" rtlCol="0" anchor="t">
            <a:spAutoFit/>
          </a:bodyPr>
          <a:lstStyle/>
          <a:p>
            <a:pPr algn="ctr">
              <a:lnSpc>
                <a:spcPts val="8640"/>
              </a:lnSpc>
            </a:pPr>
            <a:r>
              <a:rPr lang="en-US" sz="7200" b="1" spc="67">
                <a:solidFill>
                  <a:srgbClr val="002060"/>
                </a:solidFill>
                <a:latin typeface="Nunito Sans Bold"/>
                <a:ea typeface="Nunito Sans Bold"/>
                <a:cs typeface="Nunito Sans Bold"/>
                <a:sym typeface="Nunito Sans Bold"/>
              </a:rPr>
              <a:t>702</a:t>
            </a:r>
          </a:p>
        </p:txBody>
      </p:sp>
      <p:sp>
        <p:nvSpPr>
          <p:cNvPr id="14" name="TextBox 14"/>
          <p:cNvSpPr txBox="1"/>
          <p:nvPr/>
        </p:nvSpPr>
        <p:spPr>
          <a:xfrm>
            <a:off x="13261192" y="7473734"/>
            <a:ext cx="3680112" cy="1095375"/>
          </a:xfrm>
          <a:prstGeom prst="rect">
            <a:avLst/>
          </a:prstGeom>
        </p:spPr>
        <p:txBody>
          <a:bodyPr lIns="0" tIns="0" rIns="0" bIns="0" rtlCol="0" anchor="t">
            <a:spAutoFit/>
          </a:bodyPr>
          <a:lstStyle/>
          <a:p>
            <a:pPr algn="ctr">
              <a:lnSpc>
                <a:spcPts val="8640"/>
              </a:lnSpc>
            </a:pPr>
            <a:r>
              <a:rPr lang="en-US" sz="7200" b="1" spc="67">
                <a:solidFill>
                  <a:srgbClr val="FFC000"/>
                </a:solidFill>
                <a:latin typeface="Nunito Sans Bold"/>
                <a:ea typeface="Nunito Sans Bold"/>
                <a:cs typeface="Nunito Sans Bold"/>
                <a:sym typeface="Nunito Sans Bold"/>
              </a:rPr>
              <a:t>3892</a:t>
            </a:r>
          </a:p>
        </p:txBody>
      </p:sp>
      <p:graphicFrame>
        <p:nvGraphicFramePr>
          <p:cNvPr id="15" name="Table 15"/>
          <p:cNvGraphicFramePr>
            <a:graphicFrameLocks noGrp="1"/>
          </p:cNvGraphicFramePr>
          <p:nvPr/>
        </p:nvGraphicFramePr>
        <p:xfrm>
          <a:off x="8947687" y="2445613"/>
          <a:ext cx="8115301" cy="4031631"/>
        </p:xfrm>
        <a:graphic>
          <a:graphicData uri="http://schemas.openxmlformats.org/drawingml/2006/table">
            <a:tbl>
              <a:tblPr/>
              <a:tblGrid>
                <a:gridCol w="3464698">
                  <a:extLst>
                    <a:ext uri="{9D8B030D-6E8A-4147-A177-3AD203B41FA5}">
                      <a16:colId xmlns:a16="http://schemas.microsoft.com/office/drawing/2014/main" val="20000"/>
                    </a:ext>
                  </a:extLst>
                </a:gridCol>
                <a:gridCol w="1395182">
                  <a:extLst>
                    <a:ext uri="{9D8B030D-6E8A-4147-A177-3AD203B41FA5}">
                      <a16:colId xmlns:a16="http://schemas.microsoft.com/office/drawing/2014/main" val="20001"/>
                    </a:ext>
                  </a:extLst>
                </a:gridCol>
                <a:gridCol w="1395182">
                  <a:extLst>
                    <a:ext uri="{9D8B030D-6E8A-4147-A177-3AD203B41FA5}">
                      <a16:colId xmlns:a16="http://schemas.microsoft.com/office/drawing/2014/main" val="20002"/>
                    </a:ext>
                  </a:extLst>
                </a:gridCol>
                <a:gridCol w="1860239">
                  <a:extLst>
                    <a:ext uri="{9D8B030D-6E8A-4147-A177-3AD203B41FA5}">
                      <a16:colId xmlns:a16="http://schemas.microsoft.com/office/drawing/2014/main" val="20003"/>
                    </a:ext>
                  </a:extLst>
                </a:gridCol>
              </a:tblGrid>
              <a:tr h="785077">
                <a:tc>
                  <a:txBody>
                    <a:bodyPr/>
                    <a:lstStyle/>
                    <a:p>
                      <a:pPr algn="ctr">
                        <a:lnSpc>
                          <a:spcPts val="2879"/>
                        </a:lnSpc>
                        <a:defRPr/>
                      </a:pPr>
                      <a:r>
                        <a:rPr lang="en-US" sz="2400" b="1" spc="22">
                          <a:solidFill>
                            <a:srgbClr val="000000"/>
                          </a:solidFill>
                          <a:latin typeface="TT Rounds Condensed Bold"/>
                          <a:ea typeface="TT Rounds Condensed Bold"/>
                          <a:cs typeface="TT Rounds Condensed Bold"/>
                          <a:sym typeface="TT Rounds Condensed Bold"/>
                        </a:rPr>
                        <a:t>Temática</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2879"/>
                        </a:lnSpc>
                        <a:defRPr/>
                      </a:pPr>
                      <a:r>
                        <a:rPr lang="en-US" sz="2400" b="1" spc="22">
                          <a:solidFill>
                            <a:srgbClr val="000000"/>
                          </a:solidFill>
                          <a:latin typeface="TT Rounds Condensed Bold"/>
                          <a:ea typeface="TT Rounds Condensed Bold"/>
                          <a:cs typeface="TT Rounds Condensed Bold"/>
                          <a:sym typeface="TT Rounds Condensed Bold"/>
                        </a:rPr>
                        <a:t>Territorio</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2879"/>
                        </a:lnSpc>
                        <a:defRPr/>
                      </a:pPr>
                      <a:r>
                        <a:rPr lang="en-US" sz="2400" b="1" spc="22">
                          <a:solidFill>
                            <a:srgbClr val="000000"/>
                          </a:solidFill>
                          <a:latin typeface="TT Rounds Condensed Bold"/>
                          <a:ea typeface="TT Rounds Condensed Bold"/>
                          <a:cs typeface="TT Rounds Condensed Bold"/>
                          <a:sym typeface="TT Rounds Condensed Bold"/>
                        </a:rPr>
                        <a:t>Nación</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2879"/>
                        </a:lnSpc>
                        <a:defRPr/>
                      </a:pPr>
                      <a:r>
                        <a:rPr lang="en-US" sz="2400" b="1" spc="22">
                          <a:solidFill>
                            <a:srgbClr val="000000"/>
                          </a:solidFill>
                          <a:latin typeface="TT Rounds Condensed Bold"/>
                          <a:ea typeface="TT Rounds Condensed Bold"/>
                          <a:cs typeface="TT Rounds Condensed Bold"/>
                          <a:sym typeface="TT Rounds Condensed Bold"/>
                        </a:rPr>
                        <a:t>% Participación</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extLst>
                  <a:ext uri="{0D108BD9-81ED-4DB2-BD59-A6C34878D82A}">
                    <a16:rowId xmlns:a16="http://schemas.microsoft.com/office/drawing/2014/main" val="10000"/>
                  </a:ext>
                </a:extLst>
              </a:tr>
              <a:tr h="785077">
                <a:tc>
                  <a:txBody>
                    <a:bodyPr/>
                    <a:lstStyle/>
                    <a:p>
                      <a:pPr algn="l">
                        <a:lnSpc>
                          <a:spcPts val="2879"/>
                        </a:lnSpc>
                        <a:defRPr/>
                      </a:pPr>
                      <a:r>
                        <a:rPr lang="en-US" sz="2400" b="1" spc="22">
                          <a:solidFill>
                            <a:srgbClr val="000000"/>
                          </a:solidFill>
                          <a:latin typeface="TT Rounds Condensed Bold"/>
                          <a:ea typeface="TT Rounds Condensed Bold"/>
                          <a:cs typeface="TT Rounds Condensed Bold"/>
                          <a:sym typeface="TT Rounds Condensed Bold"/>
                        </a:rPr>
                        <a:t>Cultura compartir y difundir</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7%</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9%</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16%</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397030">
                <a:tc>
                  <a:txBody>
                    <a:bodyPr/>
                    <a:lstStyle/>
                    <a:p>
                      <a:pPr algn="l">
                        <a:lnSpc>
                          <a:spcPts val="2879"/>
                        </a:lnSpc>
                        <a:defRPr/>
                      </a:pPr>
                      <a:r>
                        <a:rPr lang="en-US" sz="2400" b="1" spc="22">
                          <a:solidFill>
                            <a:srgbClr val="000000"/>
                          </a:solidFill>
                          <a:latin typeface="TT Rounds Condensed Bold"/>
                          <a:ea typeface="TT Rounds Condensed Bold"/>
                          <a:cs typeface="TT Rounds Condensed Bold"/>
                          <a:sym typeface="TT Rounds Condensed Bold"/>
                        </a:rPr>
                        <a:t>Analítica institucional</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9%</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0%</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9%</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397030">
                <a:tc>
                  <a:txBody>
                    <a:bodyPr/>
                    <a:lstStyle/>
                    <a:p>
                      <a:pPr algn="l">
                        <a:lnSpc>
                          <a:spcPts val="2879"/>
                        </a:lnSpc>
                        <a:defRPr/>
                      </a:pPr>
                      <a:r>
                        <a:rPr lang="en-US" sz="2400" b="1" spc="22">
                          <a:solidFill>
                            <a:srgbClr val="000000"/>
                          </a:solidFill>
                          <a:latin typeface="TT Rounds Condensed Bold"/>
                          <a:ea typeface="TT Rounds Condensed Bold"/>
                          <a:cs typeface="TT Rounds Condensed Bold"/>
                          <a:sym typeface="TT Rounds Condensed Bold"/>
                        </a:rPr>
                        <a:t>Fuga de Conocimiento</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21%</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12%</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33%</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397030">
                <a:tc>
                  <a:txBody>
                    <a:bodyPr/>
                    <a:lstStyle/>
                    <a:p>
                      <a:pPr algn="l">
                        <a:lnSpc>
                          <a:spcPts val="2879"/>
                        </a:lnSpc>
                        <a:defRPr/>
                      </a:pPr>
                      <a:r>
                        <a:rPr lang="en-US" sz="2400" b="1" spc="22">
                          <a:solidFill>
                            <a:srgbClr val="000000"/>
                          </a:solidFill>
                          <a:latin typeface="TT Rounds Condensed Bold"/>
                          <a:ea typeface="TT Rounds Condensed Bold"/>
                          <a:cs typeface="TT Rounds Condensed Bold"/>
                          <a:sym typeface="TT Rounds Condensed Bold"/>
                        </a:rPr>
                        <a:t>Innovación pública</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14%</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9%</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23%</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r h="785077">
                <a:tc>
                  <a:txBody>
                    <a:bodyPr/>
                    <a:lstStyle/>
                    <a:p>
                      <a:pPr algn="l">
                        <a:lnSpc>
                          <a:spcPts val="2879"/>
                        </a:lnSpc>
                        <a:defRPr/>
                      </a:pPr>
                      <a:r>
                        <a:rPr lang="en-US" sz="2400" b="1" spc="22">
                          <a:solidFill>
                            <a:srgbClr val="000000"/>
                          </a:solidFill>
                          <a:latin typeface="TT Rounds Condensed Bold"/>
                          <a:ea typeface="TT Rounds Condensed Bold"/>
                          <a:cs typeface="TT Rounds Condensed Bold"/>
                          <a:sym typeface="TT Rounds Condensed Bold"/>
                        </a:rPr>
                        <a:t>Metodología de investigación</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0%</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4%</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4%</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r h="397030">
                <a:tc>
                  <a:txBody>
                    <a:bodyPr/>
                    <a:lstStyle/>
                    <a:p>
                      <a:pPr algn="l">
                        <a:lnSpc>
                          <a:spcPts val="2879"/>
                        </a:lnSpc>
                        <a:defRPr/>
                      </a:pPr>
                      <a:r>
                        <a:rPr lang="en-US" sz="2400" b="1" spc="22">
                          <a:solidFill>
                            <a:srgbClr val="000000"/>
                          </a:solidFill>
                          <a:latin typeface="TT Rounds Condensed Bold"/>
                          <a:ea typeface="TT Rounds Condensed Bold"/>
                          <a:cs typeface="TT Rounds Condensed Bold"/>
                          <a:sym typeface="TT Rounds Condensed Bold"/>
                        </a:rPr>
                        <a:t>Repositorio</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11%</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spc="25">
                          <a:solidFill>
                            <a:srgbClr val="000000"/>
                          </a:solidFill>
                          <a:latin typeface="TT Rounds Condensed"/>
                          <a:ea typeface="TT Rounds Condensed"/>
                          <a:cs typeface="TT Rounds Condensed"/>
                          <a:sym typeface="TT Rounds Condensed"/>
                        </a:rPr>
                        <a:t>5%</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16%</a:t>
                      </a:r>
                      <a:endParaRPr lang="en-US" sz="1100"/>
                    </a:p>
                  </a:txBody>
                  <a:tcPr marL="6350" marR="6350" marT="6350" marB="63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6"/>
                  </a:ext>
                </a:extLst>
              </a:tr>
            </a:tbl>
          </a:graphicData>
        </a:graphic>
      </p:graphicFrame>
      <p:sp>
        <p:nvSpPr>
          <p:cNvPr id="16" name="TextBox 16"/>
          <p:cNvSpPr txBox="1"/>
          <p:nvPr/>
        </p:nvSpPr>
        <p:spPr>
          <a:xfrm>
            <a:off x="2780675" y="9515007"/>
            <a:ext cx="14072972" cy="523875"/>
          </a:xfrm>
          <a:prstGeom prst="rect">
            <a:avLst/>
          </a:prstGeom>
        </p:spPr>
        <p:txBody>
          <a:bodyPr lIns="0" tIns="0" rIns="0" bIns="0" rtlCol="0" anchor="t">
            <a:spAutoFit/>
          </a:bodyPr>
          <a:lstStyle/>
          <a:p>
            <a:pPr algn="ctr">
              <a:lnSpc>
                <a:spcPts val="2156"/>
              </a:lnSpc>
            </a:pPr>
            <a:r>
              <a:rPr lang="en-US" sz="1797" b="1">
                <a:solidFill>
                  <a:srgbClr val="002060"/>
                </a:solidFill>
                <a:latin typeface="Nunito Sans Bold"/>
                <a:ea typeface="Nunito Sans Bold"/>
                <a:cs typeface="Nunito Sans Bold"/>
                <a:sym typeface="Nunito Sans Bold"/>
              </a:rPr>
              <a:t>Creación de una mesa intersectorial con el Departamento Nacional de Planeación (DNP) y la Escuela Superior de Administración Pública (ESAP) para la creación del Comité Nacional de Innovación Pública. </a:t>
            </a:r>
          </a:p>
        </p:txBody>
      </p:sp>
      <p:sp>
        <p:nvSpPr>
          <p:cNvPr id="17" name="TextBox 17"/>
          <p:cNvSpPr txBox="1"/>
          <p:nvPr/>
        </p:nvSpPr>
        <p:spPr>
          <a:xfrm>
            <a:off x="3149913" y="8483384"/>
            <a:ext cx="2334816" cy="721996"/>
          </a:xfrm>
          <a:prstGeom prst="rect">
            <a:avLst/>
          </a:prstGeom>
        </p:spPr>
        <p:txBody>
          <a:bodyPr lIns="0" tIns="0" rIns="0" bIns="0" rtlCol="0" anchor="t">
            <a:spAutoFit/>
          </a:bodyPr>
          <a:lstStyle/>
          <a:p>
            <a:pPr algn="ctr">
              <a:lnSpc>
                <a:spcPts val="5879"/>
              </a:lnSpc>
            </a:pPr>
            <a:r>
              <a:rPr lang="en-US" sz="4199">
                <a:solidFill>
                  <a:srgbClr val="E46C0A"/>
                </a:solidFill>
                <a:latin typeface="Museo Sans 2"/>
                <a:ea typeface="Museo Sans 2"/>
                <a:cs typeface="Museo Sans 2"/>
                <a:sym typeface="Museo Sans 2"/>
              </a:rPr>
              <a:t>Territorio</a:t>
            </a:r>
          </a:p>
        </p:txBody>
      </p:sp>
      <p:sp>
        <p:nvSpPr>
          <p:cNvPr id="18" name="TextBox 18"/>
          <p:cNvSpPr txBox="1"/>
          <p:nvPr/>
        </p:nvSpPr>
        <p:spPr>
          <a:xfrm>
            <a:off x="7423347" y="8483384"/>
            <a:ext cx="1901577" cy="721996"/>
          </a:xfrm>
          <a:prstGeom prst="rect">
            <a:avLst/>
          </a:prstGeom>
        </p:spPr>
        <p:txBody>
          <a:bodyPr lIns="0" tIns="0" rIns="0" bIns="0" rtlCol="0" anchor="t">
            <a:spAutoFit/>
          </a:bodyPr>
          <a:lstStyle/>
          <a:p>
            <a:pPr algn="ctr">
              <a:lnSpc>
                <a:spcPts val="5879"/>
              </a:lnSpc>
            </a:pPr>
            <a:r>
              <a:rPr lang="en-US" sz="4199">
                <a:solidFill>
                  <a:srgbClr val="8CBE23"/>
                </a:solidFill>
                <a:latin typeface="Museo Sans 2"/>
                <a:ea typeface="Museo Sans 2"/>
                <a:cs typeface="Museo Sans 2"/>
                <a:sym typeface="Museo Sans 2"/>
              </a:rPr>
              <a:t>Nación </a:t>
            </a:r>
          </a:p>
        </p:txBody>
      </p:sp>
      <p:sp>
        <p:nvSpPr>
          <p:cNvPr id="19" name="TextBox 19"/>
          <p:cNvSpPr txBox="1"/>
          <p:nvPr/>
        </p:nvSpPr>
        <p:spPr>
          <a:xfrm>
            <a:off x="12417133" y="8510403"/>
            <a:ext cx="2684115" cy="589916"/>
          </a:xfrm>
          <a:prstGeom prst="rect">
            <a:avLst/>
          </a:prstGeom>
        </p:spPr>
        <p:txBody>
          <a:bodyPr lIns="0" tIns="0" rIns="0" bIns="0" rtlCol="0" anchor="t">
            <a:spAutoFit/>
          </a:bodyPr>
          <a:lstStyle/>
          <a:p>
            <a:pPr algn="ctr">
              <a:lnSpc>
                <a:spcPts val="4759"/>
              </a:lnSpc>
            </a:pPr>
            <a:r>
              <a:rPr lang="en-US" sz="3399">
                <a:solidFill>
                  <a:srgbClr val="2E75B6"/>
                </a:solidFill>
                <a:latin typeface="Museo Sans 2"/>
                <a:ea typeface="Museo Sans 2"/>
                <a:cs typeface="Museo Sans 2"/>
                <a:sym typeface="Museo Sans 2"/>
              </a:rPr>
              <a:t>Participantes </a:t>
            </a:r>
          </a:p>
        </p:txBody>
      </p:sp>
      <p:sp>
        <p:nvSpPr>
          <p:cNvPr id="20" name="TextBox 20"/>
          <p:cNvSpPr txBox="1"/>
          <p:nvPr/>
        </p:nvSpPr>
        <p:spPr>
          <a:xfrm>
            <a:off x="5143766" y="1120899"/>
            <a:ext cx="7607841" cy="409575"/>
          </a:xfrm>
          <a:prstGeom prst="rect">
            <a:avLst/>
          </a:prstGeom>
        </p:spPr>
        <p:txBody>
          <a:bodyPr lIns="0" tIns="0" rIns="0" bIns="0" rtlCol="0" anchor="t">
            <a:spAutoFit/>
          </a:bodyPr>
          <a:lstStyle/>
          <a:p>
            <a:pPr algn="l">
              <a:lnSpc>
                <a:spcPts val="3240"/>
              </a:lnSpc>
            </a:pPr>
            <a:r>
              <a:rPr lang="en-US" sz="2700" b="1">
                <a:solidFill>
                  <a:srgbClr val="002060"/>
                </a:solidFill>
                <a:latin typeface="Nunito Sans Bold"/>
                <a:ea typeface="Nunito Sans Bold"/>
                <a:cs typeface="Nunito Sans Bold"/>
                <a:sym typeface="Nunito Sans Bold"/>
              </a:rPr>
              <a:t>1 de julio del 2023 hasta 30 de junio del 2024</a:t>
            </a:r>
          </a:p>
        </p:txBody>
      </p:sp>
      <p:sp>
        <p:nvSpPr>
          <p:cNvPr id="21" name="TextBox 21"/>
          <p:cNvSpPr txBox="1"/>
          <p:nvPr/>
        </p:nvSpPr>
        <p:spPr>
          <a:xfrm>
            <a:off x="13261192" y="6905274"/>
            <a:ext cx="983010" cy="537846"/>
          </a:xfrm>
          <a:prstGeom prst="rect">
            <a:avLst/>
          </a:prstGeom>
        </p:spPr>
        <p:txBody>
          <a:bodyPr lIns="0" tIns="0" rIns="0" bIns="0" rtlCol="0" anchor="t">
            <a:spAutoFit/>
          </a:bodyPr>
          <a:lstStyle/>
          <a:p>
            <a:pPr algn="ctr">
              <a:lnSpc>
                <a:spcPts val="4479"/>
              </a:lnSpc>
            </a:pPr>
            <a:r>
              <a:rPr lang="en-US" sz="3199" b="1">
                <a:solidFill>
                  <a:srgbClr val="C00000"/>
                </a:solidFill>
                <a:latin typeface="Nunito Sans Bold"/>
                <a:ea typeface="Nunito Sans Bold"/>
                <a:cs typeface="Nunito Sans Bold"/>
                <a:sym typeface="Nunito Sans Bold"/>
              </a:rPr>
              <a:t>2023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6857022" y="-2272553"/>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4274653" y="2151327"/>
            <a:ext cx="3436885" cy="2490302"/>
          </a:xfrm>
          <a:custGeom>
            <a:avLst/>
            <a:gdLst/>
            <a:ahLst/>
            <a:cxnLst/>
            <a:rect l="l" t="t" r="r" b="b"/>
            <a:pathLst>
              <a:path w="3436885" h="2490302">
                <a:moveTo>
                  <a:pt x="0" y="0"/>
                </a:moveTo>
                <a:lnTo>
                  <a:pt x="3436884" y="0"/>
                </a:lnTo>
                <a:lnTo>
                  <a:pt x="3436884" y="2490302"/>
                </a:lnTo>
                <a:lnTo>
                  <a:pt x="0" y="2490302"/>
                </a:lnTo>
                <a:lnTo>
                  <a:pt x="0" y="0"/>
                </a:lnTo>
                <a:close/>
              </a:path>
            </a:pathLst>
          </a:custGeom>
          <a:blipFill>
            <a:blip r:embed="rId4"/>
            <a:stretch>
              <a:fillRect t="-78" b="-3586"/>
            </a:stretch>
          </a:blipFill>
        </p:spPr>
      </p:sp>
      <p:sp>
        <p:nvSpPr>
          <p:cNvPr id="10" name="Freeform 10"/>
          <p:cNvSpPr/>
          <p:nvPr/>
        </p:nvSpPr>
        <p:spPr>
          <a:xfrm>
            <a:off x="628159" y="2151327"/>
            <a:ext cx="3317637" cy="2490302"/>
          </a:xfrm>
          <a:custGeom>
            <a:avLst/>
            <a:gdLst/>
            <a:ahLst/>
            <a:cxnLst/>
            <a:rect l="l" t="t" r="r" b="b"/>
            <a:pathLst>
              <a:path w="3317637" h="2490302">
                <a:moveTo>
                  <a:pt x="0" y="0"/>
                </a:moveTo>
                <a:lnTo>
                  <a:pt x="3317638" y="0"/>
                </a:lnTo>
                <a:lnTo>
                  <a:pt x="3317638" y="2490302"/>
                </a:lnTo>
                <a:lnTo>
                  <a:pt x="0" y="2490302"/>
                </a:lnTo>
                <a:lnTo>
                  <a:pt x="0" y="0"/>
                </a:lnTo>
                <a:close/>
              </a:path>
            </a:pathLst>
          </a:custGeom>
          <a:blipFill>
            <a:blip r:embed="rId5"/>
            <a:stretch>
              <a:fillRect l="-16" r="-16"/>
            </a:stretch>
          </a:blipFill>
        </p:spPr>
      </p:sp>
      <p:grpSp>
        <p:nvGrpSpPr>
          <p:cNvPr id="11" name="Group 11"/>
          <p:cNvGrpSpPr/>
          <p:nvPr/>
        </p:nvGrpSpPr>
        <p:grpSpPr>
          <a:xfrm>
            <a:off x="12457029" y="5600616"/>
            <a:ext cx="5488139" cy="2992755"/>
            <a:chOff x="0" y="0"/>
            <a:chExt cx="7317519" cy="3990340"/>
          </a:xfrm>
        </p:grpSpPr>
        <p:sp>
          <p:nvSpPr>
            <p:cNvPr id="12" name="Freeform 12"/>
            <p:cNvSpPr/>
            <p:nvPr/>
          </p:nvSpPr>
          <p:spPr>
            <a:xfrm>
              <a:off x="0" y="0"/>
              <a:ext cx="7317581" cy="3990300"/>
            </a:xfrm>
            <a:custGeom>
              <a:avLst/>
              <a:gdLst/>
              <a:ahLst/>
              <a:cxnLst/>
              <a:rect l="l" t="t" r="r" b="b"/>
              <a:pathLst>
                <a:path w="7317581" h="3990300">
                  <a:moveTo>
                    <a:pt x="0" y="0"/>
                  </a:moveTo>
                  <a:lnTo>
                    <a:pt x="7317581" y="0"/>
                  </a:lnTo>
                  <a:lnTo>
                    <a:pt x="7317581" y="3990300"/>
                  </a:lnTo>
                  <a:lnTo>
                    <a:pt x="0" y="3990300"/>
                  </a:lnTo>
                  <a:close/>
                </a:path>
              </a:pathLst>
            </a:custGeom>
            <a:solidFill>
              <a:srgbClr val="FFFFFF"/>
            </a:solidFill>
          </p:spPr>
        </p:sp>
        <p:sp>
          <p:nvSpPr>
            <p:cNvPr id="13" name="TextBox 13"/>
            <p:cNvSpPr txBox="1"/>
            <p:nvPr/>
          </p:nvSpPr>
          <p:spPr>
            <a:xfrm>
              <a:off x="0" y="0"/>
              <a:ext cx="7317519" cy="3990340"/>
            </a:xfrm>
            <a:prstGeom prst="rect">
              <a:avLst/>
            </a:prstGeom>
          </p:spPr>
          <p:txBody>
            <a:bodyPr lIns="50800" tIns="50800" rIns="50800" bIns="50800" rtlCol="0" anchor="t"/>
            <a:lstStyle/>
            <a:p>
              <a:pPr marL="542925" lvl="1" indent="-271462" algn="l">
                <a:lnSpc>
                  <a:spcPts val="3600"/>
                </a:lnSpc>
                <a:buFont typeface="Arial"/>
                <a:buChar char="•"/>
              </a:pPr>
              <a:r>
                <a:rPr lang="en-US" sz="3000" b="1" spc="4">
                  <a:solidFill>
                    <a:srgbClr val="002060"/>
                  </a:solidFill>
                  <a:latin typeface="Nunito Sans Bold"/>
                  <a:ea typeface="Nunito Sans Bold"/>
                  <a:cs typeface="Nunito Sans Bold"/>
                  <a:sym typeface="Nunito Sans Bold"/>
                </a:rPr>
                <a:t>Alcaldía Mosquera</a:t>
              </a:r>
            </a:p>
            <a:p>
              <a:pPr marL="542925" lvl="1" indent="-271462" algn="l">
                <a:lnSpc>
                  <a:spcPts val="3600"/>
                </a:lnSpc>
                <a:buFont typeface="Arial"/>
                <a:buChar char="•"/>
              </a:pPr>
              <a:r>
                <a:rPr lang="en-US" sz="3000" b="1" spc="4">
                  <a:solidFill>
                    <a:srgbClr val="002060"/>
                  </a:solidFill>
                  <a:latin typeface="Nunito Sans Bold"/>
                  <a:ea typeface="Nunito Sans Bold"/>
                  <a:cs typeface="Nunito Sans Bold"/>
                  <a:sym typeface="Nunito Sans Bold"/>
                </a:rPr>
                <a:t>Puerto Nariño Amazonas</a:t>
              </a:r>
            </a:p>
            <a:p>
              <a:pPr marL="542925" lvl="1" indent="-271462" algn="l">
                <a:lnSpc>
                  <a:spcPts val="3600"/>
                </a:lnSpc>
                <a:buFont typeface="Arial"/>
                <a:buChar char="•"/>
              </a:pPr>
              <a:r>
                <a:rPr lang="en-US" sz="3000" b="1" spc="4">
                  <a:solidFill>
                    <a:srgbClr val="002060"/>
                  </a:solidFill>
                  <a:latin typeface="Nunito Sans Bold"/>
                  <a:ea typeface="Nunito Sans Bold"/>
                  <a:cs typeface="Nunito Sans Bold"/>
                  <a:sym typeface="Nunito Sans Bold"/>
                </a:rPr>
                <a:t>Municipio Venecia Cundinamarca</a:t>
              </a:r>
            </a:p>
            <a:p>
              <a:pPr marL="542925" lvl="1" indent="-271462" algn="l">
                <a:lnSpc>
                  <a:spcPts val="3600"/>
                </a:lnSpc>
                <a:buFont typeface="Arial"/>
                <a:buChar char="•"/>
              </a:pPr>
              <a:r>
                <a:rPr lang="en-US" sz="3000" b="1" spc="4">
                  <a:solidFill>
                    <a:srgbClr val="002060"/>
                  </a:solidFill>
                  <a:latin typeface="Nunito Sans Bold"/>
                  <a:ea typeface="Nunito Sans Bold"/>
                  <a:cs typeface="Nunito Sans Bold"/>
                  <a:sym typeface="Nunito Sans Bold"/>
                </a:rPr>
                <a:t>Tierralta Córdoba</a:t>
              </a:r>
            </a:p>
            <a:p>
              <a:pPr marL="542925" lvl="1" indent="-271462" algn="l">
                <a:lnSpc>
                  <a:spcPts val="3600"/>
                </a:lnSpc>
                <a:buFont typeface="Arial"/>
                <a:buChar char="•"/>
              </a:pPr>
              <a:r>
                <a:rPr lang="en-US" sz="3000" b="1" spc="4">
                  <a:solidFill>
                    <a:srgbClr val="002060"/>
                  </a:solidFill>
                  <a:latin typeface="Nunito Sans Bold"/>
                  <a:ea typeface="Nunito Sans Bold"/>
                  <a:cs typeface="Nunito Sans Bold"/>
                  <a:sym typeface="Nunito Sans Bold"/>
                </a:rPr>
                <a:t>Tadó Chocó</a:t>
              </a:r>
            </a:p>
          </p:txBody>
        </p:sp>
      </p:grpSp>
      <p:sp>
        <p:nvSpPr>
          <p:cNvPr id="14" name="TextBox 14"/>
          <p:cNvSpPr txBox="1"/>
          <p:nvPr/>
        </p:nvSpPr>
        <p:spPr>
          <a:xfrm>
            <a:off x="2877713" y="444031"/>
            <a:ext cx="11103701" cy="780287"/>
          </a:xfrm>
          <a:prstGeom prst="rect">
            <a:avLst/>
          </a:prstGeom>
        </p:spPr>
        <p:txBody>
          <a:bodyPr lIns="0" tIns="0" rIns="0" bIns="0" rtlCol="0" anchor="t">
            <a:spAutoFit/>
          </a:bodyPr>
          <a:lstStyle/>
          <a:p>
            <a:pPr marL="0" lvl="0" indent="0" algn="ctr">
              <a:lnSpc>
                <a:spcPts val="5870"/>
              </a:lnSpc>
              <a:spcBef>
                <a:spcPct val="0"/>
              </a:spcBef>
            </a:pPr>
            <a:r>
              <a:rPr lang="en-US" sz="5699" b="1" u="none" strike="noStrike">
                <a:solidFill>
                  <a:srgbClr val="C55A11"/>
                </a:solidFill>
                <a:latin typeface="Museo Sans 1"/>
                <a:ea typeface="Museo Sans 1"/>
                <a:cs typeface="Museo Sans 1"/>
                <a:sym typeface="Museo Sans 1"/>
              </a:rPr>
              <a:t>Laboratorios de innovación</a:t>
            </a:r>
          </a:p>
        </p:txBody>
      </p:sp>
      <p:sp>
        <p:nvSpPr>
          <p:cNvPr id="15" name="Freeform 15"/>
          <p:cNvSpPr/>
          <p:nvPr/>
        </p:nvSpPr>
        <p:spPr>
          <a:xfrm>
            <a:off x="8044912" y="2151327"/>
            <a:ext cx="3312745" cy="2490302"/>
          </a:xfrm>
          <a:custGeom>
            <a:avLst/>
            <a:gdLst/>
            <a:ahLst/>
            <a:cxnLst/>
            <a:rect l="l" t="t" r="r" b="b"/>
            <a:pathLst>
              <a:path w="3312745" h="2490302">
                <a:moveTo>
                  <a:pt x="0" y="0"/>
                </a:moveTo>
                <a:lnTo>
                  <a:pt x="3312746" y="0"/>
                </a:lnTo>
                <a:lnTo>
                  <a:pt x="3312746" y="2490302"/>
                </a:lnTo>
                <a:lnTo>
                  <a:pt x="0" y="2490302"/>
                </a:lnTo>
                <a:lnTo>
                  <a:pt x="0" y="0"/>
                </a:lnTo>
                <a:close/>
              </a:path>
            </a:pathLst>
          </a:custGeom>
          <a:blipFill>
            <a:blip r:embed="rId6"/>
            <a:stretch>
              <a:fillRect l="-1848" t="-3559" r="-1848"/>
            </a:stretch>
          </a:blipFill>
        </p:spPr>
      </p:sp>
      <p:sp>
        <p:nvSpPr>
          <p:cNvPr id="16" name="Freeform 16"/>
          <p:cNvSpPr/>
          <p:nvPr/>
        </p:nvSpPr>
        <p:spPr>
          <a:xfrm>
            <a:off x="406265" y="5452308"/>
            <a:ext cx="5586830" cy="3141063"/>
          </a:xfrm>
          <a:custGeom>
            <a:avLst/>
            <a:gdLst/>
            <a:ahLst/>
            <a:cxnLst/>
            <a:rect l="l" t="t" r="r" b="b"/>
            <a:pathLst>
              <a:path w="5586830" h="3141063">
                <a:moveTo>
                  <a:pt x="0" y="0"/>
                </a:moveTo>
                <a:lnTo>
                  <a:pt x="5586830" y="0"/>
                </a:lnTo>
                <a:lnTo>
                  <a:pt x="5586830" y="3141063"/>
                </a:lnTo>
                <a:lnTo>
                  <a:pt x="0" y="3141063"/>
                </a:lnTo>
                <a:lnTo>
                  <a:pt x="0" y="0"/>
                </a:lnTo>
                <a:close/>
              </a:path>
            </a:pathLst>
          </a:custGeom>
          <a:blipFill>
            <a:blip r:embed="rId7"/>
            <a:stretch>
              <a:fillRect l="-19" r="-19"/>
            </a:stretch>
          </a:blipFill>
        </p:spPr>
      </p:sp>
      <p:sp>
        <p:nvSpPr>
          <p:cNvPr id="17" name="Freeform 17"/>
          <p:cNvSpPr/>
          <p:nvPr/>
        </p:nvSpPr>
        <p:spPr>
          <a:xfrm>
            <a:off x="6214071" y="5369122"/>
            <a:ext cx="5586830" cy="3269336"/>
          </a:xfrm>
          <a:custGeom>
            <a:avLst/>
            <a:gdLst/>
            <a:ahLst/>
            <a:cxnLst/>
            <a:rect l="l" t="t" r="r" b="b"/>
            <a:pathLst>
              <a:path w="5586830" h="3269336">
                <a:moveTo>
                  <a:pt x="0" y="0"/>
                </a:moveTo>
                <a:lnTo>
                  <a:pt x="5586830" y="0"/>
                </a:lnTo>
                <a:lnTo>
                  <a:pt x="5586830" y="3269336"/>
                </a:lnTo>
                <a:lnTo>
                  <a:pt x="0" y="3269336"/>
                </a:lnTo>
                <a:lnTo>
                  <a:pt x="0" y="0"/>
                </a:lnTo>
                <a:close/>
              </a:path>
            </a:pathLst>
          </a:custGeom>
          <a:blipFill>
            <a:blip r:embed="rId8"/>
            <a:stretch>
              <a:fillRect l="-11199" t="-20592" r="-14317"/>
            </a:stretch>
          </a:blipFill>
        </p:spPr>
      </p:sp>
      <p:sp>
        <p:nvSpPr>
          <p:cNvPr id="18" name="TextBox 18"/>
          <p:cNvSpPr txBox="1"/>
          <p:nvPr/>
        </p:nvSpPr>
        <p:spPr>
          <a:xfrm>
            <a:off x="12659582" y="2141802"/>
            <a:ext cx="4599718" cy="4695825"/>
          </a:xfrm>
          <a:prstGeom prst="rect">
            <a:avLst/>
          </a:prstGeom>
        </p:spPr>
        <p:txBody>
          <a:bodyPr lIns="0" tIns="0" rIns="0" bIns="0" rtlCol="0" anchor="t">
            <a:spAutoFit/>
          </a:bodyPr>
          <a:lstStyle/>
          <a:p>
            <a:pPr algn="ctr">
              <a:lnSpc>
                <a:spcPts val="9720"/>
              </a:lnSpc>
            </a:pPr>
            <a:r>
              <a:rPr lang="en-US" sz="8100" b="1" spc="75">
                <a:solidFill>
                  <a:srgbClr val="000000"/>
                </a:solidFill>
                <a:latin typeface="Nunito Sans Bold"/>
                <a:ea typeface="Nunito Sans Bold"/>
                <a:cs typeface="Nunito Sans Bold"/>
                <a:sym typeface="Nunito Sans Bold"/>
              </a:rPr>
              <a:t>Total: 5</a:t>
            </a:r>
          </a:p>
          <a:p>
            <a:pPr algn="ctr">
              <a:lnSpc>
                <a:spcPts val="7920"/>
              </a:lnSpc>
            </a:pPr>
            <a:r>
              <a:rPr lang="en-US" sz="6600" b="1" spc="10">
                <a:solidFill>
                  <a:srgbClr val="E46C0A"/>
                </a:solidFill>
                <a:latin typeface="Nunito Sans Bold"/>
                <a:ea typeface="Nunito Sans Bold"/>
                <a:cs typeface="Nunito Sans Bold"/>
                <a:sym typeface="Nunito Sans Bold"/>
              </a:rPr>
              <a:t>100%</a:t>
            </a:r>
          </a:p>
          <a:p>
            <a:pPr algn="ctr">
              <a:lnSpc>
                <a:spcPts val="9720"/>
              </a:lnSpc>
            </a:pPr>
            <a:endParaRPr lang="en-US" sz="6600" b="1" spc="10">
              <a:solidFill>
                <a:srgbClr val="E46C0A"/>
              </a:solidFill>
              <a:latin typeface="Nunito Sans Bold"/>
              <a:ea typeface="Nunito Sans Bold"/>
              <a:cs typeface="Nunito Sans Bold"/>
              <a:sym typeface="Nunito Sans Bold"/>
            </a:endParaRPr>
          </a:p>
          <a:p>
            <a:pPr algn="ctr">
              <a:lnSpc>
                <a:spcPts val="9720"/>
              </a:lnSpc>
            </a:pPr>
            <a:r>
              <a:rPr lang="en-US" sz="8100" b="1" spc="75">
                <a:solidFill>
                  <a:srgbClr val="002060"/>
                </a:solidFill>
                <a:latin typeface="Nunito Sans Bold"/>
                <a:ea typeface="Nunito Sans Bold"/>
                <a:cs typeface="Nunito Sans Bold"/>
                <a:sym typeface="Nunito Sans Bold"/>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917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7" name="Freeform 7"/>
          <p:cNvSpPr/>
          <p:nvPr/>
        </p:nvSpPr>
        <p:spPr>
          <a:xfrm>
            <a:off x="668049" y="2897437"/>
            <a:ext cx="4492127" cy="4492127"/>
          </a:xfrm>
          <a:custGeom>
            <a:avLst/>
            <a:gdLst/>
            <a:ahLst/>
            <a:cxnLst/>
            <a:rect l="l" t="t" r="r" b="b"/>
            <a:pathLst>
              <a:path w="4492127" h="4492127">
                <a:moveTo>
                  <a:pt x="0" y="0"/>
                </a:moveTo>
                <a:lnTo>
                  <a:pt x="4492127" y="0"/>
                </a:lnTo>
                <a:lnTo>
                  <a:pt x="4492127" y="4492126"/>
                </a:lnTo>
                <a:lnTo>
                  <a:pt x="0" y="4492126"/>
                </a:lnTo>
                <a:lnTo>
                  <a:pt x="0" y="0"/>
                </a:lnTo>
                <a:close/>
              </a:path>
            </a:pathLst>
          </a:custGeom>
          <a:blipFill>
            <a:blip r:embed="rId5"/>
            <a:stretch>
              <a:fillRect/>
            </a:stretch>
          </a:blipFill>
        </p:spPr>
      </p:sp>
      <p:grpSp>
        <p:nvGrpSpPr>
          <p:cNvPr id="8" name="Group 8"/>
          <p:cNvGrpSpPr/>
          <p:nvPr/>
        </p:nvGrpSpPr>
        <p:grpSpPr>
          <a:xfrm>
            <a:off x="6303724" y="2731601"/>
            <a:ext cx="8906451" cy="4471779"/>
            <a:chOff x="0" y="0"/>
            <a:chExt cx="11875268" cy="5962371"/>
          </a:xfrm>
        </p:grpSpPr>
        <p:sp>
          <p:nvSpPr>
            <p:cNvPr id="9" name="TextBox 9"/>
            <p:cNvSpPr txBox="1"/>
            <p:nvPr/>
          </p:nvSpPr>
          <p:spPr>
            <a:xfrm>
              <a:off x="0" y="9525"/>
              <a:ext cx="11875268" cy="5952846"/>
            </a:xfrm>
            <a:prstGeom prst="rect">
              <a:avLst/>
            </a:prstGeom>
          </p:spPr>
          <p:txBody>
            <a:bodyPr lIns="0" tIns="0" rIns="0" bIns="0" rtlCol="0" anchor="t">
              <a:spAutoFit/>
            </a:bodyPr>
            <a:lstStyle/>
            <a:p>
              <a:pPr algn="ctr">
                <a:lnSpc>
                  <a:spcPts val="5821"/>
                </a:lnSpc>
              </a:pPr>
              <a:r>
                <a:rPr lang="en-US" sz="4851" b="1" spc="45">
                  <a:solidFill>
                    <a:srgbClr val="C55A11"/>
                  </a:solidFill>
                  <a:latin typeface="Nunito Sans Bold"/>
                  <a:ea typeface="Nunito Sans Bold"/>
                  <a:cs typeface="Nunito Sans Bold"/>
                  <a:sym typeface="Nunito Sans Bold"/>
                </a:rPr>
                <a:t>Aumento Salarial</a:t>
              </a:r>
            </a:p>
            <a:p>
              <a:pPr algn="l">
                <a:lnSpc>
                  <a:spcPts val="3403"/>
                </a:lnSpc>
              </a:pPr>
              <a:r>
                <a:rPr lang="en-US" sz="2836" spc="25">
                  <a:solidFill>
                    <a:srgbClr val="595959"/>
                  </a:solidFill>
                  <a:latin typeface="Nunito Sans"/>
                  <a:ea typeface="Nunito Sans"/>
                  <a:cs typeface="Nunito Sans"/>
                  <a:sym typeface="Nunito Sans"/>
                </a:rPr>
                <a:t>Acciones coordinadas para la elaboración y expedición de los 28 decretos salariales esto en cumplimiento del Acuerdo Nacional Estatal 2023 </a:t>
              </a:r>
            </a:p>
            <a:p>
              <a:pPr algn="l">
                <a:lnSpc>
                  <a:spcPts val="3403"/>
                </a:lnSpc>
              </a:pPr>
              <a:endParaRPr lang="en-US" sz="2836" spc="25">
                <a:solidFill>
                  <a:srgbClr val="595959"/>
                </a:solidFill>
                <a:latin typeface="Nunito Sans"/>
                <a:ea typeface="Nunito Sans"/>
                <a:cs typeface="Nunito Sans"/>
                <a:sym typeface="Nunito Sans"/>
              </a:endParaRPr>
            </a:p>
            <a:p>
              <a:pPr algn="l">
                <a:lnSpc>
                  <a:spcPts val="4051"/>
                </a:lnSpc>
              </a:pPr>
              <a:r>
                <a:rPr lang="en-US" sz="2935" spc="27">
                  <a:solidFill>
                    <a:srgbClr val="595959"/>
                  </a:solidFill>
                  <a:latin typeface="Nunito Sans"/>
                  <a:ea typeface="Nunito Sans"/>
                  <a:cs typeface="Nunito Sans"/>
                  <a:sym typeface="Nunito Sans"/>
                </a:rPr>
                <a:t>Para la vigencia 2024 el aumento salarial correspondió al                   </a:t>
              </a:r>
              <a:r>
                <a:rPr lang="en-US" sz="2935" spc="27">
                  <a:solidFill>
                    <a:srgbClr val="F2F2F3"/>
                  </a:solidFill>
                  <a:latin typeface="Nunito Sans"/>
                  <a:ea typeface="Nunito Sans"/>
                  <a:cs typeface="Nunito Sans"/>
                  <a:sym typeface="Nunito Sans"/>
                </a:rPr>
                <a:t>  </a:t>
              </a:r>
              <a:r>
                <a:rPr lang="en-US" sz="2935" spc="27">
                  <a:solidFill>
                    <a:srgbClr val="595959"/>
                  </a:solidFill>
                  <a:latin typeface="Nunito Sans"/>
                  <a:ea typeface="Nunito Sans"/>
                  <a:cs typeface="Nunito Sans"/>
                  <a:sym typeface="Nunito Sans"/>
                </a:rPr>
                <a:t>,esta cifra corresponde al                  Índice de Precios al Consumidor (IPC) anual del 2023, más un 1,6 %.</a:t>
              </a:r>
            </a:p>
          </p:txBody>
        </p:sp>
        <p:sp>
          <p:nvSpPr>
            <p:cNvPr id="10" name="TextBox 10"/>
            <p:cNvSpPr txBox="1"/>
            <p:nvPr/>
          </p:nvSpPr>
          <p:spPr>
            <a:xfrm>
              <a:off x="3597468" y="3791532"/>
              <a:ext cx="3319489" cy="87101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Nunito Sans Bold"/>
                  <a:ea typeface="Nunito Sans Bold"/>
                  <a:cs typeface="Nunito Sans Bold"/>
                  <a:sym typeface="Nunito Sans Bold"/>
                </a:rPr>
                <a:t>10,88 %</a:t>
              </a:r>
            </a:p>
          </p:txBody>
        </p:sp>
        <p:sp>
          <p:nvSpPr>
            <p:cNvPr id="11" name="TextBox 11"/>
            <p:cNvSpPr txBox="1"/>
            <p:nvPr/>
          </p:nvSpPr>
          <p:spPr>
            <a:xfrm>
              <a:off x="3701368" y="4448374"/>
              <a:ext cx="2236265" cy="871016"/>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Nunito Sans Bold"/>
                  <a:ea typeface="Nunito Sans Bold"/>
                  <a:cs typeface="Nunito Sans Bold"/>
                  <a:sym typeface="Nunito Sans Bold"/>
                </a:rPr>
                <a:t>9,28 %</a:t>
              </a:r>
            </a:p>
          </p:txBody>
        </p:sp>
      </p:grpSp>
      <p:sp>
        <p:nvSpPr>
          <p:cNvPr id="12" name="AutoShape 12"/>
          <p:cNvSpPr/>
          <p:nvPr/>
        </p:nvSpPr>
        <p:spPr>
          <a:xfrm>
            <a:off x="5869573" y="2731601"/>
            <a:ext cx="0" cy="4961833"/>
          </a:xfrm>
          <a:prstGeom prst="line">
            <a:avLst/>
          </a:prstGeom>
          <a:ln w="38100" cap="flat">
            <a:solidFill>
              <a:srgbClr val="000000"/>
            </a:solidFill>
            <a:prstDash val="solid"/>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690644" y="-251362"/>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TextBox 9"/>
          <p:cNvSpPr txBox="1"/>
          <p:nvPr/>
        </p:nvSpPr>
        <p:spPr>
          <a:xfrm>
            <a:off x="3592150" y="692024"/>
            <a:ext cx="11103701" cy="759078"/>
          </a:xfrm>
          <a:prstGeom prst="rect">
            <a:avLst/>
          </a:prstGeom>
        </p:spPr>
        <p:txBody>
          <a:bodyPr lIns="0" tIns="0" rIns="0" bIns="0" rtlCol="0" anchor="t">
            <a:spAutoFit/>
          </a:bodyPr>
          <a:lstStyle/>
          <a:p>
            <a:pPr marL="0" lvl="0" indent="0" algn="ctr">
              <a:lnSpc>
                <a:spcPts val="5767"/>
              </a:lnSpc>
              <a:spcBef>
                <a:spcPct val="0"/>
              </a:spcBef>
            </a:pPr>
            <a:r>
              <a:rPr lang="en-US" sz="5599" b="1" u="none" strike="noStrike">
                <a:solidFill>
                  <a:srgbClr val="C55A11"/>
                </a:solidFill>
                <a:latin typeface="Museo Sans 1"/>
                <a:ea typeface="Museo Sans 1"/>
                <a:cs typeface="Museo Sans 1"/>
                <a:sym typeface="Museo Sans 1"/>
              </a:rPr>
              <a:t>Macrometa 2023-2026</a:t>
            </a:r>
          </a:p>
        </p:txBody>
      </p:sp>
      <p:graphicFrame>
        <p:nvGraphicFramePr>
          <p:cNvPr id="10" name="Table 10"/>
          <p:cNvGraphicFramePr>
            <a:graphicFrameLocks noGrp="1"/>
          </p:cNvGraphicFramePr>
          <p:nvPr/>
        </p:nvGraphicFramePr>
        <p:xfrm>
          <a:off x="1362075" y="1851749"/>
          <a:ext cx="15563850" cy="9233511"/>
        </p:xfrm>
        <a:graphic>
          <a:graphicData uri="http://schemas.openxmlformats.org/drawingml/2006/table">
            <a:tbl>
              <a:tblPr/>
              <a:tblGrid>
                <a:gridCol w="4229115">
                  <a:extLst>
                    <a:ext uri="{9D8B030D-6E8A-4147-A177-3AD203B41FA5}">
                      <a16:colId xmlns:a16="http://schemas.microsoft.com/office/drawing/2014/main" val="20000"/>
                    </a:ext>
                  </a:extLst>
                </a:gridCol>
                <a:gridCol w="5883338">
                  <a:extLst>
                    <a:ext uri="{9D8B030D-6E8A-4147-A177-3AD203B41FA5}">
                      <a16:colId xmlns:a16="http://schemas.microsoft.com/office/drawing/2014/main" val="20001"/>
                    </a:ext>
                  </a:extLst>
                </a:gridCol>
                <a:gridCol w="5451397">
                  <a:extLst>
                    <a:ext uri="{9D8B030D-6E8A-4147-A177-3AD203B41FA5}">
                      <a16:colId xmlns:a16="http://schemas.microsoft.com/office/drawing/2014/main" val="20002"/>
                    </a:ext>
                  </a:extLst>
                </a:gridCol>
              </a:tblGrid>
              <a:tr h="236641">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MACROMETA</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ENTREGABLE</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3240"/>
                        </a:lnSpc>
                        <a:defRPr/>
                      </a:pPr>
                      <a:r>
                        <a:rPr lang="en-US" sz="2700" b="1" spc="25">
                          <a:solidFill>
                            <a:srgbClr val="000000"/>
                          </a:solidFill>
                          <a:latin typeface="TT Rounds Condensed Bold"/>
                          <a:ea typeface="TT Rounds Condensed Bold"/>
                          <a:cs typeface="TT Rounds Condensed Bold"/>
                          <a:sym typeface="TT Rounds Condensed Bold"/>
                        </a:rPr>
                        <a:t>UBICACIÓN</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extLst>
                  <a:ext uri="{0D108BD9-81ED-4DB2-BD59-A6C34878D82A}">
                    <a16:rowId xmlns:a16="http://schemas.microsoft.com/office/drawing/2014/main" val="10000"/>
                  </a:ext>
                </a:extLst>
              </a:tr>
              <a:tr h="876079">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1. Reorganización de la administración pública nacional</a:t>
                      </a:r>
                      <a:endParaRPr lang="en-US" sz="1100"/>
                    </a:p>
                    <a:p>
                      <a:pPr algn="l">
                        <a:lnSpc>
                          <a:spcPts val="216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Investigación en tema de política de gestión y desempeño orientada a mejorar la gestión pública elaborada y socializada </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u="sng" spc="15">
                          <a:solidFill>
                            <a:srgbClr val="0563C1"/>
                          </a:solidFill>
                          <a:latin typeface="TT Rounds Condensed"/>
                          <a:ea typeface="TT Rounds Condensed"/>
                          <a:cs typeface="TT Rounds Condensed"/>
                          <a:sym typeface="TT Rounds Condensed"/>
                        </a:rPr>
                        <a:t>\\Yaksa\11100dgc\2023\DOCUMENTOS_APOYO\GESTION_CONVENIOS\MINCIENCIAS\13_INVESTIGACION_ANDES</a:t>
                      </a:r>
                      <a:endParaRPr lang="en-US" sz="1100"/>
                    </a:p>
                    <a:p>
                      <a:pPr algn="l">
                        <a:lnSpc>
                          <a:spcPts val="1980"/>
                        </a:lnSpc>
                      </a:pPr>
                      <a:r>
                        <a:rPr lang="en-US" sz="1650" u="sng" spc="15">
                          <a:solidFill>
                            <a:srgbClr val="0563C1"/>
                          </a:solidFill>
                          <a:latin typeface="TT Rounds Condensed"/>
                          <a:ea typeface="TT Rounds Condensed"/>
                          <a:cs typeface="TT Rounds Condensed"/>
                          <a:sym typeface="TT Rounds Condensed"/>
                        </a:rPr>
                        <a:t>\\Yaksa\11100dgc\2023\DOCUMENTOS_APOYO\GESTION_CONVENIOS\EAFIT_ANDES</a:t>
                      </a:r>
                    </a:p>
                    <a:p>
                      <a:pPr algn="l">
                        <a:lnSpc>
                          <a:spcPts val="1980"/>
                        </a:lnSpc>
                      </a:pPr>
                      <a:endParaRPr lang="en-US" sz="1650" u="sng" spc="15">
                        <a:solidFill>
                          <a:srgbClr val="0563C1"/>
                        </a:solidFill>
                        <a:latin typeface="TT Rounds Condensed"/>
                        <a:ea typeface="TT Rounds Condensed"/>
                        <a:cs typeface="TT Rounds Condensed"/>
                        <a:sym typeface="TT Rounds Condensed"/>
                      </a:endParaRP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730065">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4. Servidor público orientado hacia la productividad social en un Estado Abierto</a:t>
                      </a:r>
                      <a:endParaRPr lang="en-US" sz="1100"/>
                    </a:p>
                    <a:p>
                      <a:pPr algn="l">
                        <a:lnSpc>
                          <a:spcPts val="216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Fortalecer el ciclo de conocimiento en Función Pública a través de grupos de AyP</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u="sng" spc="15">
                          <a:solidFill>
                            <a:srgbClr val="0563C1"/>
                          </a:solidFill>
                          <a:latin typeface="TT Rounds Condensed"/>
                          <a:ea typeface="TT Rounds Condensed"/>
                          <a:cs typeface="TT Rounds Condensed"/>
                          <a:sym typeface="TT Rounds Condensed"/>
                        </a:rPr>
                        <a:t>\\Yaksa\11100dgc\2023\DOCUMENTOS_APOYO\GRUPOS_ANALISIS_POLITICAS</a:t>
                      </a:r>
                      <a:endParaRPr lang="en-US" sz="1100"/>
                    </a:p>
                    <a:p>
                      <a:pPr algn="l">
                        <a:lnSpc>
                          <a:spcPts val="1980"/>
                        </a:lnSpc>
                      </a:pPr>
                      <a:r>
                        <a:rPr lang="en-US" sz="1650" u="sng" spc="15">
                          <a:solidFill>
                            <a:srgbClr val="0563C1"/>
                          </a:solidFill>
                          <a:latin typeface="TT Rounds Condensed"/>
                          <a:ea typeface="TT Rounds Condensed"/>
                          <a:cs typeface="TT Rounds Condensed"/>
                          <a:sym typeface="TT Rounds Condensed"/>
                        </a:rPr>
                        <a:t>\\Yaksa\11100dgc\2024\DOCUMENTOS_APOYO\FORTALECIMIENTO_INTERNO_POLITICA</a:t>
                      </a: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584051">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1. Reorganización de la administración pública nacional</a:t>
                      </a:r>
                      <a:endParaRPr lang="en-US" sz="1100"/>
                    </a:p>
                    <a:p>
                      <a:pPr algn="l">
                        <a:lnSpc>
                          <a:spcPts val="216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Instrumentos de política para la implementación de Gestión del conocimiento y la innovación actualizados y socializados</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u="sng" spc="15">
                          <a:solidFill>
                            <a:srgbClr val="0563C1"/>
                          </a:solidFill>
                          <a:latin typeface="TT Rounds Condensed"/>
                          <a:ea typeface="TT Rounds Condensed"/>
                          <a:cs typeface="TT Rounds Condensed"/>
                          <a:sym typeface="TT Rounds Condensed"/>
                        </a:rPr>
                        <a:t>\\Yaksa\11100dgc\2023\DOCUMENTOS_APOYO\MATRIZ_INSTRUMENTALIZACION</a:t>
                      </a:r>
                      <a:endParaRPr lang="en-US" sz="1100"/>
                    </a:p>
                    <a:p>
                      <a:pPr algn="l">
                        <a:lnSpc>
                          <a:spcPts val="1980"/>
                        </a:lnSpc>
                      </a:pPr>
                      <a:r>
                        <a:rPr lang="en-US" sz="1650" u="sng" spc="15">
                          <a:solidFill>
                            <a:srgbClr val="0563C1"/>
                          </a:solidFill>
                          <a:latin typeface="TT Rounds Condensed"/>
                          <a:ea typeface="TT Rounds Condensed"/>
                          <a:cs typeface="TT Rounds Condensed"/>
                          <a:sym typeface="TT Rounds Condensed"/>
                        </a:rPr>
                        <a:t>\\Yaksa\11100dgc\2024\DOCUMENTOS_APOYO\INSTRUMENTOS_POLITICA</a:t>
                      </a: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1085713">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1. Reorganización de la administración pública nacional</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Entidades asesoradas en el marco de la implementación de la política de gestión del conocimiento y la innovación a nivel nacional, a través de acciones y herramientas según portafolio de la vigencia 2023</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rowSpan="2">
                  <a:txBody>
                    <a:bodyPr/>
                    <a:lstStyle/>
                    <a:p>
                      <a:pPr algn="l">
                        <a:lnSpc>
                          <a:spcPts val="1980"/>
                        </a:lnSpc>
                        <a:defRPr/>
                      </a:pPr>
                      <a:r>
                        <a:rPr lang="en-US" sz="1650" u="sng" spc="15">
                          <a:solidFill>
                            <a:srgbClr val="0563C1"/>
                          </a:solidFill>
                          <a:latin typeface="TT Rounds Condensed"/>
                          <a:ea typeface="TT Rounds Condensed"/>
                          <a:cs typeface="TT Rounds Condensed"/>
                          <a:sym typeface="TT Rounds Condensed"/>
                        </a:rPr>
                        <a:t>\\Yaksa\11100dgc\2023\DOCUMENTOS_APOYO\ACCION_INTEGRAL</a:t>
                      </a:r>
                      <a:endParaRPr lang="en-US" sz="1100"/>
                    </a:p>
                    <a:p>
                      <a:pPr algn="l">
                        <a:lnSpc>
                          <a:spcPts val="1980"/>
                        </a:lnSpc>
                      </a:pPr>
                      <a:r>
                        <a:rPr lang="en-US" sz="1650" u="sng" spc="15">
                          <a:solidFill>
                            <a:srgbClr val="0563C1"/>
                          </a:solidFill>
                          <a:latin typeface="TT Rounds Condensed"/>
                          <a:ea typeface="TT Rounds Condensed"/>
                          <a:cs typeface="TT Rounds Condensed"/>
                          <a:sym typeface="TT Rounds Condensed"/>
                        </a:rPr>
                        <a:t>\\Yaksa\11100dgc\2024\DOCUMENTOS_APOYO\ACCION_INTEGRAL\ASESORIAS</a:t>
                      </a: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r h="1169496">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2. Redefinición y fortalecimiento del modelo de las Administraciones Públicas Territoriales en clave de diversidad</a:t>
                      </a:r>
                      <a:endParaRPr lang="en-US" sz="1100"/>
                    </a:p>
                    <a:p>
                      <a:pPr algn="l">
                        <a:lnSpc>
                          <a:spcPts val="216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Entidades asesoradas en el marco de la implementación de la política de gestión del conocimiento y la innovación a nivel territorial, a través de acciones y herramientas según portafolio de la vigencia 2023</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vMerge="1">
                  <a:txBody>
                    <a:bodyPr/>
                    <a:lstStyle/>
                    <a:p>
                      <a:pPr algn="l">
                        <a:lnSpc>
                          <a:spcPts val="1980"/>
                        </a:lnSpc>
                        <a:defRPr/>
                      </a:pPr>
                      <a:r>
                        <a:rPr lang="en-US" sz="1650" u="sng" spc="15">
                          <a:solidFill>
                            <a:srgbClr val="0563C1"/>
                          </a:solidFill>
                          <a:latin typeface="TT Rounds Condensed"/>
                          <a:ea typeface="TT Rounds Condensed"/>
                          <a:cs typeface="TT Rounds Condensed"/>
                          <a:sym typeface="TT Rounds Condensed"/>
                        </a:rPr>
                        <a:t>\\Yaksa\11100dgc\2023\DOCUMENTOS_APOYO\ACCION_INTEGRAL</a:t>
                      </a:r>
                      <a:endParaRPr lang="en-US" sz="1100"/>
                    </a:p>
                    <a:p>
                      <a:pPr algn="l">
                        <a:lnSpc>
                          <a:spcPts val="1980"/>
                        </a:lnSpc>
                      </a:pPr>
                      <a:r>
                        <a:rPr lang="en-US" sz="1650" u="sng" spc="15">
                          <a:solidFill>
                            <a:srgbClr val="0563C1"/>
                          </a:solidFill>
                          <a:latin typeface="TT Rounds Condensed"/>
                          <a:ea typeface="TT Rounds Condensed"/>
                          <a:cs typeface="TT Rounds Condensed"/>
                          <a:sym typeface="TT Rounds Condensed"/>
                        </a:rPr>
                        <a:t>\\Yaksa\11100dgc\2024\DOCUMENTOS_APOYO\ACCION_INTEGRAL\ASESORIAS</a:t>
                      </a: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r h="780414">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4. Servidor público orientado hacia la productividad social en un Estado Abierto</a:t>
                      </a:r>
                      <a:endParaRPr lang="en-US" sz="1100"/>
                    </a:p>
                    <a:p>
                      <a:pPr algn="l">
                        <a:lnSpc>
                          <a:spcPts val="216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Fortalecer el uso y aprovechamiento del conocimiento de los servidores públicos de las entidades del orden nacional y territorial contribuyendo a la generación de valor publico en temas de GESCO+I</a:t>
                      </a:r>
                      <a:endParaRPr lang="en-US" sz="1100"/>
                    </a:p>
                    <a:p>
                      <a:pPr algn="l">
                        <a:lnSpc>
                          <a:spcPts val="198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u="sng" spc="15">
                          <a:solidFill>
                            <a:srgbClr val="2E75B6"/>
                          </a:solidFill>
                          <a:latin typeface="TT Rounds Condensed"/>
                          <a:ea typeface="TT Rounds Condensed"/>
                          <a:cs typeface="TT Rounds Condensed"/>
                          <a:sym typeface="TT Rounds Condensed"/>
                        </a:rPr>
                        <a:t>\\Yaksa\11100dgc\2023\DOCUMENTOS_APOYO\GRUPOS_ANALISIS_POLITICAS</a:t>
                      </a:r>
                      <a:endParaRPr lang="en-US" sz="1100"/>
                    </a:p>
                    <a:p>
                      <a:pPr algn="l">
                        <a:lnSpc>
                          <a:spcPts val="1980"/>
                        </a:lnSpc>
                      </a:pPr>
                      <a:r>
                        <a:rPr lang="en-US" sz="1650" u="sng" spc="15">
                          <a:solidFill>
                            <a:srgbClr val="2E75B6"/>
                          </a:solidFill>
                          <a:latin typeface="TT Rounds Condensed"/>
                          <a:ea typeface="TT Rounds Condensed"/>
                          <a:cs typeface="TT Rounds Condensed"/>
                          <a:sym typeface="TT Rounds Condensed"/>
                        </a:rPr>
                        <a:t>\\Yaksa\11100dgc\2024\DOCUMENTOS_APOYO\FORTALECIMIENTO_INTERNO_POLITICA</a:t>
                      </a: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6"/>
                  </a:ext>
                </a:extLst>
              </a:tr>
              <a:tr h="780414">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4. Servidor público orientado hacia la productividad social en un Estado Abierto</a:t>
                      </a:r>
                      <a:endParaRPr lang="en-US" sz="1100"/>
                    </a:p>
                    <a:p>
                      <a:pPr algn="l">
                        <a:lnSpc>
                          <a:spcPts val="216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Entidad pública promotora de conocimiento implementada   (CONPES 4069 del 20 de diciembre de 2021) (revisar si se puede consolidar en el entregable de banco de éxitos de la DGDI como actividades de socialización y postulación para la DGC)</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u="sng" spc="15">
                          <a:solidFill>
                            <a:srgbClr val="0563C1"/>
                          </a:solidFill>
                          <a:latin typeface="TT Rounds Condensed"/>
                          <a:ea typeface="TT Rounds Condensed"/>
                          <a:cs typeface="TT Rounds Condensed"/>
                          <a:sym typeface="TT Rounds Condensed"/>
                        </a:rPr>
                        <a:t>\\Yaksa\11100dgc\2023\DOCUMENTOS_APOYO\CONPES_4069_2021</a:t>
                      </a:r>
                      <a:endParaRPr lang="en-US" sz="1100"/>
                    </a:p>
                    <a:p>
                      <a:pPr algn="l">
                        <a:lnSpc>
                          <a:spcPts val="1980"/>
                        </a:lnSpc>
                      </a:pPr>
                      <a:r>
                        <a:rPr lang="en-US" sz="1650" u="sng" spc="15">
                          <a:solidFill>
                            <a:srgbClr val="0563C1"/>
                          </a:solidFill>
                          <a:latin typeface="TT Rounds Condensed"/>
                          <a:ea typeface="TT Rounds Condensed"/>
                          <a:cs typeface="TT Rounds Condensed"/>
                          <a:sym typeface="TT Rounds Condensed"/>
                        </a:rPr>
                        <a:t>\\Yaksa\11100dgc\2024\DOCUMENTOS_APOYO\CONPES_4069</a:t>
                      </a: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7"/>
                  </a:ext>
                </a:extLst>
              </a:tr>
              <a:tr h="629367">
                <a:tc>
                  <a:txBody>
                    <a:bodyPr/>
                    <a:lstStyle/>
                    <a:p>
                      <a:pPr algn="l">
                        <a:lnSpc>
                          <a:spcPts val="2160"/>
                        </a:lnSpc>
                        <a:defRPr/>
                      </a:pPr>
                      <a:r>
                        <a:rPr lang="en-US" sz="1800" spc="16">
                          <a:solidFill>
                            <a:srgbClr val="000000"/>
                          </a:solidFill>
                          <a:latin typeface="TT Rounds Condensed"/>
                          <a:ea typeface="TT Rounds Condensed"/>
                          <a:cs typeface="TT Rounds Condensed"/>
                          <a:sym typeface="TT Rounds Condensed"/>
                        </a:rPr>
                        <a:t>4. Servidor público orientado hacia la productividad social en un Estado Abierto</a:t>
                      </a:r>
                      <a:endParaRPr lang="en-US" sz="1100"/>
                    </a:p>
                    <a:p>
                      <a:pPr algn="l">
                        <a:lnSpc>
                          <a:spcPts val="2160"/>
                        </a:lnSpc>
                      </a:pP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Fortalecer capacidades de los servidores públicos en temas de Estado - abierto - CONPES - 4070 (Revisar con DPTSC si se puede consolidar a un entregable de la dirección, como una actividad)</a:t>
                      </a:r>
                      <a:endParaRPr lang="en-US" sz="1100"/>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tc>
                  <a:txBody>
                    <a:bodyPr/>
                    <a:lstStyle/>
                    <a:p>
                      <a:pPr algn="l">
                        <a:lnSpc>
                          <a:spcPts val="1980"/>
                        </a:lnSpc>
                        <a:defRPr/>
                      </a:pPr>
                      <a:r>
                        <a:rPr lang="en-US" sz="1650" u="sng" spc="15">
                          <a:solidFill>
                            <a:srgbClr val="0563C1"/>
                          </a:solidFill>
                          <a:latin typeface="TT Rounds Condensed"/>
                          <a:ea typeface="TT Rounds Condensed"/>
                          <a:cs typeface="TT Rounds Condensed"/>
                          <a:sym typeface="TT Rounds Condensed"/>
                        </a:rPr>
                        <a:t>\\Yaksa\11100dgc\2023\DOCUMENTOS_APOYO\CONPES_4070_2021</a:t>
                      </a:r>
                      <a:endParaRPr lang="en-US" sz="1100"/>
                    </a:p>
                    <a:p>
                      <a:pPr algn="l">
                        <a:lnSpc>
                          <a:spcPts val="1980"/>
                        </a:lnSpc>
                      </a:pPr>
                      <a:r>
                        <a:rPr lang="en-US" sz="1650" u="sng" spc="15">
                          <a:solidFill>
                            <a:srgbClr val="0563C1"/>
                          </a:solidFill>
                          <a:latin typeface="TT Rounds Condensed"/>
                          <a:ea typeface="TT Rounds Condensed"/>
                          <a:cs typeface="TT Rounds Condensed"/>
                          <a:sym typeface="TT Rounds Condensed"/>
                        </a:rPr>
                        <a:t>\\Yaksa\11100dgc\2024\DOCUMENTOS_APOYO\CONPES_4070</a:t>
                      </a:r>
                    </a:p>
                  </a:txBody>
                  <a:tcPr marL="3413" marR="3413" marT="3413" marB="3413"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5" name="Group 5"/>
          <p:cNvGrpSpPr/>
          <p:nvPr/>
        </p:nvGrpSpPr>
        <p:grpSpPr>
          <a:xfrm>
            <a:off x="1028700" y="550592"/>
            <a:ext cx="18288000" cy="11530853"/>
            <a:chOff x="0" y="0"/>
            <a:chExt cx="24384000" cy="15374471"/>
          </a:xfrm>
        </p:grpSpPr>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7" name="Freeform 7"/>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8" name="Freeform 8"/>
          <p:cNvSpPr/>
          <p:nvPr/>
        </p:nvSpPr>
        <p:spPr>
          <a:xfrm>
            <a:off x="15526092" y="358307"/>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9" name="TextBox 9"/>
          <p:cNvSpPr txBox="1"/>
          <p:nvPr/>
        </p:nvSpPr>
        <p:spPr>
          <a:xfrm>
            <a:off x="2877712" y="434507"/>
            <a:ext cx="12804248" cy="634872"/>
          </a:xfrm>
          <a:prstGeom prst="rect">
            <a:avLst/>
          </a:prstGeom>
        </p:spPr>
        <p:txBody>
          <a:bodyPr lIns="0" tIns="0" rIns="0" bIns="0" rtlCol="0" anchor="t">
            <a:spAutoFit/>
          </a:bodyPr>
          <a:lstStyle/>
          <a:p>
            <a:pPr marL="0" lvl="0" indent="0" algn="ctr">
              <a:lnSpc>
                <a:spcPts val="4840"/>
              </a:lnSpc>
              <a:spcBef>
                <a:spcPct val="0"/>
              </a:spcBef>
            </a:pPr>
            <a:r>
              <a:rPr lang="en-US" sz="4699" b="1" u="none" strike="noStrike">
                <a:solidFill>
                  <a:srgbClr val="C55A11"/>
                </a:solidFill>
                <a:latin typeface="Museo Sans 1"/>
                <a:ea typeface="Museo Sans 1"/>
                <a:cs typeface="Museo Sans 1"/>
                <a:sym typeface="Museo Sans 1"/>
              </a:rPr>
              <a:t>Instrumentos de política</a:t>
            </a:r>
          </a:p>
        </p:txBody>
      </p:sp>
      <p:sp>
        <p:nvSpPr>
          <p:cNvPr id="10" name="TextBox 10"/>
          <p:cNvSpPr txBox="1"/>
          <p:nvPr/>
        </p:nvSpPr>
        <p:spPr>
          <a:xfrm>
            <a:off x="5354481" y="1908576"/>
            <a:ext cx="13823969" cy="3562350"/>
          </a:xfrm>
          <a:prstGeom prst="rect">
            <a:avLst/>
          </a:prstGeom>
        </p:spPr>
        <p:txBody>
          <a:bodyPr lIns="0" tIns="0" rIns="0" bIns="0" rtlCol="0" anchor="t">
            <a:spAutoFit/>
          </a:bodyPr>
          <a:lstStyle/>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Cartilla analítica institucional</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Cartilla Co-creación y los procesos de paz</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Cartilla Gobernanza del conocimiento para la construcción de paz</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Cartilla Metodologías y herramientas para gestionar conocimiento</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Cartilla Proceso de enseñanza y aprendizaje para la construcción de paz</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Curso corto como aplicar metodologías y herramientas para gestionar el conocimiento</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Curso corto cómo desarrollar analítica institucional en las entidades del sector público</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Curso corto experimentación en el sector público</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Curso corto gobernanza del conocimiento para la construcción de paz</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Curso corto GOVTECH para servidores públicos</a:t>
            </a:r>
          </a:p>
          <a:p>
            <a:pPr algn="l">
              <a:lnSpc>
                <a:spcPts val="2618"/>
              </a:lnSpc>
              <a:spcBef>
                <a:spcPct val="0"/>
              </a:spcBef>
            </a:pPr>
            <a:r>
              <a:rPr lang="en-US" sz="2182" b="1" spc="20">
                <a:solidFill>
                  <a:srgbClr val="021531"/>
                </a:solidFill>
                <a:latin typeface="Nunito Sans Bold"/>
                <a:ea typeface="Nunito Sans Bold"/>
                <a:cs typeface="Nunito Sans Bold"/>
                <a:sym typeface="Nunito Sans Bold"/>
              </a:rPr>
              <a:t>Curso corto proceso de enseñanza y aprendizaje para la construcción de paz</a:t>
            </a:r>
          </a:p>
        </p:txBody>
      </p:sp>
      <p:sp>
        <p:nvSpPr>
          <p:cNvPr id="11" name="TextBox 11"/>
          <p:cNvSpPr txBox="1"/>
          <p:nvPr/>
        </p:nvSpPr>
        <p:spPr>
          <a:xfrm>
            <a:off x="5354481" y="6236327"/>
            <a:ext cx="11904819" cy="2190750"/>
          </a:xfrm>
          <a:prstGeom prst="rect">
            <a:avLst/>
          </a:prstGeom>
        </p:spPr>
        <p:txBody>
          <a:bodyPr lIns="0" tIns="0" rIns="0" bIns="0" rtlCol="0" anchor="t">
            <a:spAutoFit/>
          </a:bodyPr>
          <a:lstStyle/>
          <a:p>
            <a:pPr marL="0" lvl="0" indent="0" algn="l">
              <a:lnSpc>
                <a:spcPts val="2498"/>
              </a:lnSpc>
              <a:spcBef>
                <a:spcPct val="0"/>
              </a:spcBef>
            </a:pPr>
            <a:r>
              <a:rPr lang="en-US" sz="2082" b="1" u="none" strike="noStrike" spc="19">
                <a:solidFill>
                  <a:srgbClr val="021531"/>
                </a:solidFill>
                <a:latin typeface="Nunito Sans Bold"/>
                <a:ea typeface="Nunito Sans Bold"/>
                <a:cs typeface="Nunito Sans Bold"/>
                <a:sym typeface="Nunito Sans Bold"/>
              </a:rPr>
              <a:t>Cartilla y curso Laboratorio de Innovación Pública</a:t>
            </a:r>
          </a:p>
          <a:p>
            <a:pPr marL="0" lvl="0" indent="0" algn="l">
              <a:lnSpc>
                <a:spcPts val="2498"/>
              </a:lnSpc>
              <a:spcBef>
                <a:spcPct val="0"/>
              </a:spcBef>
            </a:pPr>
            <a:r>
              <a:rPr lang="en-US" sz="2082" b="1" u="none" strike="noStrike" spc="19">
                <a:solidFill>
                  <a:srgbClr val="021531"/>
                </a:solidFill>
                <a:latin typeface="Nunito Sans Bold"/>
                <a:ea typeface="Nunito Sans Bold"/>
                <a:cs typeface="Nunito Sans Bold"/>
                <a:sym typeface="Nunito Sans Bold"/>
              </a:rPr>
              <a:t>Cartilla y curso La Paz como eje integrador y transversal del desarrollo territorial</a:t>
            </a:r>
          </a:p>
          <a:p>
            <a:pPr marL="0" lvl="0" indent="0" algn="l">
              <a:lnSpc>
                <a:spcPts val="2498"/>
              </a:lnSpc>
              <a:spcBef>
                <a:spcPct val="0"/>
              </a:spcBef>
            </a:pPr>
            <a:r>
              <a:rPr lang="en-US" sz="2082" b="1" u="none" strike="noStrike" spc="19">
                <a:solidFill>
                  <a:srgbClr val="021531"/>
                </a:solidFill>
                <a:latin typeface="Nunito Sans Bold"/>
                <a:ea typeface="Nunito Sans Bold"/>
                <a:cs typeface="Nunito Sans Bold"/>
                <a:sym typeface="Nunito Sans Bold"/>
              </a:rPr>
              <a:t>Cartilla y curso Economías solidarias y populares, retos para el fortalecimiento desde la administración pública</a:t>
            </a:r>
          </a:p>
          <a:p>
            <a:pPr marL="0" lvl="0" indent="0" algn="l">
              <a:lnSpc>
                <a:spcPts val="2498"/>
              </a:lnSpc>
              <a:spcBef>
                <a:spcPct val="0"/>
              </a:spcBef>
            </a:pPr>
            <a:r>
              <a:rPr lang="en-US" sz="2082" b="1" u="none" strike="noStrike" spc="19">
                <a:solidFill>
                  <a:srgbClr val="021531"/>
                </a:solidFill>
                <a:latin typeface="Nunito Sans Bold"/>
                <a:ea typeface="Nunito Sans Bold"/>
                <a:cs typeface="Nunito Sans Bold"/>
                <a:sym typeface="Nunito Sans Bold"/>
              </a:rPr>
              <a:t>Cartilla y curso Mitigar la fuga de conocimiento mediante buenas prácticas de entidades públicas con enfoque diferencial, diversidad interseccional y de género.</a:t>
            </a:r>
          </a:p>
          <a:p>
            <a:pPr marL="0" lvl="0" indent="0" algn="l">
              <a:lnSpc>
                <a:spcPts val="2498"/>
              </a:lnSpc>
              <a:spcBef>
                <a:spcPct val="0"/>
              </a:spcBef>
            </a:pPr>
            <a:r>
              <a:rPr lang="en-US" sz="2082" b="1" u="none" strike="noStrike" spc="19">
                <a:solidFill>
                  <a:srgbClr val="021531"/>
                </a:solidFill>
                <a:latin typeface="Nunito Sans Bold"/>
                <a:ea typeface="Nunito Sans Bold"/>
                <a:cs typeface="Nunito Sans Bold"/>
                <a:sym typeface="Nunito Sans Bold"/>
              </a:rPr>
              <a:t>Cartilla y curso innovación pública orientada a misiones</a:t>
            </a:r>
          </a:p>
        </p:txBody>
      </p:sp>
      <p:grpSp>
        <p:nvGrpSpPr>
          <p:cNvPr id="12" name="Group 12"/>
          <p:cNvGrpSpPr/>
          <p:nvPr/>
        </p:nvGrpSpPr>
        <p:grpSpPr>
          <a:xfrm>
            <a:off x="3821572" y="1975147"/>
            <a:ext cx="945217" cy="938274"/>
            <a:chOff x="0" y="0"/>
            <a:chExt cx="1260290" cy="1251032"/>
          </a:xfrm>
        </p:grpSpPr>
        <p:sp>
          <p:nvSpPr>
            <p:cNvPr id="13" name="Freeform 13"/>
            <p:cNvSpPr/>
            <p:nvPr/>
          </p:nvSpPr>
          <p:spPr>
            <a:xfrm>
              <a:off x="12700" y="12700"/>
              <a:ext cx="1234948" cy="1225677"/>
            </a:xfrm>
            <a:custGeom>
              <a:avLst/>
              <a:gdLst/>
              <a:ahLst/>
              <a:cxnLst/>
              <a:rect l="l" t="t" r="r" b="b"/>
              <a:pathLst>
                <a:path w="1234948" h="1225677">
                  <a:moveTo>
                    <a:pt x="0" y="612775"/>
                  </a:moveTo>
                  <a:cubicBezTo>
                    <a:pt x="0" y="274320"/>
                    <a:pt x="276479" y="0"/>
                    <a:pt x="617474" y="0"/>
                  </a:cubicBezTo>
                  <a:cubicBezTo>
                    <a:pt x="958469" y="0"/>
                    <a:pt x="1234948" y="274320"/>
                    <a:pt x="1234948" y="612775"/>
                  </a:cubicBezTo>
                  <a:cubicBezTo>
                    <a:pt x="1234948" y="951230"/>
                    <a:pt x="958469" y="1225677"/>
                    <a:pt x="617474" y="1225677"/>
                  </a:cubicBezTo>
                  <a:cubicBezTo>
                    <a:pt x="276479" y="1225677"/>
                    <a:pt x="0" y="951230"/>
                    <a:pt x="0" y="612775"/>
                  </a:cubicBezTo>
                  <a:close/>
                </a:path>
              </a:pathLst>
            </a:custGeom>
            <a:solidFill>
              <a:srgbClr val="002060"/>
            </a:solidFill>
          </p:spPr>
        </p:sp>
        <p:sp>
          <p:nvSpPr>
            <p:cNvPr id="14" name="Freeform 14"/>
            <p:cNvSpPr/>
            <p:nvPr/>
          </p:nvSpPr>
          <p:spPr>
            <a:xfrm>
              <a:off x="0" y="0"/>
              <a:ext cx="1260348" cy="1251077"/>
            </a:xfrm>
            <a:custGeom>
              <a:avLst/>
              <a:gdLst/>
              <a:ahLst/>
              <a:cxnLst/>
              <a:rect l="l" t="t" r="r" b="b"/>
              <a:pathLst>
                <a:path w="1260348" h="1251077">
                  <a:moveTo>
                    <a:pt x="0" y="625475"/>
                  </a:moveTo>
                  <a:cubicBezTo>
                    <a:pt x="0" y="279908"/>
                    <a:pt x="282194" y="0"/>
                    <a:pt x="630174" y="0"/>
                  </a:cubicBezTo>
                  <a:lnTo>
                    <a:pt x="630174" y="12700"/>
                  </a:lnTo>
                  <a:lnTo>
                    <a:pt x="630174" y="0"/>
                  </a:lnTo>
                  <a:cubicBezTo>
                    <a:pt x="978154" y="0"/>
                    <a:pt x="1260348" y="279908"/>
                    <a:pt x="1260348" y="625475"/>
                  </a:cubicBezTo>
                  <a:lnTo>
                    <a:pt x="1247648" y="625475"/>
                  </a:lnTo>
                  <a:lnTo>
                    <a:pt x="1260348" y="625475"/>
                  </a:lnTo>
                  <a:cubicBezTo>
                    <a:pt x="1260348" y="971042"/>
                    <a:pt x="978154" y="1250950"/>
                    <a:pt x="630174" y="1250950"/>
                  </a:cubicBezTo>
                  <a:lnTo>
                    <a:pt x="630174" y="1238250"/>
                  </a:lnTo>
                  <a:lnTo>
                    <a:pt x="630174" y="1250950"/>
                  </a:lnTo>
                  <a:cubicBezTo>
                    <a:pt x="282194" y="1251077"/>
                    <a:pt x="0" y="971042"/>
                    <a:pt x="0" y="625475"/>
                  </a:cubicBezTo>
                  <a:lnTo>
                    <a:pt x="12700" y="625475"/>
                  </a:lnTo>
                  <a:lnTo>
                    <a:pt x="25400" y="625475"/>
                  </a:lnTo>
                  <a:lnTo>
                    <a:pt x="12700" y="625475"/>
                  </a:lnTo>
                  <a:lnTo>
                    <a:pt x="0" y="625475"/>
                  </a:lnTo>
                  <a:moveTo>
                    <a:pt x="25400" y="625475"/>
                  </a:moveTo>
                  <a:cubicBezTo>
                    <a:pt x="25400" y="632460"/>
                    <a:pt x="19685" y="638175"/>
                    <a:pt x="12700" y="638175"/>
                  </a:cubicBezTo>
                  <a:cubicBezTo>
                    <a:pt x="5715" y="638175"/>
                    <a:pt x="0" y="632460"/>
                    <a:pt x="0" y="625475"/>
                  </a:cubicBezTo>
                  <a:cubicBezTo>
                    <a:pt x="0" y="618490"/>
                    <a:pt x="5715" y="612775"/>
                    <a:pt x="12700" y="612775"/>
                  </a:cubicBezTo>
                  <a:cubicBezTo>
                    <a:pt x="19685" y="612775"/>
                    <a:pt x="25400" y="618490"/>
                    <a:pt x="25400" y="625475"/>
                  </a:cubicBezTo>
                  <a:cubicBezTo>
                    <a:pt x="25400" y="956818"/>
                    <a:pt x="296037" y="1225677"/>
                    <a:pt x="630174" y="1225677"/>
                  </a:cubicBezTo>
                  <a:cubicBezTo>
                    <a:pt x="964311" y="1225677"/>
                    <a:pt x="1234948" y="956818"/>
                    <a:pt x="1234948" y="625475"/>
                  </a:cubicBezTo>
                  <a:cubicBezTo>
                    <a:pt x="1234948" y="294132"/>
                    <a:pt x="964184" y="25400"/>
                    <a:pt x="630174" y="25400"/>
                  </a:cubicBezTo>
                  <a:lnTo>
                    <a:pt x="630174" y="12700"/>
                  </a:lnTo>
                  <a:lnTo>
                    <a:pt x="630174" y="25400"/>
                  </a:lnTo>
                  <a:cubicBezTo>
                    <a:pt x="296037" y="25400"/>
                    <a:pt x="25400" y="294132"/>
                    <a:pt x="25400" y="625475"/>
                  </a:cubicBezTo>
                  <a:close/>
                </a:path>
              </a:pathLst>
            </a:custGeom>
            <a:solidFill>
              <a:srgbClr val="41719C"/>
            </a:solidFill>
          </p:spPr>
        </p:sp>
        <p:sp>
          <p:nvSpPr>
            <p:cNvPr id="15" name="TextBox 15"/>
            <p:cNvSpPr txBox="1"/>
            <p:nvPr/>
          </p:nvSpPr>
          <p:spPr>
            <a:xfrm>
              <a:off x="0" y="-9525"/>
              <a:ext cx="1260290" cy="1260557"/>
            </a:xfrm>
            <a:prstGeom prst="rect">
              <a:avLst/>
            </a:prstGeom>
          </p:spPr>
          <p:txBody>
            <a:bodyPr lIns="50800" tIns="50800" rIns="50800" bIns="50800" rtlCol="0" anchor="ctr"/>
            <a:lstStyle/>
            <a:p>
              <a:pPr algn="ctr">
                <a:lnSpc>
                  <a:spcPts val="4500"/>
                </a:lnSpc>
              </a:pPr>
              <a:r>
                <a:rPr lang="en-US" sz="3750" b="1" spc="35">
                  <a:solidFill>
                    <a:srgbClr val="FFFFFF"/>
                  </a:solidFill>
                  <a:latin typeface="TT Rounds Condensed Bold"/>
                  <a:ea typeface="TT Rounds Condensed Bold"/>
                  <a:cs typeface="TT Rounds Condensed Bold"/>
                  <a:sym typeface="TT Rounds Condensed Bold"/>
                </a:rPr>
                <a:t>5</a:t>
              </a:r>
            </a:p>
          </p:txBody>
        </p:sp>
      </p:grpSp>
      <p:grpSp>
        <p:nvGrpSpPr>
          <p:cNvPr id="16" name="Group 16"/>
          <p:cNvGrpSpPr/>
          <p:nvPr/>
        </p:nvGrpSpPr>
        <p:grpSpPr>
          <a:xfrm>
            <a:off x="3821572" y="2997566"/>
            <a:ext cx="945217" cy="938274"/>
            <a:chOff x="0" y="0"/>
            <a:chExt cx="1260290" cy="1251032"/>
          </a:xfrm>
        </p:grpSpPr>
        <p:sp>
          <p:nvSpPr>
            <p:cNvPr id="17" name="Freeform 17"/>
            <p:cNvSpPr/>
            <p:nvPr/>
          </p:nvSpPr>
          <p:spPr>
            <a:xfrm>
              <a:off x="12700" y="12700"/>
              <a:ext cx="1234948" cy="1225677"/>
            </a:xfrm>
            <a:custGeom>
              <a:avLst/>
              <a:gdLst/>
              <a:ahLst/>
              <a:cxnLst/>
              <a:rect l="l" t="t" r="r" b="b"/>
              <a:pathLst>
                <a:path w="1234948" h="1225677">
                  <a:moveTo>
                    <a:pt x="0" y="612775"/>
                  </a:moveTo>
                  <a:cubicBezTo>
                    <a:pt x="0" y="274320"/>
                    <a:pt x="276479" y="0"/>
                    <a:pt x="617474" y="0"/>
                  </a:cubicBezTo>
                  <a:cubicBezTo>
                    <a:pt x="958469" y="0"/>
                    <a:pt x="1234948" y="274320"/>
                    <a:pt x="1234948" y="612775"/>
                  </a:cubicBezTo>
                  <a:cubicBezTo>
                    <a:pt x="1234948" y="951230"/>
                    <a:pt x="958469" y="1225677"/>
                    <a:pt x="617474" y="1225677"/>
                  </a:cubicBezTo>
                  <a:cubicBezTo>
                    <a:pt x="276479" y="1225677"/>
                    <a:pt x="0" y="951230"/>
                    <a:pt x="0" y="612775"/>
                  </a:cubicBezTo>
                  <a:close/>
                </a:path>
              </a:pathLst>
            </a:custGeom>
            <a:solidFill>
              <a:srgbClr val="002060"/>
            </a:solidFill>
          </p:spPr>
        </p:sp>
        <p:sp>
          <p:nvSpPr>
            <p:cNvPr id="18" name="Freeform 18"/>
            <p:cNvSpPr/>
            <p:nvPr/>
          </p:nvSpPr>
          <p:spPr>
            <a:xfrm>
              <a:off x="0" y="0"/>
              <a:ext cx="1260348" cy="1251077"/>
            </a:xfrm>
            <a:custGeom>
              <a:avLst/>
              <a:gdLst/>
              <a:ahLst/>
              <a:cxnLst/>
              <a:rect l="l" t="t" r="r" b="b"/>
              <a:pathLst>
                <a:path w="1260348" h="1251077">
                  <a:moveTo>
                    <a:pt x="0" y="625475"/>
                  </a:moveTo>
                  <a:cubicBezTo>
                    <a:pt x="0" y="279908"/>
                    <a:pt x="282194" y="0"/>
                    <a:pt x="630174" y="0"/>
                  </a:cubicBezTo>
                  <a:lnTo>
                    <a:pt x="630174" y="12700"/>
                  </a:lnTo>
                  <a:lnTo>
                    <a:pt x="630174" y="0"/>
                  </a:lnTo>
                  <a:cubicBezTo>
                    <a:pt x="978154" y="0"/>
                    <a:pt x="1260348" y="279908"/>
                    <a:pt x="1260348" y="625475"/>
                  </a:cubicBezTo>
                  <a:lnTo>
                    <a:pt x="1247648" y="625475"/>
                  </a:lnTo>
                  <a:lnTo>
                    <a:pt x="1260348" y="625475"/>
                  </a:lnTo>
                  <a:cubicBezTo>
                    <a:pt x="1260348" y="971042"/>
                    <a:pt x="978154" y="1250950"/>
                    <a:pt x="630174" y="1250950"/>
                  </a:cubicBezTo>
                  <a:lnTo>
                    <a:pt x="630174" y="1238250"/>
                  </a:lnTo>
                  <a:lnTo>
                    <a:pt x="630174" y="1250950"/>
                  </a:lnTo>
                  <a:cubicBezTo>
                    <a:pt x="282194" y="1251077"/>
                    <a:pt x="0" y="971042"/>
                    <a:pt x="0" y="625475"/>
                  </a:cubicBezTo>
                  <a:lnTo>
                    <a:pt x="12700" y="625475"/>
                  </a:lnTo>
                  <a:lnTo>
                    <a:pt x="25400" y="625475"/>
                  </a:lnTo>
                  <a:lnTo>
                    <a:pt x="12700" y="625475"/>
                  </a:lnTo>
                  <a:lnTo>
                    <a:pt x="0" y="625475"/>
                  </a:lnTo>
                  <a:moveTo>
                    <a:pt x="25400" y="625475"/>
                  </a:moveTo>
                  <a:cubicBezTo>
                    <a:pt x="25400" y="632460"/>
                    <a:pt x="19685" y="638175"/>
                    <a:pt x="12700" y="638175"/>
                  </a:cubicBezTo>
                  <a:cubicBezTo>
                    <a:pt x="5715" y="638175"/>
                    <a:pt x="0" y="632460"/>
                    <a:pt x="0" y="625475"/>
                  </a:cubicBezTo>
                  <a:cubicBezTo>
                    <a:pt x="0" y="618490"/>
                    <a:pt x="5715" y="612775"/>
                    <a:pt x="12700" y="612775"/>
                  </a:cubicBezTo>
                  <a:cubicBezTo>
                    <a:pt x="19685" y="612775"/>
                    <a:pt x="25400" y="618490"/>
                    <a:pt x="25400" y="625475"/>
                  </a:cubicBezTo>
                  <a:cubicBezTo>
                    <a:pt x="25400" y="956818"/>
                    <a:pt x="296037" y="1225677"/>
                    <a:pt x="630174" y="1225677"/>
                  </a:cubicBezTo>
                  <a:cubicBezTo>
                    <a:pt x="964311" y="1225677"/>
                    <a:pt x="1234948" y="956818"/>
                    <a:pt x="1234948" y="625475"/>
                  </a:cubicBezTo>
                  <a:cubicBezTo>
                    <a:pt x="1234948" y="294132"/>
                    <a:pt x="964184" y="25400"/>
                    <a:pt x="630174" y="25400"/>
                  </a:cubicBezTo>
                  <a:lnTo>
                    <a:pt x="630174" y="12700"/>
                  </a:lnTo>
                  <a:lnTo>
                    <a:pt x="630174" y="25400"/>
                  </a:lnTo>
                  <a:cubicBezTo>
                    <a:pt x="296037" y="25400"/>
                    <a:pt x="25400" y="294132"/>
                    <a:pt x="25400" y="625475"/>
                  </a:cubicBezTo>
                  <a:close/>
                </a:path>
              </a:pathLst>
            </a:custGeom>
            <a:solidFill>
              <a:srgbClr val="41719C"/>
            </a:solidFill>
          </p:spPr>
        </p:sp>
        <p:sp>
          <p:nvSpPr>
            <p:cNvPr id="19" name="TextBox 19"/>
            <p:cNvSpPr txBox="1"/>
            <p:nvPr/>
          </p:nvSpPr>
          <p:spPr>
            <a:xfrm>
              <a:off x="0" y="-9525"/>
              <a:ext cx="1260290" cy="1260557"/>
            </a:xfrm>
            <a:prstGeom prst="rect">
              <a:avLst/>
            </a:prstGeom>
          </p:spPr>
          <p:txBody>
            <a:bodyPr lIns="50800" tIns="50800" rIns="50800" bIns="50800" rtlCol="0" anchor="ctr"/>
            <a:lstStyle/>
            <a:p>
              <a:pPr algn="ctr">
                <a:lnSpc>
                  <a:spcPts val="4500"/>
                </a:lnSpc>
              </a:pPr>
              <a:r>
                <a:rPr lang="en-US" sz="3750" b="1" spc="35">
                  <a:solidFill>
                    <a:srgbClr val="FFFFFF"/>
                  </a:solidFill>
                  <a:latin typeface="TT Rounds Condensed Bold"/>
                  <a:ea typeface="TT Rounds Condensed Bold"/>
                  <a:cs typeface="TT Rounds Condensed Bold"/>
                  <a:sym typeface="TT Rounds Condensed Bold"/>
                </a:rPr>
                <a:t>7</a:t>
              </a:r>
            </a:p>
          </p:txBody>
        </p:sp>
      </p:grpSp>
      <p:sp>
        <p:nvSpPr>
          <p:cNvPr id="20" name="TextBox 20"/>
          <p:cNvSpPr txBox="1"/>
          <p:nvPr/>
        </p:nvSpPr>
        <p:spPr>
          <a:xfrm>
            <a:off x="940173" y="4116814"/>
            <a:ext cx="3875079" cy="1570554"/>
          </a:xfrm>
          <a:prstGeom prst="rect">
            <a:avLst/>
          </a:prstGeom>
        </p:spPr>
        <p:txBody>
          <a:bodyPr lIns="0" tIns="0" rIns="0" bIns="0" rtlCol="0" anchor="t">
            <a:spAutoFit/>
          </a:bodyPr>
          <a:lstStyle/>
          <a:p>
            <a:pPr algn="ctr">
              <a:lnSpc>
                <a:spcPts val="11880"/>
              </a:lnSpc>
            </a:pPr>
            <a:r>
              <a:rPr lang="en-US" sz="9900" spc="92">
                <a:solidFill>
                  <a:srgbClr val="FFC000"/>
                </a:solidFill>
                <a:latin typeface="TT Rounds Condensed"/>
                <a:ea typeface="TT Rounds Condensed"/>
                <a:cs typeface="TT Rounds Condensed"/>
                <a:sym typeface="TT Rounds Condensed"/>
              </a:rPr>
              <a:t>2023</a:t>
            </a:r>
          </a:p>
        </p:txBody>
      </p:sp>
      <p:sp>
        <p:nvSpPr>
          <p:cNvPr id="21" name="TextBox 21"/>
          <p:cNvSpPr txBox="1"/>
          <p:nvPr/>
        </p:nvSpPr>
        <p:spPr>
          <a:xfrm>
            <a:off x="643788" y="2061574"/>
            <a:ext cx="3875079" cy="755016"/>
          </a:xfrm>
          <a:prstGeom prst="rect">
            <a:avLst/>
          </a:prstGeom>
        </p:spPr>
        <p:txBody>
          <a:bodyPr lIns="0" tIns="0" rIns="0" bIns="0" rtlCol="0" anchor="t">
            <a:spAutoFit/>
          </a:bodyPr>
          <a:lstStyle/>
          <a:p>
            <a:pPr algn="ctr">
              <a:lnSpc>
                <a:spcPts val="6159"/>
              </a:lnSpc>
            </a:pPr>
            <a:r>
              <a:rPr lang="en-US" sz="4399" b="1">
                <a:solidFill>
                  <a:srgbClr val="C55A11"/>
                </a:solidFill>
                <a:latin typeface="Nunito Bold"/>
                <a:ea typeface="Nunito Bold"/>
                <a:cs typeface="Nunito Bold"/>
                <a:sym typeface="Nunito Bold"/>
              </a:rPr>
              <a:t>Cartillas </a:t>
            </a:r>
          </a:p>
        </p:txBody>
      </p:sp>
      <p:sp>
        <p:nvSpPr>
          <p:cNvPr id="22" name="TextBox 22"/>
          <p:cNvSpPr txBox="1"/>
          <p:nvPr/>
        </p:nvSpPr>
        <p:spPr>
          <a:xfrm>
            <a:off x="419102" y="3046332"/>
            <a:ext cx="3875079" cy="755016"/>
          </a:xfrm>
          <a:prstGeom prst="rect">
            <a:avLst/>
          </a:prstGeom>
        </p:spPr>
        <p:txBody>
          <a:bodyPr lIns="0" tIns="0" rIns="0" bIns="0" rtlCol="0" anchor="t">
            <a:spAutoFit/>
          </a:bodyPr>
          <a:lstStyle/>
          <a:p>
            <a:pPr algn="ctr">
              <a:lnSpc>
                <a:spcPts val="6159"/>
              </a:lnSpc>
            </a:pPr>
            <a:r>
              <a:rPr lang="en-US" sz="4399" b="1">
                <a:solidFill>
                  <a:srgbClr val="C55A11"/>
                </a:solidFill>
                <a:latin typeface="Nunito Bold"/>
                <a:ea typeface="Nunito Bold"/>
                <a:cs typeface="Nunito Bold"/>
                <a:sym typeface="Nunito Bold"/>
              </a:rPr>
              <a:t>Cursos</a:t>
            </a:r>
          </a:p>
        </p:txBody>
      </p:sp>
      <p:sp>
        <p:nvSpPr>
          <p:cNvPr id="23" name="TextBox 23"/>
          <p:cNvSpPr txBox="1"/>
          <p:nvPr/>
        </p:nvSpPr>
        <p:spPr>
          <a:xfrm>
            <a:off x="643788" y="6275889"/>
            <a:ext cx="3875079" cy="755016"/>
          </a:xfrm>
          <a:prstGeom prst="rect">
            <a:avLst/>
          </a:prstGeom>
        </p:spPr>
        <p:txBody>
          <a:bodyPr lIns="0" tIns="0" rIns="0" bIns="0" rtlCol="0" anchor="t">
            <a:spAutoFit/>
          </a:bodyPr>
          <a:lstStyle/>
          <a:p>
            <a:pPr algn="ctr">
              <a:lnSpc>
                <a:spcPts val="6159"/>
              </a:lnSpc>
            </a:pPr>
            <a:r>
              <a:rPr lang="en-US" sz="4399" b="1">
                <a:solidFill>
                  <a:srgbClr val="C55A11"/>
                </a:solidFill>
                <a:latin typeface="Nunito Bold"/>
                <a:ea typeface="Nunito Bold"/>
                <a:cs typeface="Nunito Bold"/>
                <a:sym typeface="Nunito Bold"/>
              </a:rPr>
              <a:t>Cartillas </a:t>
            </a:r>
          </a:p>
        </p:txBody>
      </p:sp>
      <p:sp>
        <p:nvSpPr>
          <p:cNvPr id="24" name="TextBox 24"/>
          <p:cNvSpPr txBox="1"/>
          <p:nvPr/>
        </p:nvSpPr>
        <p:spPr>
          <a:xfrm>
            <a:off x="352427" y="7211120"/>
            <a:ext cx="3875079" cy="755016"/>
          </a:xfrm>
          <a:prstGeom prst="rect">
            <a:avLst/>
          </a:prstGeom>
        </p:spPr>
        <p:txBody>
          <a:bodyPr lIns="0" tIns="0" rIns="0" bIns="0" rtlCol="0" anchor="t">
            <a:spAutoFit/>
          </a:bodyPr>
          <a:lstStyle/>
          <a:p>
            <a:pPr algn="ctr">
              <a:lnSpc>
                <a:spcPts val="6159"/>
              </a:lnSpc>
            </a:pPr>
            <a:r>
              <a:rPr lang="en-US" sz="4399" b="1">
                <a:solidFill>
                  <a:srgbClr val="C55A11"/>
                </a:solidFill>
                <a:latin typeface="Nunito Bold"/>
                <a:ea typeface="Nunito Bold"/>
                <a:cs typeface="Nunito Bold"/>
                <a:sym typeface="Nunito Bold"/>
              </a:rPr>
              <a:t>Cursos</a:t>
            </a:r>
          </a:p>
        </p:txBody>
      </p:sp>
      <p:grpSp>
        <p:nvGrpSpPr>
          <p:cNvPr id="25" name="Group 25"/>
          <p:cNvGrpSpPr/>
          <p:nvPr/>
        </p:nvGrpSpPr>
        <p:grpSpPr>
          <a:xfrm>
            <a:off x="3870034" y="6226802"/>
            <a:ext cx="945217" cy="938274"/>
            <a:chOff x="0" y="0"/>
            <a:chExt cx="1260290" cy="1251032"/>
          </a:xfrm>
        </p:grpSpPr>
        <p:sp>
          <p:nvSpPr>
            <p:cNvPr id="26" name="Freeform 26"/>
            <p:cNvSpPr/>
            <p:nvPr/>
          </p:nvSpPr>
          <p:spPr>
            <a:xfrm>
              <a:off x="12700" y="12700"/>
              <a:ext cx="1234948" cy="1225677"/>
            </a:xfrm>
            <a:custGeom>
              <a:avLst/>
              <a:gdLst/>
              <a:ahLst/>
              <a:cxnLst/>
              <a:rect l="l" t="t" r="r" b="b"/>
              <a:pathLst>
                <a:path w="1234948" h="1225677">
                  <a:moveTo>
                    <a:pt x="0" y="612775"/>
                  </a:moveTo>
                  <a:cubicBezTo>
                    <a:pt x="0" y="274320"/>
                    <a:pt x="276479" y="0"/>
                    <a:pt x="617474" y="0"/>
                  </a:cubicBezTo>
                  <a:cubicBezTo>
                    <a:pt x="958469" y="0"/>
                    <a:pt x="1234948" y="274320"/>
                    <a:pt x="1234948" y="612775"/>
                  </a:cubicBezTo>
                  <a:cubicBezTo>
                    <a:pt x="1234948" y="951230"/>
                    <a:pt x="958469" y="1225677"/>
                    <a:pt x="617474" y="1225677"/>
                  </a:cubicBezTo>
                  <a:cubicBezTo>
                    <a:pt x="276479" y="1225677"/>
                    <a:pt x="0" y="951230"/>
                    <a:pt x="0" y="612775"/>
                  </a:cubicBezTo>
                  <a:close/>
                </a:path>
              </a:pathLst>
            </a:custGeom>
            <a:solidFill>
              <a:srgbClr val="002060"/>
            </a:solidFill>
          </p:spPr>
        </p:sp>
        <p:sp>
          <p:nvSpPr>
            <p:cNvPr id="27" name="Freeform 27"/>
            <p:cNvSpPr/>
            <p:nvPr/>
          </p:nvSpPr>
          <p:spPr>
            <a:xfrm>
              <a:off x="0" y="0"/>
              <a:ext cx="1260348" cy="1251077"/>
            </a:xfrm>
            <a:custGeom>
              <a:avLst/>
              <a:gdLst/>
              <a:ahLst/>
              <a:cxnLst/>
              <a:rect l="l" t="t" r="r" b="b"/>
              <a:pathLst>
                <a:path w="1260348" h="1251077">
                  <a:moveTo>
                    <a:pt x="0" y="625475"/>
                  </a:moveTo>
                  <a:cubicBezTo>
                    <a:pt x="0" y="279908"/>
                    <a:pt x="282194" y="0"/>
                    <a:pt x="630174" y="0"/>
                  </a:cubicBezTo>
                  <a:lnTo>
                    <a:pt x="630174" y="12700"/>
                  </a:lnTo>
                  <a:lnTo>
                    <a:pt x="630174" y="0"/>
                  </a:lnTo>
                  <a:cubicBezTo>
                    <a:pt x="978154" y="0"/>
                    <a:pt x="1260348" y="279908"/>
                    <a:pt x="1260348" y="625475"/>
                  </a:cubicBezTo>
                  <a:lnTo>
                    <a:pt x="1247648" y="625475"/>
                  </a:lnTo>
                  <a:lnTo>
                    <a:pt x="1260348" y="625475"/>
                  </a:lnTo>
                  <a:cubicBezTo>
                    <a:pt x="1260348" y="971042"/>
                    <a:pt x="978154" y="1250950"/>
                    <a:pt x="630174" y="1250950"/>
                  </a:cubicBezTo>
                  <a:lnTo>
                    <a:pt x="630174" y="1238250"/>
                  </a:lnTo>
                  <a:lnTo>
                    <a:pt x="630174" y="1250950"/>
                  </a:lnTo>
                  <a:cubicBezTo>
                    <a:pt x="282194" y="1251077"/>
                    <a:pt x="0" y="971042"/>
                    <a:pt x="0" y="625475"/>
                  </a:cubicBezTo>
                  <a:lnTo>
                    <a:pt x="12700" y="625475"/>
                  </a:lnTo>
                  <a:lnTo>
                    <a:pt x="25400" y="625475"/>
                  </a:lnTo>
                  <a:lnTo>
                    <a:pt x="12700" y="625475"/>
                  </a:lnTo>
                  <a:lnTo>
                    <a:pt x="0" y="625475"/>
                  </a:lnTo>
                  <a:moveTo>
                    <a:pt x="25400" y="625475"/>
                  </a:moveTo>
                  <a:cubicBezTo>
                    <a:pt x="25400" y="632460"/>
                    <a:pt x="19685" y="638175"/>
                    <a:pt x="12700" y="638175"/>
                  </a:cubicBezTo>
                  <a:cubicBezTo>
                    <a:pt x="5715" y="638175"/>
                    <a:pt x="0" y="632460"/>
                    <a:pt x="0" y="625475"/>
                  </a:cubicBezTo>
                  <a:cubicBezTo>
                    <a:pt x="0" y="618490"/>
                    <a:pt x="5715" y="612775"/>
                    <a:pt x="12700" y="612775"/>
                  </a:cubicBezTo>
                  <a:cubicBezTo>
                    <a:pt x="19685" y="612775"/>
                    <a:pt x="25400" y="618490"/>
                    <a:pt x="25400" y="625475"/>
                  </a:cubicBezTo>
                  <a:cubicBezTo>
                    <a:pt x="25400" y="956818"/>
                    <a:pt x="296037" y="1225677"/>
                    <a:pt x="630174" y="1225677"/>
                  </a:cubicBezTo>
                  <a:cubicBezTo>
                    <a:pt x="964311" y="1225677"/>
                    <a:pt x="1234948" y="956818"/>
                    <a:pt x="1234948" y="625475"/>
                  </a:cubicBezTo>
                  <a:cubicBezTo>
                    <a:pt x="1234948" y="294132"/>
                    <a:pt x="964184" y="25400"/>
                    <a:pt x="630174" y="25400"/>
                  </a:cubicBezTo>
                  <a:lnTo>
                    <a:pt x="630174" y="12700"/>
                  </a:lnTo>
                  <a:lnTo>
                    <a:pt x="630174" y="25400"/>
                  </a:lnTo>
                  <a:cubicBezTo>
                    <a:pt x="296037" y="25400"/>
                    <a:pt x="25400" y="294132"/>
                    <a:pt x="25400" y="625475"/>
                  </a:cubicBezTo>
                  <a:close/>
                </a:path>
              </a:pathLst>
            </a:custGeom>
            <a:solidFill>
              <a:srgbClr val="41719C"/>
            </a:solidFill>
          </p:spPr>
        </p:sp>
        <p:sp>
          <p:nvSpPr>
            <p:cNvPr id="28" name="TextBox 28"/>
            <p:cNvSpPr txBox="1"/>
            <p:nvPr/>
          </p:nvSpPr>
          <p:spPr>
            <a:xfrm>
              <a:off x="0" y="-9525"/>
              <a:ext cx="1260290" cy="1260557"/>
            </a:xfrm>
            <a:prstGeom prst="rect">
              <a:avLst/>
            </a:prstGeom>
          </p:spPr>
          <p:txBody>
            <a:bodyPr lIns="50800" tIns="50800" rIns="50800" bIns="50800" rtlCol="0" anchor="ctr"/>
            <a:lstStyle/>
            <a:p>
              <a:pPr algn="ctr">
                <a:lnSpc>
                  <a:spcPts val="4500"/>
                </a:lnSpc>
              </a:pPr>
              <a:r>
                <a:rPr lang="en-US" sz="3750" b="1" spc="35">
                  <a:solidFill>
                    <a:srgbClr val="FFFFFF"/>
                  </a:solidFill>
                  <a:latin typeface="TT Rounds Condensed Bold"/>
                  <a:ea typeface="TT Rounds Condensed Bold"/>
                  <a:cs typeface="TT Rounds Condensed Bold"/>
                  <a:sym typeface="TT Rounds Condensed Bold"/>
                </a:rPr>
                <a:t>5</a:t>
              </a:r>
            </a:p>
          </p:txBody>
        </p:sp>
      </p:grpSp>
      <p:grpSp>
        <p:nvGrpSpPr>
          <p:cNvPr id="29" name="Group 29"/>
          <p:cNvGrpSpPr/>
          <p:nvPr/>
        </p:nvGrpSpPr>
        <p:grpSpPr>
          <a:xfrm>
            <a:off x="3870034" y="7249220"/>
            <a:ext cx="945217" cy="938274"/>
            <a:chOff x="0" y="0"/>
            <a:chExt cx="1260290" cy="1251032"/>
          </a:xfrm>
        </p:grpSpPr>
        <p:sp>
          <p:nvSpPr>
            <p:cNvPr id="30" name="Freeform 30"/>
            <p:cNvSpPr/>
            <p:nvPr/>
          </p:nvSpPr>
          <p:spPr>
            <a:xfrm>
              <a:off x="12700" y="12700"/>
              <a:ext cx="1234948" cy="1225677"/>
            </a:xfrm>
            <a:custGeom>
              <a:avLst/>
              <a:gdLst/>
              <a:ahLst/>
              <a:cxnLst/>
              <a:rect l="l" t="t" r="r" b="b"/>
              <a:pathLst>
                <a:path w="1234948" h="1225677">
                  <a:moveTo>
                    <a:pt x="0" y="612775"/>
                  </a:moveTo>
                  <a:cubicBezTo>
                    <a:pt x="0" y="274320"/>
                    <a:pt x="276479" y="0"/>
                    <a:pt x="617474" y="0"/>
                  </a:cubicBezTo>
                  <a:cubicBezTo>
                    <a:pt x="958469" y="0"/>
                    <a:pt x="1234948" y="274320"/>
                    <a:pt x="1234948" y="612775"/>
                  </a:cubicBezTo>
                  <a:cubicBezTo>
                    <a:pt x="1234948" y="951230"/>
                    <a:pt x="958469" y="1225677"/>
                    <a:pt x="617474" y="1225677"/>
                  </a:cubicBezTo>
                  <a:cubicBezTo>
                    <a:pt x="276479" y="1225677"/>
                    <a:pt x="0" y="951230"/>
                    <a:pt x="0" y="612775"/>
                  </a:cubicBezTo>
                  <a:close/>
                </a:path>
              </a:pathLst>
            </a:custGeom>
            <a:solidFill>
              <a:srgbClr val="002060"/>
            </a:solidFill>
          </p:spPr>
        </p:sp>
        <p:sp>
          <p:nvSpPr>
            <p:cNvPr id="31" name="Freeform 31"/>
            <p:cNvSpPr/>
            <p:nvPr/>
          </p:nvSpPr>
          <p:spPr>
            <a:xfrm>
              <a:off x="0" y="0"/>
              <a:ext cx="1260348" cy="1251077"/>
            </a:xfrm>
            <a:custGeom>
              <a:avLst/>
              <a:gdLst/>
              <a:ahLst/>
              <a:cxnLst/>
              <a:rect l="l" t="t" r="r" b="b"/>
              <a:pathLst>
                <a:path w="1260348" h="1251077">
                  <a:moveTo>
                    <a:pt x="0" y="625475"/>
                  </a:moveTo>
                  <a:cubicBezTo>
                    <a:pt x="0" y="279908"/>
                    <a:pt x="282194" y="0"/>
                    <a:pt x="630174" y="0"/>
                  </a:cubicBezTo>
                  <a:lnTo>
                    <a:pt x="630174" y="12700"/>
                  </a:lnTo>
                  <a:lnTo>
                    <a:pt x="630174" y="0"/>
                  </a:lnTo>
                  <a:cubicBezTo>
                    <a:pt x="978154" y="0"/>
                    <a:pt x="1260348" y="279908"/>
                    <a:pt x="1260348" y="625475"/>
                  </a:cubicBezTo>
                  <a:lnTo>
                    <a:pt x="1247648" y="625475"/>
                  </a:lnTo>
                  <a:lnTo>
                    <a:pt x="1260348" y="625475"/>
                  </a:lnTo>
                  <a:cubicBezTo>
                    <a:pt x="1260348" y="971042"/>
                    <a:pt x="978154" y="1250950"/>
                    <a:pt x="630174" y="1250950"/>
                  </a:cubicBezTo>
                  <a:lnTo>
                    <a:pt x="630174" y="1238250"/>
                  </a:lnTo>
                  <a:lnTo>
                    <a:pt x="630174" y="1250950"/>
                  </a:lnTo>
                  <a:cubicBezTo>
                    <a:pt x="282194" y="1251077"/>
                    <a:pt x="0" y="971042"/>
                    <a:pt x="0" y="625475"/>
                  </a:cubicBezTo>
                  <a:lnTo>
                    <a:pt x="12700" y="625475"/>
                  </a:lnTo>
                  <a:lnTo>
                    <a:pt x="25400" y="625475"/>
                  </a:lnTo>
                  <a:lnTo>
                    <a:pt x="12700" y="625475"/>
                  </a:lnTo>
                  <a:lnTo>
                    <a:pt x="0" y="625475"/>
                  </a:lnTo>
                  <a:moveTo>
                    <a:pt x="25400" y="625475"/>
                  </a:moveTo>
                  <a:cubicBezTo>
                    <a:pt x="25400" y="632460"/>
                    <a:pt x="19685" y="638175"/>
                    <a:pt x="12700" y="638175"/>
                  </a:cubicBezTo>
                  <a:cubicBezTo>
                    <a:pt x="5715" y="638175"/>
                    <a:pt x="0" y="632460"/>
                    <a:pt x="0" y="625475"/>
                  </a:cubicBezTo>
                  <a:cubicBezTo>
                    <a:pt x="0" y="618490"/>
                    <a:pt x="5715" y="612775"/>
                    <a:pt x="12700" y="612775"/>
                  </a:cubicBezTo>
                  <a:cubicBezTo>
                    <a:pt x="19685" y="612775"/>
                    <a:pt x="25400" y="618490"/>
                    <a:pt x="25400" y="625475"/>
                  </a:cubicBezTo>
                  <a:cubicBezTo>
                    <a:pt x="25400" y="956818"/>
                    <a:pt x="296037" y="1225677"/>
                    <a:pt x="630174" y="1225677"/>
                  </a:cubicBezTo>
                  <a:cubicBezTo>
                    <a:pt x="964311" y="1225677"/>
                    <a:pt x="1234948" y="956818"/>
                    <a:pt x="1234948" y="625475"/>
                  </a:cubicBezTo>
                  <a:cubicBezTo>
                    <a:pt x="1234948" y="294132"/>
                    <a:pt x="964184" y="25400"/>
                    <a:pt x="630174" y="25400"/>
                  </a:cubicBezTo>
                  <a:lnTo>
                    <a:pt x="630174" y="12700"/>
                  </a:lnTo>
                  <a:lnTo>
                    <a:pt x="630174" y="25400"/>
                  </a:lnTo>
                  <a:cubicBezTo>
                    <a:pt x="296037" y="25400"/>
                    <a:pt x="25400" y="294132"/>
                    <a:pt x="25400" y="625475"/>
                  </a:cubicBezTo>
                  <a:close/>
                </a:path>
              </a:pathLst>
            </a:custGeom>
            <a:solidFill>
              <a:srgbClr val="41719C"/>
            </a:solidFill>
          </p:spPr>
        </p:sp>
        <p:sp>
          <p:nvSpPr>
            <p:cNvPr id="32" name="TextBox 32"/>
            <p:cNvSpPr txBox="1"/>
            <p:nvPr/>
          </p:nvSpPr>
          <p:spPr>
            <a:xfrm>
              <a:off x="0" y="-9525"/>
              <a:ext cx="1260290" cy="1260557"/>
            </a:xfrm>
            <a:prstGeom prst="rect">
              <a:avLst/>
            </a:prstGeom>
          </p:spPr>
          <p:txBody>
            <a:bodyPr lIns="50800" tIns="50800" rIns="50800" bIns="50800" rtlCol="0" anchor="ctr"/>
            <a:lstStyle/>
            <a:p>
              <a:pPr algn="ctr">
                <a:lnSpc>
                  <a:spcPts val="4500"/>
                </a:lnSpc>
              </a:pPr>
              <a:r>
                <a:rPr lang="en-US" sz="3750" b="1" spc="35">
                  <a:solidFill>
                    <a:srgbClr val="FFFFFF"/>
                  </a:solidFill>
                  <a:latin typeface="TT Rounds Condensed Bold"/>
                  <a:ea typeface="TT Rounds Condensed Bold"/>
                  <a:cs typeface="TT Rounds Condensed Bold"/>
                  <a:sym typeface="TT Rounds Condensed Bold"/>
                </a:rPr>
                <a:t>5</a:t>
              </a:r>
            </a:p>
          </p:txBody>
        </p:sp>
      </p:grpSp>
      <p:sp>
        <p:nvSpPr>
          <p:cNvPr id="33" name="TextBox 33"/>
          <p:cNvSpPr txBox="1"/>
          <p:nvPr/>
        </p:nvSpPr>
        <p:spPr>
          <a:xfrm>
            <a:off x="891711" y="8225594"/>
            <a:ext cx="3875079" cy="1570554"/>
          </a:xfrm>
          <a:prstGeom prst="rect">
            <a:avLst/>
          </a:prstGeom>
        </p:spPr>
        <p:txBody>
          <a:bodyPr lIns="0" tIns="0" rIns="0" bIns="0" rtlCol="0" anchor="t">
            <a:spAutoFit/>
          </a:bodyPr>
          <a:lstStyle/>
          <a:p>
            <a:pPr algn="ctr">
              <a:lnSpc>
                <a:spcPts val="11880"/>
              </a:lnSpc>
            </a:pPr>
            <a:r>
              <a:rPr lang="en-US" sz="9900" spc="92">
                <a:solidFill>
                  <a:srgbClr val="FFC000"/>
                </a:solidFill>
                <a:latin typeface="TT Rounds Condensed"/>
                <a:ea typeface="TT Rounds Condensed"/>
                <a:cs typeface="TT Rounds Condensed"/>
                <a:sym typeface="TT Rounds Condensed"/>
              </a:rPr>
              <a:t>2024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5" name="Group 5"/>
          <p:cNvGrpSpPr/>
          <p:nvPr/>
        </p:nvGrpSpPr>
        <p:grpSpPr>
          <a:xfrm>
            <a:off x="-1982931" y="0"/>
            <a:ext cx="18288000" cy="11530853"/>
            <a:chOff x="0" y="0"/>
            <a:chExt cx="24384000" cy="15374471"/>
          </a:xfrm>
        </p:grpSpPr>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7" name="Freeform 7"/>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8" name="Freeform 8"/>
          <p:cNvSpPr/>
          <p:nvPr/>
        </p:nvSpPr>
        <p:spPr>
          <a:xfrm>
            <a:off x="2446092" y="1762013"/>
            <a:ext cx="13395815" cy="7496287"/>
          </a:xfrm>
          <a:custGeom>
            <a:avLst/>
            <a:gdLst/>
            <a:ahLst/>
            <a:cxnLst/>
            <a:rect l="l" t="t" r="r" b="b"/>
            <a:pathLst>
              <a:path w="13395815" h="7496287">
                <a:moveTo>
                  <a:pt x="0" y="0"/>
                </a:moveTo>
                <a:lnTo>
                  <a:pt x="13395816" y="0"/>
                </a:lnTo>
                <a:lnTo>
                  <a:pt x="13395816" y="7496287"/>
                </a:lnTo>
                <a:lnTo>
                  <a:pt x="0" y="7496287"/>
                </a:lnTo>
                <a:lnTo>
                  <a:pt x="0" y="0"/>
                </a:lnTo>
                <a:close/>
              </a:path>
            </a:pathLst>
          </a:custGeom>
          <a:blipFill>
            <a:blip r:embed="rId3"/>
            <a:stretch>
              <a:fillRect/>
            </a:stretch>
          </a:blipFill>
        </p:spPr>
      </p:sp>
      <p:sp>
        <p:nvSpPr>
          <p:cNvPr id="9" name="Freeform 9"/>
          <p:cNvSpPr/>
          <p:nvPr/>
        </p:nvSpPr>
        <p:spPr>
          <a:xfrm>
            <a:off x="15841908"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4"/>
            <a:stretch>
              <a:fillRect/>
            </a:stretch>
          </a:blipFill>
        </p:spPr>
      </p:sp>
      <p:sp>
        <p:nvSpPr>
          <p:cNvPr id="10" name="TextBox 10"/>
          <p:cNvSpPr txBox="1"/>
          <p:nvPr/>
        </p:nvSpPr>
        <p:spPr>
          <a:xfrm>
            <a:off x="2741876" y="655741"/>
            <a:ext cx="12804248" cy="759078"/>
          </a:xfrm>
          <a:prstGeom prst="rect">
            <a:avLst/>
          </a:prstGeom>
        </p:spPr>
        <p:txBody>
          <a:bodyPr lIns="0" tIns="0" rIns="0" bIns="0" rtlCol="0" anchor="t">
            <a:spAutoFit/>
          </a:bodyPr>
          <a:lstStyle/>
          <a:p>
            <a:pPr marL="0" lvl="0" indent="0" algn="ctr">
              <a:lnSpc>
                <a:spcPts val="5767"/>
              </a:lnSpc>
              <a:spcBef>
                <a:spcPct val="0"/>
              </a:spcBef>
            </a:pPr>
            <a:r>
              <a:rPr lang="en-US" sz="5599" b="1" u="none" strike="noStrike">
                <a:solidFill>
                  <a:srgbClr val="C55A11"/>
                </a:solidFill>
                <a:latin typeface="Museo Sans 1"/>
                <a:ea typeface="Museo Sans 1"/>
                <a:cs typeface="Museo Sans 1"/>
                <a:sym typeface="Museo Sans 1"/>
              </a:rPr>
              <a:t>Estrategia Transversalización paz</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sp>
        <p:nvSpPr>
          <p:cNvPr id="6" name="Freeform 6"/>
          <p:cNvSpPr/>
          <p:nvPr/>
        </p:nvSpPr>
        <p:spPr>
          <a:xfrm>
            <a:off x="457933" y="-195267"/>
            <a:ext cx="8559384" cy="11387207"/>
          </a:xfrm>
          <a:custGeom>
            <a:avLst/>
            <a:gdLst/>
            <a:ahLst/>
            <a:cxnLst/>
            <a:rect l="l" t="t" r="r" b="b"/>
            <a:pathLst>
              <a:path w="8559384" h="11387207">
                <a:moveTo>
                  <a:pt x="0" y="0"/>
                </a:moveTo>
                <a:lnTo>
                  <a:pt x="8559383" y="0"/>
                </a:lnTo>
                <a:lnTo>
                  <a:pt x="8559383" y="11387206"/>
                </a:lnTo>
                <a:lnTo>
                  <a:pt x="0" y="11387206"/>
                </a:lnTo>
                <a:lnTo>
                  <a:pt x="0" y="0"/>
                </a:lnTo>
                <a:close/>
              </a:path>
            </a:pathLst>
          </a:custGeom>
          <a:blipFill>
            <a:blip r:embed="rId4"/>
            <a:stretch>
              <a:fillRect/>
            </a:stretch>
          </a:blipFill>
        </p:spPr>
      </p:sp>
      <p:sp>
        <p:nvSpPr>
          <p:cNvPr id="7" name="Freeform 7"/>
          <p:cNvSpPr/>
          <p:nvPr/>
        </p:nvSpPr>
        <p:spPr>
          <a:xfrm>
            <a:off x="9355085" y="3065720"/>
            <a:ext cx="8068927" cy="4516352"/>
          </a:xfrm>
          <a:custGeom>
            <a:avLst/>
            <a:gdLst/>
            <a:ahLst/>
            <a:cxnLst/>
            <a:rect l="l" t="t" r="r" b="b"/>
            <a:pathLst>
              <a:path w="8068927" h="4516352">
                <a:moveTo>
                  <a:pt x="0" y="0"/>
                </a:moveTo>
                <a:lnTo>
                  <a:pt x="8068927" y="0"/>
                </a:lnTo>
                <a:lnTo>
                  <a:pt x="8068927" y="4516352"/>
                </a:lnTo>
                <a:lnTo>
                  <a:pt x="0" y="4516352"/>
                </a:lnTo>
                <a:lnTo>
                  <a:pt x="0" y="0"/>
                </a:lnTo>
                <a:close/>
              </a:path>
            </a:pathLst>
          </a:custGeom>
          <a:blipFill>
            <a:blip r:embed="rId5"/>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5" name="Group 5"/>
          <p:cNvGrpSpPr/>
          <p:nvPr/>
        </p:nvGrpSpPr>
        <p:grpSpPr>
          <a:xfrm>
            <a:off x="-1982931" y="0"/>
            <a:ext cx="18288000" cy="11530853"/>
            <a:chOff x="0" y="0"/>
            <a:chExt cx="24384000" cy="15374471"/>
          </a:xfrm>
        </p:grpSpPr>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7" name="Freeform 7"/>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8" name="Freeform 8"/>
          <p:cNvSpPr/>
          <p:nvPr/>
        </p:nvSpPr>
        <p:spPr>
          <a:xfrm>
            <a:off x="15581783" y="-148121"/>
            <a:ext cx="3355033" cy="2681377"/>
          </a:xfrm>
          <a:custGeom>
            <a:avLst/>
            <a:gdLst/>
            <a:ahLst/>
            <a:cxnLst/>
            <a:rect l="l" t="t" r="r" b="b"/>
            <a:pathLst>
              <a:path w="3355033" h="2681377">
                <a:moveTo>
                  <a:pt x="0" y="0"/>
                </a:moveTo>
                <a:lnTo>
                  <a:pt x="3355034" y="0"/>
                </a:lnTo>
                <a:lnTo>
                  <a:pt x="3355034" y="2681377"/>
                </a:lnTo>
                <a:lnTo>
                  <a:pt x="0" y="2681377"/>
                </a:lnTo>
                <a:lnTo>
                  <a:pt x="0" y="0"/>
                </a:lnTo>
                <a:close/>
              </a:path>
            </a:pathLst>
          </a:custGeom>
          <a:blipFill>
            <a:blip r:embed="rId3"/>
            <a:stretch>
              <a:fillRect t="-10828" b="-10828"/>
            </a:stretch>
          </a:blipFill>
        </p:spPr>
      </p:sp>
      <p:sp>
        <p:nvSpPr>
          <p:cNvPr id="9" name="TextBox 9"/>
          <p:cNvSpPr txBox="1"/>
          <p:nvPr/>
        </p:nvSpPr>
        <p:spPr>
          <a:xfrm>
            <a:off x="3324989" y="6735781"/>
            <a:ext cx="1839254" cy="646176"/>
          </a:xfrm>
          <a:prstGeom prst="rect">
            <a:avLst/>
          </a:prstGeom>
        </p:spPr>
        <p:txBody>
          <a:bodyPr lIns="0" tIns="0" rIns="0" bIns="0" rtlCol="0" anchor="t">
            <a:spAutoFit/>
          </a:bodyPr>
          <a:lstStyle/>
          <a:p>
            <a:pPr algn="ctr">
              <a:lnSpc>
                <a:spcPts val="2592"/>
              </a:lnSpc>
            </a:pPr>
            <a:r>
              <a:rPr lang="en-US" sz="2400" b="1" spc="22">
                <a:solidFill>
                  <a:srgbClr val="002060"/>
                </a:solidFill>
                <a:latin typeface="Nunito Sans Bold"/>
                <a:ea typeface="Nunito Sans Bold"/>
                <a:cs typeface="Nunito Sans Bold"/>
                <a:sym typeface="Nunito Sans Bold"/>
              </a:rPr>
              <a:t>Cartas para la Paz</a:t>
            </a:r>
          </a:p>
        </p:txBody>
      </p:sp>
      <p:grpSp>
        <p:nvGrpSpPr>
          <p:cNvPr id="10" name="Group 10"/>
          <p:cNvGrpSpPr/>
          <p:nvPr/>
        </p:nvGrpSpPr>
        <p:grpSpPr>
          <a:xfrm>
            <a:off x="402755" y="2688594"/>
            <a:ext cx="2273199" cy="2317364"/>
            <a:chOff x="0" y="0"/>
            <a:chExt cx="3030932" cy="3089818"/>
          </a:xfrm>
        </p:grpSpPr>
        <p:sp>
          <p:nvSpPr>
            <p:cNvPr id="11" name="Freeform 11"/>
            <p:cNvSpPr/>
            <p:nvPr/>
          </p:nvSpPr>
          <p:spPr>
            <a:xfrm>
              <a:off x="12700" y="12700"/>
              <a:ext cx="3005582" cy="3064383"/>
            </a:xfrm>
            <a:custGeom>
              <a:avLst/>
              <a:gdLst/>
              <a:ahLst/>
              <a:cxnLst/>
              <a:rect l="l" t="t" r="r" b="b"/>
              <a:pathLst>
                <a:path w="3005582" h="3064383">
                  <a:moveTo>
                    <a:pt x="0" y="501015"/>
                  </a:moveTo>
                  <a:cubicBezTo>
                    <a:pt x="0" y="224282"/>
                    <a:pt x="224282" y="0"/>
                    <a:pt x="500888" y="0"/>
                  </a:cubicBezTo>
                  <a:lnTo>
                    <a:pt x="2504567" y="0"/>
                  </a:lnTo>
                  <a:cubicBezTo>
                    <a:pt x="2781300" y="0"/>
                    <a:pt x="3005582" y="224282"/>
                    <a:pt x="3005582" y="501015"/>
                  </a:cubicBezTo>
                  <a:lnTo>
                    <a:pt x="3005582" y="2563368"/>
                  </a:lnTo>
                  <a:cubicBezTo>
                    <a:pt x="3005582" y="2840101"/>
                    <a:pt x="2781300" y="3064383"/>
                    <a:pt x="2504694" y="3064383"/>
                  </a:cubicBezTo>
                  <a:lnTo>
                    <a:pt x="500888" y="3064383"/>
                  </a:lnTo>
                  <a:cubicBezTo>
                    <a:pt x="224282" y="3064383"/>
                    <a:pt x="0" y="2840101"/>
                    <a:pt x="0" y="2563368"/>
                  </a:cubicBezTo>
                  <a:close/>
                </a:path>
              </a:pathLst>
            </a:custGeom>
            <a:solidFill>
              <a:srgbClr val="4472C4"/>
            </a:solidFill>
          </p:spPr>
        </p:sp>
        <p:sp>
          <p:nvSpPr>
            <p:cNvPr id="12" name="Freeform 12"/>
            <p:cNvSpPr/>
            <p:nvPr/>
          </p:nvSpPr>
          <p:spPr>
            <a:xfrm>
              <a:off x="0" y="0"/>
              <a:ext cx="3030855" cy="3089783"/>
            </a:xfrm>
            <a:custGeom>
              <a:avLst/>
              <a:gdLst/>
              <a:ahLst/>
              <a:cxnLst/>
              <a:rect l="l" t="t" r="r" b="b"/>
              <a:pathLst>
                <a:path w="3030855" h="3089783">
                  <a:moveTo>
                    <a:pt x="0" y="513715"/>
                  </a:moveTo>
                  <a:cubicBezTo>
                    <a:pt x="0" y="229997"/>
                    <a:pt x="229997" y="0"/>
                    <a:pt x="513588" y="0"/>
                  </a:cubicBezTo>
                  <a:lnTo>
                    <a:pt x="2517267" y="0"/>
                  </a:lnTo>
                  <a:lnTo>
                    <a:pt x="2517267" y="12700"/>
                  </a:lnTo>
                  <a:lnTo>
                    <a:pt x="2517267" y="0"/>
                  </a:lnTo>
                  <a:cubicBezTo>
                    <a:pt x="2800985" y="0"/>
                    <a:pt x="3030855" y="229997"/>
                    <a:pt x="3030855" y="513715"/>
                  </a:cubicBezTo>
                  <a:lnTo>
                    <a:pt x="3018155" y="513715"/>
                  </a:lnTo>
                  <a:lnTo>
                    <a:pt x="3030855" y="513715"/>
                  </a:lnTo>
                  <a:lnTo>
                    <a:pt x="3030855" y="2576068"/>
                  </a:lnTo>
                  <a:lnTo>
                    <a:pt x="3018155" y="2576068"/>
                  </a:lnTo>
                  <a:lnTo>
                    <a:pt x="3030855" y="2576068"/>
                  </a:lnTo>
                  <a:cubicBezTo>
                    <a:pt x="3030855" y="2859786"/>
                    <a:pt x="2800858" y="3089783"/>
                    <a:pt x="2517267" y="3089783"/>
                  </a:cubicBezTo>
                  <a:lnTo>
                    <a:pt x="2517267" y="3077083"/>
                  </a:lnTo>
                  <a:lnTo>
                    <a:pt x="2517267" y="3089783"/>
                  </a:lnTo>
                  <a:lnTo>
                    <a:pt x="513588" y="3089783"/>
                  </a:lnTo>
                  <a:lnTo>
                    <a:pt x="513588" y="3077083"/>
                  </a:lnTo>
                  <a:lnTo>
                    <a:pt x="513588" y="3089783"/>
                  </a:lnTo>
                  <a:cubicBezTo>
                    <a:pt x="229997" y="3089783"/>
                    <a:pt x="0" y="2859786"/>
                    <a:pt x="0" y="2576068"/>
                  </a:cubicBezTo>
                  <a:lnTo>
                    <a:pt x="0" y="513715"/>
                  </a:lnTo>
                  <a:lnTo>
                    <a:pt x="12700" y="513715"/>
                  </a:lnTo>
                  <a:lnTo>
                    <a:pt x="0" y="513715"/>
                  </a:lnTo>
                  <a:moveTo>
                    <a:pt x="25400" y="513715"/>
                  </a:moveTo>
                  <a:lnTo>
                    <a:pt x="25400" y="2576068"/>
                  </a:lnTo>
                  <a:lnTo>
                    <a:pt x="12700" y="2576068"/>
                  </a:lnTo>
                  <a:lnTo>
                    <a:pt x="25400" y="2576068"/>
                  </a:lnTo>
                  <a:cubicBezTo>
                    <a:pt x="25400" y="2845816"/>
                    <a:pt x="243967" y="3064383"/>
                    <a:pt x="513588" y="3064383"/>
                  </a:cubicBezTo>
                  <a:lnTo>
                    <a:pt x="2517267" y="3064383"/>
                  </a:lnTo>
                  <a:cubicBezTo>
                    <a:pt x="2786888" y="3064383"/>
                    <a:pt x="3005455" y="2845816"/>
                    <a:pt x="3005455" y="2576068"/>
                  </a:cubicBezTo>
                  <a:lnTo>
                    <a:pt x="3005455" y="513715"/>
                  </a:lnTo>
                  <a:cubicBezTo>
                    <a:pt x="3005582" y="243967"/>
                    <a:pt x="2786888" y="25400"/>
                    <a:pt x="2517267" y="25400"/>
                  </a:cubicBezTo>
                  <a:lnTo>
                    <a:pt x="513588" y="25400"/>
                  </a:lnTo>
                  <a:lnTo>
                    <a:pt x="513588" y="12700"/>
                  </a:lnTo>
                  <a:lnTo>
                    <a:pt x="513588" y="25400"/>
                  </a:lnTo>
                  <a:cubicBezTo>
                    <a:pt x="243967" y="25400"/>
                    <a:pt x="25400" y="243967"/>
                    <a:pt x="25400" y="513715"/>
                  </a:cubicBezTo>
                  <a:close/>
                </a:path>
              </a:pathLst>
            </a:custGeom>
            <a:solidFill>
              <a:srgbClr val="FFFFFF"/>
            </a:solidFill>
          </p:spPr>
        </p:sp>
        <p:sp>
          <p:nvSpPr>
            <p:cNvPr id="13" name="TextBox 13"/>
            <p:cNvSpPr txBox="1"/>
            <p:nvPr/>
          </p:nvSpPr>
          <p:spPr>
            <a:xfrm>
              <a:off x="0" y="0"/>
              <a:ext cx="3030932" cy="3089818"/>
            </a:xfrm>
            <a:prstGeom prst="rect">
              <a:avLst/>
            </a:prstGeom>
          </p:spPr>
          <p:txBody>
            <a:bodyPr lIns="50800" tIns="50800" rIns="50800" bIns="50800" rtlCol="0" anchor="ctr"/>
            <a:lstStyle/>
            <a:p>
              <a:pPr algn="ctr">
                <a:lnSpc>
                  <a:spcPts val="4320"/>
                </a:lnSpc>
              </a:pPr>
              <a:r>
                <a:rPr lang="en-US" sz="3600" b="1" spc="33">
                  <a:solidFill>
                    <a:srgbClr val="FFFFFF"/>
                  </a:solidFill>
                  <a:latin typeface="Nunito Sans Bold"/>
                  <a:ea typeface="Nunito Sans Bold"/>
                  <a:cs typeface="Nunito Sans Bold"/>
                  <a:sym typeface="Nunito Sans Bold"/>
                </a:rPr>
                <a:t>3</a:t>
              </a:r>
              <a:r>
                <a:rPr lang="en-US" sz="3600" spc="33">
                  <a:solidFill>
                    <a:srgbClr val="FFFFFF"/>
                  </a:solidFill>
                  <a:latin typeface="Nunito Sans"/>
                  <a:ea typeface="Nunito Sans"/>
                  <a:cs typeface="Nunito Sans"/>
                  <a:sym typeface="Nunito Sans"/>
                </a:rPr>
                <a:t> </a:t>
              </a:r>
            </a:p>
            <a:p>
              <a:pPr algn="ctr">
                <a:lnSpc>
                  <a:spcPts val="1920"/>
                </a:lnSpc>
              </a:pPr>
              <a:r>
                <a:rPr lang="en-US" sz="1600" b="1" spc="14">
                  <a:solidFill>
                    <a:srgbClr val="FFFFFF"/>
                  </a:solidFill>
                  <a:latin typeface="Nunito Sans Bold"/>
                  <a:ea typeface="Nunito Sans Bold"/>
                  <a:cs typeface="Nunito Sans Bold"/>
                  <a:sym typeface="Nunito Sans Bold"/>
                </a:rPr>
                <a:t>Diálogos de administraciones públicas por la Paz, la vida y la memoria realizados</a:t>
              </a:r>
            </a:p>
          </p:txBody>
        </p:sp>
      </p:grpSp>
      <p:grpSp>
        <p:nvGrpSpPr>
          <p:cNvPr id="14" name="Group 14"/>
          <p:cNvGrpSpPr/>
          <p:nvPr/>
        </p:nvGrpSpPr>
        <p:grpSpPr>
          <a:xfrm>
            <a:off x="288427" y="6056646"/>
            <a:ext cx="2797812" cy="2313761"/>
            <a:chOff x="0" y="0"/>
            <a:chExt cx="3730416" cy="3085014"/>
          </a:xfrm>
        </p:grpSpPr>
        <p:sp>
          <p:nvSpPr>
            <p:cNvPr id="15" name="Freeform 15"/>
            <p:cNvSpPr/>
            <p:nvPr/>
          </p:nvSpPr>
          <p:spPr>
            <a:xfrm>
              <a:off x="12700" y="12700"/>
              <a:ext cx="3704971" cy="3059557"/>
            </a:xfrm>
            <a:custGeom>
              <a:avLst/>
              <a:gdLst/>
              <a:ahLst/>
              <a:cxnLst/>
              <a:rect l="l" t="t" r="r" b="b"/>
              <a:pathLst>
                <a:path w="3704971" h="3059557">
                  <a:moveTo>
                    <a:pt x="0" y="509905"/>
                  </a:moveTo>
                  <a:cubicBezTo>
                    <a:pt x="0" y="228346"/>
                    <a:pt x="228600" y="0"/>
                    <a:pt x="510667" y="0"/>
                  </a:cubicBezTo>
                  <a:lnTo>
                    <a:pt x="3194304" y="0"/>
                  </a:lnTo>
                  <a:cubicBezTo>
                    <a:pt x="3476371" y="0"/>
                    <a:pt x="3704971" y="228346"/>
                    <a:pt x="3704971" y="509905"/>
                  </a:cubicBezTo>
                  <a:lnTo>
                    <a:pt x="3704971" y="2549652"/>
                  </a:lnTo>
                  <a:cubicBezTo>
                    <a:pt x="3704971" y="2831338"/>
                    <a:pt x="3476371" y="3059557"/>
                    <a:pt x="3194304" y="3059557"/>
                  </a:cubicBezTo>
                  <a:lnTo>
                    <a:pt x="510667" y="3059557"/>
                  </a:lnTo>
                  <a:cubicBezTo>
                    <a:pt x="228600" y="3059557"/>
                    <a:pt x="0" y="2831338"/>
                    <a:pt x="0" y="2549652"/>
                  </a:cubicBezTo>
                  <a:close/>
                </a:path>
              </a:pathLst>
            </a:custGeom>
            <a:solidFill>
              <a:srgbClr val="A5A5A5"/>
            </a:solidFill>
          </p:spPr>
        </p:sp>
        <p:sp>
          <p:nvSpPr>
            <p:cNvPr id="16" name="Freeform 16"/>
            <p:cNvSpPr/>
            <p:nvPr/>
          </p:nvSpPr>
          <p:spPr>
            <a:xfrm>
              <a:off x="0" y="0"/>
              <a:ext cx="3730371" cy="3084957"/>
            </a:xfrm>
            <a:custGeom>
              <a:avLst/>
              <a:gdLst/>
              <a:ahLst/>
              <a:cxnLst/>
              <a:rect l="l" t="t" r="r" b="b"/>
              <a:pathLst>
                <a:path w="3730371" h="3084957">
                  <a:moveTo>
                    <a:pt x="0" y="522605"/>
                  </a:moveTo>
                  <a:cubicBezTo>
                    <a:pt x="0" y="233934"/>
                    <a:pt x="234315" y="0"/>
                    <a:pt x="523367" y="0"/>
                  </a:cubicBezTo>
                  <a:lnTo>
                    <a:pt x="3207004" y="0"/>
                  </a:lnTo>
                  <a:lnTo>
                    <a:pt x="3207004" y="12700"/>
                  </a:lnTo>
                  <a:lnTo>
                    <a:pt x="3207004" y="0"/>
                  </a:lnTo>
                  <a:cubicBezTo>
                    <a:pt x="3496056" y="0"/>
                    <a:pt x="3730371" y="233934"/>
                    <a:pt x="3730371" y="522605"/>
                  </a:cubicBezTo>
                  <a:lnTo>
                    <a:pt x="3717671" y="522605"/>
                  </a:lnTo>
                  <a:lnTo>
                    <a:pt x="3730371" y="522605"/>
                  </a:lnTo>
                  <a:lnTo>
                    <a:pt x="3730371" y="2562352"/>
                  </a:lnTo>
                  <a:lnTo>
                    <a:pt x="3717671" y="2562352"/>
                  </a:lnTo>
                  <a:lnTo>
                    <a:pt x="3730371" y="2562352"/>
                  </a:lnTo>
                  <a:cubicBezTo>
                    <a:pt x="3730371" y="2851023"/>
                    <a:pt x="3496056" y="3084957"/>
                    <a:pt x="3207004" y="3084957"/>
                  </a:cubicBezTo>
                  <a:lnTo>
                    <a:pt x="3207004" y="3072257"/>
                  </a:lnTo>
                  <a:lnTo>
                    <a:pt x="3207004" y="3084957"/>
                  </a:lnTo>
                  <a:lnTo>
                    <a:pt x="523367" y="3084957"/>
                  </a:lnTo>
                  <a:lnTo>
                    <a:pt x="523367" y="3072257"/>
                  </a:lnTo>
                  <a:lnTo>
                    <a:pt x="523367" y="3084957"/>
                  </a:lnTo>
                  <a:cubicBezTo>
                    <a:pt x="234315" y="3084957"/>
                    <a:pt x="0" y="2851023"/>
                    <a:pt x="0" y="2562352"/>
                  </a:cubicBezTo>
                  <a:lnTo>
                    <a:pt x="0" y="522605"/>
                  </a:lnTo>
                  <a:lnTo>
                    <a:pt x="12700" y="522605"/>
                  </a:lnTo>
                  <a:lnTo>
                    <a:pt x="0" y="522605"/>
                  </a:lnTo>
                  <a:moveTo>
                    <a:pt x="25400" y="522605"/>
                  </a:moveTo>
                  <a:lnTo>
                    <a:pt x="25400" y="2562352"/>
                  </a:lnTo>
                  <a:lnTo>
                    <a:pt x="12700" y="2562352"/>
                  </a:lnTo>
                  <a:lnTo>
                    <a:pt x="25400" y="2562352"/>
                  </a:lnTo>
                  <a:cubicBezTo>
                    <a:pt x="25400" y="2836926"/>
                    <a:pt x="248285" y="3059557"/>
                    <a:pt x="523367" y="3059557"/>
                  </a:cubicBezTo>
                  <a:lnTo>
                    <a:pt x="3207004" y="3059557"/>
                  </a:lnTo>
                  <a:cubicBezTo>
                    <a:pt x="3482086" y="3059557"/>
                    <a:pt x="3704971" y="2836926"/>
                    <a:pt x="3704971" y="2562352"/>
                  </a:cubicBezTo>
                  <a:lnTo>
                    <a:pt x="3704971" y="522605"/>
                  </a:lnTo>
                  <a:cubicBezTo>
                    <a:pt x="3704971" y="248031"/>
                    <a:pt x="3482086" y="25400"/>
                    <a:pt x="3207004" y="25400"/>
                  </a:cubicBezTo>
                  <a:lnTo>
                    <a:pt x="523367" y="25400"/>
                  </a:lnTo>
                  <a:lnTo>
                    <a:pt x="523367" y="12700"/>
                  </a:lnTo>
                  <a:lnTo>
                    <a:pt x="523367" y="25400"/>
                  </a:lnTo>
                  <a:cubicBezTo>
                    <a:pt x="248285" y="25400"/>
                    <a:pt x="25400" y="248031"/>
                    <a:pt x="25400" y="522605"/>
                  </a:cubicBezTo>
                  <a:close/>
                </a:path>
              </a:pathLst>
            </a:custGeom>
            <a:solidFill>
              <a:srgbClr val="FFFFFF"/>
            </a:solidFill>
          </p:spPr>
        </p:sp>
        <p:sp>
          <p:nvSpPr>
            <p:cNvPr id="17" name="TextBox 17"/>
            <p:cNvSpPr txBox="1"/>
            <p:nvPr/>
          </p:nvSpPr>
          <p:spPr>
            <a:xfrm>
              <a:off x="0" y="0"/>
              <a:ext cx="3730416" cy="3085014"/>
            </a:xfrm>
            <a:prstGeom prst="rect">
              <a:avLst/>
            </a:prstGeom>
          </p:spPr>
          <p:txBody>
            <a:bodyPr lIns="50800" tIns="50800" rIns="50800" bIns="50800" rtlCol="0" anchor="ctr"/>
            <a:lstStyle/>
            <a:p>
              <a:pPr algn="ctr">
                <a:lnSpc>
                  <a:spcPts val="3600"/>
                </a:lnSpc>
              </a:pPr>
              <a:r>
                <a:rPr lang="en-US" sz="3000" b="1" spc="28">
                  <a:solidFill>
                    <a:srgbClr val="FFFFFF"/>
                  </a:solidFill>
                  <a:latin typeface="Nunito Sans Bold"/>
                  <a:ea typeface="Nunito Sans Bold"/>
                  <a:cs typeface="Nunito Sans Bold"/>
                  <a:sym typeface="Nunito Sans Bold"/>
                </a:rPr>
                <a:t>3</a:t>
              </a:r>
            </a:p>
            <a:p>
              <a:pPr algn="ctr">
                <a:lnSpc>
                  <a:spcPts val="2160"/>
                </a:lnSpc>
              </a:pPr>
              <a:r>
                <a:rPr lang="en-US" sz="1800" b="1" spc="16">
                  <a:solidFill>
                    <a:srgbClr val="FFFFFF"/>
                  </a:solidFill>
                  <a:latin typeface="Nunito Sans Bold"/>
                  <a:ea typeface="Nunito Sans Bold"/>
                  <a:cs typeface="Nunito Sans Bold"/>
                  <a:sym typeface="Nunito Sans Bold"/>
                </a:rPr>
                <a:t>Actividades de sensibilización con servidores y servidoras </a:t>
              </a:r>
            </a:p>
            <a:p>
              <a:pPr algn="ctr">
                <a:lnSpc>
                  <a:spcPts val="2160"/>
                </a:lnSpc>
              </a:pPr>
              <a:r>
                <a:rPr lang="en-US" sz="1800" b="1" spc="16">
                  <a:solidFill>
                    <a:srgbClr val="FFFFFF"/>
                  </a:solidFill>
                  <a:latin typeface="Nunito Sans Bold"/>
                  <a:ea typeface="Nunito Sans Bold"/>
                  <a:cs typeface="Nunito Sans Bold"/>
                  <a:sym typeface="Nunito Sans Bold"/>
                </a:rPr>
                <a:t>1- Cartas para la Paz</a:t>
              </a:r>
            </a:p>
            <a:p>
              <a:pPr algn="ctr">
                <a:lnSpc>
                  <a:spcPts val="2160"/>
                </a:lnSpc>
              </a:pPr>
              <a:r>
                <a:rPr lang="en-US" sz="1800" b="1" spc="16">
                  <a:solidFill>
                    <a:srgbClr val="FFFFFF"/>
                  </a:solidFill>
                  <a:latin typeface="Nunito Sans Bold"/>
                  <a:ea typeface="Nunito Sans Bold"/>
                  <a:cs typeface="Nunito Sans Bold"/>
                  <a:sym typeface="Nunito Sans Bold"/>
                </a:rPr>
                <a:t>2- Visita Fragmentos</a:t>
              </a:r>
            </a:p>
            <a:p>
              <a:pPr algn="ctr">
                <a:lnSpc>
                  <a:spcPts val="2160"/>
                </a:lnSpc>
              </a:pPr>
              <a:r>
                <a:rPr lang="en-US" sz="1800" b="1" spc="16">
                  <a:solidFill>
                    <a:srgbClr val="FFFFFF"/>
                  </a:solidFill>
                  <a:latin typeface="Nunito Sans Bold"/>
                  <a:ea typeface="Nunito Sans Bold"/>
                  <a:cs typeface="Nunito Sans Bold"/>
                  <a:sym typeface="Nunito Sans Bold"/>
                </a:rPr>
                <a:t>3- Siembra de Paz</a:t>
              </a:r>
            </a:p>
          </p:txBody>
        </p:sp>
      </p:grpSp>
      <p:grpSp>
        <p:nvGrpSpPr>
          <p:cNvPr id="18" name="Group 18"/>
          <p:cNvGrpSpPr/>
          <p:nvPr/>
        </p:nvGrpSpPr>
        <p:grpSpPr>
          <a:xfrm>
            <a:off x="5519132" y="2688594"/>
            <a:ext cx="2273199" cy="2324290"/>
            <a:chOff x="0" y="0"/>
            <a:chExt cx="3030932" cy="3099054"/>
          </a:xfrm>
        </p:grpSpPr>
        <p:sp>
          <p:nvSpPr>
            <p:cNvPr id="19" name="Freeform 19"/>
            <p:cNvSpPr/>
            <p:nvPr/>
          </p:nvSpPr>
          <p:spPr>
            <a:xfrm>
              <a:off x="12700" y="12738"/>
              <a:ext cx="3005582" cy="3073543"/>
            </a:xfrm>
            <a:custGeom>
              <a:avLst/>
              <a:gdLst/>
              <a:ahLst/>
              <a:cxnLst/>
              <a:rect l="l" t="t" r="r" b="b"/>
              <a:pathLst>
                <a:path w="3005582" h="3073543">
                  <a:moveTo>
                    <a:pt x="0" y="502513"/>
                  </a:moveTo>
                  <a:cubicBezTo>
                    <a:pt x="0" y="224952"/>
                    <a:pt x="224282" y="0"/>
                    <a:pt x="500888" y="0"/>
                  </a:cubicBezTo>
                  <a:lnTo>
                    <a:pt x="2504567" y="0"/>
                  </a:lnTo>
                  <a:cubicBezTo>
                    <a:pt x="2781300" y="0"/>
                    <a:pt x="3005582" y="224952"/>
                    <a:pt x="3005582" y="502513"/>
                  </a:cubicBezTo>
                  <a:lnTo>
                    <a:pt x="3005582" y="2571030"/>
                  </a:lnTo>
                  <a:cubicBezTo>
                    <a:pt x="3005582" y="2848591"/>
                    <a:pt x="2781300" y="3073543"/>
                    <a:pt x="2504694" y="3073543"/>
                  </a:cubicBezTo>
                  <a:lnTo>
                    <a:pt x="500888" y="3073543"/>
                  </a:lnTo>
                  <a:cubicBezTo>
                    <a:pt x="224282" y="3073543"/>
                    <a:pt x="0" y="2848591"/>
                    <a:pt x="0" y="2571030"/>
                  </a:cubicBezTo>
                  <a:close/>
                </a:path>
              </a:pathLst>
            </a:custGeom>
            <a:solidFill>
              <a:srgbClr val="70AD47"/>
            </a:solidFill>
          </p:spPr>
        </p:sp>
        <p:sp>
          <p:nvSpPr>
            <p:cNvPr id="20" name="Freeform 20"/>
            <p:cNvSpPr/>
            <p:nvPr/>
          </p:nvSpPr>
          <p:spPr>
            <a:xfrm>
              <a:off x="0" y="0"/>
              <a:ext cx="3030855" cy="3099019"/>
            </a:xfrm>
            <a:custGeom>
              <a:avLst/>
              <a:gdLst/>
              <a:ahLst/>
              <a:cxnLst/>
              <a:rect l="l" t="t" r="r" b="b"/>
              <a:pathLst>
                <a:path w="3030855" h="3099019">
                  <a:moveTo>
                    <a:pt x="0" y="515251"/>
                  </a:moveTo>
                  <a:cubicBezTo>
                    <a:pt x="0" y="230685"/>
                    <a:pt x="229997" y="0"/>
                    <a:pt x="513588" y="0"/>
                  </a:cubicBezTo>
                  <a:lnTo>
                    <a:pt x="2517267" y="0"/>
                  </a:lnTo>
                  <a:lnTo>
                    <a:pt x="2517267" y="12738"/>
                  </a:lnTo>
                  <a:lnTo>
                    <a:pt x="2517267" y="0"/>
                  </a:lnTo>
                  <a:cubicBezTo>
                    <a:pt x="2800985" y="0"/>
                    <a:pt x="3030855" y="230685"/>
                    <a:pt x="3030855" y="515251"/>
                  </a:cubicBezTo>
                  <a:lnTo>
                    <a:pt x="3018155" y="515251"/>
                  </a:lnTo>
                  <a:lnTo>
                    <a:pt x="3030855" y="515251"/>
                  </a:lnTo>
                  <a:lnTo>
                    <a:pt x="3030855" y="2583768"/>
                  </a:lnTo>
                  <a:lnTo>
                    <a:pt x="3018155" y="2583768"/>
                  </a:lnTo>
                  <a:lnTo>
                    <a:pt x="3030855" y="2583768"/>
                  </a:lnTo>
                  <a:cubicBezTo>
                    <a:pt x="3030855" y="2868334"/>
                    <a:pt x="2800858" y="3099019"/>
                    <a:pt x="2517267" y="3099019"/>
                  </a:cubicBezTo>
                  <a:lnTo>
                    <a:pt x="2517267" y="3086281"/>
                  </a:lnTo>
                  <a:lnTo>
                    <a:pt x="2517267" y="3099019"/>
                  </a:lnTo>
                  <a:lnTo>
                    <a:pt x="513588" y="3099019"/>
                  </a:lnTo>
                  <a:lnTo>
                    <a:pt x="513588" y="3086281"/>
                  </a:lnTo>
                  <a:lnTo>
                    <a:pt x="513588" y="3099019"/>
                  </a:lnTo>
                  <a:cubicBezTo>
                    <a:pt x="229997" y="3099019"/>
                    <a:pt x="0" y="2868334"/>
                    <a:pt x="0" y="2583768"/>
                  </a:cubicBezTo>
                  <a:lnTo>
                    <a:pt x="0" y="515251"/>
                  </a:lnTo>
                  <a:lnTo>
                    <a:pt x="12700" y="515251"/>
                  </a:lnTo>
                  <a:lnTo>
                    <a:pt x="0" y="515251"/>
                  </a:lnTo>
                  <a:moveTo>
                    <a:pt x="25400" y="515251"/>
                  </a:moveTo>
                  <a:lnTo>
                    <a:pt x="25400" y="2583768"/>
                  </a:lnTo>
                  <a:lnTo>
                    <a:pt x="12700" y="2583768"/>
                  </a:lnTo>
                  <a:lnTo>
                    <a:pt x="25400" y="2583768"/>
                  </a:lnTo>
                  <a:cubicBezTo>
                    <a:pt x="25400" y="2854323"/>
                    <a:pt x="243967" y="3073543"/>
                    <a:pt x="513588" y="3073543"/>
                  </a:cubicBezTo>
                  <a:lnTo>
                    <a:pt x="2517267" y="3073543"/>
                  </a:lnTo>
                  <a:cubicBezTo>
                    <a:pt x="2786888" y="3073543"/>
                    <a:pt x="3005455" y="2854323"/>
                    <a:pt x="3005455" y="2583768"/>
                  </a:cubicBezTo>
                  <a:lnTo>
                    <a:pt x="3005455" y="515251"/>
                  </a:lnTo>
                  <a:cubicBezTo>
                    <a:pt x="3005582" y="244696"/>
                    <a:pt x="2786888" y="25476"/>
                    <a:pt x="2517267" y="25476"/>
                  </a:cubicBezTo>
                  <a:lnTo>
                    <a:pt x="513588" y="25476"/>
                  </a:lnTo>
                  <a:lnTo>
                    <a:pt x="513588" y="12738"/>
                  </a:lnTo>
                  <a:lnTo>
                    <a:pt x="513588" y="25476"/>
                  </a:lnTo>
                  <a:cubicBezTo>
                    <a:pt x="243967" y="25476"/>
                    <a:pt x="25400" y="244696"/>
                    <a:pt x="25400" y="515251"/>
                  </a:cubicBezTo>
                  <a:close/>
                </a:path>
              </a:pathLst>
            </a:custGeom>
            <a:solidFill>
              <a:srgbClr val="FFFFFF"/>
            </a:solidFill>
          </p:spPr>
        </p:sp>
        <p:sp>
          <p:nvSpPr>
            <p:cNvPr id="21" name="TextBox 21"/>
            <p:cNvSpPr txBox="1"/>
            <p:nvPr/>
          </p:nvSpPr>
          <p:spPr>
            <a:xfrm>
              <a:off x="0" y="0"/>
              <a:ext cx="3030932" cy="3099054"/>
            </a:xfrm>
            <a:prstGeom prst="rect">
              <a:avLst/>
            </a:prstGeom>
          </p:spPr>
          <p:txBody>
            <a:bodyPr lIns="50800" tIns="50800" rIns="50800" bIns="50800" rtlCol="0" anchor="ctr"/>
            <a:lstStyle/>
            <a:p>
              <a:pPr algn="ctr">
                <a:lnSpc>
                  <a:spcPts val="5759"/>
                </a:lnSpc>
              </a:pPr>
              <a:r>
                <a:rPr lang="en-US" sz="4800" b="1" spc="44">
                  <a:solidFill>
                    <a:srgbClr val="FFFFFF"/>
                  </a:solidFill>
                  <a:latin typeface="Nunito Sans Bold"/>
                  <a:ea typeface="Nunito Sans Bold"/>
                  <a:cs typeface="Nunito Sans Bold"/>
                  <a:sym typeface="Nunito Sans Bold"/>
                </a:rPr>
                <a:t>1</a:t>
              </a:r>
            </a:p>
            <a:p>
              <a:pPr algn="ctr">
                <a:lnSpc>
                  <a:spcPts val="2160"/>
                </a:lnSpc>
              </a:pPr>
              <a:r>
                <a:rPr lang="en-US" sz="1800" b="1" spc="16">
                  <a:solidFill>
                    <a:srgbClr val="FFFFFF"/>
                  </a:solidFill>
                  <a:latin typeface="Nunito Sans Bold"/>
                  <a:ea typeface="Nunito Sans Bold"/>
                  <a:cs typeface="Nunito Sans Bold"/>
                  <a:sym typeface="Nunito Sans Bold"/>
                </a:rPr>
                <a:t> Rendición de cuentas  de Paz con la veeduría de mujeres del Catatumbo </a:t>
              </a:r>
            </a:p>
          </p:txBody>
        </p:sp>
      </p:grpSp>
      <p:sp>
        <p:nvSpPr>
          <p:cNvPr id="22" name="Freeform 22"/>
          <p:cNvSpPr/>
          <p:nvPr/>
        </p:nvSpPr>
        <p:spPr>
          <a:xfrm>
            <a:off x="637253" y="8573150"/>
            <a:ext cx="2038701" cy="1370300"/>
          </a:xfrm>
          <a:custGeom>
            <a:avLst/>
            <a:gdLst/>
            <a:ahLst/>
            <a:cxnLst/>
            <a:rect l="l" t="t" r="r" b="b"/>
            <a:pathLst>
              <a:path w="2038701" h="1370300">
                <a:moveTo>
                  <a:pt x="0" y="0"/>
                </a:moveTo>
                <a:lnTo>
                  <a:pt x="2038701" y="0"/>
                </a:lnTo>
                <a:lnTo>
                  <a:pt x="2038701" y="1370300"/>
                </a:lnTo>
                <a:lnTo>
                  <a:pt x="0" y="1370300"/>
                </a:lnTo>
                <a:lnTo>
                  <a:pt x="0" y="0"/>
                </a:lnTo>
                <a:close/>
              </a:path>
            </a:pathLst>
          </a:custGeom>
          <a:blipFill>
            <a:blip r:embed="rId4"/>
            <a:stretch>
              <a:fillRect/>
            </a:stretch>
          </a:blipFill>
        </p:spPr>
      </p:sp>
      <p:sp>
        <p:nvSpPr>
          <p:cNvPr id="23" name="Freeform 23"/>
          <p:cNvSpPr/>
          <p:nvPr/>
        </p:nvSpPr>
        <p:spPr>
          <a:xfrm>
            <a:off x="2945219" y="1971131"/>
            <a:ext cx="2307213" cy="1736178"/>
          </a:xfrm>
          <a:custGeom>
            <a:avLst/>
            <a:gdLst/>
            <a:ahLst/>
            <a:cxnLst/>
            <a:rect l="l" t="t" r="r" b="b"/>
            <a:pathLst>
              <a:path w="2307213" h="1736178">
                <a:moveTo>
                  <a:pt x="0" y="0"/>
                </a:moveTo>
                <a:lnTo>
                  <a:pt x="2307213" y="0"/>
                </a:lnTo>
                <a:lnTo>
                  <a:pt x="2307213" y="1736178"/>
                </a:lnTo>
                <a:lnTo>
                  <a:pt x="0" y="1736178"/>
                </a:lnTo>
                <a:lnTo>
                  <a:pt x="0" y="0"/>
                </a:lnTo>
                <a:close/>
              </a:path>
            </a:pathLst>
          </a:custGeom>
          <a:blipFill>
            <a:blip r:embed="rId5"/>
            <a:stretch>
              <a:fillRect/>
            </a:stretch>
          </a:blipFill>
        </p:spPr>
      </p:sp>
      <p:sp>
        <p:nvSpPr>
          <p:cNvPr id="24" name="Freeform 24"/>
          <p:cNvSpPr/>
          <p:nvPr/>
        </p:nvSpPr>
        <p:spPr>
          <a:xfrm>
            <a:off x="3171964" y="7518311"/>
            <a:ext cx="2080467" cy="2367585"/>
          </a:xfrm>
          <a:custGeom>
            <a:avLst/>
            <a:gdLst/>
            <a:ahLst/>
            <a:cxnLst/>
            <a:rect l="l" t="t" r="r" b="b"/>
            <a:pathLst>
              <a:path w="2080467" h="2367585">
                <a:moveTo>
                  <a:pt x="0" y="0"/>
                </a:moveTo>
                <a:lnTo>
                  <a:pt x="2080468" y="0"/>
                </a:lnTo>
                <a:lnTo>
                  <a:pt x="2080468" y="2367585"/>
                </a:lnTo>
                <a:lnTo>
                  <a:pt x="0" y="2367585"/>
                </a:lnTo>
                <a:lnTo>
                  <a:pt x="0" y="0"/>
                </a:lnTo>
                <a:close/>
              </a:path>
            </a:pathLst>
          </a:custGeom>
          <a:blipFill>
            <a:blip r:embed="rId6"/>
            <a:stretch>
              <a:fillRect t="-4914" b="-4914"/>
            </a:stretch>
          </a:blipFill>
        </p:spPr>
      </p:sp>
      <p:grpSp>
        <p:nvGrpSpPr>
          <p:cNvPr id="25" name="Group 25"/>
          <p:cNvGrpSpPr/>
          <p:nvPr/>
        </p:nvGrpSpPr>
        <p:grpSpPr>
          <a:xfrm>
            <a:off x="5529717" y="6056646"/>
            <a:ext cx="2474183" cy="2215991"/>
            <a:chOff x="0" y="0"/>
            <a:chExt cx="3298910" cy="2954655"/>
          </a:xfrm>
        </p:grpSpPr>
        <p:sp>
          <p:nvSpPr>
            <p:cNvPr id="26" name="Freeform 26"/>
            <p:cNvSpPr/>
            <p:nvPr/>
          </p:nvSpPr>
          <p:spPr>
            <a:xfrm>
              <a:off x="12700" y="13951"/>
              <a:ext cx="3273552" cy="2926687"/>
            </a:xfrm>
            <a:custGeom>
              <a:avLst/>
              <a:gdLst/>
              <a:ahLst/>
              <a:cxnLst/>
              <a:rect l="l" t="t" r="r" b="b"/>
              <a:pathLst>
                <a:path w="3273552" h="2926687">
                  <a:moveTo>
                    <a:pt x="0" y="487735"/>
                  </a:moveTo>
                  <a:cubicBezTo>
                    <a:pt x="0" y="218337"/>
                    <a:pt x="199136" y="0"/>
                    <a:pt x="444881" y="0"/>
                  </a:cubicBezTo>
                  <a:lnTo>
                    <a:pt x="2828671" y="0"/>
                  </a:lnTo>
                  <a:cubicBezTo>
                    <a:pt x="3074289" y="0"/>
                    <a:pt x="3273552" y="218337"/>
                    <a:pt x="3273552" y="487735"/>
                  </a:cubicBezTo>
                  <a:lnTo>
                    <a:pt x="3273552" y="2438952"/>
                  </a:lnTo>
                  <a:cubicBezTo>
                    <a:pt x="3273552" y="2708350"/>
                    <a:pt x="3074416" y="2926687"/>
                    <a:pt x="2828671" y="2926687"/>
                  </a:cubicBezTo>
                  <a:lnTo>
                    <a:pt x="444881" y="2926687"/>
                  </a:lnTo>
                  <a:cubicBezTo>
                    <a:pt x="199136" y="2926687"/>
                    <a:pt x="0" y="2708350"/>
                    <a:pt x="0" y="2438952"/>
                  </a:cubicBezTo>
                  <a:close/>
                </a:path>
              </a:pathLst>
            </a:custGeom>
            <a:solidFill>
              <a:srgbClr val="ED7D31"/>
            </a:solidFill>
          </p:spPr>
        </p:sp>
        <p:sp>
          <p:nvSpPr>
            <p:cNvPr id="27" name="Freeform 27"/>
            <p:cNvSpPr/>
            <p:nvPr/>
          </p:nvSpPr>
          <p:spPr>
            <a:xfrm>
              <a:off x="0" y="0"/>
              <a:ext cx="3298952" cy="2954589"/>
            </a:xfrm>
            <a:custGeom>
              <a:avLst/>
              <a:gdLst/>
              <a:ahLst/>
              <a:cxnLst/>
              <a:rect l="l" t="t" r="r" b="b"/>
              <a:pathLst>
                <a:path w="3298952" h="2954589">
                  <a:moveTo>
                    <a:pt x="0" y="501686"/>
                  </a:moveTo>
                  <a:cubicBezTo>
                    <a:pt x="0" y="224615"/>
                    <a:pt x="204851" y="0"/>
                    <a:pt x="457581" y="0"/>
                  </a:cubicBezTo>
                  <a:lnTo>
                    <a:pt x="2841371" y="0"/>
                  </a:lnTo>
                  <a:lnTo>
                    <a:pt x="2841371" y="13951"/>
                  </a:lnTo>
                  <a:lnTo>
                    <a:pt x="2841371" y="0"/>
                  </a:lnTo>
                  <a:cubicBezTo>
                    <a:pt x="3094101" y="0"/>
                    <a:pt x="3298952" y="224615"/>
                    <a:pt x="3298952" y="501686"/>
                  </a:cubicBezTo>
                  <a:lnTo>
                    <a:pt x="3286252" y="501686"/>
                  </a:lnTo>
                  <a:lnTo>
                    <a:pt x="3298952" y="501686"/>
                  </a:lnTo>
                  <a:lnTo>
                    <a:pt x="3298952" y="2452903"/>
                  </a:lnTo>
                  <a:lnTo>
                    <a:pt x="3286252" y="2452903"/>
                  </a:lnTo>
                  <a:lnTo>
                    <a:pt x="3298952" y="2452903"/>
                  </a:lnTo>
                  <a:cubicBezTo>
                    <a:pt x="3298952" y="2729975"/>
                    <a:pt x="3094101" y="2954589"/>
                    <a:pt x="2841371" y="2954589"/>
                  </a:cubicBezTo>
                  <a:lnTo>
                    <a:pt x="2841371" y="2940638"/>
                  </a:lnTo>
                  <a:lnTo>
                    <a:pt x="2841371" y="2954589"/>
                  </a:lnTo>
                  <a:lnTo>
                    <a:pt x="457581" y="2954589"/>
                  </a:lnTo>
                  <a:lnTo>
                    <a:pt x="457581" y="2940638"/>
                  </a:lnTo>
                  <a:lnTo>
                    <a:pt x="457581" y="2954589"/>
                  </a:lnTo>
                  <a:cubicBezTo>
                    <a:pt x="204851" y="2954589"/>
                    <a:pt x="0" y="2729974"/>
                    <a:pt x="0" y="2452903"/>
                  </a:cubicBezTo>
                  <a:lnTo>
                    <a:pt x="0" y="501686"/>
                  </a:lnTo>
                  <a:lnTo>
                    <a:pt x="12700" y="501686"/>
                  </a:lnTo>
                  <a:lnTo>
                    <a:pt x="0" y="501686"/>
                  </a:lnTo>
                  <a:moveTo>
                    <a:pt x="25400" y="501686"/>
                  </a:moveTo>
                  <a:lnTo>
                    <a:pt x="25400" y="2452903"/>
                  </a:lnTo>
                  <a:lnTo>
                    <a:pt x="12700" y="2452903"/>
                  </a:lnTo>
                  <a:lnTo>
                    <a:pt x="25400" y="2452903"/>
                  </a:lnTo>
                  <a:cubicBezTo>
                    <a:pt x="25400" y="2714628"/>
                    <a:pt x="218821" y="2926687"/>
                    <a:pt x="457581" y="2926687"/>
                  </a:cubicBezTo>
                  <a:lnTo>
                    <a:pt x="2841371" y="2926687"/>
                  </a:lnTo>
                  <a:cubicBezTo>
                    <a:pt x="3080004" y="2926687"/>
                    <a:pt x="3273552" y="2714489"/>
                    <a:pt x="3273552" y="2452903"/>
                  </a:cubicBezTo>
                  <a:lnTo>
                    <a:pt x="3273552" y="501686"/>
                  </a:lnTo>
                  <a:cubicBezTo>
                    <a:pt x="3273552" y="240100"/>
                    <a:pt x="3080004" y="27902"/>
                    <a:pt x="2841371" y="27902"/>
                  </a:cubicBezTo>
                  <a:lnTo>
                    <a:pt x="457581" y="27902"/>
                  </a:lnTo>
                  <a:lnTo>
                    <a:pt x="457581" y="13951"/>
                  </a:lnTo>
                  <a:lnTo>
                    <a:pt x="457581" y="27902"/>
                  </a:lnTo>
                  <a:cubicBezTo>
                    <a:pt x="218821" y="27902"/>
                    <a:pt x="25400" y="240100"/>
                    <a:pt x="25400" y="501686"/>
                  </a:cubicBezTo>
                  <a:close/>
                </a:path>
              </a:pathLst>
            </a:custGeom>
            <a:solidFill>
              <a:srgbClr val="FFFFFF"/>
            </a:solidFill>
          </p:spPr>
        </p:sp>
        <p:sp>
          <p:nvSpPr>
            <p:cNvPr id="28" name="TextBox 28"/>
            <p:cNvSpPr txBox="1"/>
            <p:nvPr/>
          </p:nvSpPr>
          <p:spPr>
            <a:xfrm>
              <a:off x="0" y="0"/>
              <a:ext cx="3298910" cy="2954655"/>
            </a:xfrm>
            <a:prstGeom prst="rect">
              <a:avLst/>
            </a:prstGeom>
          </p:spPr>
          <p:txBody>
            <a:bodyPr lIns="50800" tIns="50800" rIns="50800" bIns="50800" rtlCol="0" anchor="ctr"/>
            <a:lstStyle/>
            <a:p>
              <a:pPr algn="ctr">
                <a:lnSpc>
                  <a:spcPts val="3240"/>
                </a:lnSpc>
              </a:pPr>
              <a:r>
                <a:rPr lang="en-US" sz="2700" spc="25">
                  <a:solidFill>
                    <a:srgbClr val="FFFFFF"/>
                  </a:solidFill>
                  <a:latin typeface="Nunito Sans"/>
                  <a:ea typeface="Nunito Sans"/>
                  <a:cs typeface="Nunito Sans"/>
                  <a:sym typeface="Nunito Sans"/>
                </a:rPr>
                <a:t>1</a:t>
              </a:r>
            </a:p>
            <a:p>
              <a:pPr algn="ctr">
                <a:lnSpc>
                  <a:spcPts val="2160"/>
                </a:lnSpc>
              </a:pPr>
              <a:r>
                <a:rPr lang="en-US" sz="1800" b="1" spc="16">
                  <a:solidFill>
                    <a:srgbClr val="FFFFFF"/>
                  </a:solidFill>
                  <a:latin typeface="Nunito Sans Bold"/>
                  <a:ea typeface="Nunito Sans Bold"/>
                  <a:cs typeface="Nunito Sans Bold"/>
                  <a:sym typeface="Nunito Sans Bold"/>
                </a:rPr>
                <a:t>Evento de relacionamiento Estado –ciudadanía</a:t>
              </a:r>
            </a:p>
            <a:p>
              <a:pPr algn="ctr">
                <a:lnSpc>
                  <a:spcPts val="2160"/>
                </a:lnSpc>
              </a:pPr>
              <a:r>
                <a:rPr lang="en-US" sz="1800" b="1" spc="16">
                  <a:solidFill>
                    <a:srgbClr val="FFFFFF"/>
                  </a:solidFill>
                  <a:latin typeface="Nunito Sans Bold"/>
                  <a:ea typeface="Nunito Sans Bold"/>
                  <a:cs typeface="Nunito Sans Bold"/>
                  <a:sym typeface="Nunito Sans Bold"/>
                </a:rPr>
                <a:t>Al ComPAZ de lo público  </a:t>
              </a:r>
            </a:p>
            <a:p>
              <a:pPr algn="ctr">
                <a:lnSpc>
                  <a:spcPts val="2160"/>
                </a:lnSpc>
              </a:pPr>
              <a:endParaRPr lang="en-US" sz="1800" b="1" spc="16">
                <a:solidFill>
                  <a:srgbClr val="FFFFFF"/>
                </a:solidFill>
                <a:latin typeface="Nunito Sans Bold"/>
                <a:ea typeface="Nunito Sans Bold"/>
                <a:cs typeface="Nunito Sans Bold"/>
                <a:sym typeface="Nunito Sans Bold"/>
              </a:endParaRPr>
            </a:p>
          </p:txBody>
        </p:sp>
      </p:grpSp>
      <p:grpSp>
        <p:nvGrpSpPr>
          <p:cNvPr id="29" name="Group 29"/>
          <p:cNvGrpSpPr/>
          <p:nvPr/>
        </p:nvGrpSpPr>
        <p:grpSpPr>
          <a:xfrm>
            <a:off x="10300781" y="3027646"/>
            <a:ext cx="2139237" cy="1841945"/>
            <a:chOff x="0" y="0"/>
            <a:chExt cx="2852316" cy="2455926"/>
          </a:xfrm>
        </p:grpSpPr>
        <p:sp>
          <p:nvSpPr>
            <p:cNvPr id="30" name="Freeform 30"/>
            <p:cNvSpPr/>
            <p:nvPr/>
          </p:nvSpPr>
          <p:spPr>
            <a:xfrm>
              <a:off x="12700" y="13344"/>
              <a:ext cx="2826893" cy="2429231"/>
            </a:xfrm>
            <a:custGeom>
              <a:avLst/>
              <a:gdLst/>
              <a:ahLst/>
              <a:cxnLst/>
              <a:rect l="l" t="t" r="r" b="b"/>
              <a:pathLst>
                <a:path w="2826893" h="2429231">
                  <a:moveTo>
                    <a:pt x="0" y="404872"/>
                  </a:moveTo>
                  <a:cubicBezTo>
                    <a:pt x="0" y="181219"/>
                    <a:pt x="172847" y="0"/>
                    <a:pt x="386080" y="0"/>
                  </a:cubicBezTo>
                  <a:lnTo>
                    <a:pt x="2440813" y="0"/>
                  </a:lnTo>
                  <a:cubicBezTo>
                    <a:pt x="2654046" y="0"/>
                    <a:pt x="2826893" y="181219"/>
                    <a:pt x="2826893" y="404872"/>
                  </a:cubicBezTo>
                  <a:lnTo>
                    <a:pt x="2826893" y="2024359"/>
                  </a:lnTo>
                  <a:cubicBezTo>
                    <a:pt x="2826893" y="2248013"/>
                    <a:pt x="2654046" y="2429231"/>
                    <a:pt x="2440813" y="2429231"/>
                  </a:cubicBezTo>
                  <a:lnTo>
                    <a:pt x="386080" y="2429231"/>
                  </a:lnTo>
                  <a:cubicBezTo>
                    <a:pt x="172847" y="2429231"/>
                    <a:pt x="0" y="2248013"/>
                    <a:pt x="0" y="2024359"/>
                  </a:cubicBezTo>
                  <a:close/>
                </a:path>
              </a:pathLst>
            </a:custGeom>
            <a:solidFill>
              <a:srgbClr val="5B9BD5"/>
            </a:solidFill>
          </p:spPr>
        </p:sp>
        <p:sp>
          <p:nvSpPr>
            <p:cNvPr id="31" name="Freeform 31"/>
            <p:cNvSpPr/>
            <p:nvPr/>
          </p:nvSpPr>
          <p:spPr>
            <a:xfrm>
              <a:off x="0" y="0"/>
              <a:ext cx="2852293" cy="2455920"/>
            </a:xfrm>
            <a:custGeom>
              <a:avLst/>
              <a:gdLst/>
              <a:ahLst/>
              <a:cxnLst/>
              <a:rect l="l" t="t" r="r" b="b"/>
              <a:pathLst>
                <a:path w="2852293" h="2455920">
                  <a:moveTo>
                    <a:pt x="0" y="418216"/>
                  </a:moveTo>
                  <a:cubicBezTo>
                    <a:pt x="0" y="187223"/>
                    <a:pt x="178562" y="0"/>
                    <a:pt x="398780" y="0"/>
                  </a:cubicBezTo>
                  <a:lnTo>
                    <a:pt x="2453513" y="0"/>
                  </a:lnTo>
                  <a:lnTo>
                    <a:pt x="2453513" y="13344"/>
                  </a:lnTo>
                  <a:lnTo>
                    <a:pt x="2453513" y="0"/>
                  </a:lnTo>
                  <a:cubicBezTo>
                    <a:pt x="2673731" y="0"/>
                    <a:pt x="2852293" y="187223"/>
                    <a:pt x="2852293" y="418216"/>
                  </a:cubicBezTo>
                  <a:lnTo>
                    <a:pt x="2839593" y="418216"/>
                  </a:lnTo>
                  <a:lnTo>
                    <a:pt x="2852293" y="418216"/>
                  </a:lnTo>
                  <a:lnTo>
                    <a:pt x="2852293" y="2037703"/>
                  </a:lnTo>
                  <a:lnTo>
                    <a:pt x="2839593" y="2037703"/>
                  </a:lnTo>
                  <a:lnTo>
                    <a:pt x="2852293" y="2037703"/>
                  </a:lnTo>
                  <a:cubicBezTo>
                    <a:pt x="2852293" y="2268696"/>
                    <a:pt x="2673731" y="2455920"/>
                    <a:pt x="2453513" y="2455920"/>
                  </a:cubicBezTo>
                  <a:lnTo>
                    <a:pt x="2453513" y="2442575"/>
                  </a:lnTo>
                  <a:lnTo>
                    <a:pt x="2453513" y="2455920"/>
                  </a:lnTo>
                  <a:lnTo>
                    <a:pt x="398780" y="2455920"/>
                  </a:lnTo>
                  <a:lnTo>
                    <a:pt x="398780" y="2442575"/>
                  </a:lnTo>
                  <a:lnTo>
                    <a:pt x="398780" y="2455920"/>
                  </a:lnTo>
                  <a:cubicBezTo>
                    <a:pt x="178562" y="2455920"/>
                    <a:pt x="0" y="2268696"/>
                    <a:pt x="0" y="2037703"/>
                  </a:cubicBezTo>
                  <a:lnTo>
                    <a:pt x="0" y="418216"/>
                  </a:lnTo>
                  <a:lnTo>
                    <a:pt x="12700" y="418216"/>
                  </a:lnTo>
                  <a:lnTo>
                    <a:pt x="0" y="418216"/>
                  </a:lnTo>
                  <a:moveTo>
                    <a:pt x="25400" y="418216"/>
                  </a:moveTo>
                  <a:lnTo>
                    <a:pt x="25400" y="2037703"/>
                  </a:lnTo>
                  <a:lnTo>
                    <a:pt x="12700" y="2037703"/>
                  </a:lnTo>
                  <a:lnTo>
                    <a:pt x="25400" y="2037703"/>
                  </a:lnTo>
                  <a:cubicBezTo>
                    <a:pt x="25400" y="2253884"/>
                    <a:pt x="192532" y="2429231"/>
                    <a:pt x="398780" y="2429231"/>
                  </a:cubicBezTo>
                  <a:lnTo>
                    <a:pt x="2453513" y="2429231"/>
                  </a:lnTo>
                  <a:cubicBezTo>
                    <a:pt x="2659761" y="2429231"/>
                    <a:pt x="2826893" y="2253884"/>
                    <a:pt x="2826893" y="2037703"/>
                  </a:cubicBezTo>
                  <a:lnTo>
                    <a:pt x="2826893" y="418216"/>
                  </a:lnTo>
                  <a:cubicBezTo>
                    <a:pt x="2826893" y="202036"/>
                    <a:pt x="2659761" y="26689"/>
                    <a:pt x="2453513" y="26689"/>
                  </a:cubicBezTo>
                  <a:lnTo>
                    <a:pt x="398780" y="26689"/>
                  </a:lnTo>
                  <a:lnTo>
                    <a:pt x="398780" y="13344"/>
                  </a:lnTo>
                  <a:lnTo>
                    <a:pt x="398780" y="26689"/>
                  </a:lnTo>
                  <a:cubicBezTo>
                    <a:pt x="192532" y="26689"/>
                    <a:pt x="25400" y="202036"/>
                    <a:pt x="25400" y="418216"/>
                  </a:cubicBezTo>
                  <a:close/>
                </a:path>
              </a:pathLst>
            </a:custGeom>
            <a:solidFill>
              <a:srgbClr val="FFFFFF"/>
            </a:solidFill>
          </p:spPr>
        </p:sp>
        <p:sp>
          <p:nvSpPr>
            <p:cNvPr id="32" name="TextBox 32"/>
            <p:cNvSpPr txBox="1"/>
            <p:nvPr/>
          </p:nvSpPr>
          <p:spPr>
            <a:xfrm>
              <a:off x="0" y="0"/>
              <a:ext cx="2852316" cy="2455926"/>
            </a:xfrm>
            <a:prstGeom prst="rect">
              <a:avLst/>
            </a:prstGeom>
          </p:spPr>
          <p:txBody>
            <a:bodyPr lIns="50800" tIns="50800" rIns="50800" bIns="50800" rtlCol="0" anchor="ctr"/>
            <a:lstStyle/>
            <a:p>
              <a:pPr algn="ctr">
                <a:lnSpc>
                  <a:spcPts val="4320"/>
                </a:lnSpc>
              </a:pPr>
              <a:r>
                <a:rPr lang="en-US" sz="3600" b="1" spc="33">
                  <a:solidFill>
                    <a:srgbClr val="FFFFFF"/>
                  </a:solidFill>
                  <a:latin typeface="Nunito Sans Bold"/>
                  <a:ea typeface="Nunito Sans Bold"/>
                  <a:cs typeface="Nunito Sans Bold"/>
                  <a:sym typeface="Nunito Sans Bold"/>
                </a:rPr>
                <a:t>25</a:t>
              </a:r>
              <a:r>
                <a:rPr lang="en-US" sz="3600" spc="33">
                  <a:solidFill>
                    <a:srgbClr val="FFFFFF"/>
                  </a:solidFill>
                  <a:latin typeface="Nunito Sans"/>
                  <a:ea typeface="Nunito Sans"/>
                  <a:cs typeface="Nunito Sans"/>
                  <a:sym typeface="Nunito Sans"/>
                </a:rPr>
                <a:t> </a:t>
              </a:r>
            </a:p>
            <a:p>
              <a:pPr algn="ctr">
                <a:lnSpc>
                  <a:spcPts val="2160"/>
                </a:lnSpc>
              </a:pPr>
              <a:r>
                <a:rPr lang="en-US" sz="1800" spc="16">
                  <a:solidFill>
                    <a:srgbClr val="FFFFFF"/>
                  </a:solidFill>
                  <a:latin typeface="Nunito Sans"/>
                  <a:ea typeface="Nunito Sans"/>
                  <a:cs typeface="Nunito Sans"/>
                  <a:sym typeface="Nunito Sans"/>
                </a:rPr>
                <a:t>servidores y servidoras integrantes del Grupo activos</a:t>
              </a:r>
            </a:p>
          </p:txBody>
        </p:sp>
      </p:grpSp>
      <p:grpSp>
        <p:nvGrpSpPr>
          <p:cNvPr id="33" name="Group 33"/>
          <p:cNvGrpSpPr/>
          <p:nvPr/>
        </p:nvGrpSpPr>
        <p:grpSpPr>
          <a:xfrm>
            <a:off x="10322369" y="6105530"/>
            <a:ext cx="2117649" cy="1897414"/>
            <a:chOff x="0" y="0"/>
            <a:chExt cx="2823532" cy="2529886"/>
          </a:xfrm>
        </p:grpSpPr>
        <p:sp>
          <p:nvSpPr>
            <p:cNvPr id="34" name="Freeform 34"/>
            <p:cNvSpPr/>
            <p:nvPr/>
          </p:nvSpPr>
          <p:spPr>
            <a:xfrm>
              <a:off x="12700" y="12700"/>
              <a:ext cx="2798064" cy="2504567"/>
            </a:xfrm>
            <a:custGeom>
              <a:avLst/>
              <a:gdLst/>
              <a:ahLst/>
              <a:cxnLst/>
              <a:rect l="l" t="t" r="r" b="b"/>
              <a:pathLst>
                <a:path w="2798064" h="2504567">
                  <a:moveTo>
                    <a:pt x="0" y="417449"/>
                  </a:moveTo>
                  <a:cubicBezTo>
                    <a:pt x="0" y="186944"/>
                    <a:pt x="187071" y="0"/>
                    <a:pt x="417830" y="0"/>
                  </a:cubicBezTo>
                  <a:lnTo>
                    <a:pt x="2380234" y="0"/>
                  </a:lnTo>
                  <a:cubicBezTo>
                    <a:pt x="2610993" y="0"/>
                    <a:pt x="2798064" y="186944"/>
                    <a:pt x="2798064" y="417449"/>
                  </a:cubicBezTo>
                  <a:lnTo>
                    <a:pt x="2798064" y="2087118"/>
                  </a:lnTo>
                  <a:cubicBezTo>
                    <a:pt x="2798064" y="2317623"/>
                    <a:pt x="2610993" y="2504567"/>
                    <a:pt x="2380234" y="2504567"/>
                  </a:cubicBezTo>
                  <a:lnTo>
                    <a:pt x="417830" y="2504567"/>
                  </a:lnTo>
                  <a:cubicBezTo>
                    <a:pt x="187071" y="2504440"/>
                    <a:pt x="0" y="2317623"/>
                    <a:pt x="0" y="2087118"/>
                  </a:cubicBezTo>
                  <a:close/>
                </a:path>
              </a:pathLst>
            </a:custGeom>
            <a:solidFill>
              <a:srgbClr val="4472C4"/>
            </a:solidFill>
          </p:spPr>
        </p:sp>
        <p:sp>
          <p:nvSpPr>
            <p:cNvPr id="35" name="Freeform 35"/>
            <p:cNvSpPr/>
            <p:nvPr/>
          </p:nvSpPr>
          <p:spPr>
            <a:xfrm>
              <a:off x="0" y="0"/>
              <a:ext cx="2823464" cy="2529967"/>
            </a:xfrm>
            <a:custGeom>
              <a:avLst/>
              <a:gdLst/>
              <a:ahLst/>
              <a:cxnLst/>
              <a:rect l="l" t="t" r="r" b="b"/>
              <a:pathLst>
                <a:path w="2823464" h="2529967">
                  <a:moveTo>
                    <a:pt x="0" y="430149"/>
                  </a:moveTo>
                  <a:cubicBezTo>
                    <a:pt x="0" y="192532"/>
                    <a:pt x="192786" y="0"/>
                    <a:pt x="430530" y="0"/>
                  </a:cubicBezTo>
                  <a:lnTo>
                    <a:pt x="2392934" y="0"/>
                  </a:lnTo>
                  <a:lnTo>
                    <a:pt x="2392934" y="12700"/>
                  </a:lnTo>
                  <a:lnTo>
                    <a:pt x="2392934" y="0"/>
                  </a:lnTo>
                  <a:cubicBezTo>
                    <a:pt x="2630678" y="0"/>
                    <a:pt x="2823464" y="192532"/>
                    <a:pt x="2823464" y="430149"/>
                  </a:cubicBezTo>
                  <a:lnTo>
                    <a:pt x="2810764" y="430149"/>
                  </a:lnTo>
                  <a:lnTo>
                    <a:pt x="2823464" y="430149"/>
                  </a:lnTo>
                  <a:lnTo>
                    <a:pt x="2823464" y="2099818"/>
                  </a:lnTo>
                  <a:lnTo>
                    <a:pt x="2810764" y="2099818"/>
                  </a:lnTo>
                  <a:lnTo>
                    <a:pt x="2823464" y="2099818"/>
                  </a:lnTo>
                  <a:cubicBezTo>
                    <a:pt x="2823464" y="2337435"/>
                    <a:pt x="2630678" y="2529967"/>
                    <a:pt x="2392934" y="2529967"/>
                  </a:cubicBezTo>
                  <a:lnTo>
                    <a:pt x="2392934" y="2517267"/>
                  </a:lnTo>
                  <a:lnTo>
                    <a:pt x="2392934" y="2529967"/>
                  </a:lnTo>
                  <a:lnTo>
                    <a:pt x="430530" y="2529967"/>
                  </a:lnTo>
                  <a:lnTo>
                    <a:pt x="430530" y="2517267"/>
                  </a:lnTo>
                  <a:lnTo>
                    <a:pt x="430530" y="2529967"/>
                  </a:lnTo>
                  <a:cubicBezTo>
                    <a:pt x="192786" y="2529840"/>
                    <a:pt x="0" y="2337308"/>
                    <a:pt x="0" y="2099818"/>
                  </a:cubicBezTo>
                  <a:lnTo>
                    <a:pt x="0" y="430149"/>
                  </a:lnTo>
                  <a:lnTo>
                    <a:pt x="12700" y="430149"/>
                  </a:lnTo>
                  <a:lnTo>
                    <a:pt x="0" y="430149"/>
                  </a:lnTo>
                  <a:moveTo>
                    <a:pt x="25400" y="430149"/>
                  </a:moveTo>
                  <a:lnTo>
                    <a:pt x="25400" y="2099818"/>
                  </a:lnTo>
                  <a:lnTo>
                    <a:pt x="12700" y="2099818"/>
                  </a:lnTo>
                  <a:lnTo>
                    <a:pt x="25400" y="2099818"/>
                  </a:lnTo>
                  <a:cubicBezTo>
                    <a:pt x="25400" y="2323338"/>
                    <a:pt x="206756" y="2504567"/>
                    <a:pt x="430530" y="2504567"/>
                  </a:cubicBezTo>
                  <a:lnTo>
                    <a:pt x="2392934" y="2504567"/>
                  </a:lnTo>
                  <a:cubicBezTo>
                    <a:pt x="2616708" y="2504567"/>
                    <a:pt x="2798064" y="2323338"/>
                    <a:pt x="2798064" y="2099818"/>
                  </a:cubicBezTo>
                  <a:lnTo>
                    <a:pt x="2798064" y="430149"/>
                  </a:lnTo>
                  <a:cubicBezTo>
                    <a:pt x="2798064" y="206629"/>
                    <a:pt x="2616708" y="25400"/>
                    <a:pt x="2392934" y="25400"/>
                  </a:cubicBezTo>
                  <a:lnTo>
                    <a:pt x="430530" y="25400"/>
                  </a:lnTo>
                  <a:lnTo>
                    <a:pt x="430530" y="12700"/>
                  </a:lnTo>
                  <a:lnTo>
                    <a:pt x="430530" y="25400"/>
                  </a:lnTo>
                  <a:cubicBezTo>
                    <a:pt x="206756" y="25400"/>
                    <a:pt x="25400" y="206629"/>
                    <a:pt x="25400" y="430149"/>
                  </a:cubicBezTo>
                  <a:close/>
                </a:path>
              </a:pathLst>
            </a:custGeom>
            <a:solidFill>
              <a:srgbClr val="FFFFFF"/>
            </a:solidFill>
          </p:spPr>
        </p:sp>
        <p:sp>
          <p:nvSpPr>
            <p:cNvPr id="36" name="TextBox 36"/>
            <p:cNvSpPr txBox="1"/>
            <p:nvPr/>
          </p:nvSpPr>
          <p:spPr>
            <a:xfrm>
              <a:off x="0" y="0"/>
              <a:ext cx="2823532" cy="2529886"/>
            </a:xfrm>
            <a:prstGeom prst="rect">
              <a:avLst/>
            </a:prstGeom>
          </p:spPr>
          <p:txBody>
            <a:bodyPr lIns="50800" tIns="50800" rIns="50800" bIns="50800" rtlCol="0" anchor="ctr"/>
            <a:lstStyle/>
            <a:p>
              <a:pPr algn="ctr">
                <a:lnSpc>
                  <a:spcPts val="3240"/>
                </a:lnSpc>
              </a:pPr>
              <a:r>
                <a:rPr lang="en-US" sz="2700" b="1" spc="25">
                  <a:solidFill>
                    <a:srgbClr val="FFFFFF"/>
                  </a:solidFill>
                  <a:latin typeface="Nunito Sans Bold"/>
                  <a:ea typeface="Nunito Sans Bold"/>
                  <a:cs typeface="Nunito Sans Bold"/>
                  <a:sym typeface="Nunito Sans Bold"/>
                </a:rPr>
                <a:t>Mas de 20</a:t>
              </a:r>
            </a:p>
            <a:p>
              <a:pPr algn="ctr">
                <a:lnSpc>
                  <a:spcPts val="1680"/>
                </a:lnSpc>
              </a:pPr>
              <a:r>
                <a:rPr lang="en-US" sz="1400" spc="13">
                  <a:solidFill>
                    <a:srgbClr val="FFFFFF"/>
                  </a:solidFill>
                  <a:latin typeface="Nunito Sans"/>
                  <a:ea typeface="Nunito Sans"/>
                  <a:cs typeface="Nunito Sans"/>
                  <a:sym typeface="Nunito Sans"/>
                </a:rPr>
                <a:t>Actividades de sensibilización internas realizadas  en el</a:t>
              </a:r>
            </a:p>
            <a:p>
              <a:pPr algn="ctr">
                <a:lnSpc>
                  <a:spcPts val="2160"/>
                </a:lnSpc>
              </a:pPr>
              <a:r>
                <a:rPr lang="en-US" sz="1800" spc="16">
                  <a:solidFill>
                    <a:srgbClr val="FFFFFF"/>
                  </a:solidFill>
                  <a:latin typeface="Nunito Sans"/>
                  <a:ea typeface="Nunito Sans"/>
                  <a:cs typeface="Nunito Sans"/>
                  <a:sym typeface="Nunito Sans"/>
                </a:rPr>
                <a:t>Mes de Memoria</a:t>
              </a:r>
            </a:p>
          </p:txBody>
        </p:sp>
      </p:grpSp>
      <p:sp>
        <p:nvSpPr>
          <p:cNvPr id="37" name="Freeform 37"/>
          <p:cNvSpPr/>
          <p:nvPr/>
        </p:nvSpPr>
        <p:spPr>
          <a:xfrm>
            <a:off x="11133626" y="8544937"/>
            <a:ext cx="5702208" cy="1426726"/>
          </a:xfrm>
          <a:custGeom>
            <a:avLst/>
            <a:gdLst/>
            <a:ahLst/>
            <a:cxnLst/>
            <a:rect l="l" t="t" r="r" b="b"/>
            <a:pathLst>
              <a:path w="5702208" h="1426726">
                <a:moveTo>
                  <a:pt x="0" y="0"/>
                </a:moveTo>
                <a:lnTo>
                  <a:pt x="5702208" y="0"/>
                </a:lnTo>
                <a:lnTo>
                  <a:pt x="5702208" y="1426726"/>
                </a:lnTo>
                <a:lnTo>
                  <a:pt x="0" y="1426726"/>
                </a:lnTo>
                <a:lnTo>
                  <a:pt x="0" y="0"/>
                </a:lnTo>
                <a:close/>
              </a:path>
            </a:pathLst>
          </a:custGeom>
          <a:blipFill>
            <a:blip r:embed="rId7"/>
            <a:stretch>
              <a:fillRect t="-276318" b="-334212"/>
            </a:stretch>
          </a:blipFill>
        </p:spPr>
      </p:sp>
      <p:sp>
        <p:nvSpPr>
          <p:cNvPr id="38" name="TextBox 38"/>
          <p:cNvSpPr txBox="1"/>
          <p:nvPr/>
        </p:nvSpPr>
        <p:spPr>
          <a:xfrm>
            <a:off x="1114706" y="198259"/>
            <a:ext cx="14708024" cy="1265681"/>
          </a:xfrm>
          <a:prstGeom prst="rect">
            <a:avLst/>
          </a:prstGeom>
        </p:spPr>
        <p:txBody>
          <a:bodyPr lIns="0" tIns="0" rIns="0" bIns="0" rtlCol="0" anchor="t">
            <a:spAutoFit/>
          </a:bodyPr>
          <a:lstStyle/>
          <a:p>
            <a:pPr marL="0" lvl="0" indent="0" algn="ctr">
              <a:lnSpc>
                <a:spcPts val="4943"/>
              </a:lnSpc>
              <a:spcBef>
                <a:spcPct val="0"/>
              </a:spcBef>
            </a:pPr>
            <a:r>
              <a:rPr lang="en-US" sz="4799" b="1" u="none" strike="noStrike">
                <a:solidFill>
                  <a:srgbClr val="C55A11"/>
                </a:solidFill>
                <a:latin typeface="Museo Sans 1"/>
                <a:ea typeface="Museo Sans 1"/>
                <a:cs typeface="Museo Sans 1"/>
                <a:sym typeface="Museo Sans 1"/>
              </a:rPr>
              <a:t>Grupo para la Paz, la vida y la memoria en las </a:t>
            </a:r>
          </a:p>
          <a:p>
            <a:pPr marL="0" lvl="0" indent="0" algn="ctr">
              <a:lnSpc>
                <a:spcPts val="4943"/>
              </a:lnSpc>
              <a:spcBef>
                <a:spcPct val="0"/>
              </a:spcBef>
            </a:pPr>
            <a:r>
              <a:rPr lang="en-US" sz="4799" b="1" u="none" strike="noStrike">
                <a:solidFill>
                  <a:srgbClr val="C55A11"/>
                </a:solidFill>
                <a:latin typeface="Museo Sans 1"/>
                <a:ea typeface="Museo Sans 1"/>
                <a:cs typeface="Museo Sans 1"/>
                <a:sym typeface="Museo Sans 1"/>
              </a:rPr>
              <a:t>administraciones públicas </a:t>
            </a:r>
          </a:p>
        </p:txBody>
      </p:sp>
      <p:grpSp>
        <p:nvGrpSpPr>
          <p:cNvPr id="39" name="Group 39"/>
          <p:cNvGrpSpPr/>
          <p:nvPr/>
        </p:nvGrpSpPr>
        <p:grpSpPr>
          <a:xfrm>
            <a:off x="3257689" y="5666754"/>
            <a:ext cx="1906554" cy="634365"/>
            <a:chOff x="0" y="0"/>
            <a:chExt cx="2542071" cy="845820"/>
          </a:xfrm>
        </p:grpSpPr>
        <p:sp>
          <p:nvSpPr>
            <p:cNvPr id="40" name="Freeform 40"/>
            <p:cNvSpPr/>
            <p:nvPr/>
          </p:nvSpPr>
          <p:spPr>
            <a:xfrm>
              <a:off x="0" y="0"/>
              <a:ext cx="2542071" cy="845820"/>
            </a:xfrm>
            <a:custGeom>
              <a:avLst/>
              <a:gdLst/>
              <a:ahLst/>
              <a:cxnLst/>
              <a:rect l="l" t="t" r="r" b="b"/>
              <a:pathLst>
                <a:path w="2542071" h="845820">
                  <a:moveTo>
                    <a:pt x="0" y="0"/>
                  </a:moveTo>
                  <a:lnTo>
                    <a:pt x="2542071" y="0"/>
                  </a:lnTo>
                  <a:lnTo>
                    <a:pt x="2542071" y="845820"/>
                  </a:lnTo>
                  <a:lnTo>
                    <a:pt x="0" y="845820"/>
                  </a:lnTo>
                  <a:lnTo>
                    <a:pt x="0" y="0"/>
                  </a:lnTo>
                  <a:close/>
                </a:path>
              </a:pathLst>
            </a:custGeom>
            <a:blipFill>
              <a:blip r:embed="rId8">
                <a:extLst>
                  <a:ext uri="{96DAC541-7B7A-43D3-8B79-37D633B846F1}">
                    <asvg:svgBlip xmlns:asvg="http://schemas.microsoft.com/office/drawing/2016/SVG/main" r:embed="rId9"/>
                  </a:ext>
                </a:extLst>
              </a:blip>
              <a:stretch>
                <a:fillRect l="-72955" r="-72955"/>
              </a:stretch>
            </a:blipFill>
          </p:spPr>
        </p:sp>
        <p:sp>
          <p:nvSpPr>
            <p:cNvPr id="41" name="TextBox 41"/>
            <p:cNvSpPr txBox="1"/>
            <p:nvPr/>
          </p:nvSpPr>
          <p:spPr>
            <a:xfrm>
              <a:off x="42961" y="60960"/>
              <a:ext cx="2456149" cy="723900"/>
            </a:xfrm>
            <a:prstGeom prst="rect">
              <a:avLst/>
            </a:prstGeom>
          </p:spPr>
          <p:txBody>
            <a:bodyPr lIns="0" tIns="0" rIns="0" bIns="0" rtlCol="0" anchor="t">
              <a:spAutoFit/>
            </a:bodyPr>
            <a:lstStyle/>
            <a:p>
              <a:pPr algn="ctr">
                <a:lnSpc>
                  <a:spcPts val="4320"/>
                </a:lnSpc>
              </a:pPr>
              <a:r>
                <a:rPr lang="en-US" sz="3600" b="1" spc="33">
                  <a:solidFill>
                    <a:srgbClr val="FFFFFF"/>
                  </a:solidFill>
                  <a:latin typeface="TT Rounds Condensed Bold"/>
                  <a:ea typeface="TT Rounds Condensed Bold"/>
                  <a:cs typeface="TT Rounds Condensed Bold"/>
                  <a:sym typeface="TT Rounds Condensed Bold"/>
                </a:rPr>
                <a:t>2023</a:t>
              </a:r>
            </a:p>
          </p:txBody>
        </p:sp>
      </p:grpSp>
      <p:grpSp>
        <p:nvGrpSpPr>
          <p:cNvPr id="42" name="Group 42"/>
          <p:cNvGrpSpPr/>
          <p:nvPr/>
        </p:nvGrpSpPr>
        <p:grpSpPr>
          <a:xfrm>
            <a:off x="6009507" y="8351926"/>
            <a:ext cx="1292449" cy="590260"/>
            <a:chOff x="0" y="0"/>
            <a:chExt cx="1723265" cy="787013"/>
          </a:xfrm>
        </p:grpSpPr>
        <p:sp>
          <p:nvSpPr>
            <p:cNvPr id="43" name="Freeform 43"/>
            <p:cNvSpPr/>
            <p:nvPr/>
          </p:nvSpPr>
          <p:spPr>
            <a:xfrm>
              <a:off x="8046" y="8046"/>
              <a:ext cx="1707133" cy="770974"/>
            </a:xfrm>
            <a:custGeom>
              <a:avLst/>
              <a:gdLst/>
              <a:ahLst/>
              <a:cxnLst/>
              <a:rect l="l" t="t" r="r" b="b"/>
              <a:pathLst>
                <a:path w="1707133" h="770974">
                  <a:moveTo>
                    <a:pt x="0" y="192703"/>
                  </a:moveTo>
                  <a:lnTo>
                    <a:pt x="1317302" y="192703"/>
                  </a:lnTo>
                  <a:lnTo>
                    <a:pt x="1317302" y="0"/>
                  </a:lnTo>
                  <a:lnTo>
                    <a:pt x="1707133" y="385487"/>
                  </a:lnTo>
                  <a:lnTo>
                    <a:pt x="1317302" y="770974"/>
                  </a:lnTo>
                  <a:lnTo>
                    <a:pt x="1317302" y="578190"/>
                  </a:lnTo>
                  <a:lnTo>
                    <a:pt x="0" y="578190"/>
                  </a:lnTo>
                  <a:close/>
                </a:path>
              </a:pathLst>
            </a:custGeom>
            <a:solidFill>
              <a:srgbClr val="5B9BD5"/>
            </a:solidFill>
          </p:spPr>
        </p:sp>
        <p:sp>
          <p:nvSpPr>
            <p:cNvPr id="44" name="Freeform 44"/>
            <p:cNvSpPr/>
            <p:nvPr/>
          </p:nvSpPr>
          <p:spPr>
            <a:xfrm>
              <a:off x="0" y="-889"/>
              <a:ext cx="1723329" cy="788875"/>
            </a:xfrm>
            <a:custGeom>
              <a:avLst/>
              <a:gdLst/>
              <a:ahLst/>
              <a:cxnLst/>
              <a:rect l="l" t="t" r="r" b="b"/>
              <a:pathLst>
                <a:path w="1723329" h="788875">
                  <a:moveTo>
                    <a:pt x="8046" y="193592"/>
                  </a:moveTo>
                  <a:lnTo>
                    <a:pt x="1325348" y="193592"/>
                  </a:lnTo>
                  <a:lnTo>
                    <a:pt x="1325348" y="201638"/>
                  </a:lnTo>
                  <a:lnTo>
                    <a:pt x="1317301" y="201638"/>
                  </a:lnTo>
                  <a:lnTo>
                    <a:pt x="1317301" y="8935"/>
                  </a:lnTo>
                  <a:cubicBezTo>
                    <a:pt x="1317301" y="5717"/>
                    <a:pt x="1319233" y="2740"/>
                    <a:pt x="1322210" y="1533"/>
                  </a:cubicBezTo>
                  <a:cubicBezTo>
                    <a:pt x="1325187" y="0"/>
                    <a:pt x="1328647" y="969"/>
                    <a:pt x="1330980" y="3222"/>
                  </a:cubicBezTo>
                  <a:lnTo>
                    <a:pt x="1720892" y="388709"/>
                  </a:lnTo>
                  <a:cubicBezTo>
                    <a:pt x="1722421" y="390238"/>
                    <a:pt x="1723329" y="392250"/>
                    <a:pt x="1723329" y="394422"/>
                  </a:cubicBezTo>
                  <a:cubicBezTo>
                    <a:pt x="1723329" y="396594"/>
                    <a:pt x="1722421" y="398606"/>
                    <a:pt x="1720892" y="400135"/>
                  </a:cubicBezTo>
                  <a:lnTo>
                    <a:pt x="1331060" y="785541"/>
                  </a:lnTo>
                  <a:cubicBezTo>
                    <a:pt x="1328727" y="787794"/>
                    <a:pt x="1325267" y="788875"/>
                    <a:pt x="1322290" y="787231"/>
                  </a:cubicBezTo>
                  <a:cubicBezTo>
                    <a:pt x="1319313" y="785943"/>
                    <a:pt x="1317382" y="783047"/>
                    <a:pt x="1317382" y="779828"/>
                  </a:cubicBezTo>
                  <a:lnTo>
                    <a:pt x="1317382" y="587125"/>
                  </a:lnTo>
                  <a:lnTo>
                    <a:pt x="1325428" y="587125"/>
                  </a:lnTo>
                  <a:lnTo>
                    <a:pt x="1325428" y="595171"/>
                  </a:lnTo>
                  <a:lnTo>
                    <a:pt x="8046" y="595171"/>
                  </a:lnTo>
                  <a:cubicBezTo>
                    <a:pt x="3621" y="595171"/>
                    <a:pt x="0" y="591551"/>
                    <a:pt x="0" y="587125"/>
                  </a:cubicBezTo>
                  <a:lnTo>
                    <a:pt x="0" y="201638"/>
                  </a:lnTo>
                  <a:cubicBezTo>
                    <a:pt x="0" y="197213"/>
                    <a:pt x="3621" y="193592"/>
                    <a:pt x="8046" y="193592"/>
                  </a:cubicBezTo>
                  <a:moveTo>
                    <a:pt x="8046" y="209684"/>
                  </a:moveTo>
                  <a:lnTo>
                    <a:pt x="8046" y="201638"/>
                  </a:lnTo>
                  <a:lnTo>
                    <a:pt x="16092" y="201638"/>
                  </a:lnTo>
                  <a:lnTo>
                    <a:pt x="16092" y="587125"/>
                  </a:lnTo>
                  <a:lnTo>
                    <a:pt x="8046" y="587125"/>
                  </a:lnTo>
                  <a:lnTo>
                    <a:pt x="8046" y="579079"/>
                  </a:lnTo>
                  <a:lnTo>
                    <a:pt x="1325348" y="579079"/>
                  </a:lnTo>
                  <a:cubicBezTo>
                    <a:pt x="1329773" y="579079"/>
                    <a:pt x="1333394" y="582700"/>
                    <a:pt x="1333394" y="587125"/>
                  </a:cubicBezTo>
                  <a:lnTo>
                    <a:pt x="1333394" y="779828"/>
                  </a:lnTo>
                  <a:lnTo>
                    <a:pt x="1325348" y="779828"/>
                  </a:lnTo>
                  <a:lnTo>
                    <a:pt x="1319715" y="774116"/>
                  </a:lnTo>
                  <a:lnTo>
                    <a:pt x="1709547" y="388709"/>
                  </a:lnTo>
                  <a:lnTo>
                    <a:pt x="1715179" y="394422"/>
                  </a:lnTo>
                  <a:lnTo>
                    <a:pt x="1709547" y="400135"/>
                  </a:lnTo>
                  <a:lnTo>
                    <a:pt x="1319715" y="14648"/>
                  </a:lnTo>
                  <a:lnTo>
                    <a:pt x="1325348" y="8935"/>
                  </a:lnTo>
                  <a:lnTo>
                    <a:pt x="1333394" y="8935"/>
                  </a:lnTo>
                  <a:lnTo>
                    <a:pt x="1333394" y="201638"/>
                  </a:lnTo>
                  <a:cubicBezTo>
                    <a:pt x="1333394" y="206064"/>
                    <a:pt x="1329773" y="209684"/>
                    <a:pt x="1325348" y="209684"/>
                  </a:cubicBezTo>
                  <a:lnTo>
                    <a:pt x="8046" y="209684"/>
                  </a:lnTo>
                  <a:close/>
                </a:path>
              </a:pathLst>
            </a:custGeom>
            <a:solidFill>
              <a:srgbClr val="FFFFFF"/>
            </a:solidFill>
          </p:spPr>
        </p:sp>
        <p:sp>
          <p:nvSpPr>
            <p:cNvPr id="45" name="TextBox 45"/>
            <p:cNvSpPr txBox="1"/>
            <p:nvPr/>
          </p:nvSpPr>
          <p:spPr>
            <a:xfrm>
              <a:off x="0" y="0"/>
              <a:ext cx="1723265" cy="787013"/>
            </a:xfrm>
            <a:prstGeom prst="rect">
              <a:avLst/>
            </a:prstGeom>
          </p:spPr>
          <p:txBody>
            <a:bodyPr lIns="50800" tIns="50800" rIns="50800" bIns="50800" rtlCol="0" anchor="ctr"/>
            <a:lstStyle/>
            <a:p>
              <a:pPr algn="ctr">
                <a:lnSpc>
                  <a:spcPts val="1680"/>
                </a:lnSpc>
              </a:pPr>
              <a:r>
                <a:rPr lang="en-US" sz="1400" b="1" spc="13">
                  <a:solidFill>
                    <a:srgbClr val="FFFFFF"/>
                  </a:solidFill>
                  <a:latin typeface="TT Rounds Condensed Bold"/>
                  <a:ea typeface="TT Rounds Condensed Bold"/>
                  <a:cs typeface="TT Rounds Condensed Bold"/>
                  <a:sym typeface="TT Rounds Condensed Bold"/>
                </a:rPr>
                <a:t>46</a:t>
              </a:r>
              <a:r>
                <a:rPr lang="en-US" sz="1400" spc="13">
                  <a:solidFill>
                    <a:srgbClr val="FFFFFF"/>
                  </a:solidFill>
                  <a:latin typeface="TT Rounds Condensed"/>
                  <a:ea typeface="TT Rounds Condensed"/>
                  <a:cs typeface="TT Rounds Condensed"/>
                  <a:sym typeface="TT Rounds Condensed"/>
                </a:rPr>
                <a:t> entidades</a:t>
              </a:r>
            </a:p>
          </p:txBody>
        </p:sp>
      </p:grpSp>
      <p:grpSp>
        <p:nvGrpSpPr>
          <p:cNvPr id="46" name="Group 46"/>
          <p:cNvGrpSpPr/>
          <p:nvPr/>
        </p:nvGrpSpPr>
        <p:grpSpPr>
          <a:xfrm>
            <a:off x="2902395" y="3745783"/>
            <a:ext cx="2034936" cy="1260174"/>
            <a:chOff x="0" y="0"/>
            <a:chExt cx="2713248" cy="1680233"/>
          </a:xfrm>
        </p:grpSpPr>
        <p:sp>
          <p:nvSpPr>
            <p:cNvPr id="47" name="Freeform 47"/>
            <p:cNvSpPr/>
            <p:nvPr/>
          </p:nvSpPr>
          <p:spPr>
            <a:xfrm>
              <a:off x="8857" y="8857"/>
              <a:ext cx="2695509" cy="1662550"/>
            </a:xfrm>
            <a:custGeom>
              <a:avLst/>
              <a:gdLst/>
              <a:ahLst/>
              <a:cxnLst/>
              <a:rect l="l" t="t" r="r" b="b"/>
              <a:pathLst>
                <a:path w="2695509" h="1662550">
                  <a:moveTo>
                    <a:pt x="0" y="415594"/>
                  </a:moveTo>
                  <a:lnTo>
                    <a:pt x="1860869" y="415594"/>
                  </a:lnTo>
                  <a:lnTo>
                    <a:pt x="1860869" y="0"/>
                  </a:lnTo>
                  <a:lnTo>
                    <a:pt x="2695510" y="831275"/>
                  </a:lnTo>
                  <a:lnTo>
                    <a:pt x="1860869" y="1662550"/>
                  </a:lnTo>
                  <a:lnTo>
                    <a:pt x="1860869" y="1246868"/>
                  </a:lnTo>
                  <a:lnTo>
                    <a:pt x="0" y="1246868"/>
                  </a:lnTo>
                  <a:close/>
                </a:path>
              </a:pathLst>
            </a:custGeom>
            <a:solidFill>
              <a:srgbClr val="ED7D31"/>
            </a:solidFill>
          </p:spPr>
        </p:sp>
        <p:sp>
          <p:nvSpPr>
            <p:cNvPr id="48" name="Freeform 48"/>
            <p:cNvSpPr/>
            <p:nvPr/>
          </p:nvSpPr>
          <p:spPr>
            <a:xfrm>
              <a:off x="0" y="-889"/>
              <a:ext cx="2713225" cy="1682056"/>
            </a:xfrm>
            <a:custGeom>
              <a:avLst/>
              <a:gdLst/>
              <a:ahLst/>
              <a:cxnLst/>
              <a:rect l="l" t="t" r="r" b="b"/>
              <a:pathLst>
                <a:path w="2713225" h="1682056">
                  <a:moveTo>
                    <a:pt x="8857" y="416482"/>
                  </a:moveTo>
                  <a:lnTo>
                    <a:pt x="1869726" y="416482"/>
                  </a:lnTo>
                  <a:lnTo>
                    <a:pt x="1869726" y="425340"/>
                  </a:lnTo>
                  <a:lnTo>
                    <a:pt x="1860869" y="425340"/>
                  </a:lnTo>
                  <a:lnTo>
                    <a:pt x="1860869" y="9746"/>
                  </a:lnTo>
                  <a:cubicBezTo>
                    <a:pt x="1860869" y="6203"/>
                    <a:pt x="1862995" y="2926"/>
                    <a:pt x="1866360" y="1598"/>
                  </a:cubicBezTo>
                  <a:cubicBezTo>
                    <a:pt x="1869726" y="0"/>
                    <a:pt x="1873446" y="978"/>
                    <a:pt x="1876015" y="3458"/>
                  </a:cubicBezTo>
                  <a:lnTo>
                    <a:pt x="2710656" y="834732"/>
                  </a:lnTo>
                  <a:cubicBezTo>
                    <a:pt x="2712339" y="836415"/>
                    <a:pt x="2713225" y="838630"/>
                    <a:pt x="2713225" y="841021"/>
                  </a:cubicBezTo>
                  <a:cubicBezTo>
                    <a:pt x="2713225" y="843413"/>
                    <a:pt x="2712250" y="845627"/>
                    <a:pt x="2710656" y="847310"/>
                  </a:cubicBezTo>
                  <a:lnTo>
                    <a:pt x="1876015" y="1678496"/>
                  </a:lnTo>
                  <a:cubicBezTo>
                    <a:pt x="1873446" y="1681065"/>
                    <a:pt x="1869638" y="1682056"/>
                    <a:pt x="1866360" y="1680356"/>
                  </a:cubicBezTo>
                  <a:cubicBezTo>
                    <a:pt x="1863083" y="1678939"/>
                    <a:pt x="1860869" y="1675751"/>
                    <a:pt x="1860869" y="1672208"/>
                  </a:cubicBezTo>
                  <a:lnTo>
                    <a:pt x="1860869" y="1256614"/>
                  </a:lnTo>
                  <a:lnTo>
                    <a:pt x="1869726" y="1256614"/>
                  </a:lnTo>
                  <a:lnTo>
                    <a:pt x="1869726" y="1265472"/>
                  </a:lnTo>
                  <a:lnTo>
                    <a:pt x="8857" y="1265472"/>
                  </a:lnTo>
                  <a:cubicBezTo>
                    <a:pt x="3986" y="1265472"/>
                    <a:pt x="0" y="1261486"/>
                    <a:pt x="0" y="1256614"/>
                  </a:cubicBezTo>
                  <a:lnTo>
                    <a:pt x="0" y="425340"/>
                  </a:lnTo>
                  <a:cubicBezTo>
                    <a:pt x="0" y="420468"/>
                    <a:pt x="3986" y="416482"/>
                    <a:pt x="8857" y="416482"/>
                  </a:cubicBezTo>
                  <a:moveTo>
                    <a:pt x="8857" y="434197"/>
                  </a:moveTo>
                  <a:lnTo>
                    <a:pt x="8857" y="425340"/>
                  </a:lnTo>
                  <a:lnTo>
                    <a:pt x="17715" y="425340"/>
                  </a:lnTo>
                  <a:lnTo>
                    <a:pt x="17715" y="1256614"/>
                  </a:lnTo>
                  <a:lnTo>
                    <a:pt x="8857" y="1256614"/>
                  </a:lnTo>
                  <a:lnTo>
                    <a:pt x="8857" y="1247757"/>
                  </a:lnTo>
                  <a:lnTo>
                    <a:pt x="1869726" y="1247757"/>
                  </a:lnTo>
                  <a:cubicBezTo>
                    <a:pt x="1874598" y="1247757"/>
                    <a:pt x="1878584" y="1251743"/>
                    <a:pt x="1878584" y="1256614"/>
                  </a:cubicBezTo>
                  <a:lnTo>
                    <a:pt x="1878584" y="1672296"/>
                  </a:lnTo>
                  <a:lnTo>
                    <a:pt x="1869726" y="1672296"/>
                  </a:lnTo>
                  <a:lnTo>
                    <a:pt x="1863437" y="1666007"/>
                  </a:lnTo>
                  <a:lnTo>
                    <a:pt x="2698078" y="834732"/>
                  </a:lnTo>
                  <a:lnTo>
                    <a:pt x="2704367" y="841021"/>
                  </a:lnTo>
                  <a:lnTo>
                    <a:pt x="2698078" y="847310"/>
                  </a:lnTo>
                  <a:lnTo>
                    <a:pt x="1863526" y="16035"/>
                  </a:lnTo>
                  <a:lnTo>
                    <a:pt x="1869815" y="9746"/>
                  </a:lnTo>
                  <a:lnTo>
                    <a:pt x="1878672" y="9746"/>
                  </a:lnTo>
                  <a:lnTo>
                    <a:pt x="1878672" y="425340"/>
                  </a:lnTo>
                  <a:cubicBezTo>
                    <a:pt x="1878672" y="430211"/>
                    <a:pt x="1874686" y="434197"/>
                    <a:pt x="1869815" y="434197"/>
                  </a:cubicBezTo>
                  <a:lnTo>
                    <a:pt x="8857" y="434197"/>
                  </a:lnTo>
                  <a:close/>
                </a:path>
              </a:pathLst>
            </a:custGeom>
            <a:solidFill>
              <a:srgbClr val="FFFFFF"/>
            </a:solidFill>
          </p:spPr>
        </p:sp>
        <p:sp>
          <p:nvSpPr>
            <p:cNvPr id="49" name="TextBox 49"/>
            <p:cNvSpPr txBox="1"/>
            <p:nvPr/>
          </p:nvSpPr>
          <p:spPr>
            <a:xfrm>
              <a:off x="0" y="38100"/>
              <a:ext cx="2713248" cy="1642133"/>
            </a:xfrm>
            <a:prstGeom prst="rect">
              <a:avLst/>
            </a:prstGeom>
          </p:spPr>
          <p:txBody>
            <a:bodyPr lIns="50800" tIns="50800" rIns="50800" bIns="50800" rtlCol="0" anchor="ctr"/>
            <a:lstStyle/>
            <a:p>
              <a:pPr algn="ctr">
                <a:lnSpc>
                  <a:spcPts val="1805"/>
                </a:lnSpc>
              </a:pPr>
              <a:r>
                <a:rPr lang="en-US" sz="1900" b="1" spc="17">
                  <a:solidFill>
                    <a:srgbClr val="FFFFFF"/>
                  </a:solidFill>
                  <a:latin typeface="Nunito Sans Bold"/>
                  <a:ea typeface="Nunito Sans Bold"/>
                  <a:cs typeface="Nunito Sans Bold"/>
                  <a:sym typeface="Nunito Sans Bold"/>
                </a:rPr>
                <a:t>166</a:t>
              </a:r>
              <a:r>
                <a:rPr lang="en-US" sz="1900" spc="17">
                  <a:solidFill>
                    <a:srgbClr val="FFFFFF"/>
                  </a:solidFill>
                  <a:latin typeface="Nunito Sans"/>
                  <a:ea typeface="Nunito Sans"/>
                  <a:cs typeface="Nunito Sans"/>
                  <a:sym typeface="Nunito Sans"/>
                </a:rPr>
                <a:t> </a:t>
              </a:r>
            </a:p>
            <a:p>
              <a:pPr algn="ctr">
                <a:lnSpc>
                  <a:spcPts val="950"/>
                </a:lnSpc>
              </a:pPr>
              <a:r>
                <a:rPr lang="en-US" sz="1000" spc="9">
                  <a:solidFill>
                    <a:srgbClr val="FFFFFF"/>
                  </a:solidFill>
                  <a:latin typeface="Nunito Sans"/>
                  <a:ea typeface="Nunito Sans"/>
                  <a:cs typeface="Nunito Sans"/>
                  <a:sym typeface="Nunito Sans"/>
                </a:rPr>
                <a:t>Servidores y comunidad impactados </a:t>
              </a:r>
            </a:p>
          </p:txBody>
        </p:sp>
      </p:grpSp>
      <p:sp>
        <p:nvSpPr>
          <p:cNvPr id="50" name="Freeform 50"/>
          <p:cNvSpPr/>
          <p:nvPr/>
        </p:nvSpPr>
        <p:spPr>
          <a:xfrm>
            <a:off x="12616199" y="5776777"/>
            <a:ext cx="2737063" cy="2352115"/>
          </a:xfrm>
          <a:custGeom>
            <a:avLst/>
            <a:gdLst/>
            <a:ahLst/>
            <a:cxnLst/>
            <a:rect l="l" t="t" r="r" b="b"/>
            <a:pathLst>
              <a:path w="2737063" h="2352115">
                <a:moveTo>
                  <a:pt x="0" y="0"/>
                </a:moveTo>
                <a:lnTo>
                  <a:pt x="2737063" y="0"/>
                </a:lnTo>
                <a:lnTo>
                  <a:pt x="2737063" y="2352114"/>
                </a:lnTo>
                <a:lnTo>
                  <a:pt x="0" y="2352114"/>
                </a:lnTo>
                <a:lnTo>
                  <a:pt x="0" y="0"/>
                </a:lnTo>
                <a:close/>
              </a:path>
            </a:pathLst>
          </a:custGeom>
          <a:blipFill>
            <a:blip r:embed="rId10"/>
            <a:stretch>
              <a:fillRect l="-72910" t="-27140" r="-32754"/>
            </a:stretch>
          </a:blipFill>
        </p:spPr>
      </p:sp>
      <p:grpSp>
        <p:nvGrpSpPr>
          <p:cNvPr id="51" name="Group 51"/>
          <p:cNvGrpSpPr/>
          <p:nvPr/>
        </p:nvGrpSpPr>
        <p:grpSpPr>
          <a:xfrm>
            <a:off x="15494517" y="3096161"/>
            <a:ext cx="2139237" cy="1841944"/>
            <a:chOff x="0" y="0"/>
            <a:chExt cx="2852316" cy="2455926"/>
          </a:xfrm>
        </p:grpSpPr>
        <p:sp>
          <p:nvSpPr>
            <p:cNvPr id="52" name="Freeform 52"/>
            <p:cNvSpPr/>
            <p:nvPr/>
          </p:nvSpPr>
          <p:spPr>
            <a:xfrm>
              <a:off x="12700" y="13344"/>
              <a:ext cx="2826893" cy="2429231"/>
            </a:xfrm>
            <a:custGeom>
              <a:avLst/>
              <a:gdLst/>
              <a:ahLst/>
              <a:cxnLst/>
              <a:rect l="l" t="t" r="r" b="b"/>
              <a:pathLst>
                <a:path w="2826893" h="2429231">
                  <a:moveTo>
                    <a:pt x="0" y="404872"/>
                  </a:moveTo>
                  <a:cubicBezTo>
                    <a:pt x="0" y="181219"/>
                    <a:pt x="172847" y="0"/>
                    <a:pt x="386080" y="0"/>
                  </a:cubicBezTo>
                  <a:lnTo>
                    <a:pt x="2440813" y="0"/>
                  </a:lnTo>
                  <a:cubicBezTo>
                    <a:pt x="2654046" y="0"/>
                    <a:pt x="2826893" y="181219"/>
                    <a:pt x="2826893" y="404872"/>
                  </a:cubicBezTo>
                  <a:lnTo>
                    <a:pt x="2826893" y="2024359"/>
                  </a:lnTo>
                  <a:cubicBezTo>
                    <a:pt x="2826893" y="2248013"/>
                    <a:pt x="2654046" y="2429231"/>
                    <a:pt x="2440813" y="2429231"/>
                  </a:cubicBezTo>
                  <a:lnTo>
                    <a:pt x="386080" y="2429231"/>
                  </a:lnTo>
                  <a:cubicBezTo>
                    <a:pt x="172847" y="2429231"/>
                    <a:pt x="0" y="2248013"/>
                    <a:pt x="0" y="2024359"/>
                  </a:cubicBezTo>
                  <a:close/>
                </a:path>
              </a:pathLst>
            </a:custGeom>
            <a:solidFill>
              <a:srgbClr val="ED7D31"/>
            </a:solidFill>
          </p:spPr>
        </p:sp>
        <p:sp>
          <p:nvSpPr>
            <p:cNvPr id="53" name="Freeform 53"/>
            <p:cNvSpPr/>
            <p:nvPr/>
          </p:nvSpPr>
          <p:spPr>
            <a:xfrm>
              <a:off x="0" y="0"/>
              <a:ext cx="2852293" cy="2455920"/>
            </a:xfrm>
            <a:custGeom>
              <a:avLst/>
              <a:gdLst/>
              <a:ahLst/>
              <a:cxnLst/>
              <a:rect l="l" t="t" r="r" b="b"/>
              <a:pathLst>
                <a:path w="2852293" h="2455920">
                  <a:moveTo>
                    <a:pt x="0" y="418216"/>
                  </a:moveTo>
                  <a:cubicBezTo>
                    <a:pt x="0" y="187223"/>
                    <a:pt x="178562" y="0"/>
                    <a:pt x="398780" y="0"/>
                  </a:cubicBezTo>
                  <a:lnTo>
                    <a:pt x="2453513" y="0"/>
                  </a:lnTo>
                  <a:lnTo>
                    <a:pt x="2453513" y="13344"/>
                  </a:lnTo>
                  <a:lnTo>
                    <a:pt x="2453513" y="0"/>
                  </a:lnTo>
                  <a:cubicBezTo>
                    <a:pt x="2673731" y="0"/>
                    <a:pt x="2852293" y="187223"/>
                    <a:pt x="2852293" y="418216"/>
                  </a:cubicBezTo>
                  <a:lnTo>
                    <a:pt x="2839593" y="418216"/>
                  </a:lnTo>
                  <a:lnTo>
                    <a:pt x="2852293" y="418216"/>
                  </a:lnTo>
                  <a:lnTo>
                    <a:pt x="2852293" y="2037703"/>
                  </a:lnTo>
                  <a:lnTo>
                    <a:pt x="2839593" y="2037703"/>
                  </a:lnTo>
                  <a:lnTo>
                    <a:pt x="2852293" y="2037703"/>
                  </a:lnTo>
                  <a:cubicBezTo>
                    <a:pt x="2852293" y="2268696"/>
                    <a:pt x="2673731" y="2455920"/>
                    <a:pt x="2453513" y="2455920"/>
                  </a:cubicBezTo>
                  <a:lnTo>
                    <a:pt x="2453513" y="2442575"/>
                  </a:lnTo>
                  <a:lnTo>
                    <a:pt x="2453513" y="2455920"/>
                  </a:lnTo>
                  <a:lnTo>
                    <a:pt x="398780" y="2455920"/>
                  </a:lnTo>
                  <a:lnTo>
                    <a:pt x="398780" y="2442575"/>
                  </a:lnTo>
                  <a:lnTo>
                    <a:pt x="398780" y="2455920"/>
                  </a:lnTo>
                  <a:cubicBezTo>
                    <a:pt x="178562" y="2455920"/>
                    <a:pt x="0" y="2268696"/>
                    <a:pt x="0" y="2037703"/>
                  </a:cubicBezTo>
                  <a:lnTo>
                    <a:pt x="0" y="418216"/>
                  </a:lnTo>
                  <a:lnTo>
                    <a:pt x="12700" y="418216"/>
                  </a:lnTo>
                  <a:lnTo>
                    <a:pt x="0" y="418216"/>
                  </a:lnTo>
                  <a:moveTo>
                    <a:pt x="25400" y="418216"/>
                  </a:moveTo>
                  <a:lnTo>
                    <a:pt x="25400" y="2037703"/>
                  </a:lnTo>
                  <a:lnTo>
                    <a:pt x="12700" y="2037703"/>
                  </a:lnTo>
                  <a:lnTo>
                    <a:pt x="25400" y="2037703"/>
                  </a:lnTo>
                  <a:cubicBezTo>
                    <a:pt x="25400" y="2253884"/>
                    <a:pt x="192532" y="2429231"/>
                    <a:pt x="398780" y="2429231"/>
                  </a:cubicBezTo>
                  <a:lnTo>
                    <a:pt x="2453513" y="2429231"/>
                  </a:lnTo>
                  <a:cubicBezTo>
                    <a:pt x="2659761" y="2429231"/>
                    <a:pt x="2826893" y="2253884"/>
                    <a:pt x="2826893" y="2037703"/>
                  </a:cubicBezTo>
                  <a:lnTo>
                    <a:pt x="2826893" y="418216"/>
                  </a:lnTo>
                  <a:cubicBezTo>
                    <a:pt x="2826893" y="202036"/>
                    <a:pt x="2659761" y="26689"/>
                    <a:pt x="2453513" y="26689"/>
                  </a:cubicBezTo>
                  <a:lnTo>
                    <a:pt x="398780" y="26689"/>
                  </a:lnTo>
                  <a:lnTo>
                    <a:pt x="398780" y="13344"/>
                  </a:lnTo>
                  <a:lnTo>
                    <a:pt x="398780" y="26689"/>
                  </a:lnTo>
                  <a:cubicBezTo>
                    <a:pt x="192532" y="26689"/>
                    <a:pt x="25400" y="202036"/>
                    <a:pt x="25400" y="418216"/>
                  </a:cubicBezTo>
                  <a:close/>
                </a:path>
              </a:pathLst>
            </a:custGeom>
            <a:solidFill>
              <a:srgbClr val="FFFFFF"/>
            </a:solidFill>
          </p:spPr>
        </p:sp>
        <p:sp>
          <p:nvSpPr>
            <p:cNvPr id="54" name="TextBox 54"/>
            <p:cNvSpPr txBox="1"/>
            <p:nvPr/>
          </p:nvSpPr>
          <p:spPr>
            <a:xfrm>
              <a:off x="0" y="0"/>
              <a:ext cx="2852316" cy="2455926"/>
            </a:xfrm>
            <a:prstGeom prst="rect">
              <a:avLst/>
            </a:prstGeom>
          </p:spPr>
          <p:txBody>
            <a:bodyPr lIns="50800" tIns="50800" rIns="50800" bIns="50800" rtlCol="0" anchor="ctr"/>
            <a:lstStyle/>
            <a:p>
              <a:pPr algn="ctr">
                <a:lnSpc>
                  <a:spcPts val="4320"/>
                </a:lnSpc>
              </a:pPr>
              <a:r>
                <a:rPr lang="en-US" sz="3600" b="1" spc="33">
                  <a:solidFill>
                    <a:srgbClr val="FFFFFF"/>
                  </a:solidFill>
                  <a:latin typeface="Nunito Sans Bold"/>
                  <a:ea typeface="Nunito Sans Bold"/>
                  <a:cs typeface="Nunito Sans Bold"/>
                  <a:sym typeface="Nunito Sans Bold"/>
                </a:rPr>
                <a:t>61</a:t>
              </a:r>
            </a:p>
            <a:p>
              <a:pPr algn="ctr">
                <a:lnSpc>
                  <a:spcPts val="2160"/>
                </a:lnSpc>
              </a:pPr>
              <a:r>
                <a:rPr lang="en-US" sz="1800" spc="16">
                  <a:solidFill>
                    <a:srgbClr val="FFFFFF"/>
                  </a:solidFill>
                  <a:latin typeface="Nunito Sans"/>
                  <a:ea typeface="Nunito Sans"/>
                  <a:cs typeface="Nunito Sans"/>
                  <a:sym typeface="Nunito Sans"/>
                </a:rPr>
                <a:t>Servidores participantes del Arbol de la Memoria </a:t>
              </a:r>
            </a:p>
          </p:txBody>
        </p:sp>
      </p:grpSp>
      <p:grpSp>
        <p:nvGrpSpPr>
          <p:cNvPr id="55" name="Group 55"/>
          <p:cNvGrpSpPr/>
          <p:nvPr/>
        </p:nvGrpSpPr>
        <p:grpSpPr>
          <a:xfrm>
            <a:off x="15524712" y="6244450"/>
            <a:ext cx="2109042" cy="1590738"/>
            <a:chOff x="0" y="0"/>
            <a:chExt cx="2812056" cy="2120984"/>
          </a:xfrm>
        </p:grpSpPr>
        <p:sp>
          <p:nvSpPr>
            <p:cNvPr id="56" name="Freeform 56"/>
            <p:cNvSpPr/>
            <p:nvPr/>
          </p:nvSpPr>
          <p:spPr>
            <a:xfrm>
              <a:off x="12700" y="12700"/>
              <a:ext cx="2786634" cy="2095627"/>
            </a:xfrm>
            <a:custGeom>
              <a:avLst/>
              <a:gdLst/>
              <a:ahLst/>
              <a:cxnLst/>
              <a:rect l="l" t="t" r="r" b="b"/>
              <a:pathLst>
                <a:path w="2786634" h="2095627">
                  <a:moveTo>
                    <a:pt x="0" y="349250"/>
                  </a:moveTo>
                  <a:cubicBezTo>
                    <a:pt x="0" y="156337"/>
                    <a:pt x="156845" y="0"/>
                    <a:pt x="350266" y="0"/>
                  </a:cubicBezTo>
                  <a:lnTo>
                    <a:pt x="2436368" y="0"/>
                  </a:lnTo>
                  <a:cubicBezTo>
                    <a:pt x="2629789" y="0"/>
                    <a:pt x="2786634" y="156337"/>
                    <a:pt x="2786634" y="349250"/>
                  </a:cubicBezTo>
                  <a:lnTo>
                    <a:pt x="2786634" y="1746250"/>
                  </a:lnTo>
                  <a:cubicBezTo>
                    <a:pt x="2786634" y="1939163"/>
                    <a:pt x="2629789" y="2095500"/>
                    <a:pt x="2436368" y="2095500"/>
                  </a:cubicBezTo>
                  <a:lnTo>
                    <a:pt x="350266" y="2095500"/>
                  </a:lnTo>
                  <a:cubicBezTo>
                    <a:pt x="156845" y="2095627"/>
                    <a:pt x="0" y="1939163"/>
                    <a:pt x="0" y="1746250"/>
                  </a:cubicBezTo>
                  <a:close/>
                </a:path>
              </a:pathLst>
            </a:custGeom>
            <a:solidFill>
              <a:srgbClr val="FFC000"/>
            </a:solidFill>
          </p:spPr>
        </p:sp>
        <p:sp>
          <p:nvSpPr>
            <p:cNvPr id="57" name="Freeform 57"/>
            <p:cNvSpPr/>
            <p:nvPr/>
          </p:nvSpPr>
          <p:spPr>
            <a:xfrm>
              <a:off x="0" y="0"/>
              <a:ext cx="2812034" cy="2121027"/>
            </a:xfrm>
            <a:custGeom>
              <a:avLst/>
              <a:gdLst/>
              <a:ahLst/>
              <a:cxnLst/>
              <a:rect l="l" t="t" r="r" b="b"/>
              <a:pathLst>
                <a:path w="2812034" h="2121027">
                  <a:moveTo>
                    <a:pt x="0" y="361950"/>
                  </a:moveTo>
                  <a:cubicBezTo>
                    <a:pt x="0" y="162052"/>
                    <a:pt x="162560" y="0"/>
                    <a:pt x="362966" y="0"/>
                  </a:cubicBezTo>
                  <a:lnTo>
                    <a:pt x="2449068" y="0"/>
                  </a:lnTo>
                  <a:lnTo>
                    <a:pt x="2449068" y="12700"/>
                  </a:lnTo>
                  <a:lnTo>
                    <a:pt x="2449068" y="0"/>
                  </a:lnTo>
                  <a:cubicBezTo>
                    <a:pt x="2649474" y="0"/>
                    <a:pt x="2812034" y="162052"/>
                    <a:pt x="2812034" y="361950"/>
                  </a:cubicBezTo>
                  <a:lnTo>
                    <a:pt x="2799334" y="361950"/>
                  </a:lnTo>
                  <a:lnTo>
                    <a:pt x="2812034" y="361950"/>
                  </a:lnTo>
                  <a:lnTo>
                    <a:pt x="2812034" y="1758950"/>
                  </a:lnTo>
                  <a:lnTo>
                    <a:pt x="2799334" y="1758950"/>
                  </a:lnTo>
                  <a:lnTo>
                    <a:pt x="2812034" y="1758950"/>
                  </a:lnTo>
                  <a:cubicBezTo>
                    <a:pt x="2812034" y="1958848"/>
                    <a:pt x="2649474" y="2120900"/>
                    <a:pt x="2449068" y="2120900"/>
                  </a:cubicBezTo>
                  <a:lnTo>
                    <a:pt x="2449068" y="2108200"/>
                  </a:lnTo>
                  <a:lnTo>
                    <a:pt x="2449068" y="2120900"/>
                  </a:lnTo>
                  <a:lnTo>
                    <a:pt x="362966" y="2120900"/>
                  </a:lnTo>
                  <a:lnTo>
                    <a:pt x="362966" y="2108200"/>
                  </a:lnTo>
                  <a:lnTo>
                    <a:pt x="362966" y="2120900"/>
                  </a:lnTo>
                  <a:cubicBezTo>
                    <a:pt x="162560" y="2121027"/>
                    <a:pt x="0" y="1958975"/>
                    <a:pt x="0" y="1758950"/>
                  </a:cubicBezTo>
                  <a:lnTo>
                    <a:pt x="0" y="361950"/>
                  </a:lnTo>
                  <a:lnTo>
                    <a:pt x="12700" y="361950"/>
                  </a:lnTo>
                  <a:lnTo>
                    <a:pt x="0" y="361950"/>
                  </a:lnTo>
                  <a:moveTo>
                    <a:pt x="25400" y="361950"/>
                  </a:moveTo>
                  <a:lnTo>
                    <a:pt x="25400" y="1758950"/>
                  </a:lnTo>
                  <a:lnTo>
                    <a:pt x="12700" y="1758950"/>
                  </a:lnTo>
                  <a:lnTo>
                    <a:pt x="25400" y="1758950"/>
                  </a:lnTo>
                  <a:cubicBezTo>
                    <a:pt x="25400" y="1944751"/>
                    <a:pt x="176530" y="2095500"/>
                    <a:pt x="362966" y="2095500"/>
                  </a:cubicBezTo>
                  <a:lnTo>
                    <a:pt x="2449068" y="2095500"/>
                  </a:lnTo>
                  <a:cubicBezTo>
                    <a:pt x="2635504" y="2095500"/>
                    <a:pt x="2786634" y="1944751"/>
                    <a:pt x="2786634" y="1758950"/>
                  </a:cubicBezTo>
                  <a:lnTo>
                    <a:pt x="2786634" y="361950"/>
                  </a:lnTo>
                  <a:cubicBezTo>
                    <a:pt x="2786634" y="176149"/>
                    <a:pt x="2635504" y="25400"/>
                    <a:pt x="2449068" y="25400"/>
                  </a:cubicBezTo>
                  <a:lnTo>
                    <a:pt x="362966" y="25400"/>
                  </a:lnTo>
                  <a:lnTo>
                    <a:pt x="362966" y="12700"/>
                  </a:lnTo>
                  <a:lnTo>
                    <a:pt x="362966" y="25400"/>
                  </a:lnTo>
                  <a:cubicBezTo>
                    <a:pt x="176530" y="25400"/>
                    <a:pt x="25400" y="176149"/>
                    <a:pt x="25400" y="361950"/>
                  </a:cubicBezTo>
                  <a:close/>
                </a:path>
              </a:pathLst>
            </a:custGeom>
            <a:solidFill>
              <a:srgbClr val="FFFFFF"/>
            </a:solidFill>
          </p:spPr>
        </p:sp>
        <p:sp>
          <p:nvSpPr>
            <p:cNvPr id="58" name="TextBox 58"/>
            <p:cNvSpPr txBox="1"/>
            <p:nvPr/>
          </p:nvSpPr>
          <p:spPr>
            <a:xfrm>
              <a:off x="0" y="0"/>
              <a:ext cx="2812056" cy="2120984"/>
            </a:xfrm>
            <a:prstGeom prst="rect">
              <a:avLst/>
            </a:prstGeom>
          </p:spPr>
          <p:txBody>
            <a:bodyPr lIns="50800" tIns="50800" rIns="50800" bIns="50800" rtlCol="0" anchor="ctr"/>
            <a:lstStyle/>
            <a:p>
              <a:pPr algn="ctr">
                <a:lnSpc>
                  <a:spcPts val="4320"/>
                </a:lnSpc>
              </a:pPr>
              <a:r>
                <a:rPr lang="en-US" sz="3600" b="1" spc="33">
                  <a:solidFill>
                    <a:srgbClr val="FFFFFF"/>
                  </a:solidFill>
                  <a:latin typeface="Nunito Sans Bold"/>
                  <a:ea typeface="Nunito Sans Bold"/>
                  <a:cs typeface="Nunito Sans Bold"/>
                  <a:sym typeface="Nunito Sans Bold"/>
                </a:rPr>
                <a:t>7</a:t>
              </a:r>
              <a:r>
                <a:rPr lang="en-US" sz="3600" spc="33">
                  <a:solidFill>
                    <a:srgbClr val="FFFFFF"/>
                  </a:solidFill>
                  <a:latin typeface="Nunito Sans"/>
                  <a:ea typeface="Nunito Sans"/>
                  <a:cs typeface="Nunito Sans"/>
                  <a:sym typeface="Nunito Sans"/>
                </a:rPr>
                <a:t> </a:t>
              </a:r>
            </a:p>
            <a:p>
              <a:pPr algn="ctr">
                <a:lnSpc>
                  <a:spcPts val="2160"/>
                </a:lnSpc>
              </a:pPr>
              <a:r>
                <a:rPr lang="en-US" sz="1800" spc="16">
                  <a:solidFill>
                    <a:srgbClr val="FFFFFF"/>
                  </a:solidFill>
                  <a:latin typeface="Nunito Sans"/>
                  <a:ea typeface="Nunito Sans"/>
                  <a:cs typeface="Nunito Sans"/>
                  <a:sym typeface="Nunito Sans"/>
                </a:rPr>
                <a:t>Sesiones del ciclo Cine Excusas para la Paz realizadas </a:t>
              </a:r>
            </a:p>
          </p:txBody>
        </p:sp>
      </p:grpSp>
      <p:grpSp>
        <p:nvGrpSpPr>
          <p:cNvPr id="59" name="Group 59"/>
          <p:cNvGrpSpPr/>
          <p:nvPr/>
        </p:nvGrpSpPr>
        <p:grpSpPr>
          <a:xfrm>
            <a:off x="13062351" y="1971131"/>
            <a:ext cx="1809832" cy="729615"/>
            <a:chOff x="0" y="0"/>
            <a:chExt cx="2413110" cy="972820"/>
          </a:xfrm>
        </p:grpSpPr>
        <p:sp>
          <p:nvSpPr>
            <p:cNvPr id="60" name="Freeform 60"/>
            <p:cNvSpPr/>
            <p:nvPr/>
          </p:nvSpPr>
          <p:spPr>
            <a:xfrm>
              <a:off x="0" y="0"/>
              <a:ext cx="2413110" cy="972820"/>
            </a:xfrm>
            <a:custGeom>
              <a:avLst/>
              <a:gdLst/>
              <a:ahLst/>
              <a:cxnLst/>
              <a:rect l="l" t="t" r="r" b="b"/>
              <a:pathLst>
                <a:path w="2413110" h="972820">
                  <a:moveTo>
                    <a:pt x="0" y="0"/>
                  </a:moveTo>
                  <a:lnTo>
                    <a:pt x="2413110" y="0"/>
                  </a:lnTo>
                  <a:lnTo>
                    <a:pt x="2413110" y="972820"/>
                  </a:lnTo>
                  <a:lnTo>
                    <a:pt x="0" y="972820"/>
                  </a:lnTo>
                  <a:lnTo>
                    <a:pt x="0" y="0"/>
                  </a:lnTo>
                  <a:close/>
                </a:path>
              </a:pathLst>
            </a:custGeom>
            <a:blipFill>
              <a:blip r:embed="rId8">
                <a:extLst>
                  <a:ext uri="{96DAC541-7B7A-43D3-8B79-37D633B846F1}">
                    <asvg:svgBlip xmlns:asvg="http://schemas.microsoft.com/office/drawing/2016/SVG/main" r:embed="rId9"/>
                  </a:ext>
                </a:extLst>
              </a:blip>
              <a:stretch>
                <a:fillRect l="-98975" r="-98975"/>
              </a:stretch>
            </a:blipFill>
          </p:spPr>
        </p:sp>
        <p:sp>
          <p:nvSpPr>
            <p:cNvPr id="61" name="TextBox 61"/>
            <p:cNvSpPr txBox="1"/>
            <p:nvPr/>
          </p:nvSpPr>
          <p:spPr>
            <a:xfrm>
              <a:off x="40782" y="51435"/>
              <a:ext cx="2331546" cy="860425"/>
            </a:xfrm>
            <a:prstGeom prst="rect">
              <a:avLst/>
            </a:prstGeom>
          </p:spPr>
          <p:txBody>
            <a:bodyPr lIns="0" tIns="0" rIns="0" bIns="0" rtlCol="0" anchor="t">
              <a:spAutoFit/>
            </a:bodyPr>
            <a:lstStyle/>
            <a:p>
              <a:pPr algn="ctr">
                <a:lnSpc>
                  <a:spcPts val="5040"/>
                </a:lnSpc>
              </a:pPr>
              <a:r>
                <a:rPr lang="en-US" sz="4200" b="1" spc="39">
                  <a:solidFill>
                    <a:srgbClr val="FFFFFF"/>
                  </a:solidFill>
                  <a:latin typeface="TT Rounds Condensed Bold"/>
                  <a:ea typeface="TT Rounds Condensed Bold"/>
                  <a:cs typeface="TT Rounds Condensed Bold"/>
                  <a:sym typeface="TT Rounds Condensed Bold"/>
                </a:rPr>
                <a:t>2024</a:t>
              </a:r>
            </a:p>
          </p:txBody>
        </p:sp>
      </p:grpSp>
      <p:sp>
        <p:nvSpPr>
          <p:cNvPr id="62" name="Freeform 62"/>
          <p:cNvSpPr/>
          <p:nvPr/>
        </p:nvSpPr>
        <p:spPr>
          <a:xfrm>
            <a:off x="13287568" y="3073446"/>
            <a:ext cx="1359397" cy="2244306"/>
          </a:xfrm>
          <a:custGeom>
            <a:avLst/>
            <a:gdLst/>
            <a:ahLst/>
            <a:cxnLst/>
            <a:rect l="l" t="t" r="r" b="b"/>
            <a:pathLst>
              <a:path w="1359397" h="2244306">
                <a:moveTo>
                  <a:pt x="0" y="0"/>
                </a:moveTo>
                <a:lnTo>
                  <a:pt x="1359398" y="0"/>
                </a:lnTo>
                <a:lnTo>
                  <a:pt x="1359398" y="2244306"/>
                </a:lnTo>
                <a:lnTo>
                  <a:pt x="0" y="2244306"/>
                </a:lnTo>
                <a:lnTo>
                  <a:pt x="0" y="0"/>
                </a:lnTo>
                <a:close/>
              </a:path>
            </a:pathLst>
          </a:custGeom>
          <a:blipFill>
            <a:blip r:embed="rId11"/>
            <a:stretch>
              <a:fillRect l="-11819" t="-14471" r="-306420" b="-15397"/>
            </a:stretch>
          </a:blipFill>
        </p:spPr>
      </p:sp>
      <p:grpSp>
        <p:nvGrpSpPr>
          <p:cNvPr id="63" name="Group 63"/>
          <p:cNvGrpSpPr/>
          <p:nvPr/>
        </p:nvGrpSpPr>
        <p:grpSpPr>
          <a:xfrm>
            <a:off x="6007777" y="8838646"/>
            <a:ext cx="1784554" cy="632230"/>
            <a:chOff x="0" y="0"/>
            <a:chExt cx="2379405" cy="842973"/>
          </a:xfrm>
        </p:grpSpPr>
        <p:sp>
          <p:nvSpPr>
            <p:cNvPr id="64" name="Freeform 64"/>
            <p:cNvSpPr/>
            <p:nvPr/>
          </p:nvSpPr>
          <p:spPr>
            <a:xfrm>
              <a:off x="9739" y="9739"/>
              <a:ext cx="2359863" cy="823532"/>
            </a:xfrm>
            <a:custGeom>
              <a:avLst/>
              <a:gdLst/>
              <a:ahLst/>
              <a:cxnLst/>
              <a:rect l="l" t="t" r="r" b="b"/>
              <a:pathLst>
                <a:path w="2359863" h="823532">
                  <a:moveTo>
                    <a:pt x="0" y="205883"/>
                  </a:moveTo>
                  <a:lnTo>
                    <a:pt x="1941864" y="205883"/>
                  </a:lnTo>
                  <a:lnTo>
                    <a:pt x="1941864" y="0"/>
                  </a:lnTo>
                  <a:lnTo>
                    <a:pt x="2359863" y="411766"/>
                  </a:lnTo>
                  <a:lnTo>
                    <a:pt x="1941864" y="823532"/>
                  </a:lnTo>
                  <a:lnTo>
                    <a:pt x="1941864" y="617649"/>
                  </a:lnTo>
                  <a:lnTo>
                    <a:pt x="0" y="617649"/>
                  </a:lnTo>
                  <a:close/>
                </a:path>
              </a:pathLst>
            </a:custGeom>
            <a:solidFill>
              <a:srgbClr val="FFC000"/>
            </a:solidFill>
          </p:spPr>
        </p:sp>
        <p:sp>
          <p:nvSpPr>
            <p:cNvPr id="65" name="Freeform 65"/>
            <p:cNvSpPr/>
            <p:nvPr/>
          </p:nvSpPr>
          <p:spPr>
            <a:xfrm>
              <a:off x="0" y="-889"/>
              <a:ext cx="2379341" cy="844926"/>
            </a:xfrm>
            <a:custGeom>
              <a:avLst/>
              <a:gdLst/>
              <a:ahLst/>
              <a:cxnLst/>
              <a:rect l="l" t="t" r="r" b="b"/>
              <a:pathLst>
                <a:path w="2379341" h="844926">
                  <a:moveTo>
                    <a:pt x="9739" y="206772"/>
                  </a:moveTo>
                  <a:lnTo>
                    <a:pt x="1951603" y="206772"/>
                  </a:lnTo>
                  <a:lnTo>
                    <a:pt x="1951603" y="216511"/>
                  </a:lnTo>
                  <a:lnTo>
                    <a:pt x="1941864" y="216511"/>
                  </a:lnTo>
                  <a:lnTo>
                    <a:pt x="1941864" y="10628"/>
                  </a:lnTo>
                  <a:cubicBezTo>
                    <a:pt x="1941864" y="6732"/>
                    <a:pt x="1944202" y="3129"/>
                    <a:pt x="1947805" y="1668"/>
                  </a:cubicBezTo>
                  <a:cubicBezTo>
                    <a:pt x="1951408" y="0"/>
                    <a:pt x="1955596" y="986"/>
                    <a:pt x="1958421" y="3713"/>
                  </a:cubicBezTo>
                  <a:lnTo>
                    <a:pt x="2376419" y="415479"/>
                  </a:lnTo>
                  <a:cubicBezTo>
                    <a:pt x="2378270" y="417330"/>
                    <a:pt x="2379341" y="419764"/>
                    <a:pt x="2379341" y="422394"/>
                  </a:cubicBezTo>
                  <a:cubicBezTo>
                    <a:pt x="2379341" y="425024"/>
                    <a:pt x="2378270" y="427458"/>
                    <a:pt x="2376419" y="429309"/>
                  </a:cubicBezTo>
                  <a:lnTo>
                    <a:pt x="1958421" y="841075"/>
                  </a:lnTo>
                  <a:cubicBezTo>
                    <a:pt x="1955596" y="843802"/>
                    <a:pt x="1951408" y="844926"/>
                    <a:pt x="1947805" y="843120"/>
                  </a:cubicBezTo>
                  <a:cubicBezTo>
                    <a:pt x="1944201" y="841562"/>
                    <a:pt x="1941864" y="838056"/>
                    <a:pt x="1941864" y="834160"/>
                  </a:cubicBezTo>
                  <a:lnTo>
                    <a:pt x="1941864" y="628277"/>
                  </a:lnTo>
                  <a:lnTo>
                    <a:pt x="1951603" y="628277"/>
                  </a:lnTo>
                  <a:lnTo>
                    <a:pt x="1951603" y="638016"/>
                  </a:lnTo>
                  <a:lnTo>
                    <a:pt x="9739" y="638016"/>
                  </a:lnTo>
                  <a:cubicBezTo>
                    <a:pt x="4383" y="638016"/>
                    <a:pt x="0" y="633633"/>
                    <a:pt x="0" y="628277"/>
                  </a:cubicBezTo>
                  <a:lnTo>
                    <a:pt x="0" y="216511"/>
                  </a:lnTo>
                  <a:cubicBezTo>
                    <a:pt x="0" y="211155"/>
                    <a:pt x="4383" y="206772"/>
                    <a:pt x="9739" y="206772"/>
                  </a:cubicBezTo>
                  <a:moveTo>
                    <a:pt x="9739" y="226250"/>
                  </a:moveTo>
                  <a:lnTo>
                    <a:pt x="9739" y="216511"/>
                  </a:lnTo>
                  <a:lnTo>
                    <a:pt x="19478" y="216511"/>
                  </a:lnTo>
                  <a:lnTo>
                    <a:pt x="19478" y="628277"/>
                  </a:lnTo>
                  <a:lnTo>
                    <a:pt x="9739" y="628277"/>
                  </a:lnTo>
                  <a:lnTo>
                    <a:pt x="9739" y="618538"/>
                  </a:lnTo>
                  <a:lnTo>
                    <a:pt x="1951603" y="618538"/>
                  </a:lnTo>
                  <a:cubicBezTo>
                    <a:pt x="1956960" y="618538"/>
                    <a:pt x="1961342" y="622921"/>
                    <a:pt x="1961342" y="628277"/>
                  </a:cubicBezTo>
                  <a:lnTo>
                    <a:pt x="1961342" y="834160"/>
                  </a:lnTo>
                  <a:lnTo>
                    <a:pt x="1951603" y="834160"/>
                  </a:lnTo>
                  <a:lnTo>
                    <a:pt x="1944786" y="827245"/>
                  </a:lnTo>
                  <a:lnTo>
                    <a:pt x="2362785" y="415479"/>
                  </a:lnTo>
                  <a:lnTo>
                    <a:pt x="2369602" y="422394"/>
                  </a:lnTo>
                  <a:lnTo>
                    <a:pt x="2362785" y="429309"/>
                  </a:lnTo>
                  <a:lnTo>
                    <a:pt x="1944786" y="17543"/>
                  </a:lnTo>
                  <a:lnTo>
                    <a:pt x="1951603" y="10628"/>
                  </a:lnTo>
                  <a:lnTo>
                    <a:pt x="1961342" y="10628"/>
                  </a:lnTo>
                  <a:lnTo>
                    <a:pt x="1961342" y="216511"/>
                  </a:lnTo>
                  <a:cubicBezTo>
                    <a:pt x="1961342" y="221867"/>
                    <a:pt x="1956960" y="226250"/>
                    <a:pt x="1951603" y="226250"/>
                  </a:cubicBezTo>
                  <a:lnTo>
                    <a:pt x="9739" y="226250"/>
                  </a:lnTo>
                  <a:close/>
                </a:path>
              </a:pathLst>
            </a:custGeom>
            <a:solidFill>
              <a:srgbClr val="FFFFFF"/>
            </a:solidFill>
          </p:spPr>
        </p:sp>
        <p:sp>
          <p:nvSpPr>
            <p:cNvPr id="66" name="TextBox 66"/>
            <p:cNvSpPr txBox="1"/>
            <p:nvPr/>
          </p:nvSpPr>
          <p:spPr>
            <a:xfrm>
              <a:off x="0" y="-9525"/>
              <a:ext cx="2379405" cy="852498"/>
            </a:xfrm>
            <a:prstGeom prst="rect">
              <a:avLst/>
            </a:prstGeom>
          </p:spPr>
          <p:txBody>
            <a:bodyPr lIns="50800" tIns="50800" rIns="50800" bIns="50800" rtlCol="0" anchor="ctr"/>
            <a:lstStyle/>
            <a:p>
              <a:pPr algn="ctr">
                <a:lnSpc>
                  <a:spcPts val="1800"/>
                </a:lnSpc>
              </a:pPr>
              <a:r>
                <a:rPr lang="en-US" sz="1500" b="1" spc="14">
                  <a:solidFill>
                    <a:srgbClr val="FFFFFF"/>
                  </a:solidFill>
                  <a:latin typeface="TT Rounds Condensed Bold"/>
                  <a:ea typeface="TT Rounds Condensed Bold"/>
                  <a:cs typeface="TT Rounds Condensed Bold"/>
                  <a:sym typeface="TT Rounds Condensed Bold"/>
                </a:rPr>
                <a:t>814</a:t>
              </a:r>
              <a:r>
                <a:rPr lang="en-US" sz="1500" spc="14">
                  <a:solidFill>
                    <a:srgbClr val="FFFFFF"/>
                  </a:solidFill>
                  <a:latin typeface="TT Rounds Condensed"/>
                  <a:ea typeface="TT Rounds Condensed"/>
                  <a:cs typeface="TT Rounds Condensed"/>
                  <a:sym typeface="TT Rounds Condensed"/>
                </a:rPr>
                <a:t> interacciones</a:t>
              </a:r>
            </a:p>
          </p:txBody>
        </p:sp>
      </p:grpSp>
      <p:grpSp>
        <p:nvGrpSpPr>
          <p:cNvPr id="67" name="Group 67"/>
          <p:cNvGrpSpPr/>
          <p:nvPr/>
        </p:nvGrpSpPr>
        <p:grpSpPr>
          <a:xfrm>
            <a:off x="6009507" y="9470876"/>
            <a:ext cx="2220464" cy="712585"/>
            <a:chOff x="0" y="0"/>
            <a:chExt cx="2960619" cy="950113"/>
          </a:xfrm>
        </p:grpSpPr>
        <p:sp>
          <p:nvSpPr>
            <p:cNvPr id="68" name="Freeform 68"/>
            <p:cNvSpPr/>
            <p:nvPr/>
          </p:nvSpPr>
          <p:spPr>
            <a:xfrm>
              <a:off x="12118" y="10977"/>
              <a:ext cx="2936303" cy="928201"/>
            </a:xfrm>
            <a:custGeom>
              <a:avLst/>
              <a:gdLst/>
              <a:ahLst/>
              <a:cxnLst/>
              <a:rect l="l" t="t" r="r" b="b"/>
              <a:pathLst>
                <a:path w="2936303" h="928201">
                  <a:moveTo>
                    <a:pt x="0" y="232050"/>
                  </a:moveTo>
                  <a:lnTo>
                    <a:pt x="2416200" y="232050"/>
                  </a:lnTo>
                  <a:lnTo>
                    <a:pt x="2416200" y="0"/>
                  </a:lnTo>
                  <a:lnTo>
                    <a:pt x="2936303" y="464100"/>
                  </a:lnTo>
                  <a:lnTo>
                    <a:pt x="2416200" y="928201"/>
                  </a:lnTo>
                  <a:lnTo>
                    <a:pt x="2416200" y="696151"/>
                  </a:lnTo>
                  <a:lnTo>
                    <a:pt x="0" y="696151"/>
                  </a:lnTo>
                  <a:close/>
                </a:path>
              </a:pathLst>
            </a:custGeom>
            <a:solidFill>
              <a:srgbClr val="8CBE23"/>
            </a:solidFill>
          </p:spPr>
        </p:sp>
        <p:sp>
          <p:nvSpPr>
            <p:cNvPr id="69" name="Freeform 69"/>
            <p:cNvSpPr/>
            <p:nvPr/>
          </p:nvSpPr>
          <p:spPr>
            <a:xfrm>
              <a:off x="0" y="-889"/>
              <a:ext cx="2960539" cy="952066"/>
            </a:xfrm>
            <a:custGeom>
              <a:avLst/>
              <a:gdLst/>
              <a:ahLst/>
              <a:cxnLst/>
              <a:rect l="l" t="t" r="r" b="b"/>
              <a:pathLst>
                <a:path w="2960539" h="952066">
                  <a:moveTo>
                    <a:pt x="12118" y="232939"/>
                  </a:moveTo>
                  <a:lnTo>
                    <a:pt x="2428318" y="232939"/>
                  </a:lnTo>
                  <a:lnTo>
                    <a:pt x="2428318" y="243916"/>
                  </a:lnTo>
                  <a:lnTo>
                    <a:pt x="2416200" y="243916"/>
                  </a:lnTo>
                  <a:lnTo>
                    <a:pt x="2416200" y="11866"/>
                  </a:lnTo>
                  <a:cubicBezTo>
                    <a:pt x="2416200" y="7475"/>
                    <a:pt x="2419109" y="3414"/>
                    <a:pt x="2423592" y="1767"/>
                  </a:cubicBezTo>
                  <a:cubicBezTo>
                    <a:pt x="2428076" y="0"/>
                    <a:pt x="2433287" y="999"/>
                    <a:pt x="2436801" y="4072"/>
                  </a:cubicBezTo>
                  <a:lnTo>
                    <a:pt x="2956904" y="468173"/>
                  </a:lnTo>
                  <a:cubicBezTo>
                    <a:pt x="2959206" y="470258"/>
                    <a:pt x="2960539" y="473003"/>
                    <a:pt x="2960539" y="475966"/>
                  </a:cubicBezTo>
                  <a:cubicBezTo>
                    <a:pt x="2960539" y="478930"/>
                    <a:pt x="2959206" y="481674"/>
                    <a:pt x="2956904" y="483760"/>
                  </a:cubicBezTo>
                  <a:lnTo>
                    <a:pt x="2436801" y="947861"/>
                  </a:lnTo>
                  <a:cubicBezTo>
                    <a:pt x="2433287" y="950934"/>
                    <a:pt x="2428076" y="952066"/>
                    <a:pt x="2423592" y="950166"/>
                  </a:cubicBezTo>
                  <a:cubicBezTo>
                    <a:pt x="2419109" y="948409"/>
                    <a:pt x="2416200" y="944458"/>
                    <a:pt x="2416200" y="940067"/>
                  </a:cubicBezTo>
                  <a:lnTo>
                    <a:pt x="2416200" y="708017"/>
                  </a:lnTo>
                  <a:lnTo>
                    <a:pt x="2428318" y="708017"/>
                  </a:lnTo>
                  <a:lnTo>
                    <a:pt x="2428318" y="718994"/>
                  </a:lnTo>
                  <a:lnTo>
                    <a:pt x="12118" y="718994"/>
                  </a:lnTo>
                  <a:cubicBezTo>
                    <a:pt x="5453" y="718994"/>
                    <a:pt x="0" y="714054"/>
                    <a:pt x="0" y="708017"/>
                  </a:cubicBezTo>
                  <a:lnTo>
                    <a:pt x="0" y="243916"/>
                  </a:lnTo>
                  <a:cubicBezTo>
                    <a:pt x="0" y="237879"/>
                    <a:pt x="5453" y="232939"/>
                    <a:pt x="12118" y="232939"/>
                  </a:cubicBezTo>
                  <a:moveTo>
                    <a:pt x="12118" y="254893"/>
                  </a:moveTo>
                  <a:lnTo>
                    <a:pt x="12118" y="243916"/>
                  </a:lnTo>
                  <a:lnTo>
                    <a:pt x="24236" y="243916"/>
                  </a:lnTo>
                  <a:lnTo>
                    <a:pt x="24236" y="708017"/>
                  </a:lnTo>
                  <a:lnTo>
                    <a:pt x="12118" y="708017"/>
                  </a:lnTo>
                  <a:lnTo>
                    <a:pt x="12118" y="697040"/>
                  </a:lnTo>
                  <a:lnTo>
                    <a:pt x="2428318" y="697040"/>
                  </a:lnTo>
                  <a:cubicBezTo>
                    <a:pt x="2434983" y="697040"/>
                    <a:pt x="2440436" y="701979"/>
                    <a:pt x="2440436" y="708017"/>
                  </a:cubicBezTo>
                  <a:lnTo>
                    <a:pt x="2440436" y="940067"/>
                  </a:lnTo>
                  <a:lnTo>
                    <a:pt x="2428318" y="940067"/>
                  </a:lnTo>
                  <a:lnTo>
                    <a:pt x="2419836" y="932274"/>
                  </a:lnTo>
                  <a:lnTo>
                    <a:pt x="2939939" y="468173"/>
                  </a:lnTo>
                  <a:lnTo>
                    <a:pt x="2948421" y="475966"/>
                  </a:lnTo>
                  <a:lnTo>
                    <a:pt x="2939939" y="483760"/>
                  </a:lnTo>
                  <a:lnTo>
                    <a:pt x="2419836" y="19659"/>
                  </a:lnTo>
                  <a:lnTo>
                    <a:pt x="2428318" y="11866"/>
                  </a:lnTo>
                  <a:lnTo>
                    <a:pt x="2440436" y="11866"/>
                  </a:lnTo>
                  <a:lnTo>
                    <a:pt x="2440436" y="243916"/>
                  </a:lnTo>
                  <a:cubicBezTo>
                    <a:pt x="2440436" y="249953"/>
                    <a:pt x="2434983" y="254893"/>
                    <a:pt x="2428318" y="254893"/>
                  </a:cubicBezTo>
                  <a:lnTo>
                    <a:pt x="12118" y="254893"/>
                  </a:lnTo>
                  <a:close/>
                </a:path>
              </a:pathLst>
            </a:custGeom>
            <a:solidFill>
              <a:srgbClr val="FFFFFF"/>
            </a:solidFill>
          </p:spPr>
        </p:sp>
        <p:sp>
          <p:nvSpPr>
            <p:cNvPr id="70" name="TextBox 70"/>
            <p:cNvSpPr txBox="1"/>
            <p:nvPr/>
          </p:nvSpPr>
          <p:spPr>
            <a:xfrm>
              <a:off x="0" y="0"/>
              <a:ext cx="2960619" cy="950113"/>
            </a:xfrm>
            <a:prstGeom prst="rect">
              <a:avLst/>
            </a:prstGeom>
          </p:spPr>
          <p:txBody>
            <a:bodyPr lIns="50800" tIns="50800" rIns="50800" bIns="50800" rtlCol="0" anchor="ctr"/>
            <a:lstStyle/>
            <a:p>
              <a:pPr algn="ctr">
                <a:lnSpc>
                  <a:spcPts val="1560"/>
                </a:lnSpc>
              </a:pPr>
              <a:r>
                <a:rPr lang="en-US" sz="1300" b="1" spc="12">
                  <a:solidFill>
                    <a:srgbClr val="FFFFFF"/>
                  </a:solidFill>
                  <a:latin typeface="TT Rounds Condensed Bold"/>
                  <a:ea typeface="TT Rounds Condensed Bold"/>
                  <a:cs typeface="TT Rounds Condensed Bold"/>
                  <a:sym typeface="TT Rounds Condensed Bold"/>
                </a:rPr>
                <a:t>10 </a:t>
              </a:r>
              <a:r>
                <a:rPr lang="en-US" sz="1300" spc="12">
                  <a:solidFill>
                    <a:srgbClr val="FFFFFF"/>
                  </a:solidFill>
                  <a:latin typeface="TT Rounds Condensed"/>
                  <a:ea typeface="TT Rounds Condensed"/>
                  <a:cs typeface="TT Rounds Condensed"/>
                  <a:sym typeface="TT Rounds Condensed"/>
                </a:rPr>
                <a:t>emprendimiento de paz</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TextBox 9"/>
          <p:cNvSpPr txBox="1"/>
          <p:nvPr/>
        </p:nvSpPr>
        <p:spPr>
          <a:xfrm>
            <a:off x="2877712" y="444032"/>
            <a:ext cx="12804248" cy="759078"/>
          </a:xfrm>
          <a:prstGeom prst="rect">
            <a:avLst/>
          </a:prstGeom>
        </p:spPr>
        <p:txBody>
          <a:bodyPr lIns="0" tIns="0" rIns="0" bIns="0" rtlCol="0" anchor="t">
            <a:spAutoFit/>
          </a:bodyPr>
          <a:lstStyle/>
          <a:p>
            <a:pPr marL="0" lvl="0" indent="0" algn="ctr">
              <a:lnSpc>
                <a:spcPts val="5767"/>
              </a:lnSpc>
              <a:spcBef>
                <a:spcPct val="0"/>
              </a:spcBef>
            </a:pPr>
            <a:r>
              <a:rPr lang="en-US" sz="5599" b="1" u="none" strike="noStrike">
                <a:solidFill>
                  <a:srgbClr val="C55A11"/>
                </a:solidFill>
                <a:latin typeface="Museo Sans 1"/>
                <a:ea typeface="Museo Sans 1"/>
                <a:cs typeface="Museo Sans 1"/>
                <a:sym typeface="Museo Sans 1"/>
              </a:rPr>
              <a:t>Servicio Social para la PAZ</a:t>
            </a:r>
          </a:p>
        </p:txBody>
      </p:sp>
      <p:sp>
        <p:nvSpPr>
          <p:cNvPr id="10" name="TextBox 10"/>
          <p:cNvSpPr txBox="1"/>
          <p:nvPr/>
        </p:nvSpPr>
        <p:spPr>
          <a:xfrm>
            <a:off x="1678008" y="1398950"/>
            <a:ext cx="14705405" cy="1257300"/>
          </a:xfrm>
          <a:prstGeom prst="rect">
            <a:avLst/>
          </a:prstGeom>
        </p:spPr>
        <p:txBody>
          <a:bodyPr lIns="0" tIns="0" rIns="0" bIns="0" rtlCol="0" anchor="t">
            <a:spAutoFit/>
          </a:bodyPr>
          <a:lstStyle/>
          <a:p>
            <a:pPr algn="just">
              <a:lnSpc>
                <a:spcPts val="3360"/>
              </a:lnSpc>
            </a:pPr>
            <a:r>
              <a:rPr lang="en-US" sz="2800" b="1" spc="26">
                <a:solidFill>
                  <a:srgbClr val="002060"/>
                </a:solidFill>
                <a:latin typeface="Nunito Sans Bold"/>
                <a:ea typeface="Nunito Sans Bold"/>
                <a:cs typeface="Nunito Sans Bold"/>
                <a:sym typeface="Nunito Sans Bold"/>
              </a:rPr>
              <a:t>Mesas de trabajo interinstitucional para la revisión técnica del proyecto de Decreto, la coordinación sobre el rol de las entidades y la figura legal para la prestación del servicio.</a:t>
            </a:r>
          </a:p>
        </p:txBody>
      </p:sp>
      <p:grpSp>
        <p:nvGrpSpPr>
          <p:cNvPr id="11" name="Group 11"/>
          <p:cNvGrpSpPr/>
          <p:nvPr/>
        </p:nvGrpSpPr>
        <p:grpSpPr>
          <a:xfrm>
            <a:off x="1128128" y="3877503"/>
            <a:ext cx="7845666" cy="5446933"/>
            <a:chOff x="0" y="0"/>
            <a:chExt cx="10460888" cy="7262578"/>
          </a:xfrm>
        </p:grpSpPr>
        <p:sp>
          <p:nvSpPr>
            <p:cNvPr id="12" name="Freeform 12"/>
            <p:cNvSpPr/>
            <p:nvPr/>
          </p:nvSpPr>
          <p:spPr>
            <a:xfrm>
              <a:off x="38100" y="38100"/>
              <a:ext cx="10384663" cy="7186422"/>
            </a:xfrm>
            <a:custGeom>
              <a:avLst/>
              <a:gdLst/>
              <a:ahLst/>
              <a:cxnLst/>
              <a:rect l="l" t="t" r="r" b="b"/>
              <a:pathLst>
                <a:path w="10384663" h="7186422">
                  <a:moveTo>
                    <a:pt x="0" y="0"/>
                  </a:moveTo>
                  <a:lnTo>
                    <a:pt x="10384663" y="0"/>
                  </a:lnTo>
                  <a:lnTo>
                    <a:pt x="10384663" y="7186422"/>
                  </a:lnTo>
                  <a:lnTo>
                    <a:pt x="0" y="7186422"/>
                  </a:lnTo>
                  <a:close/>
                </a:path>
              </a:pathLst>
            </a:custGeom>
            <a:solidFill>
              <a:srgbClr val="FFFFFF"/>
            </a:solidFill>
          </p:spPr>
        </p:sp>
        <p:sp>
          <p:nvSpPr>
            <p:cNvPr id="13" name="Freeform 13"/>
            <p:cNvSpPr/>
            <p:nvPr/>
          </p:nvSpPr>
          <p:spPr>
            <a:xfrm>
              <a:off x="0" y="0"/>
              <a:ext cx="10460863" cy="7262622"/>
            </a:xfrm>
            <a:custGeom>
              <a:avLst/>
              <a:gdLst/>
              <a:ahLst/>
              <a:cxnLst/>
              <a:rect l="l" t="t" r="r" b="b"/>
              <a:pathLst>
                <a:path w="10460863" h="7262622">
                  <a:moveTo>
                    <a:pt x="38100" y="0"/>
                  </a:moveTo>
                  <a:lnTo>
                    <a:pt x="10422763" y="0"/>
                  </a:lnTo>
                  <a:cubicBezTo>
                    <a:pt x="10443845" y="0"/>
                    <a:pt x="10460863" y="17018"/>
                    <a:pt x="10460863" y="38100"/>
                  </a:cubicBezTo>
                  <a:lnTo>
                    <a:pt x="10460863" y="7224522"/>
                  </a:lnTo>
                  <a:cubicBezTo>
                    <a:pt x="10460863" y="7245603"/>
                    <a:pt x="10443845" y="7262622"/>
                    <a:pt x="10422763" y="7262622"/>
                  </a:cubicBezTo>
                  <a:lnTo>
                    <a:pt x="38100" y="7262622"/>
                  </a:lnTo>
                  <a:cubicBezTo>
                    <a:pt x="17018" y="7262622"/>
                    <a:pt x="0" y="7245603"/>
                    <a:pt x="0" y="7224522"/>
                  </a:cubicBezTo>
                  <a:lnTo>
                    <a:pt x="0" y="38100"/>
                  </a:lnTo>
                  <a:cubicBezTo>
                    <a:pt x="0" y="17018"/>
                    <a:pt x="17018" y="0"/>
                    <a:pt x="38100" y="0"/>
                  </a:cubicBezTo>
                  <a:moveTo>
                    <a:pt x="38100" y="76200"/>
                  </a:moveTo>
                  <a:lnTo>
                    <a:pt x="38100" y="38100"/>
                  </a:lnTo>
                  <a:lnTo>
                    <a:pt x="76200" y="38100"/>
                  </a:lnTo>
                  <a:lnTo>
                    <a:pt x="76200" y="7224522"/>
                  </a:lnTo>
                  <a:lnTo>
                    <a:pt x="38100" y="7224522"/>
                  </a:lnTo>
                  <a:lnTo>
                    <a:pt x="38100" y="7186422"/>
                  </a:lnTo>
                  <a:lnTo>
                    <a:pt x="10422763" y="7186422"/>
                  </a:lnTo>
                  <a:lnTo>
                    <a:pt x="10422763" y="7224522"/>
                  </a:lnTo>
                  <a:lnTo>
                    <a:pt x="10384663" y="7224522"/>
                  </a:lnTo>
                  <a:lnTo>
                    <a:pt x="10384663" y="38100"/>
                  </a:lnTo>
                  <a:lnTo>
                    <a:pt x="10422763" y="38100"/>
                  </a:lnTo>
                  <a:lnTo>
                    <a:pt x="10422763" y="76200"/>
                  </a:lnTo>
                  <a:lnTo>
                    <a:pt x="38100" y="76200"/>
                  </a:lnTo>
                  <a:close/>
                </a:path>
              </a:pathLst>
            </a:custGeom>
            <a:solidFill>
              <a:srgbClr val="5B9BD5"/>
            </a:solidFill>
          </p:spPr>
        </p:sp>
        <p:sp>
          <p:nvSpPr>
            <p:cNvPr id="14" name="TextBox 14"/>
            <p:cNvSpPr txBox="1"/>
            <p:nvPr/>
          </p:nvSpPr>
          <p:spPr>
            <a:xfrm>
              <a:off x="0" y="0"/>
              <a:ext cx="10460888" cy="7262578"/>
            </a:xfrm>
            <a:prstGeom prst="rect">
              <a:avLst/>
            </a:prstGeom>
          </p:spPr>
          <p:txBody>
            <a:bodyPr lIns="50800" tIns="50800" rIns="50800" bIns="50800" rtlCol="0" anchor="ctr"/>
            <a:lstStyle/>
            <a:p>
              <a:pPr algn="l">
                <a:lnSpc>
                  <a:spcPts val="3120"/>
                </a:lnSpc>
              </a:pPr>
              <a:r>
                <a:rPr lang="en-US" sz="2600" spc="24">
                  <a:solidFill>
                    <a:srgbClr val="000000"/>
                  </a:solidFill>
                  <a:latin typeface="Nunito Sans"/>
                  <a:ea typeface="Nunito Sans"/>
                  <a:cs typeface="Nunito Sans"/>
                  <a:sym typeface="Nunito Sans"/>
                </a:rPr>
                <a:t>- Consejo de Juventud.</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Manifestación de voluntades (MEN)</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Propuesta, borrador, ajustes Decreto SSP</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Mesas Técnicas (Min Trabajo, Min Salud, DNP, Min Interior, Min Defensa, DAFP)</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Mesa: Escenarios de Capacitación</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Proyectos Piloto: Min Cultura y Min Ambiente</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DNP: Bases de la iniciativa – acompañamiento técnico</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Revisión observaciones de los jóvenes </a:t>
              </a:r>
            </a:p>
            <a:p>
              <a:pPr marL="470537" lvl="1" indent="-235268" algn="l">
                <a:lnSpc>
                  <a:spcPts val="3120"/>
                </a:lnSpc>
                <a:buFont typeface="Arial"/>
                <a:buChar char="•"/>
              </a:pPr>
              <a:r>
                <a:rPr lang="en-US" sz="2600" spc="24">
                  <a:solidFill>
                    <a:srgbClr val="000000"/>
                  </a:solidFill>
                  <a:latin typeface="Nunito Sans"/>
                  <a:ea typeface="Nunito Sans"/>
                  <a:cs typeface="Nunito Sans"/>
                  <a:sym typeface="Nunito Sans"/>
                </a:rPr>
                <a:t>Diálogo con Organizaciones juveniles</a:t>
              </a:r>
            </a:p>
            <a:p>
              <a:pPr marL="470537" lvl="1" indent="-235268" algn="ctr">
                <a:lnSpc>
                  <a:spcPts val="3120"/>
                </a:lnSpc>
              </a:pPr>
              <a:endParaRPr lang="en-US" sz="2600" spc="24">
                <a:solidFill>
                  <a:srgbClr val="000000"/>
                </a:solidFill>
                <a:latin typeface="Nunito Sans"/>
                <a:ea typeface="Nunito Sans"/>
                <a:cs typeface="Nunito Sans"/>
                <a:sym typeface="Nunito Sans"/>
              </a:endParaRPr>
            </a:p>
          </p:txBody>
        </p:sp>
      </p:grpSp>
      <p:grpSp>
        <p:nvGrpSpPr>
          <p:cNvPr id="15" name="Group 15"/>
          <p:cNvGrpSpPr/>
          <p:nvPr/>
        </p:nvGrpSpPr>
        <p:grpSpPr>
          <a:xfrm>
            <a:off x="4100058" y="2857904"/>
            <a:ext cx="1901805" cy="932245"/>
            <a:chOff x="0" y="0"/>
            <a:chExt cx="2535740" cy="1242993"/>
          </a:xfrm>
        </p:grpSpPr>
        <p:sp>
          <p:nvSpPr>
            <p:cNvPr id="16" name="Freeform 16"/>
            <p:cNvSpPr/>
            <p:nvPr/>
          </p:nvSpPr>
          <p:spPr>
            <a:xfrm>
              <a:off x="12700" y="14265"/>
              <a:ext cx="2510282" cy="1214420"/>
            </a:xfrm>
            <a:custGeom>
              <a:avLst/>
              <a:gdLst/>
              <a:ahLst/>
              <a:cxnLst/>
              <a:rect l="l" t="t" r="r" b="b"/>
              <a:pathLst>
                <a:path w="2510282" h="1214420">
                  <a:moveTo>
                    <a:pt x="0" y="0"/>
                  </a:moveTo>
                  <a:lnTo>
                    <a:pt x="2510282" y="0"/>
                  </a:lnTo>
                  <a:lnTo>
                    <a:pt x="2510282" y="1214421"/>
                  </a:lnTo>
                  <a:lnTo>
                    <a:pt x="0" y="1214421"/>
                  </a:lnTo>
                  <a:close/>
                </a:path>
              </a:pathLst>
            </a:custGeom>
            <a:solidFill>
              <a:srgbClr val="FFC000"/>
            </a:solidFill>
          </p:spPr>
        </p:sp>
        <p:sp>
          <p:nvSpPr>
            <p:cNvPr id="17" name="Freeform 17"/>
            <p:cNvSpPr/>
            <p:nvPr/>
          </p:nvSpPr>
          <p:spPr>
            <a:xfrm>
              <a:off x="0" y="0"/>
              <a:ext cx="2535682" cy="1242951"/>
            </a:xfrm>
            <a:custGeom>
              <a:avLst/>
              <a:gdLst/>
              <a:ahLst/>
              <a:cxnLst/>
              <a:rect l="l" t="t" r="r" b="b"/>
              <a:pathLst>
                <a:path w="2535682" h="1242951">
                  <a:moveTo>
                    <a:pt x="12700" y="0"/>
                  </a:moveTo>
                  <a:lnTo>
                    <a:pt x="2522982" y="0"/>
                  </a:lnTo>
                  <a:cubicBezTo>
                    <a:pt x="2529967" y="0"/>
                    <a:pt x="2535682" y="6419"/>
                    <a:pt x="2535682" y="14265"/>
                  </a:cubicBezTo>
                  <a:lnTo>
                    <a:pt x="2535682" y="1228686"/>
                  </a:lnTo>
                  <a:cubicBezTo>
                    <a:pt x="2535682" y="1236532"/>
                    <a:pt x="2529967" y="1242951"/>
                    <a:pt x="2522982" y="1242951"/>
                  </a:cubicBezTo>
                  <a:lnTo>
                    <a:pt x="12700" y="1242951"/>
                  </a:lnTo>
                  <a:cubicBezTo>
                    <a:pt x="5715" y="1242951"/>
                    <a:pt x="0" y="1236532"/>
                    <a:pt x="0" y="1228686"/>
                  </a:cubicBezTo>
                  <a:lnTo>
                    <a:pt x="0" y="14265"/>
                  </a:lnTo>
                  <a:cubicBezTo>
                    <a:pt x="0" y="6419"/>
                    <a:pt x="5715" y="0"/>
                    <a:pt x="12700" y="0"/>
                  </a:cubicBezTo>
                  <a:moveTo>
                    <a:pt x="12700" y="28531"/>
                  </a:moveTo>
                  <a:lnTo>
                    <a:pt x="12700" y="14265"/>
                  </a:lnTo>
                  <a:lnTo>
                    <a:pt x="25400" y="14265"/>
                  </a:lnTo>
                  <a:lnTo>
                    <a:pt x="25400" y="1228686"/>
                  </a:lnTo>
                  <a:lnTo>
                    <a:pt x="12700" y="1228686"/>
                  </a:lnTo>
                  <a:lnTo>
                    <a:pt x="12700" y="1214420"/>
                  </a:lnTo>
                  <a:lnTo>
                    <a:pt x="2522982" y="1214420"/>
                  </a:lnTo>
                  <a:lnTo>
                    <a:pt x="2522982" y="1228686"/>
                  </a:lnTo>
                  <a:lnTo>
                    <a:pt x="2510282" y="1228686"/>
                  </a:lnTo>
                  <a:lnTo>
                    <a:pt x="2510282" y="14265"/>
                  </a:lnTo>
                  <a:lnTo>
                    <a:pt x="2522982" y="14265"/>
                  </a:lnTo>
                  <a:lnTo>
                    <a:pt x="2522982" y="28531"/>
                  </a:lnTo>
                  <a:lnTo>
                    <a:pt x="12700" y="28531"/>
                  </a:lnTo>
                  <a:close/>
                </a:path>
              </a:pathLst>
            </a:custGeom>
            <a:solidFill>
              <a:srgbClr val="BC8C00"/>
            </a:solidFill>
          </p:spPr>
        </p:sp>
        <p:sp>
          <p:nvSpPr>
            <p:cNvPr id="18" name="TextBox 18"/>
            <p:cNvSpPr txBox="1"/>
            <p:nvPr/>
          </p:nvSpPr>
          <p:spPr>
            <a:xfrm>
              <a:off x="0" y="0"/>
              <a:ext cx="2535740" cy="1242993"/>
            </a:xfrm>
            <a:prstGeom prst="rect">
              <a:avLst/>
            </a:prstGeom>
          </p:spPr>
          <p:txBody>
            <a:bodyPr lIns="50800" tIns="50800" rIns="50800" bIns="50800" rtlCol="0" anchor="ctr"/>
            <a:lstStyle/>
            <a:p>
              <a:pPr algn="ctr">
                <a:lnSpc>
                  <a:spcPts val="4920"/>
                </a:lnSpc>
              </a:pPr>
              <a:r>
                <a:rPr lang="en-US" sz="4100" b="1" spc="38">
                  <a:solidFill>
                    <a:srgbClr val="FFFFFF"/>
                  </a:solidFill>
                  <a:latin typeface="Nunito Sans Bold"/>
                  <a:ea typeface="Nunito Sans Bold"/>
                  <a:cs typeface="Nunito Sans Bold"/>
                  <a:sym typeface="Nunito Sans Bold"/>
                </a:rPr>
                <a:t>2023</a:t>
              </a:r>
            </a:p>
          </p:txBody>
        </p:sp>
      </p:grpSp>
      <p:grpSp>
        <p:nvGrpSpPr>
          <p:cNvPr id="19" name="Group 19"/>
          <p:cNvGrpSpPr/>
          <p:nvPr/>
        </p:nvGrpSpPr>
        <p:grpSpPr>
          <a:xfrm>
            <a:off x="9617349" y="3877503"/>
            <a:ext cx="6766064" cy="5446933"/>
            <a:chOff x="0" y="0"/>
            <a:chExt cx="9021418" cy="7262578"/>
          </a:xfrm>
        </p:grpSpPr>
        <p:sp>
          <p:nvSpPr>
            <p:cNvPr id="20" name="Freeform 20"/>
            <p:cNvSpPr/>
            <p:nvPr/>
          </p:nvSpPr>
          <p:spPr>
            <a:xfrm>
              <a:off x="38100" y="38100"/>
              <a:ext cx="8945245" cy="7186422"/>
            </a:xfrm>
            <a:custGeom>
              <a:avLst/>
              <a:gdLst/>
              <a:ahLst/>
              <a:cxnLst/>
              <a:rect l="l" t="t" r="r" b="b"/>
              <a:pathLst>
                <a:path w="8945245" h="7186422">
                  <a:moveTo>
                    <a:pt x="0" y="0"/>
                  </a:moveTo>
                  <a:lnTo>
                    <a:pt x="8945245" y="0"/>
                  </a:lnTo>
                  <a:lnTo>
                    <a:pt x="8945245" y="7186422"/>
                  </a:lnTo>
                  <a:lnTo>
                    <a:pt x="0" y="7186422"/>
                  </a:lnTo>
                  <a:close/>
                </a:path>
              </a:pathLst>
            </a:custGeom>
            <a:solidFill>
              <a:srgbClr val="FFFFFF"/>
            </a:solidFill>
          </p:spPr>
        </p:sp>
        <p:sp>
          <p:nvSpPr>
            <p:cNvPr id="21" name="Freeform 21"/>
            <p:cNvSpPr/>
            <p:nvPr/>
          </p:nvSpPr>
          <p:spPr>
            <a:xfrm>
              <a:off x="0" y="0"/>
              <a:ext cx="9021445" cy="7262622"/>
            </a:xfrm>
            <a:custGeom>
              <a:avLst/>
              <a:gdLst/>
              <a:ahLst/>
              <a:cxnLst/>
              <a:rect l="l" t="t" r="r" b="b"/>
              <a:pathLst>
                <a:path w="9021445" h="7262622">
                  <a:moveTo>
                    <a:pt x="38100" y="0"/>
                  </a:moveTo>
                  <a:lnTo>
                    <a:pt x="8983345" y="0"/>
                  </a:lnTo>
                  <a:cubicBezTo>
                    <a:pt x="9004426" y="0"/>
                    <a:pt x="9021445" y="17018"/>
                    <a:pt x="9021445" y="38100"/>
                  </a:cubicBezTo>
                  <a:lnTo>
                    <a:pt x="9021445" y="7224522"/>
                  </a:lnTo>
                  <a:cubicBezTo>
                    <a:pt x="9021445" y="7245603"/>
                    <a:pt x="9004426" y="7262622"/>
                    <a:pt x="8983345" y="7262622"/>
                  </a:cubicBezTo>
                  <a:lnTo>
                    <a:pt x="38100" y="7262622"/>
                  </a:lnTo>
                  <a:cubicBezTo>
                    <a:pt x="17018" y="7262622"/>
                    <a:pt x="0" y="7245603"/>
                    <a:pt x="0" y="7224522"/>
                  </a:cubicBezTo>
                  <a:lnTo>
                    <a:pt x="0" y="38100"/>
                  </a:lnTo>
                  <a:cubicBezTo>
                    <a:pt x="0" y="17018"/>
                    <a:pt x="17018" y="0"/>
                    <a:pt x="38100" y="0"/>
                  </a:cubicBezTo>
                  <a:moveTo>
                    <a:pt x="38100" y="76200"/>
                  </a:moveTo>
                  <a:lnTo>
                    <a:pt x="38100" y="38100"/>
                  </a:lnTo>
                  <a:lnTo>
                    <a:pt x="76200" y="38100"/>
                  </a:lnTo>
                  <a:lnTo>
                    <a:pt x="76200" y="7224522"/>
                  </a:lnTo>
                  <a:lnTo>
                    <a:pt x="38100" y="7224522"/>
                  </a:lnTo>
                  <a:lnTo>
                    <a:pt x="38100" y="7186422"/>
                  </a:lnTo>
                  <a:lnTo>
                    <a:pt x="8983345" y="7186422"/>
                  </a:lnTo>
                  <a:lnTo>
                    <a:pt x="8983345" y="7224522"/>
                  </a:lnTo>
                  <a:lnTo>
                    <a:pt x="8945245" y="7224522"/>
                  </a:lnTo>
                  <a:lnTo>
                    <a:pt x="8945245" y="38100"/>
                  </a:lnTo>
                  <a:lnTo>
                    <a:pt x="8983345" y="38100"/>
                  </a:lnTo>
                  <a:lnTo>
                    <a:pt x="8983345" y="76200"/>
                  </a:lnTo>
                  <a:lnTo>
                    <a:pt x="38100" y="76200"/>
                  </a:lnTo>
                  <a:close/>
                </a:path>
              </a:pathLst>
            </a:custGeom>
            <a:solidFill>
              <a:srgbClr val="5B9BD5"/>
            </a:solidFill>
          </p:spPr>
        </p:sp>
        <p:sp>
          <p:nvSpPr>
            <p:cNvPr id="22" name="TextBox 22"/>
            <p:cNvSpPr txBox="1"/>
            <p:nvPr/>
          </p:nvSpPr>
          <p:spPr>
            <a:xfrm>
              <a:off x="0" y="0"/>
              <a:ext cx="9021418" cy="7262578"/>
            </a:xfrm>
            <a:prstGeom prst="rect">
              <a:avLst/>
            </a:prstGeom>
          </p:spPr>
          <p:txBody>
            <a:bodyPr lIns="50800" tIns="50800" rIns="50800" bIns="50800" rtlCol="0" anchor="ctr"/>
            <a:lstStyle/>
            <a:p>
              <a:pPr marL="542925" lvl="1" indent="-271462" algn="l">
                <a:lnSpc>
                  <a:spcPts val="3600"/>
                </a:lnSpc>
                <a:buFont typeface="Arial"/>
                <a:buChar char="•"/>
              </a:pPr>
              <a:r>
                <a:rPr lang="en-US" sz="3000" spc="28">
                  <a:solidFill>
                    <a:srgbClr val="000000"/>
                  </a:solidFill>
                  <a:latin typeface="Nunito Sans"/>
                  <a:ea typeface="Nunito Sans"/>
                  <a:cs typeface="Nunito Sans"/>
                  <a:sym typeface="Nunito Sans"/>
                </a:rPr>
                <a:t>Ajustes Borrador Decreto, publicación y observaciones</a:t>
              </a:r>
            </a:p>
            <a:p>
              <a:pPr marL="542925" lvl="1" indent="-271462" algn="l">
                <a:lnSpc>
                  <a:spcPts val="3600"/>
                </a:lnSpc>
                <a:buFont typeface="Arial"/>
                <a:buChar char="•"/>
              </a:pPr>
              <a:r>
                <a:rPr lang="en-US" sz="3000" spc="28">
                  <a:solidFill>
                    <a:srgbClr val="000000"/>
                  </a:solidFill>
                  <a:latin typeface="Nunito Sans"/>
                  <a:ea typeface="Nunito Sans"/>
                  <a:cs typeface="Nunito Sans"/>
                  <a:sym typeface="Nunito Sans"/>
                </a:rPr>
                <a:t>Registro MGA – DNP</a:t>
              </a:r>
            </a:p>
            <a:p>
              <a:pPr marL="542925" lvl="1" indent="-271462" algn="l">
                <a:lnSpc>
                  <a:spcPts val="3600"/>
                </a:lnSpc>
                <a:buFont typeface="Arial"/>
                <a:buChar char="•"/>
              </a:pPr>
              <a:r>
                <a:rPr lang="en-US" sz="3000" spc="28">
                  <a:solidFill>
                    <a:srgbClr val="000000"/>
                  </a:solidFill>
                  <a:latin typeface="Nunito Sans"/>
                  <a:ea typeface="Nunito Sans"/>
                  <a:cs typeface="Nunito Sans"/>
                  <a:sym typeface="Nunito Sans"/>
                </a:rPr>
                <a:t>Búsqueda fuentes de financiación</a:t>
              </a:r>
            </a:p>
            <a:p>
              <a:pPr marL="542925" lvl="1" indent="-271462" algn="l">
                <a:lnSpc>
                  <a:spcPts val="3600"/>
                </a:lnSpc>
              </a:pPr>
              <a:endParaRPr lang="en-US" sz="3000" spc="28">
                <a:solidFill>
                  <a:srgbClr val="000000"/>
                </a:solidFill>
                <a:latin typeface="Nunito Sans"/>
                <a:ea typeface="Nunito Sans"/>
                <a:cs typeface="Nunito Sans"/>
                <a:sym typeface="Nunito Sans"/>
              </a:endParaRPr>
            </a:p>
            <a:p>
              <a:pPr marL="542925" lvl="1" indent="-271462" algn="ctr">
                <a:lnSpc>
                  <a:spcPts val="3600"/>
                </a:lnSpc>
              </a:pPr>
              <a:endParaRPr lang="en-US" sz="3000" spc="28">
                <a:solidFill>
                  <a:srgbClr val="000000"/>
                </a:solidFill>
                <a:latin typeface="Nunito Sans"/>
                <a:ea typeface="Nunito Sans"/>
                <a:cs typeface="Nunito Sans"/>
                <a:sym typeface="Nunito Sans"/>
              </a:endParaRPr>
            </a:p>
          </p:txBody>
        </p:sp>
      </p:grpSp>
      <p:grpSp>
        <p:nvGrpSpPr>
          <p:cNvPr id="23" name="Group 23"/>
          <p:cNvGrpSpPr/>
          <p:nvPr/>
        </p:nvGrpSpPr>
        <p:grpSpPr>
          <a:xfrm>
            <a:off x="11781600" y="2857904"/>
            <a:ext cx="1901805" cy="932245"/>
            <a:chOff x="0" y="0"/>
            <a:chExt cx="2535740" cy="1242993"/>
          </a:xfrm>
        </p:grpSpPr>
        <p:sp>
          <p:nvSpPr>
            <p:cNvPr id="24" name="Freeform 24"/>
            <p:cNvSpPr/>
            <p:nvPr/>
          </p:nvSpPr>
          <p:spPr>
            <a:xfrm>
              <a:off x="12700" y="14265"/>
              <a:ext cx="2510282" cy="1214420"/>
            </a:xfrm>
            <a:custGeom>
              <a:avLst/>
              <a:gdLst/>
              <a:ahLst/>
              <a:cxnLst/>
              <a:rect l="l" t="t" r="r" b="b"/>
              <a:pathLst>
                <a:path w="2510282" h="1214420">
                  <a:moveTo>
                    <a:pt x="0" y="0"/>
                  </a:moveTo>
                  <a:lnTo>
                    <a:pt x="2510282" y="0"/>
                  </a:lnTo>
                  <a:lnTo>
                    <a:pt x="2510282" y="1214421"/>
                  </a:lnTo>
                  <a:lnTo>
                    <a:pt x="0" y="1214421"/>
                  </a:lnTo>
                  <a:close/>
                </a:path>
              </a:pathLst>
            </a:custGeom>
            <a:solidFill>
              <a:srgbClr val="FFC000"/>
            </a:solidFill>
          </p:spPr>
        </p:sp>
        <p:sp>
          <p:nvSpPr>
            <p:cNvPr id="25" name="Freeform 25"/>
            <p:cNvSpPr/>
            <p:nvPr/>
          </p:nvSpPr>
          <p:spPr>
            <a:xfrm>
              <a:off x="0" y="0"/>
              <a:ext cx="2535682" cy="1242951"/>
            </a:xfrm>
            <a:custGeom>
              <a:avLst/>
              <a:gdLst/>
              <a:ahLst/>
              <a:cxnLst/>
              <a:rect l="l" t="t" r="r" b="b"/>
              <a:pathLst>
                <a:path w="2535682" h="1242951">
                  <a:moveTo>
                    <a:pt x="12700" y="0"/>
                  </a:moveTo>
                  <a:lnTo>
                    <a:pt x="2522982" y="0"/>
                  </a:lnTo>
                  <a:cubicBezTo>
                    <a:pt x="2529967" y="0"/>
                    <a:pt x="2535682" y="6419"/>
                    <a:pt x="2535682" y="14265"/>
                  </a:cubicBezTo>
                  <a:lnTo>
                    <a:pt x="2535682" y="1228686"/>
                  </a:lnTo>
                  <a:cubicBezTo>
                    <a:pt x="2535682" y="1236532"/>
                    <a:pt x="2529967" y="1242951"/>
                    <a:pt x="2522982" y="1242951"/>
                  </a:cubicBezTo>
                  <a:lnTo>
                    <a:pt x="12700" y="1242951"/>
                  </a:lnTo>
                  <a:cubicBezTo>
                    <a:pt x="5715" y="1242951"/>
                    <a:pt x="0" y="1236532"/>
                    <a:pt x="0" y="1228686"/>
                  </a:cubicBezTo>
                  <a:lnTo>
                    <a:pt x="0" y="14265"/>
                  </a:lnTo>
                  <a:cubicBezTo>
                    <a:pt x="0" y="6419"/>
                    <a:pt x="5715" y="0"/>
                    <a:pt x="12700" y="0"/>
                  </a:cubicBezTo>
                  <a:moveTo>
                    <a:pt x="12700" y="28531"/>
                  </a:moveTo>
                  <a:lnTo>
                    <a:pt x="12700" y="14265"/>
                  </a:lnTo>
                  <a:lnTo>
                    <a:pt x="25400" y="14265"/>
                  </a:lnTo>
                  <a:lnTo>
                    <a:pt x="25400" y="1228686"/>
                  </a:lnTo>
                  <a:lnTo>
                    <a:pt x="12700" y="1228686"/>
                  </a:lnTo>
                  <a:lnTo>
                    <a:pt x="12700" y="1214420"/>
                  </a:lnTo>
                  <a:lnTo>
                    <a:pt x="2522982" y="1214420"/>
                  </a:lnTo>
                  <a:lnTo>
                    <a:pt x="2522982" y="1228686"/>
                  </a:lnTo>
                  <a:lnTo>
                    <a:pt x="2510282" y="1228686"/>
                  </a:lnTo>
                  <a:lnTo>
                    <a:pt x="2510282" y="14265"/>
                  </a:lnTo>
                  <a:lnTo>
                    <a:pt x="2522982" y="14265"/>
                  </a:lnTo>
                  <a:lnTo>
                    <a:pt x="2522982" y="28531"/>
                  </a:lnTo>
                  <a:lnTo>
                    <a:pt x="12700" y="28531"/>
                  </a:lnTo>
                  <a:close/>
                </a:path>
              </a:pathLst>
            </a:custGeom>
            <a:solidFill>
              <a:srgbClr val="BC8C00"/>
            </a:solidFill>
          </p:spPr>
        </p:sp>
        <p:sp>
          <p:nvSpPr>
            <p:cNvPr id="26" name="TextBox 26"/>
            <p:cNvSpPr txBox="1"/>
            <p:nvPr/>
          </p:nvSpPr>
          <p:spPr>
            <a:xfrm>
              <a:off x="0" y="0"/>
              <a:ext cx="2535740" cy="1242993"/>
            </a:xfrm>
            <a:prstGeom prst="rect">
              <a:avLst/>
            </a:prstGeom>
          </p:spPr>
          <p:txBody>
            <a:bodyPr lIns="50800" tIns="50800" rIns="50800" bIns="50800" rtlCol="0" anchor="ctr"/>
            <a:lstStyle/>
            <a:p>
              <a:pPr algn="ctr">
                <a:lnSpc>
                  <a:spcPts val="4920"/>
                </a:lnSpc>
              </a:pPr>
              <a:r>
                <a:rPr lang="en-US" sz="4100" b="1" spc="38">
                  <a:solidFill>
                    <a:srgbClr val="FFFFFF"/>
                  </a:solidFill>
                  <a:latin typeface="Nunito Sans Bold"/>
                  <a:ea typeface="Nunito Sans Bold"/>
                  <a:cs typeface="Nunito Sans Bold"/>
                  <a:sym typeface="Nunito Sans Bold"/>
                </a:rPr>
                <a:t>2024</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1678356" y="3518730"/>
            <a:ext cx="14931288" cy="2492629"/>
          </a:xfrm>
          <a:prstGeom prst="rect">
            <a:avLst/>
          </a:prstGeom>
        </p:spPr>
        <p:txBody>
          <a:bodyPr lIns="0" tIns="0" rIns="0" bIns="0" rtlCol="0" anchor="t">
            <a:spAutoFit/>
          </a:bodyPr>
          <a:lstStyle/>
          <a:p>
            <a:pPr algn="ctr">
              <a:lnSpc>
                <a:spcPts val="9644"/>
              </a:lnSpc>
            </a:pPr>
            <a:r>
              <a:rPr lang="en-US" sz="9455" b="1" spc="88">
                <a:solidFill>
                  <a:srgbClr val="C55A11"/>
                </a:solidFill>
                <a:latin typeface="Nunito Bold"/>
                <a:ea typeface="Nunito Bold"/>
                <a:cs typeface="Nunito Bold"/>
                <a:sym typeface="Nunito Bold"/>
              </a:rPr>
              <a:t>DESARROLLO ORGANIZACIONAL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982931"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10" name="Freeform 10"/>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11" name="Freeform 11"/>
          <p:cNvSpPr/>
          <p:nvPr/>
        </p:nvSpPr>
        <p:spPr>
          <a:xfrm>
            <a:off x="4492898" y="957907"/>
            <a:ext cx="8996512" cy="8996512"/>
          </a:xfrm>
          <a:custGeom>
            <a:avLst/>
            <a:gdLst/>
            <a:ahLst/>
            <a:cxnLst/>
            <a:rect l="l" t="t" r="r" b="b"/>
            <a:pathLst>
              <a:path w="8996512" h="8996512">
                <a:moveTo>
                  <a:pt x="0" y="0"/>
                </a:moveTo>
                <a:lnTo>
                  <a:pt x="8996512" y="0"/>
                </a:lnTo>
                <a:lnTo>
                  <a:pt x="8996512" y="8996512"/>
                </a:lnTo>
                <a:lnTo>
                  <a:pt x="0" y="8996512"/>
                </a:lnTo>
                <a:lnTo>
                  <a:pt x="0" y="0"/>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sp>
      <p:sp>
        <p:nvSpPr>
          <p:cNvPr id="12" name="Freeform 12"/>
          <p:cNvSpPr/>
          <p:nvPr/>
        </p:nvSpPr>
        <p:spPr>
          <a:xfrm rot="-1833853">
            <a:off x="2718488" y="2010714"/>
            <a:ext cx="2785943" cy="2663033"/>
          </a:xfrm>
          <a:custGeom>
            <a:avLst/>
            <a:gdLst/>
            <a:ahLst/>
            <a:cxnLst/>
            <a:rect l="l" t="t" r="r" b="b"/>
            <a:pathLst>
              <a:path w="2785943" h="2663033">
                <a:moveTo>
                  <a:pt x="0" y="0"/>
                </a:moveTo>
                <a:lnTo>
                  <a:pt x="2785942" y="0"/>
                </a:lnTo>
                <a:lnTo>
                  <a:pt x="2785942" y="2663034"/>
                </a:lnTo>
                <a:lnTo>
                  <a:pt x="0" y="2663034"/>
                </a:lnTo>
                <a:lnTo>
                  <a:pt x="0" y="0"/>
                </a:lnTo>
                <a:close/>
              </a:path>
            </a:pathLst>
          </a:custGeom>
          <a:blipFill>
            <a:blip r:embed="rId7"/>
            <a:stretch>
              <a:fillRect/>
            </a:stretch>
          </a:blipFill>
        </p:spPr>
      </p:sp>
      <p:sp>
        <p:nvSpPr>
          <p:cNvPr id="13" name="TextBox 13"/>
          <p:cNvSpPr txBox="1"/>
          <p:nvPr/>
        </p:nvSpPr>
        <p:spPr>
          <a:xfrm>
            <a:off x="4430217" y="2333992"/>
            <a:ext cx="9427565" cy="1398790"/>
          </a:xfrm>
          <a:prstGeom prst="rect">
            <a:avLst/>
          </a:prstGeom>
        </p:spPr>
        <p:txBody>
          <a:bodyPr lIns="0" tIns="0" rIns="0" bIns="0" rtlCol="0" anchor="t">
            <a:spAutoFit/>
          </a:bodyPr>
          <a:lstStyle/>
          <a:p>
            <a:pPr marL="0" lvl="0" indent="0" algn="ctr">
              <a:lnSpc>
                <a:spcPts val="5463"/>
              </a:lnSpc>
              <a:spcBef>
                <a:spcPct val="0"/>
              </a:spcBef>
            </a:pPr>
            <a:r>
              <a:rPr lang="en-US" sz="5356" b="1" u="none" strike="noStrike" spc="50">
                <a:solidFill>
                  <a:srgbClr val="F2F2F3"/>
                </a:solidFill>
                <a:latin typeface="Nunito Bold"/>
                <a:ea typeface="Nunito Bold"/>
                <a:cs typeface="Nunito Bold"/>
                <a:sym typeface="Nunito Bold"/>
              </a:rPr>
              <a:t>MISIONALIDAD</a:t>
            </a:r>
          </a:p>
          <a:p>
            <a:pPr marL="0" lvl="0" indent="0" algn="ctr">
              <a:lnSpc>
                <a:spcPts val="5463"/>
              </a:lnSpc>
              <a:spcBef>
                <a:spcPct val="0"/>
              </a:spcBef>
            </a:pPr>
            <a:endParaRPr lang="en-US" sz="5356" b="1" u="none" strike="noStrike" spc="50">
              <a:solidFill>
                <a:srgbClr val="F2F2F3"/>
              </a:solidFill>
              <a:latin typeface="Nunito Bold"/>
              <a:ea typeface="Nunito Bold"/>
              <a:cs typeface="Nunito Bold"/>
              <a:sym typeface="Nunito Bold"/>
            </a:endParaRPr>
          </a:p>
        </p:txBody>
      </p:sp>
      <p:sp>
        <p:nvSpPr>
          <p:cNvPr id="14" name="TextBox 14"/>
          <p:cNvSpPr txBox="1"/>
          <p:nvPr/>
        </p:nvSpPr>
        <p:spPr>
          <a:xfrm>
            <a:off x="5589261" y="3586583"/>
            <a:ext cx="7519839" cy="1042787"/>
          </a:xfrm>
          <a:prstGeom prst="rect">
            <a:avLst/>
          </a:prstGeom>
        </p:spPr>
        <p:txBody>
          <a:bodyPr lIns="0" tIns="0" rIns="0" bIns="0" rtlCol="0" anchor="t">
            <a:spAutoFit/>
          </a:bodyPr>
          <a:lstStyle/>
          <a:p>
            <a:pPr algn="ctr">
              <a:lnSpc>
                <a:spcPts val="2753"/>
              </a:lnSpc>
              <a:spcBef>
                <a:spcPct val="0"/>
              </a:spcBef>
            </a:pPr>
            <a:r>
              <a:rPr lang="en-US" sz="2699" b="1" spc="25">
                <a:solidFill>
                  <a:srgbClr val="021531"/>
                </a:solidFill>
                <a:latin typeface="Nunito Bold"/>
                <a:ea typeface="Nunito Bold"/>
                <a:cs typeface="Nunito Bold"/>
                <a:sym typeface="Nunito Bold"/>
              </a:rPr>
              <a:t>Las principales funciones de la dependencia </a:t>
            </a:r>
          </a:p>
          <a:p>
            <a:pPr algn="ctr">
              <a:lnSpc>
                <a:spcPts val="2753"/>
              </a:lnSpc>
              <a:spcBef>
                <a:spcPct val="0"/>
              </a:spcBef>
            </a:pPr>
            <a:r>
              <a:rPr lang="en-US" sz="2699" b="1" spc="25">
                <a:solidFill>
                  <a:srgbClr val="021531"/>
                </a:solidFill>
                <a:latin typeface="Nunito Bold"/>
                <a:ea typeface="Nunito Bold"/>
                <a:cs typeface="Nunito Bold"/>
                <a:sym typeface="Nunito Bold"/>
              </a:rPr>
              <a:t>están encaminadas a prestar acompañamiento</a:t>
            </a:r>
          </a:p>
          <a:p>
            <a:pPr algn="ctr">
              <a:lnSpc>
                <a:spcPts val="2753"/>
              </a:lnSpc>
              <a:spcBef>
                <a:spcPct val="0"/>
              </a:spcBef>
            </a:pPr>
            <a:r>
              <a:rPr lang="en-US" sz="2699" spc="25">
                <a:solidFill>
                  <a:srgbClr val="021531"/>
                </a:solidFill>
                <a:latin typeface="Museo Sans 1"/>
                <a:ea typeface="Museo Sans 1"/>
                <a:cs typeface="Museo Sans 1"/>
                <a:sym typeface="Museo Sans 1"/>
              </a:rPr>
              <a:t>técnico a las</a:t>
            </a:r>
            <a:r>
              <a:rPr lang="en-US" sz="2699" spc="25">
                <a:solidFill>
                  <a:srgbClr val="F2F2F3"/>
                </a:solidFill>
                <a:latin typeface="Museo Sans 1"/>
                <a:ea typeface="Museo Sans 1"/>
                <a:cs typeface="Museo Sans 1"/>
                <a:sym typeface="Museo Sans 1"/>
              </a:rPr>
              <a:t> entidades del Estado </a:t>
            </a:r>
            <a:r>
              <a:rPr lang="en-US" sz="2699" spc="25">
                <a:solidFill>
                  <a:srgbClr val="021531"/>
                </a:solidFill>
                <a:latin typeface="Museo Sans 1"/>
                <a:ea typeface="Museo Sans 1"/>
                <a:cs typeface="Museo Sans 1"/>
                <a:sym typeface="Museo Sans 1"/>
              </a:rPr>
              <a:t>en:</a:t>
            </a:r>
          </a:p>
        </p:txBody>
      </p:sp>
      <p:sp>
        <p:nvSpPr>
          <p:cNvPr id="15" name="TextBox 15"/>
          <p:cNvSpPr txBox="1"/>
          <p:nvPr/>
        </p:nvSpPr>
        <p:spPr>
          <a:xfrm>
            <a:off x="5987972" y="5200650"/>
            <a:ext cx="6722418" cy="2649261"/>
          </a:xfrm>
          <a:prstGeom prst="rect">
            <a:avLst/>
          </a:prstGeom>
        </p:spPr>
        <p:txBody>
          <a:bodyPr lIns="0" tIns="0" rIns="0" bIns="0" rtlCol="0" anchor="t">
            <a:spAutoFit/>
          </a:bodyPr>
          <a:lstStyle/>
          <a:p>
            <a:pPr marL="732048" lvl="1" indent="-366024" algn="l">
              <a:lnSpc>
                <a:spcPts val="3458"/>
              </a:lnSpc>
              <a:buFont typeface="Arial"/>
              <a:buChar char="•"/>
            </a:pPr>
            <a:r>
              <a:rPr lang="en-US" sz="3390" b="1" spc="31">
                <a:solidFill>
                  <a:srgbClr val="021531"/>
                </a:solidFill>
                <a:latin typeface="Nunito Bold"/>
                <a:ea typeface="Nunito Bold"/>
                <a:cs typeface="Nunito Bold"/>
                <a:sym typeface="Nunito Bold"/>
              </a:rPr>
              <a:t>Estructura organizacionales</a:t>
            </a:r>
          </a:p>
          <a:p>
            <a:pPr marL="732048" lvl="1" indent="-366024" algn="l">
              <a:lnSpc>
                <a:spcPts val="3458"/>
              </a:lnSpc>
              <a:buFont typeface="Arial"/>
              <a:buChar char="•"/>
            </a:pPr>
            <a:r>
              <a:rPr lang="en-US" sz="3390" b="1" spc="31">
                <a:solidFill>
                  <a:srgbClr val="F2F2F3"/>
                </a:solidFill>
                <a:latin typeface="Nunito Bold"/>
                <a:ea typeface="Nunito Bold"/>
                <a:cs typeface="Nunito Bold"/>
                <a:sym typeface="Nunito Bold"/>
              </a:rPr>
              <a:t>Plantas de personal</a:t>
            </a:r>
          </a:p>
          <a:p>
            <a:pPr marL="732048" lvl="1" indent="-366024" algn="l">
              <a:lnSpc>
                <a:spcPts val="3458"/>
              </a:lnSpc>
              <a:buFont typeface="Arial"/>
              <a:buChar char="•"/>
            </a:pPr>
            <a:r>
              <a:rPr lang="en-US" sz="3390" b="1" spc="31">
                <a:solidFill>
                  <a:srgbClr val="021531"/>
                </a:solidFill>
                <a:latin typeface="Nunito Bold"/>
                <a:ea typeface="Nunito Bold"/>
                <a:cs typeface="Nunito Bold"/>
                <a:sym typeface="Nunito Bold"/>
              </a:rPr>
              <a:t>Instancias de coordinación</a:t>
            </a:r>
          </a:p>
          <a:p>
            <a:pPr marL="732048" lvl="1" indent="-366024" algn="l">
              <a:lnSpc>
                <a:spcPts val="3458"/>
              </a:lnSpc>
              <a:buFont typeface="Arial"/>
              <a:buChar char="•"/>
            </a:pPr>
            <a:r>
              <a:rPr lang="en-US" sz="3390" b="1" spc="31">
                <a:solidFill>
                  <a:srgbClr val="F2F2F3"/>
                </a:solidFill>
                <a:latin typeface="Nunito Bold"/>
                <a:ea typeface="Nunito Bold"/>
                <a:cs typeface="Nunito Bold"/>
                <a:sym typeface="Nunito Bold"/>
              </a:rPr>
              <a:t>Estructura salarial del Estado</a:t>
            </a:r>
          </a:p>
          <a:p>
            <a:pPr marL="732048" lvl="1" indent="-366024" algn="l">
              <a:lnSpc>
                <a:spcPts val="3458"/>
              </a:lnSpc>
              <a:buFont typeface="Arial"/>
              <a:buChar char="•"/>
            </a:pPr>
            <a:r>
              <a:rPr lang="en-US" sz="3390" b="1" spc="31">
                <a:solidFill>
                  <a:srgbClr val="021531"/>
                </a:solidFill>
                <a:latin typeface="Nunito Bold"/>
                <a:ea typeface="Nunito Bold"/>
                <a:cs typeface="Nunito Bold"/>
                <a:sym typeface="Nunito Bold"/>
              </a:rPr>
              <a:t>Manuales de funciones</a:t>
            </a:r>
          </a:p>
          <a:p>
            <a:pPr marL="732048" lvl="1" indent="-366024" algn="l">
              <a:lnSpc>
                <a:spcPts val="3458"/>
              </a:lnSpc>
              <a:buFont typeface="Arial"/>
              <a:buChar char="•"/>
            </a:pPr>
            <a:r>
              <a:rPr lang="en-US" sz="3390" b="1" spc="31">
                <a:solidFill>
                  <a:srgbClr val="F2F2F3"/>
                </a:solidFill>
                <a:latin typeface="Nunito Bold"/>
                <a:ea typeface="Nunito Bold"/>
                <a:cs typeface="Nunito Bold"/>
                <a:sym typeface="Nunito Bold"/>
              </a:rPr>
              <a:t>Estructura del Estado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52400" y="34511"/>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aphicFrame>
        <p:nvGraphicFramePr>
          <p:cNvPr id="9" name="Table 9"/>
          <p:cNvGraphicFramePr>
            <a:graphicFrameLocks noGrp="1"/>
          </p:cNvGraphicFramePr>
          <p:nvPr/>
        </p:nvGraphicFramePr>
        <p:xfrm>
          <a:off x="4489440" y="3995645"/>
          <a:ext cx="9613921" cy="4191000"/>
        </p:xfrm>
        <a:graphic>
          <a:graphicData uri="http://schemas.openxmlformats.org/drawingml/2006/table">
            <a:tbl>
              <a:tblPr/>
              <a:tblGrid>
                <a:gridCol w="7318463">
                  <a:extLst>
                    <a:ext uri="{9D8B030D-6E8A-4147-A177-3AD203B41FA5}">
                      <a16:colId xmlns:a16="http://schemas.microsoft.com/office/drawing/2014/main" val="20000"/>
                    </a:ext>
                  </a:extLst>
                </a:gridCol>
                <a:gridCol w="2295458">
                  <a:extLst>
                    <a:ext uri="{9D8B030D-6E8A-4147-A177-3AD203B41FA5}">
                      <a16:colId xmlns:a16="http://schemas.microsoft.com/office/drawing/2014/main" val="20001"/>
                    </a:ext>
                  </a:extLst>
                </a:gridCol>
              </a:tblGrid>
              <a:tr h="1038138">
                <a:tc gridSpan="2">
                  <a:txBody>
                    <a:bodyPr/>
                    <a:lstStyle/>
                    <a:p>
                      <a:pPr algn="ctr">
                        <a:lnSpc>
                          <a:spcPts val="4059"/>
                        </a:lnSpc>
                        <a:defRPr/>
                      </a:pPr>
                      <a:r>
                        <a:rPr lang="en-US" sz="2899" b="1">
                          <a:solidFill>
                            <a:srgbClr val="021531"/>
                          </a:solidFill>
                          <a:latin typeface="Nunito Sans Bold"/>
                          <a:ea typeface="Nunito Sans Bold"/>
                          <a:cs typeface="Nunito Sans Bold"/>
                          <a:sym typeface="Nunito Sans Bold"/>
                        </a:rPr>
                        <a:t>EMPLEOS FORMALIZADOS  Y CREADOS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D861"/>
                    </a:solidFill>
                  </a:tcPr>
                </a:tc>
                <a:tc hMerge="1">
                  <a:txBody>
                    <a:bodyPr/>
                    <a:lstStyle/>
                    <a:p>
                      <a:pPr algn="ctr">
                        <a:lnSpc>
                          <a:spcPts val="4059"/>
                        </a:lnSpc>
                        <a:defRPr/>
                      </a:pPr>
                      <a:r>
                        <a:rPr lang="en-US" sz="2899" b="1">
                          <a:solidFill>
                            <a:srgbClr val="021531"/>
                          </a:solidFill>
                          <a:latin typeface="Nunito Sans Bold"/>
                          <a:ea typeface="Nunito Sans Bold"/>
                          <a:cs typeface="Nunito Sans Bold"/>
                          <a:sym typeface="Nunito Sans Bold"/>
                        </a:rPr>
                        <a:t>EMPLEOS FORMALIZADOS  Y CREADOS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D861"/>
                    </a:solidFill>
                  </a:tcPr>
                </a:tc>
                <a:extLst>
                  <a:ext uri="{0D108BD9-81ED-4DB2-BD59-A6C34878D82A}">
                    <a16:rowId xmlns:a16="http://schemas.microsoft.com/office/drawing/2014/main" val="10000"/>
                  </a:ext>
                </a:extLst>
              </a:tr>
              <a:tr h="1028525">
                <a:tc>
                  <a:txBody>
                    <a:bodyPr/>
                    <a:lstStyle/>
                    <a:p>
                      <a:pPr algn="l">
                        <a:lnSpc>
                          <a:spcPts val="2520"/>
                        </a:lnSpc>
                        <a:defRPr/>
                      </a:pPr>
                      <a:r>
                        <a:rPr lang="en-US" sz="1800">
                          <a:solidFill>
                            <a:srgbClr val="000000"/>
                          </a:solidFill>
                          <a:latin typeface="Nunito Sans"/>
                          <a:ea typeface="Nunito Sans"/>
                          <a:cs typeface="Nunito Sans"/>
                          <a:sym typeface="Nunito Sans"/>
                        </a:rPr>
                        <a:t>Empleos Permanentes - Temporales creados Orden Nacional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8B2B2"/>
                    </a:solidFill>
                  </a:tcPr>
                </a:tc>
                <a:tc>
                  <a:txBody>
                    <a:bodyPr/>
                    <a:lstStyle/>
                    <a:p>
                      <a:pPr algn="l">
                        <a:lnSpc>
                          <a:spcPts val="3079"/>
                        </a:lnSpc>
                        <a:defRPr/>
                      </a:pPr>
                      <a:r>
                        <a:rPr lang="en-US" sz="2199">
                          <a:solidFill>
                            <a:srgbClr val="000000"/>
                          </a:solidFill>
                          <a:latin typeface="Nunito Sans"/>
                          <a:ea typeface="Nunito Sans"/>
                          <a:cs typeface="Nunito Sans"/>
                          <a:sym typeface="Nunito Sans"/>
                        </a:rPr>
                        <a:t>14.571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1"/>
                  </a:ext>
                </a:extLst>
              </a:tr>
              <a:tr h="1028525">
                <a:tc>
                  <a:txBody>
                    <a:bodyPr/>
                    <a:lstStyle/>
                    <a:p>
                      <a:pPr algn="l">
                        <a:lnSpc>
                          <a:spcPts val="2520"/>
                        </a:lnSpc>
                        <a:defRPr/>
                      </a:pPr>
                      <a:r>
                        <a:rPr lang="en-US" sz="1800">
                          <a:solidFill>
                            <a:srgbClr val="000000"/>
                          </a:solidFill>
                          <a:latin typeface="Nunito Sans"/>
                          <a:ea typeface="Nunito Sans"/>
                          <a:cs typeface="Nunito Sans"/>
                          <a:sym typeface="Nunito Sans"/>
                        </a:rPr>
                        <a:t>Empleos Permanentes - Temporales creados Orden Territorial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8B2B2"/>
                    </a:solidFill>
                  </a:tcPr>
                </a:tc>
                <a:tc>
                  <a:txBody>
                    <a:bodyPr/>
                    <a:lstStyle/>
                    <a:p>
                      <a:pPr algn="l">
                        <a:lnSpc>
                          <a:spcPts val="3079"/>
                        </a:lnSpc>
                        <a:defRPr/>
                      </a:pPr>
                      <a:r>
                        <a:rPr lang="en-US" sz="2199">
                          <a:solidFill>
                            <a:srgbClr val="000000"/>
                          </a:solidFill>
                          <a:latin typeface="Nunito Sans"/>
                          <a:ea typeface="Nunito Sans"/>
                          <a:cs typeface="Nunito Sans"/>
                          <a:sym typeface="Nunito Sans"/>
                        </a:rPr>
                        <a:t>4.169</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2"/>
                  </a:ext>
                </a:extLst>
              </a:tr>
              <a:tr h="1095812">
                <a:tc>
                  <a:txBody>
                    <a:bodyPr/>
                    <a:lstStyle/>
                    <a:p>
                      <a:pPr algn="l">
                        <a:lnSpc>
                          <a:spcPts val="3359"/>
                        </a:lnSpc>
                        <a:defRPr/>
                      </a:pPr>
                      <a:r>
                        <a:rPr lang="en-US" sz="2399" b="1">
                          <a:solidFill>
                            <a:srgbClr val="000000"/>
                          </a:solidFill>
                          <a:latin typeface="Nunito Sans Bold"/>
                          <a:ea typeface="Nunito Sans Bold"/>
                          <a:cs typeface="Nunito Sans Bold"/>
                          <a:sym typeface="Nunito Sans Bold"/>
                        </a:rPr>
                        <a:t>Acumulado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D861"/>
                    </a:solidFill>
                  </a:tcPr>
                </a:tc>
                <a:tc>
                  <a:txBody>
                    <a:bodyPr/>
                    <a:lstStyle/>
                    <a:p>
                      <a:pPr algn="l">
                        <a:lnSpc>
                          <a:spcPts val="4479"/>
                        </a:lnSpc>
                        <a:defRPr/>
                      </a:pPr>
                      <a:r>
                        <a:rPr lang="en-US" sz="3199" b="1">
                          <a:solidFill>
                            <a:srgbClr val="000000"/>
                          </a:solidFill>
                          <a:latin typeface="Nunito Sans Bold"/>
                          <a:ea typeface="Nunito Sans Bold"/>
                          <a:cs typeface="Nunito Sans Bold"/>
                          <a:sym typeface="Nunito Sans Bold"/>
                        </a:rPr>
                        <a:t>18.740</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D861"/>
                    </a:solidFill>
                  </a:tcPr>
                </a:tc>
                <a:extLst>
                  <a:ext uri="{0D108BD9-81ED-4DB2-BD59-A6C34878D82A}">
                    <a16:rowId xmlns:a16="http://schemas.microsoft.com/office/drawing/2014/main" val="10003"/>
                  </a:ext>
                </a:extLst>
              </a:tr>
            </a:tbl>
          </a:graphicData>
        </a:graphic>
      </p:graphicFrame>
      <p:sp>
        <p:nvSpPr>
          <p:cNvPr id="10" name="TextBox 10"/>
          <p:cNvSpPr txBox="1"/>
          <p:nvPr/>
        </p:nvSpPr>
        <p:spPr>
          <a:xfrm>
            <a:off x="4695903" y="445452"/>
            <a:ext cx="9797653" cy="1052197"/>
          </a:xfrm>
          <a:prstGeom prst="rect">
            <a:avLst/>
          </a:prstGeom>
        </p:spPr>
        <p:txBody>
          <a:bodyPr lIns="0" tIns="0" rIns="0" bIns="0" rtlCol="0" anchor="t">
            <a:spAutoFit/>
          </a:bodyPr>
          <a:lstStyle/>
          <a:p>
            <a:pPr algn="ctr">
              <a:lnSpc>
                <a:spcPts val="8679"/>
              </a:lnSpc>
            </a:pPr>
            <a:r>
              <a:rPr lang="en-US" sz="6199">
                <a:solidFill>
                  <a:srgbClr val="C55A11"/>
                </a:solidFill>
                <a:latin typeface="Museo Sans 1"/>
                <a:ea typeface="Museo Sans 1"/>
                <a:cs typeface="Museo Sans 1"/>
                <a:sym typeface="Museo Sans 1"/>
              </a:rPr>
              <a:t>Formalización del Empleo </a:t>
            </a:r>
          </a:p>
        </p:txBody>
      </p:sp>
      <p:sp>
        <p:nvSpPr>
          <p:cNvPr id="11" name="Freeform 11"/>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12" name="Freeform 12"/>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13" name="TextBox 13"/>
          <p:cNvSpPr txBox="1"/>
          <p:nvPr/>
        </p:nvSpPr>
        <p:spPr>
          <a:xfrm>
            <a:off x="1937844" y="2461555"/>
            <a:ext cx="15112821" cy="1517015"/>
          </a:xfrm>
          <a:prstGeom prst="rect">
            <a:avLst/>
          </a:prstGeom>
        </p:spPr>
        <p:txBody>
          <a:bodyPr lIns="0" tIns="0" rIns="0" bIns="0" rtlCol="0" anchor="t">
            <a:spAutoFit/>
          </a:bodyPr>
          <a:lstStyle/>
          <a:p>
            <a:pPr algn="ctr">
              <a:lnSpc>
                <a:spcPts val="4059"/>
              </a:lnSpc>
            </a:pPr>
            <a:r>
              <a:rPr lang="en-US" sz="2899">
                <a:solidFill>
                  <a:srgbClr val="021531"/>
                </a:solidFill>
                <a:latin typeface="Nunito Sans"/>
                <a:ea typeface="Nunito Sans"/>
                <a:cs typeface="Nunito Sans"/>
                <a:sym typeface="Nunito Sans"/>
              </a:rPr>
              <a:t>El acumulado a 2024 muestra una formalización de </a:t>
            </a:r>
            <a:r>
              <a:rPr lang="en-US" sz="2899" b="1">
                <a:solidFill>
                  <a:srgbClr val="021531"/>
                </a:solidFill>
                <a:latin typeface="Nunito Sans Bold"/>
                <a:ea typeface="Nunito Sans Bold"/>
                <a:cs typeface="Nunito Sans Bold"/>
                <a:sym typeface="Nunito Sans Bold"/>
              </a:rPr>
              <a:t> 18.740</a:t>
            </a:r>
          </a:p>
          <a:p>
            <a:pPr algn="ctr">
              <a:lnSpc>
                <a:spcPts val="4059"/>
              </a:lnSpc>
            </a:pPr>
            <a:r>
              <a:rPr lang="en-US" sz="2899">
                <a:solidFill>
                  <a:srgbClr val="021531"/>
                </a:solidFill>
                <a:latin typeface="Nunito Sans"/>
                <a:ea typeface="Nunito Sans"/>
                <a:cs typeface="Nunito Sans"/>
                <a:sym typeface="Nunito Sans"/>
              </a:rPr>
              <a:t> nuevos empleos, un cumplimiento del </a:t>
            </a:r>
            <a:r>
              <a:rPr lang="en-US" sz="2899" b="1">
                <a:solidFill>
                  <a:srgbClr val="021531"/>
                </a:solidFill>
                <a:latin typeface="Nunito Sans Bold"/>
                <a:ea typeface="Nunito Sans Bold"/>
                <a:cs typeface="Nunito Sans Bold"/>
                <a:sym typeface="Nunito Sans Bold"/>
              </a:rPr>
              <a:t>37.5%</a:t>
            </a:r>
          </a:p>
          <a:p>
            <a:pPr algn="ctr">
              <a:lnSpc>
                <a:spcPts val="4059"/>
              </a:lnSpc>
            </a:pPr>
            <a:endParaRPr lang="en-US" sz="2899" b="1">
              <a:solidFill>
                <a:srgbClr val="021531"/>
              </a:solidFill>
              <a:latin typeface="Nunito Sans Bold"/>
              <a:ea typeface="Nunito Sans Bold"/>
              <a:cs typeface="Nunito Sans Bold"/>
              <a:sym typeface="Nunito Sans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897344" y="9123396"/>
            <a:ext cx="2183043" cy="917368"/>
          </a:xfrm>
          <a:custGeom>
            <a:avLst/>
            <a:gdLst/>
            <a:ahLst/>
            <a:cxnLst/>
            <a:rect l="l" t="t" r="r" b="b"/>
            <a:pathLst>
              <a:path w="2183043" h="917368">
                <a:moveTo>
                  <a:pt x="0" y="0"/>
                </a:moveTo>
                <a:lnTo>
                  <a:pt x="2183043" y="0"/>
                </a:lnTo>
                <a:lnTo>
                  <a:pt x="2183043" y="917369"/>
                </a:lnTo>
                <a:lnTo>
                  <a:pt x="0" y="917369"/>
                </a:lnTo>
                <a:lnTo>
                  <a:pt x="0" y="0"/>
                </a:lnTo>
                <a:close/>
              </a:path>
            </a:pathLst>
          </a:custGeom>
          <a:blipFill>
            <a:blip r:embed="rId3"/>
            <a:stretch>
              <a:fillRect/>
            </a:stretch>
          </a:blipFill>
        </p:spPr>
      </p:sp>
      <p:graphicFrame>
        <p:nvGraphicFramePr>
          <p:cNvPr id="6" name="Table 6"/>
          <p:cNvGraphicFramePr>
            <a:graphicFrameLocks noGrp="1"/>
          </p:cNvGraphicFramePr>
          <p:nvPr/>
        </p:nvGraphicFramePr>
        <p:xfrm>
          <a:off x="1655199" y="2413407"/>
          <a:ext cx="6481350" cy="3648074"/>
        </p:xfrm>
        <a:graphic>
          <a:graphicData uri="http://schemas.openxmlformats.org/drawingml/2006/table">
            <a:tbl>
              <a:tblPr/>
              <a:tblGrid>
                <a:gridCol w="2160450">
                  <a:extLst>
                    <a:ext uri="{9D8B030D-6E8A-4147-A177-3AD203B41FA5}">
                      <a16:colId xmlns:a16="http://schemas.microsoft.com/office/drawing/2014/main" val="20000"/>
                    </a:ext>
                  </a:extLst>
                </a:gridCol>
                <a:gridCol w="2160450">
                  <a:extLst>
                    <a:ext uri="{9D8B030D-6E8A-4147-A177-3AD203B41FA5}">
                      <a16:colId xmlns:a16="http://schemas.microsoft.com/office/drawing/2014/main" val="20001"/>
                    </a:ext>
                  </a:extLst>
                </a:gridCol>
                <a:gridCol w="2160450">
                  <a:extLst>
                    <a:ext uri="{9D8B030D-6E8A-4147-A177-3AD203B41FA5}">
                      <a16:colId xmlns:a16="http://schemas.microsoft.com/office/drawing/2014/main" val="20002"/>
                    </a:ext>
                  </a:extLst>
                </a:gridCol>
              </a:tblGrid>
              <a:tr h="1113623">
                <a:tc gridSpan="3">
                  <a:txBody>
                    <a:bodyPr/>
                    <a:lstStyle/>
                    <a:p>
                      <a:pPr algn="ctr">
                        <a:lnSpc>
                          <a:spcPts val="2520"/>
                        </a:lnSpc>
                        <a:defRPr/>
                      </a:pPr>
                      <a:r>
                        <a:rPr lang="en-US" sz="1800" b="1">
                          <a:solidFill>
                            <a:srgbClr val="000000"/>
                          </a:solidFill>
                          <a:latin typeface="Nunito Sans Bold"/>
                          <a:ea typeface="Nunito Sans Bold"/>
                          <a:cs typeface="Nunito Sans Bold"/>
                          <a:sym typeface="Nunito Sans Bold"/>
                        </a:rPr>
                        <a:t>Orden NacionalEmpleos Formalizados  y Creados1 de julio 2023 al 30 de junio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algn="ctr">
                        <a:lnSpc>
                          <a:spcPts val="2520"/>
                        </a:lnSpc>
                        <a:defRPr/>
                      </a:pPr>
                      <a:r>
                        <a:rPr lang="en-US" sz="1800" b="1">
                          <a:solidFill>
                            <a:srgbClr val="000000"/>
                          </a:solidFill>
                          <a:latin typeface="Nunito Sans Bold"/>
                          <a:ea typeface="Nunito Sans Bold"/>
                          <a:cs typeface="Nunito Sans Bold"/>
                          <a:sym typeface="Nunito Sans Bold"/>
                        </a:rPr>
                        <a:t>Orden NacionalEmpleos Formalizados  y Creados1 de julio 2023 al 30 de junio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algn="ctr">
                        <a:lnSpc>
                          <a:spcPts val="2520"/>
                        </a:lnSpc>
                        <a:defRPr/>
                      </a:pPr>
                      <a:r>
                        <a:rPr lang="en-US" sz="1800" b="1">
                          <a:solidFill>
                            <a:srgbClr val="000000"/>
                          </a:solidFill>
                          <a:latin typeface="Nunito Sans Bold"/>
                          <a:ea typeface="Nunito Sans Bold"/>
                          <a:cs typeface="Nunito Sans Bold"/>
                          <a:sym typeface="Nunito Sans Bold"/>
                        </a:rPr>
                        <a:t>Orden NacionalEmpleos Formalizados  y Creados1 de julio 2023 al 30 de junio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extLst>
                  <a:ext uri="{0D108BD9-81ED-4DB2-BD59-A6C34878D82A}">
                    <a16:rowId xmlns:a16="http://schemas.microsoft.com/office/drawing/2014/main" val="10000"/>
                  </a:ext>
                </a:extLst>
              </a:tr>
              <a:tr h="796816">
                <a:tc>
                  <a:txBody>
                    <a:bodyPr/>
                    <a:lstStyle/>
                    <a:p>
                      <a:pPr algn="l">
                        <a:lnSpc>
                          <a:spcPts val="2520"/>
                        </a:lnSpc>
                        <a:defRPr/>
                      </a:pPr>
                      <a:r>
                        <a:rPr lang="en-US" sz="1800">
                          <a:solidFill>
                            <a:srgbClr val="000000"/>
                          </a:solidFill>
                          <a:latin typeface="Nunito Sans"/>
                          <a:ea typeface="Nunito Sans"/>
                          <a:cs typeface="Nunito Sans"/>
                          <a:sym typeface="Nunito San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algn="l">
                        <a:lnSpc>
                          <a:spcPts val="2520"/>
                        </a:lnSpc>
                        <a:defRPr/>
                      </a:pPr>
                      <a:r>
                        <a:rPr lang="en-US" sz="1800" b="1">
                          <a:solidFill>
                            <a:srgbClr val="000000"/>
                          </a:solidFill>
                          <a:latin typeface="Nunito Sans Bold"/>
                          <a:ea typeface="Nunito Sans Bold"/>
                          <a:cs typeface="Nunito Sans Bold"/>
                          <a:sym typeface="Nunito Sans Bold"/>
                        </a:rPr>
                        <a:t>Permanentes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algn="l">
                        <a:lnSpc>
                          <a:spcPts val="2520"/>
                        </a:lnSpc>
                        <a:defRPr/>
                      </a:pPr>
                      <a:r>
                        <a:rPr lang="en-US" sz="1800" b="1">
                          <a:solidFill>
                            <a:srgbClr val="000000"/>
                          </a:solidFill>
                          <a:latin typeface="Nunito Sans Bold"/>
                          <a:ea typeface="Nunito Sans Bold"/>
                          <a:cs typeface="Nunito Sans Bold"/>
                          <a:sym typeface="Nunito Sans Bold"/>
                        </a:rPr>
                        <a:t> Temporales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1"/>
                  </a:ext>
                </a:extLst>
              </a:tr>
              <a:tr h="796816">
                <a:tc>
                  <a:txBody>
                    <a:bodyPr/>
                    <a:lstStyle/>
                    <a:p>
                      <a:pPr algn="l">
                        <a:lnSpc>
                          <a:spcPts val="2520"/>
                        </a:lnSpc>
                        <a:defRPr/>
                      </a:pPr>
                      <a:r>
                        <a:rPr lang="en-US" sz="1800" b="1">
                          <a:solidFill>
                            <a:srgbClr val="000000"/>
                          </a:solidFill>
                          <a:latin typeface="Nunito Sans Bold"/>
                          <a:ea typeface="Nunito Sans Bold"/>
                          <a:cs typeface="Nunito Sans Bold"/>
                          <a:sym typeface="Nunito Sans Bold"/>
                        </a:rPr>
                        <a:t>Acumulado</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algn="l">
                        <a:lnSpc>
                          <a:spcPts val="2520"/>
                        </a:lnSpc>
                        <a:defRPr/>
                      </a:pPr>
                      <a:r>
                        <a:rPr lang="en-US" sz="1800">
                          <a:solidFill>
                            <a:srgbClr val="000000"/>
                          </a:solidFill>
                          <a:latin typeface="Nunito Sans"/>
                          <a:ea typeface="Nunito Sans"/>
                          <a:cs typeface="Nunito Sans"/>
                          <a:sym typeface="Nunito Sans"/>
                        </a:rPr>
                        <a:t>1.786</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algn="l">
                        <a:lnSpc>
                          <a:spcPts val="2520"/>
                        </a:lnSpc>
                        <a:defRPr/>
                      </a:pPr>
                      <a:r>
                        <a:rPr lang="en-US" sz="1800">
                          <a:solidFill>
                            <a:srgbClr val="000000"/>
                          </a:solidFill>
                          <a:latin typeface="Nunito Sans"/>
                          <a:ea typeface="Nunito Sans"/>
                          <a:cs typeface="Nunito Sans"/>
                          <a:sym typeface="Nunito Sans"/>
                        </a:rPr>
                        <a:t>598</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2"/>
                  </a:ext>
                </a:extLst>
              </a:tr>
              <a:tr h="940819">
                <a:tc gridSpan="3">
                  <a:txBody>
                    <a:bodyPr/>
                    <a:lstStyle/>
                    <a:p>
                      <a:pPr algn="l">
                        <a:lnSpc>
                          <a:spcPts val="3499"/>
                        </a:lnSpc>
                        <a:defRPr/>
                      </a:pPr>
                      <a:r>
                        <a:rPr lang="en-US" sz="2499" b="1">
                          <a:solidFill>
                            <a:srgbClr val="000000"/>
                          </a:solidFill>
                          <a:latin typeface="Nunito Sans Bold"/>
                          <a:ea typeface="Nunito Sans Bold"/>
                          <a:cs typeface="Nunito Sans Bold"/>
                          <a:sym typeface="Nunito Sans Bold"/>
                        </a:rPr>
                        <a:t>Total acumulado   2.384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algn="l">
                        <a:lnSpc>
                          <a:spcPts val="3499"/>
                        </a:lnSpc>
                        <a:defRPr/>
                      </a:pPr>
                      <a:r>
                        <a:rPr lang="en-US" sz="2499" b="1">
                          <a:solidFill>
                            <a:srgbClr val="000000"/>
                          </a:solidFill>
                          <a:latin typeface="Nunito Sans Bold"/>
                          <a:ea typeface="Nunito Sans Bold"/>
                          <a:cs typeface="Nunito Sans Bold"/>
                          <a:sym typeface="Nunito Sans Bold"/>
                        </a:rPr>
                        <a:t>Total acumulado   2.384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algn="l">
                        <a:lnSpc>
                          <a:spcPts val="3499"/>
                        </a:lnSpc>
                        <a:defRPr/>
                      </a:pPr>
                      <a:r>
                        <a:rPr lang="en-US" sz="2499" b="1">
                          <a:solidFill>
                            <a:srgbClr val="000000"/>
                          </a:solidFill>
                          <a:latin typeface="Nunito Sans Bold"/>
                          <a:ea typeface="Nunito Sans Bold"/>
                          <a:cs typeface="Nunito Sans Bold"/>
                          <a:sym typeface="Nunito Sans Bold"/>
                        </a:rPr>
                        <a:t>Total acumulado   2.384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extLst>
                  <a:ext uri="{0D108BD9-81ED-4DB2-BD59-A6C34878D82A}">
                    <a16:rowId xmlns:a16="http://schemas.microsoft.com/office/drawing/2014/main" val="10003"/>
                  </a:ext>
                </a:extLst>
              </a:tr>
            </a:tbl>
          </a:graphicData>
        </a:graphic>
      </p:graphicFrame>
      <p:graphicFrame>
        <p:nvGraphicFramePr>
          <p:cNvPr id="7" name="Table 7"/>
          <p:cNvGraphicFramePr>
            <a:graphicFrameLocks noGrp="1"/>
          </p:cNvGraphicFramePr>
          <p:nvPr/>
        </p:nvGraphicFramePr>
        <p:xfrm>
          <a:off x="10056786" y="2345797"/>
          <a:ext cx="6796860" cy="3715684"/>
        </p:xfrm>
        <a:graphic>
          <a:graphicData uri="http://schemas.openxmlformats.org/drawingml/2006/table">
            <a:tbl>
              <a:tblPr/>
              <a:tblGrid>
                <a:gridCol w="2439129">
                  <a:extLst>
                    <a:ext uri="{9D8B030D-6E8A-4147-A177-3AD203B41FA5}">
                      <a16:colId xmlns:a16="http://schemas.microsoft.com/office/drawing/2014/main" val="20000"/>
                    </a:ext>
                  </a:extLst>
                </a:gridCol>
                <a:gridCol w="2439129">
                  <a:extLst>
                    <a:ext uri="{9D8B030D-6E8A-4147-A177-3AD203B41FA5}">
                      <a16:colId xmlns:a16="http://schemas.microsoft.com/office/drawing/2014/main" val="20001"/>
                    </a:ext>
                  </a:extLst>
                </a:gridCol>
                <a:gridCol w="1918602">
                  <a:extLst>
                    <a:ext uri="{9D8B030D-6E8A-4147-A177-3AD203B41FA5}">
                      <a16:colId xmlns:a16="http://schemas.microsoft.com/office/drawing/2014/main" val="20002"/>
                    </a:ext>
                  </a:extLst>
                </a:gridCol>
              </a:tblGrid>
              <a:tr h="1181596">
                <a:tc gridSpan="3">
                  <a:txBody>
                    <a:bodyPr/>
                    <a:lstStyle/>
                    <a:p>
                      <a:pPr marL="0" lvl="0" indent="0" algn="ctr">
                        <a:lnSpc>
                          <a:spcPts val="2520"/>
                        </a:lnSpc>
                        <a:spcBef>
                          <a:spcPct val="0"/>
                        </a:spcBef>
                        <a:defRPr/>
                      </a:pPr>
                      <a:r>
                        <a:rPr lang="en-US" sz="1800" b="1" u="none" strike="noStrike">
                          <a:solidFill>
                            <a:srgbClr val="000000"/>
                          </a:solidFill>
                          <a:latin typeface="Nunito Sans Bold"/>
                          <a:ea typeface="Nunito Sans Bold"/>
                          <a:cs typeface="Nunito Sans Bold"/>
                          <a:sym typeface="Nunito Sans Bold"/>
                        </a:rPr>
                        <a:t>Orden TerritorialEmpleos Formalizados  y Creados 1 de julio 2023 al 30 de junio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marL="0" lvl="0" indent="0" algn="ctr">
                        <a:lnSpc>
                          <a:spcPts val="2520"/>
                        </a:lnSpc>
                        <a:spcBef>
                          <a:spcPct val="0"/>
                        </a:spcBef>
                        <a:defRPr/>
                      </a:pPr>
                      <a:r>
                        <a:rPr lang="en-US" sz="1800" b="1" u="none" strike="noStrike">
                          <a:solidFill>
                            <a:srgbClr val="000000"/>
                          </a:solidFill>
                          <a:latin typeface="Nunito Sans Bold"/>
                          <a:ea typeface="Nunito Sans Bold"/>
                          <a:cs typeface="Nunito Sans Bold"/>
                          <a:sym typeface="Nunito Sans Bold"/>
                        </a:rPr>
                        <a:t>Orden TerritorialEmpleos Formalizados  y Creados 1 de julio 2023 al 30 de junio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marL="0" lvl="0" indent="0" algn="ctr">
                        <a:lnSpc>
                          <a:spcPts val="2520"/>
                        </a:lnSpc>
                        <a:spcBef>
                          <a:spcPct val="0"/>
                        </a:spcBef>
                        <a:defRPr/>
                      </a:pPr>
                      <a:r>
                        <a:rPr lang="en-US" sz="1800" b="1" u="none" strike="noStrike">
                          <a:solidFill>
                            <a:srgbClr val="000000"/>
                          </a:solidFill>
                          <a:latin typeface="Nunito Sans Bold"/>
                          <a:ea typeface="Nunito Sans Bold"/>
                          <a:cs typeface="Nunito Sans Bold"/>
                          <a:sym typeface="Nunito Sans Bold"/>
                        </a:rPr>
                        <a:t>Orden TerritorialEmpleos Formalizados  y Creados 1 de julio 2023 al 30 de junio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extLst>
                  <a:ext uri="{0D108BD9-81ED-4DB2-BD59-A6C34878D82A}">
                    <a16:rowId xmlns:a16="http://schemas.microsoft.com/office/drawing/2014/main" val="10000"/>
                  </a:ext>
                </a:extLst>
              </a:tr>
              <a:tr h="796702">
                <a:tc>
                  <a:txBody>
                    <a:bodyPr/>
                    <a:lstStyle/>
                    <a:p>
                      <a:pPr marL="0" lvl="0" indent="0" algn="ctr">
                        <a:lnSpc>
                          <a:spcPts val="2520"/>
                        </a:lnSpc>
                        <a:spcBef>
                          <a:spcPct val="0"/>
                        </a:spcBef>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marL="0" lvl="0" indent="0" algn="ctr">
                        <a:lnSpc>
                          <a:spcPts val="2520"/>
                        </a:lnSpc>
                        <a:spcBef>
                          <a:spcPct val="0"/>
                        </a:spcBef>
                        <a:defRPr/>
                      </a:pPr>
                      <a:r>
                        <a:rPr lang="en-US" sz="1800" b="1" u="none" strike="noStrike">
                          <a:solidFill>
                            <a:srgbClr val="000000"/>
                          </a:solidFill>
                          <a:latin typeface="Nunito Sans Bold"/>
                          <a:ea typeface="Nunito Sans Bold"/>
                          <a:cs typeface="Nunito Sans Bold"/>
                          <a:sym typeface="Nunito Sans Bold"/>
                        </a:rPr>
                        <a:t>Permanentes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marL="0" lvl="0" indent="0" algn="ctr">
                        <a:lnSpc>
                          <a:spcPts val="2520"/>
                        </a:lnSpc>
                        <a:spcBef>
                          <a:spcPct val="0"/>
                        </a:spcBef>
                        <a:defRPr/>
                      </a:pPr>
                      <a:r>
                        <a:rPr lang="en-US" sz="1800" b="1" u="none" strike="noStrike">
                          <a:solidFill>
                            <a:srgbClr val="000000"/>
                          </a:solidFill>
                          <a:latin typeface="Nunito Sans Bold"/>
                          <a:ea typeface="Nunito Sans Bold"/>
                          <a:cs typeface="Nunito Sans Bold"/>
                          <a:sym typeface="Nunito Sans Bold"/>
                        </a:rPr>
                        <a:t>Temporales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1"/>
                  </a:ext>
                </a:extLst>
              </a:tr>
              <a:tr h="796702">
                <a:tc>
                  <a:txBody>
                    <a:bodyPr/>
                    <a:lstStyle/>
                    <a:p>
                      <a:pPr marL="0" lvl="0" indent="0" algn="ctr">
                        <a:lnSpc>
                          <a:spcPts val="2520"/>
                        </a:lnSpc>
                        <a:spcBef>
                          <a:spcPct val="0"/>
                        </a:spcBef>
                        <a:defRPr/>
                      </a:pPr>
                      <a:r>
                        <a:rPr lang="en-US" sz="1800" b="1" u="none" strike="noStrike">
                          <a:solidFill>
                            <a:srgbClr val="000000"/>
                          </a:solidFill>
                          <a:latin typeface="Nunito Sans Bold"/>
                          <a:ea typeface="Nunito Sans Bold"/>
                          <a:cs typeface="Nunito Sans Bold"/>
                          <a:sym typeface="Nunito Sans Bold"/>
                        </a:rPr>
                        <a:t>Acumulado</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marL="0" lvl="0" indent="0" algn="ctr">
                        <a:lnSpc>
                          <a:spcPts val="2520"/>
                        </a:lnSpc>
                        <a:spcBef>
                          <a:spcPct val="0"/>
                        </a:spcBef>
                        <a:defRPr/>
                      </a:pPr>
                      <a:r>
                        <a:rPr lang="en-US" sz="1800" u="none" strike="noStrike">
                          <a:solidFill>
                            <a:srgbClr val="000000"/>
                          </a:solidFill>
                          <a:latin typeface="Nunito Sans"/>
                          <a:ea typeface="Nunito Sans"/>
                          <a:cs typeface="Nunito Sans"/>
                          <a:sym typeface="Nunito Sans"/>
                        </a:rPr>
                        <a:t>284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tc>
                  <a:txBody>
                    <a:bodyPr/>
                    <a:lstStyle/>
                    <a:p>
                      <a:pPr marL="0" lvl="0" indent="0" algn="ctr">
                        <a:lnSpc>
                          <a:spcPts val="2520"/>
                        </a:lnSpc>
                        <a:spcBef>
                          <a:spcPct val="0"/>
                        </a:spcBef>
                        <a:defRPr/>
                      </a:pPr>
                      <a:r>
                        <a:rPr lang="en-US" sz="1800" u="none" strike="noStrike">
                          <a:solidFill>
                            <a:srgbClr val="000000"/>
                          </a:solidFill>
                          <a:latin typeface="Nunito Sans"/>
                          <a:ea typeface="Nunito Sans"/>
                          <a:cs typeface="Nunito Sans"/>
                          <a:sym typeface="Nunito Sans"/>
                        </a:rPr>
                        <a:t>784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2"/>
                  </a:ext>
                </a:extLst>
              </a:tr>
              <a:tr h="940684">
                <a:tc gridSpan="3">
                  <a:txBody>
                    <a:bodyPr/>
                    <a:lstStyle/>
                    <a:p>
                      <a:pPr marL="0" lvl="0" indent="0" algn="just">
                        <a:lnSpc>
                          <a:spcPts val="3499"/>
                        </a:lnSpc>
                        <a:spcBef>
                          <a:spcPct val="0"/>
                        </a:spcBef>
                        <a:defRPr/>
                      </a:pPr>
                      <a:r>
                        <a:rPr lang="en-US" sz="2499" b="1" u="none" strike="noStrike">
                          <a:solidFill>
                            <a:srgbClr val="000000"/>
                          </a:solidFill>
                          <a:latin typeface="Nunito Sans Bold"/>
                          <a:ea typeface="Nunito Sans Bold"/>
                          <a:cs typeface="Nunito Sans Bold"/>
                          <a:sym typeface="Nunito Sans Bold"/>
                        </a:rPr>
                        <a:t>Total acumulado   1.068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marL="0" lvl="0" indent="0" algn="just">
                        <a:lnSpc>
                          <a:spcPts val="3499"/>
                        </a:lnSpc>
                        <a:spcBef>
                          <a:spcPct val="0"/>
                        </a:spcBef>
                        <a:defRPr/>
                      </a:pPr>
                      <a:r>
                        <a:rPr lang="en-US" sz="2499" b="1" u="none" strike="noStrike">
                          <a:solidFill>
                            <a:srgbClr val="000000"/>
                          </a:solidFill>
                          <a:latin typeface="Nunito Sans Bold"/>
                          <a:ea typeface="Nunito Sans Bold"/>
                          <a:cs typeface="Nunito Sans Bold"/>
                          <a:sym typeface="Nunito Sans Bold"/>
                        </a:rPr>
                        <a:t>Total acumulado   1.068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tc hMerge="1">
                  <a:txBody>
                    <a:bodyPr/>
                    <a:lstStyle/>
                    <a:p>
                      <a:pPr marL="0" lvl="0" indent="0" algn="just">
                        <a:lnSpc>
                          <a:spcPts val="3499"/>
                        </a:lnSpc>
                        <a:spcBef>
                          <a:spcPct val="0"/>
                        </a:spcBef>
                        <a:defRPr/>
                      </a:pPr>
                      <a:r>
                        <a:rPr lang="en-US" sz="2499" b="1" u="none" strike="noStrike">
                          <a:solidFill>
                            <a:srgbClr val="000000"/>
                          </a:solidFill>
                          <a:latin typeface="Nunito Sans Bold"/>
                          <a:ea typeface="Nunito Sans Bold"/>
                          <a:cs typeface="Nunito Sans Bold"/>
                          <a:sym typeface="Nunito Sans Bold"/>
                        </a:rPr>
                        <a:t>Total acumulado   1.068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6D861"/>
                    </a:solidFill>
                  </a:tcPr>
                </a:tc>
                <a:extLst>
                  <a:ext uri="{0D108BD9-81ED-4DB2-BD59-A6C34878D82A}">
                    <a16:rowId xmlns:a16="http://schemas.microsoft.com/office/drawing/2014/main" val="10003"/>
                  </a:ext>
                </a:extLst>
              </a:tr>
            </a:tbl>
          </a:graphicData>
        </a:graphic>
      </p:graphicFrame>
      <p:sp>
        <p:nvSpPr>
          <p:cNvPr id="8" name="TextBox 8"/>
          <p:cNvSpPr txBox="1"/>
          <p:nvPr/>
        </p:nvSpPr>
        <p:spPr>
          <a:xfrm>
            <a:off x="1106537" y="496475"/>
            <a:ext cx="16152763" cy="920116"/>
          </a:xfrm>
          <a:prstGeom prst="rect">
            <a:avLst/>
          </a:prstGeom>
        </p:spPr>
        <p:txBody>
          <a:bodyPr lIns="0" tIns="0" rIns="0" bIns="0" rtlCol="0" anchor="t">
            <a:spAutoFit/>
          </a:bodyPr>
          <a:lstStyle/>
          <a:p>
            <a:pPr algn="ctr">
              <a:lnSpc>
                <a:spcPts val="7559"/>
              </a:lnSpc>
            </a:pPr>
            <a:r>
              <a:rPr lang="en-US" sz="5399">
                <a:solidFill>
                  <a:srgbClr val="C55A11"/>
                </a:solidFill>
                <a:latin typeface="Museo Sans 1"/>
                <a:ea typeface="Museo Sans 1"/>
                <a:cs typeface="Museo Sans 1"/>
                <a:sym typeface="Museo Sans 1"/>
              </a:rPr>
              <a:t> Empleos formalizados Temporales y Permanentes</a:t>
            </a:r>
          </a:p>
        </p:txBody>
      </p:sp>
      <p:sp>
        <p:nvSpPr>
          <p:cNvPr id="9" name="TextBox 9"/>
          <p:cNvSpPr txBox="1"/>
          <p:nvPr/>
        </p:nvSpPr>
        <p:spPr>
          <a:xfrm>
            <a:off x="1697260" y="6626220"/>
            <a:ext cx="6397228" cy="473319"/>
          </a:xfrm>
          <a:prstGeom prst="rect">
            <a:avLst/>
          </a:prstGeom>
        </p:spPr>
        <p:txBody>
          <a:bodyPr lIns="0" tIns="0" rIns="0" bIns="0" rtlCol="0" anchor="t">
            <a:spAutoFit/>
          </a:bodyPr>
          <a:lstStyle/>
          <a:p>
            <a:pPr marL="0" lvl="0" indent="0" algn="ctr">
              <a:lnSpc>
                <a:spcPts val="3836"/>
              </a:lnSpc>
              <a:spcBef>
                <a:spcPct val="0"/>
              </a:spcBef>
            </a:pPr>
            <a:r>
              <a:rPr lang="en-US" sz="2740" b="1" u="none" strike="noStrike">
                <a:solidFill>
                  <a:srgbClr val="0F2F76"/>
                </a:solidFill>
                <a:latin typeface="Museo Sans 1"/>
                <a:ea typeface="Museo Sans 1"/>
                <a:cs typeface="Museo Sans 1"/>
                <a:sym typeface="Museo Sans 1"/>
              </a:rPr>
              <a:t>Entidades formalizadas orden nacional</a:t>
            </a:r>
          </a:p>
        </p:txBody>
      </p:sp>
      <p:sp>
        <p:nvSpPr>
          <p:cNvPr id="10" name="TextBox 10"/>
          <p:cNvSpPr txBox="1"/>
          <p:nvPr/>
        </p:nvSpPr>
        <p:spPr>
          <a:xfrm>
            <a:off x="10177426" y="6591417"/>
            <a:ext cx="6555581" cy="959094"/>
          </a:xfrm>
          <a:prstGeom prst="rect">
            <a:avLst/>
          </a:prstGeom>
        </p:spPr>
        <p:txBody>
          <a:bodyPr lIns="0" tIns="0" rIns="0" bIns="0" rtlCol="0" anchor="t">
            <a:spAutoFit/>
          </a:bodyPr>
          <a:lstStyle/>
          <a:p>
            <a:pPr marL="0" lvl="0" indent="0" algn="ctr">
              <a:lnSpc>
                <a:spcPts val="3836"/>
              </a:lnSpc>
              <a:spcBef>
                <a:spcPct val="0"/>
              </a:spcBef>
            </a:pPr>
            <a:r>
              <a:rPr lang="en-US" sz="2740" b="1" u="none" strike="noStrike">
                <a:solidFill>
                  <a:srgbClr val="0F2F76"/>
                </a:solidFill>
                <a:latin typeface="Museo Sans 1"/>
                <a:ea typeface="Museo Sans 1"/>
                <a:cs typeface="Museo Sans 1"/>
                <a:sym typeface="Museo Sans 1"/>
              </a:rPr>
              <a:t>Entidades formalizadas orden territorial</a:t>
            </a:r>
          </a:p>
          <a:p>
            <a:pPr marL="0" lvl="0" indent="0" algn="ctr">
              <a:lnSpc>
                <a:spcPts val="3836"/>
              </a:lnSpc>
              <a:spcBef>
                <a:spcPct val="0"/>
              </a:spcBef>
            </a:pPr>
            <a:endParaRPr lang="en-US" sz="2740" b="1" u="none" strike="noStrike">
              <a:solidFill>
                <a:srgbClr val="0F2F76"/>
              </a:solidFill>
              <a:latin typeface="Museo Sans 1"/>
              <a:ea typeface="Museo Sans 1"/>
              <a:cs typeface="Museo Sans 1"/>
              <a:sym typeface="Museo Sans 1"/>
            </a:endParaRPr>
          </a:p>
        </p:txBody>
      </p:sp>
      <p:sp>
        <p:nvSpPr>
          <p:cNvPr id="11" name="TextBox 11"/>
          <p:cNvSpPr txBox="1"/>
          <p:nvPr/>
        </p:nvSpPr>
        <p:spPr>
          <a:xfrm>
            <a:off x="1417735" y="7378446"/>
            <a:ext cx="4768080" cy="2908554"/>
          </a:xfrm>
          <a:prstGeom prst="rect">
            <a:avLst/>
          </a:prstGeom>
        </p:spPr>
        <p:txBody>
          <a:bodyPr lIns="0" tIns="0" rIns="0" bIns="0" rtlCol="0" anchor="t">
            <a:spAutoFit/>
          </a:bodyPr>
          <a:lstStyle/>
          <a:p>
            <a:pPr algn="l">
              <a:lnSpc>
                <a:spcPts val="2144"/>
              </a:lnSpc>
            </a:pPr>
            <a:r>
              <a:rPr lang="en-US" sz="1532">
                <a:solidFill>
                  <a:srgbClr val="000000"/>
                </a:solidFill>
                <a:latin typeface="Museo Sans 3"/>
                <a:ea typeface="Museo Sans 3"/>
                <a:cs typeface="Museo Sans 3"/>
                <a:sym typeface="Museo Sans 3"/>
              </a:rPr>
              <a:t>•Servicio Nacional de Aprendizaje </a:t>
            </a:r>
          </a:p>
          <a:p>
            <a:pPr algn="l">
              <a:lnSpc>
                <a:spcPts val="2144"/>
              </a:lnSpc>
            </a:pPr>
            <a:r>
              <a:rPr lang="en-US" sz="1532">
                <a:solidFill>
                  <a:srgbClr val="000000"/>
                </a:solidFill>
                <a:latin typeface="Museo Sans 3"/>
                <a:ea typeface="Museo Sans 3"/>
                <a:cs typeface="Museo Sans 3"/>
                <a:sym typeface="Museo Sans 3"/>
              </a:rPr>
              <a:t>•Departamento Administrativo de la</a:t>
            </a:r>
          </a:p>
          <a:p>
            <a:pPr algn="l">
              <a:lnSpc>
                <a:spcPts val="2144"/>
              </a:lnSpc>
            </a:pPr>
            <a:r>
              <a:rPr lang="en-US" sz="1532">
                <a:solidFill>
                  <a:srgbClr val="000000"/>
                </a:solidFill>
                <a:latin typeface="Museo Sans 3"/>
                <a:ea typeface="Museo Sans 3"/>
                <a:cs typeface="Museo Sans 3"/>
                <a:sym typeface="Museo Sans 3"/>
              </a:rPr>
              <a:t>   Función Pública</a:t>
            </a:r>
          </a:p>
          <a:p>
            <a:pPr algn="l">
              <a:lnSpc>
                <a:spcPts val="2144"/>
              </a:lnSpc>
            </a:pPr>
            <a:r>
              <a:rPr lang="en-US" sz="1532">
                <a:solidFill>
                  <a:srgbClr val="000000"/>
                </a:solidFill>
                <a:latin typeface="Museo Sans 3"/>
                <a:ea typeface="Museo Sans 3"/>
                <a:cs typeface="Museo Sans 3"/>
                <a:sym typeface="Museo Sans 3"/>
              </a:rPr>
              <a:t>•Unidad Administrativa Especial </a:t>
            </a:r>
          </a:p>
          <a:p>
            <a:pPr algn="l">
              <a:lnSpc>
                <a:spcPts val="2144"/>
              </a:lnSpc>
            </a:pPr>
            <a:r>
              <a:rPr lang="en-US" sz="1532">
                <a:solidFill>
                  <a:srgbClr val="000000"/>
                </a:solidFill>
                <a:latin typeface="Museo Sans 3"/>
                <a:ea typeface="Museo Sans 3"/>
                <a:cs typeface="Museo Sans 3"/>
                <a:sym typeface="Museo Sans 3"/>
              </a:rPr>
              <a:t>  Contaduría General de la Nación</a:t>
            </a:r>
          </a:p>
          <a:p>
            <a:pPr algn="l">
              <a:lnSpc>
                <a:spcPts val="2144"/>
              </a:lnSpc>
            </a:pPr>
            <a:r>
              <a:rPr lang="en-US" sz="1532">
                <a:solidFill>
                  <a:srgbClr val="000000"/>
                </a:solidFill>
                <a:latin typeface="Museo Sans 3"/>
                <a:ea typeface="Museo Sans 3"/>
                <a:cs typeface="Museo Sans 3"/>
                <a:sym typeface="Museo Sans 3"/>
              </a:rPr>
              <a:t>•Defensoría del Pueblo</a:t>
            </a:r>
          </a:p>
          <a:p>
            <a:pPr algn="l">
              <a:lnSpc>
                <a:spcPts val="2144"/>
              </a:lnSpc>
            </a:pPr>
            <a:r>
              <a:rPr lang="en-US" sz="1532">
                <a:solidFill>
                  <a:srgbClr val="000000"/>
                </a:solidFill>
                <a:latin typeface="Museo Sans 3"/>
                <a:ea typeface="Museo Sans 3"/>
                <a:cs typeface="Museo Sans 3"/>
                <a:sym typeface="Museo Sans 3"/>
              </a:rPr>
              <a:t>•Departamento Nacional de Planeación</a:t>
            </a:r>
          </a:p>
          <a:p>
            <a:pPr algn="l">
              <a:lnSpc>
                <a:spcPts val="2144"/>
              </a:lnSpc>
            </a:pPr>
            <a:r>
              <a:rPr lang="en-US" sz="1532">
                <a:solidFill>
                  <a:srgbClr val="000000"/>
                </a:solidFill>
                <a:latin typeface="Museo Sans 3"/>
                <a:ea typeface="Museo Sans 3"/>
                <a:cs typeface="Museo Sans 3"/>
                <a:sym typeface="Museo Sans 3"/>
              </a:rPr>
              <a:t>•Ministerio de Relaciones Exteriores</a:t>
            </a:r>
          </a:p>
          <a:p>
            <a:pPr algn="l">
              <a:lnSpc>
                <a:spcPts val="2144"/>
              </a:lnSpc>
            </a:pPr>
            <a:r>
              <a:rPr lang="en-US" sz="1532">
                <a:solidFill>
                  <a:srgbClr val="000000"/>
                </a:solidFill>
                <a:latin typeface="Museo Sans 3"/>
                <a:ea typeface="Museo Sans 3"/>
                <a:cs typeface="Museo Sans 3"/>
                <a:sym typeface="Museo Sans 3"/>
              </a:rPr>
              <a:t>•Unidad Administrativa Especial </a:t>
            </a:r>
          </a:p>
          <a:p>
            <a:pPr algn="l">
              <a:lnSpc>
                <a:spcPts val="2144"/>
              </a:lnSpc>
            </a:pPr>
            <a:r>
              <a:rPr lang="en-US" sz="1532">
                <a:solidFill>
                  <a:srgbClr val="000000"/>
                </a:solidFill>
                <a:latin typeface="Museo Sans 3"/>
                <a:ea typeface="Museo Sans 3"/>
                <a:cs typeface="Museo Sans 3"/>
                <a:sym typeface="Museo Sans 3"/>
              </a:rPr>
              <a:t>Migración Colombia</a:t>
            </a:r>
          </a:p>
          <a:p>
            <a:pPr algn="ctr">
              <a:lnSpc>
                <a:spcPts val="2144"/>
              </a:lnSpc>
            </a:pPr>
            <a:endParaRPr lang="en-US" sz="1532">
              <a:solidFill>
                <a:srgbClr val="000000"/>
              </a:solidFill>
              <a:latin typeface="Museo Sans 3"/>
              <a:ea typeface="Museo Sans 3"/>
              <a:cs typeface="Museo Sans 3"/>
              <a:sym typeface="Museo Sans 3"/>
            </a:endParaRPr>
          </a:p>
        </p:txBody>
      </p:sp>
      <p:sp>
        <p:nvSpPr>
          <p:cNvPr id="12" name="TextBox 12"/>
          <p:cNvSpPr txBox="1"/>
          <p:nvPr/>
        </p:nvSpPr>
        <p:spPr>
          <a:xfrm>
            <a:off x="5121239" y="7478051"/>
            <a:ext cx="4392044" cy="1780249"/>
          </a:xfrm>
          <a:prstGeom prst="rect">
            <a:avLst/>
          </a:prstGeom>
        </p:spPr>
        <p:txBody>
          <a:bodyPr lIns="0" tIns="0" rIns="0" bIns="0" rtlCol="0" anchor="t">
            <a:spAutoFit/>
          </a:bodyPr>
          <a:lstStyle/>
          <a:p>
            <a:pPr algn="l">
              <a:lnSpc>
                <a:spcPts val="2061"/>
              </a:lnSpc>
            </a:pPr>
            <a:r>
              <a:rPr lang="en-US" sz="1472">
                <a:solidFill>
                  <a:srgbClr val="000000"/>
                </a:solidFill>
                <a:latin typeface="Museo Sans 3"/>
                <a:ea typeface="Museo Sans 3"/>
                <a:cs typeface="Museo Sans 3"/>
                <a:sym typeface="Museo Sans 3"/>
              </a:rPr>
              <a:t>•Unidad de Planeación Minero Energética </a:t>
            </a:r>
          </a:p>
          <a:p>
            <a:pPr algn="l">
              <a:lnSpc>
                <a:spcPts val="2061"/>
              </a:lnSpc>
            </a:pPr>
            <a:r>
              <a:rPr lang="en-US" sz="1472">
                <a:solidFill>
                  <a:srgbClr val="000000"/>
                </a:solidFill>
                <a:latin typeface="Museo Sans 3"/>
                <a:ea typeface="Museo Sans 3"/>
                <a:cs typeface="Museo Sans 3"/>
                <a:sym typeface="Museo Sans 3"/>
              </a:rPr>
              <a:t>•Ministerio de Educación Nacional</a:t>
            </a:r>
          </a:p>
          <a:p>
            <a:pPr algn="l">
              <a:lnSpc>
                <a:spcPts val="2061"/>
              </a:lnSpc>
            </a:pPr>
            <a:r>
              <a:rPr lang="en-US" sz="1472">
                <a:solidFill>
                  <a:srgbClr val="000000"/>
                </a:solidFill>
                <a:latin typeface="Museo Sans 3"/>
                <a:ea typeface="Museo Sans 3"/>
                <a:cs typeface="Museo Sans 3"/>
                <a:sym typeface="Museo Sans 3"/>
              </a:rPr>
              <a:t>•Departamento Administrativo de la Presidencia </a:t>
            </a:r>
          </a:p>
          <a:p>
            <a:pPr algn="l">
              <a:lnSpc>
                <a:spcPts val="2061"/>
              </a:lnSpc>
            </a:pPr>
            <a:r>
              <a:rPr lang="en-US" sz="1472">
                <a:solidFill>
                  <a:srgbClr val="000000"/>
                </a:solidFill>
                <a:latin typeface="Museo Sans 3"/>
                <a:ea typeface="Museo Sans 3"/>
                <a:cs typeface="Museo Sans 3"/>
                <a:sym typeface="Museo Sans 3"/>
              </a:rPr>
              <a:t> de la República</a:t>
            </a:r>
          </a:p>
          <a:p>
            <a:pPr algn="l">
              <a:lnSpc>
                <a:spcPts val="2061"/>
              </a:lnSpc>
            </a:pPr>
            <a:r>
              <a:rPr lang="en-US" sz="1472">
                <a:solidFill>
                  <a:srgbClr val="000000"/>
                </a:solidFill>
                <a:latin typeface="Museo Sans 3"/>
                <a:ea typeface="Museo Sans 3"/>
                <a:cs typeface="Museo Sans 3"/>
                <a:sym typeface="Museo Sans 3"/>
              </a:rPr>
              <a:t>•Ministerio De Vivienda, Ciudad Y Territorio</a:t>
            </a:r>
          </a:p>
          <a:p>
            <a:pPr algn="l">
              <a:lnSpc>
                <a:spcPts val="2061"/>
              </a:lnSpc>
            </a:pPr>
            <a:r>
              <a:rPr lang="en-US" sz="1472">
                <a:solidFill>
                  <a:srgbClr val="000000"/>
                </a:solidFill>
                <a:latin typeface="Museo Sans 3"/>
                <a:ea typeface="Museo Sans 3"/>
                <a:cs typeface="Museo Sans 3"/>
                <a:sym typeface="Museo Sans 3"/>
              </a:rPr>
              <a:t>•Fondo Nacional De Garantías S.A</a:t>
            </a:r>
          </a:p>
          <a:p>
            <a:pPr algn="l">
              <a:lnSpc>
                <a:spcPts val="2061"/>
              </a:lnSpc>
            </a:pPr>
            <a:endParaRPr lang="en-US" sz="1472">
              <a:solidFill>
                <a:srgbClr val="000000"/>
              </a:solidFill>
              <a:latin typeface="Museo Sans 3"/>
              <a:ea typeface="Museo Sans 3"/>
              <a:cs typeface="Museo Sans 3"/>
              <a:sym typeface="Museo Sans 3"/>
            </a:endParaRPr>
          </a:p>
        </p:txBody>
      </p:sp>
      <p:sp>
        <p:nvSpPr>
          <p:cNvPr id="13" name="TextBox 13"/>
          <p:cNvSpPr txBox="1"/>
          <p:nvPr/>
        </p:nvSpPr>
        <p:spPr>
          <a:xfrm>
            <a:off x="10177426" y="7387971"/>
            <a:ext cx="3564599" cy="2652794"/>
          </a:xfrm>
          <a:prstGeom prst="rect">
            <a:avLst/>
          </a:prstGeom>
        </p:spPr>
        <p:txBody>
          <a:bodyPr lIns="0" tIns="0" rIns="0" bIns="0" rtlCol="0" anchor="t">
            <a:spAutoFit/>
          </a:bodyPr>
          <a:lstStyle/>
          <a:p>
            <a:pPr algn="just">
              <a:lnSpc>
                <a:spcPts val="1960"/>
              </a:lnSpc>
            </a:pPr>
            <a:r>
              <a:rPr lang="en-US" sz="1400">
                <a:solidFill>
                  <a:srgbClr val="000000"/>
                </a:solidFill>
                <a:latin typeface="Museo Sans 3"/>
                <a:ea typeface="Museo Sans 3"/>
                <a:cs typeface="Museo Sans 3"/>
                <a:sym typeface="Museo Sans 3"/>
              </a:rPr>
              <a:t>•Gobernación del Huila</a:t>
            </a:r>
          </a:p>
          <a:p>
            <a:pPr algn="just">
              <a:lnSpc>
                <a:spcPts val="1960"/>
              </a:lnSpc>
            </a:pPr>
            <a:r>
              <a:rPr lang="en-US" sz="1400">
                <a:solidFill>
                  <a:srgbClr val="000000"/>
                </a:solidFill>
                <a:latin typeface="Museo Sans 3"/>
                <a:ea typeface="Museo Sans 3"/>
                <a:cs typeface="Museo Sans 3"/>
                <a:sym typeface="Museo Sans 3"/>
              </a:rPr>
              <a:t>•Gobernación de Córdoba</a:t>
            </a:r>
          </a:p>
          <a:p>
            <a:pPr algn="just">
              <a:lnSpc>
                <a:spcPts val="1960"/>
              </a:lnSpc>
            </a:pPr>
            <a:r>
              <a:rPr lang="en-US" sz="1400">
                <a:solidFill>
                  <a:srgbClr val="000000"/>
                </a:solidFill>
                <a:latin typeface="Museo Sans 3"/>
                <a:ea typeface="Museo Sans 3"/>
                <a:cs typeface="Museo Sans 3"/>
                <a:sym typeface="Museo Sans 3"/>
              </a:rPr>
              <a:t>•Alcaldía de Duitama</a:t>
            </a:r>
          </a:p>
          <a:p>
            <a:pPr algn="just">
              <a:lnSpc>
                <a:spcPts val="1960"/>
              </a:lnSpc>
            </a:pPr>
            <a:r>
              <a:rPr lang="en-US" sz="1400">
                <a:solidFill>
                  <a:srgbClr val="000000"/>
                </a:solidFill>
                <a:latin typeface="Museo Sans 3"/>
                <a:ea typeface="Museo Sans 3"/>
                <a:cs typeface="Museo Sans 3"/>
                <a:sym typeface="Museo Sans 3"/>
              </a:rPr>
              <a:t>•Alcaldía de Tocancipá</a:t>
            </a:r>
          </a:p>
          <a:p>
            <a:pPr algn="just">
              <a:lnSpc>
                <a:spcPts val="1960"/>
              </a:lnSpc>
            </a:pPr>
            <a:r>
              <a:rPr lang="en-US" sz="1400">
                <a:solidFill>
                  <a:srgbClr val="000000"/>
                </a:solidFill>
                <a:latin typeface="Museo Sans 3"/>
                <a:ea typeface="Museo Sans 3"/>
                <a:cs typeface="Museo Sans 3"/>
                <a:sym typeface="Museo Sans 3"/>
              </a:rPr>
              <a:t>•Alcaldía de Montería </a:t>
            </a:r>
          </a:p>
          <a:p>
            <a:pPr algn="just">
              <a:lnSpc>
                <a:spcPts val="1960"/>
              </a:lnSpc>
            </a:pPr>
            <a:r>
              <a:rPr lang="en-US" sz="1400">
                <a:solidFill>
                  <a:srgbClr val="000000"/>
                </a:solidFill>
                <a:latin typeface="Museo Sans 3"/>
                <a:ea typeface="Museo Sans 3"/>
                <a:cs typeface="Museo Sans 3"/>
                <a:sym typeface="Museo Sans 3"/>
              </a:rPr>
              <a:t>•Alcaldía de el Paujil </a:t>
            </a:r>
          </a:p>
          <a:p>
            <a:pPr algn="just">
              <a:lnSpc>
                <a:spcPts val="1960"/>
              </a:lnSpc>
            </a:pPr>
            <a:r>
              <a:rPr lang="en-US" sz="1400">
                <a:solidFill>
                  <a:srgbClr val="000000"/>
                </a:solidFill>
                <a:latin typeface="Museo Sans 3"/>
                <a:ea typeface="Museo Sans 3"/>
                <a:cs typeface="Museo Sans 3"/>
                <a:sym typeface="Museo Sans 3"/>
              </a:rPr>
              <a:t>•Alcaldía de San Luis de Palenque</a:t>
            </a:r>
          </a:p>
          <a:p>
            <a:pPr algn="just">
              <a:lnSpc>
                <a:spcPts val="1960"/>
              </a:lnSpc>
            </a:pPr>
            <a:r>
              <a:rPr lang="en-US" sz="1400">
                <a:solidFill>
                  <a:srgbClr val="000000"/>
                </a:solidFill>
                <a:latin typeface="Museo Sans 3"/>
                <a:ea typeface="Museo Sans 3"/>
                <a:cs typeface="Museo Sans 3"/>
                <a:sym typeface="Museo Sans 3"/>
              </a:rPr>
              <a:t>•Personería Municipal Villagómez</a:t>
            </a:r>
          </a:p>
          <a:p>
            <a:pPr algn="just">
              <a:lnSpc>
                <a:spcPts val="1960"/>
              </a:lnSpc>
            </a:pPr>
            <a:r>
              <a:rPr lang="en-US" sz="1400">
                <a:solidFill>
                  <a:srgbClr val="000000"/>
                </a:solidFill>
                <a:latin typeface="Museo Sans 3"/>
                <a:ea typeface="Museo Sans 3"/>
                <a:cs typeface="Museo Sans 3"/>
                <a:sym typeface="Museo Sans 3"/>
              </a:rPr>
              <a:t>•Hospital Manuel Elkin  Patarroyo-</a:t>
            </a:r>
          </a:p>
          <a:p>
            <a:pPr algn="just">
              <a:lnSpc>
                <a:spcPts val="1960"/>
              </a:lnSpc>
            </a:pPr>
            <a:r>
              <a:rPr lang="en-US" sz="1400">
                <a:solidFill>
                  <a:srgbClr val="000000"/>
                </a:solidFill>
                <a:latin typeface="Museo Sans 3"/>
                <a:ea typeface="Museo Sans 3"/>
                <a:cs typeface="Museo Sans 3"/>
                <a:sym typeface="Museo Sans 3"/>
              </a:rPr>
              <a:t>Santa Rosa del Sur </a:t>
            </a:r>
          </a:p>
          <a:p>
            <a:pPr algn="just">
              <a:lnSpc>
                <a:spcPts val="1960"/>
              </a:lnSpc>
            </a:pPr>
            <a:endParaRPr lang="en-US" sz="1400">
              <a:solidFill>
                <a:srgbClr val="000000"/>
              </a:solidFill>
              <a:latin typeface="Museo Sans 3"/>
              <a:ea typeface="Museo Sans 3"/>
              <a:cs typeface="Museo Sans 3"/>
              <a:sym typeface="Museo Sans 3"/>
            </a:endParaRPr>
          </a:p>
        </p:txBody>
      </p:sp>
      <p:sp>
        <p:nvSpPr>
          <p:cNvPr id="14" name="TextBox 14"/>
          <p:cNvSpPr txBox="1"/>
          <p:nvPr/>
        </p:nvSpPr>
        <p:spPr>
          <a:xfrm>
            <a:off x="13274925" y="7427073"/>
            <a:ext cx="3199792" cy="1891730"/>
          </a:xfrm>
          <a:prstGeom prst="rect">
            <a:avLst/>
          </a:prstGeom>
        </p:spPr>
        <p:txBody>
          <a:bodyPr lIns="0" tIns="0" rIns="0" bIns="0" rtlCol="0" anchor="t">
            <a:spAutoFit/>
          </a:bodyPr>
          <a:lstStyle/>
          <a:p>
            <a:pPr marL="0" lvl="0" indent="0" algn="just">
              <a:lnSpc>
                <a:spcPts val="1960"/>
              </a:lnSpc>
              <a:spcBef>
                <a:spcPct val="0"/>
              </a:spcBef>
            </a:pPr>
            <a:r>
              <a:rPr lang="en-US" sz="1400" u="none" strike="noStrike">
                <a:solidFill>
                  <a:srgbClr val="000000"/>
                </a:solidFill>
                <a:latin typeface="Museo Sans 3"/>
                <a:ea typeface="Museo Sans 3"/>
                <a:cs typeface="Museo Sans 3"/>
                <a:sym typeface="Museo Sans 3"/>
              </a:rPr>
              <a:t>•Hospital Luis Ablanque de la Plata</a:t>
            </a:r>
          </a:p>
          <a:p>
            <a:pPr marL="0" lvl="0" indent="0" algn="just">
              <a:lnSpc>
                <a:spcPts val="1960"/>
              </a:lnSpc>
              <a:spcBef>
                <a:spcPct val="0"/>
              </a:spcBef>
            </a:pPr>
            <a:r>
              <a:rPr lang="en-US" sz="1400" u="none" strike="noStrike">
                <a:solidFill>
                  <a:srgbClr val="000000"/>
                </a:solidFill>
                <a:latin typeface="Museo Sans 3"/>
                <a:ea typeface="Museo Sans 3"/>
                <a:cs typeface="Museo Sans 3"/>
                <a:sym typeface="Museo Sans 3"/>
              </a:rPr>
              <a:t>•Hospital Sagrada Familia Toro </a:t>
            </a:r>
          </a:p>
          <a:p>
            <a:pPr marL="0" lvl="0" indent="0" algn="just">
              <a:lnSpc>
                <a:spcPts val="1960"/>
              </a:lnSpc>
              <a:spcBef>
                <a:spcPct val="0"/>
              </a:spcBef>
            </a:pPr>
            <a:r>
              <a:rPr lang="en-US" sz="1400" u="none" strike="noStrike">
                <a:solidFill>
                  <a:srgbClr val="000000"/>
                </a:solidFill>
                <a:latin typeface="Museo Sans 3"/>
                <a:ea typeface="Museo Sans 3"/>
                <a:cs typeface="Museo Sans 3"/>
                <a:sym typeface="Museo Sans 3"/>
              </a:rPr>
              <a:t>•Hospital San José de Maicao </a:t>
            </a:r>
          </a:p>
          <a:p>
            <a:pPr marL="0" lvl="0" indent="0" algn="just">
              <a:lnSpc>
                <a:spcPts val="1960"/>
              </a:lnSpc>
              <a:spcBef>
                <a:spcPct val="0"/>
              </a:spcBef>
            </a:pPr>
            <a:r>
              <a:rPr lang="en-US" sz="1400" u="none" strike="noStrike">
                <a:solidFill>
                  <a:srgbClr val="000000"/>
                </a:solidFill>
                <a:latin typeface="Museo Sans 3"/>
                <a:ea typeface="Museo Sans 3"/>
                <a:cs typeface="Museo Sans 3"/>
                <a:sym typeface="Museo Sans 3"/>
              </a:rPr>
              <a:t>    de nivel II</a:t>
            </a:r>
          </a:p>
          <a:p>
            <a:pPr marL="0" lvl="0" indent="0" algn="just">
              <a:lnSpc>
                <a:spcPts val="1960"/>
              </a:lnSpc>
              <a:spcBef>
                <a:spcPct val="0"/>
              </a:spcBef>
            </a:pPr>
            <a:r>
              <a:rPr lang="en-US" sz="1400" u="none" strike="noStrike">
                <a:solidFill>
                  <a:srgbClr val="000000"/>
                </a:solidFill>
                <a:latin typeface="Museo Sans 3"/>
                <a:ea typeface="Museo Sans 3"/>
                <a:cs typeface="Museo Sans 3"/>
                <a:sym typeface="Museo Sans 3"/>
              </a:rPr>
              <a:t>•ESE La Misericordia Calarcá </a:t>
            </a:r>
          </a:p>
          <a:p>
            <a:pPr marL="0" lvl="0" indent="0" algn="just">
              <a:lnSpc>
                <a:spcPts val="1960"/>
              </a:lnSpc>
              <a:spcBef>
                <a:spcPct val="0"/>
              </a:spcBef>
            </a:pPr>
            <a:r>
              <a:rPr lang="en-US" sz="1400" u="none" strike="noStrike">
                <a:solidFill>
                  <a:srgbClr val="000000"/>
                </a:solidFill>
                <a:latin typeface="Museo Sans 3"/>
                <a:ea typeface="Museo Sans 3"/>
                <a:cs typeface="Museo Sans 3"/>
                <a:sym typeface="Museo Sans 3"/>
              </a:rPr>
              <a:t>•Instituto Departamental  de Salud de Nariño</a:t>
            </a:r>
          </a:p>
          <a:p>
            <a:pPr marL="0" lvl="0" indent="0" algn="just">
              <a:lnSpc>
                <a:spcPts val="1960"/>
              </a:lnSpc>
              <a:spcBef>
                <a:spcPct val="0"/>
              </a:spcBef>
            </a:pPr>
            <a:endParaRPr lang="en-US" sz="1400" u="none" strike="noStrike">
              <a:solidFill>
                <a:srgbClr val="000000"/>
              </a:solidFill>
              <a:latin typeface="Museo Sans 3"/>
              <a:ea typeface="Museo Sans 3"/>
              <a:cs typeface="Museo Sans 3"/>
              <a:sym typeface="Museo Sans 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917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7" name="Freeform 7"/>
          <p:cNvSpPr/>
          <p:nvPr/>
        </p:nvSpPr>
        <p:spPr>
          <a:xfrm>
            <a:off x="181612" y="2365985"/>
            <a:ext cx="5031020" cy="4367942"/>
          </a:xfrm>
          <a:custGeom>
            <a:avLst/>
            <a:gdLst/>
            <a:ahLst/>
            <a:cxnLst/>
            <a:rect l="l" t="t" r="r" b="b"/>
            <a:pathLst>
              <a:path w="5031020" h="4367942">
                <a:moveTo>
                  <a:pt x="0" y="0"/>
                </a:moveTo>
                <a:lnTo>
                  <a:pt x="5031019" y="0"/>
                </a:lnTo>
                <a:lnTo>
                  <a:pt x="5031019" y="4367943"/>
                </a:lnTo>
                <a:lnTo>
                  <a:pt x="0" y="4367943"/>
                </a:lnTo>
                <a:lnTo>
                  <a:pt x="0" y="0"/>
                </a:lnTo>
                <a:close/>
              </a:path>
            </a:pathLst>
          </a:custGeom>
          <a:blipFill>
            <a:blip r:embed="rId5"/>
            <a:stretch>
              <a:fillRect/>
            </a:stretch>
          </a:blipFill>
        </p:spPr>
      </p:sp>
      <p:sp>
        <p:nvSpPr>
          <p:cNvPr id="8" name="TextBox 8"/>
          <p:cNvSpPr txBox="1"/>
          <p:nvPr/>
        </p:nvSpPr>
        <p:spPr>
          <a:xfrm>
            <a:off x="5212631" y="7545466"/>
            <a:ext cx="6137557" cy="2190589"/>
          </a:xfrm>
          <a:prstGeom prst="rect">
            <a:avLst/>
          </a:prstGeom>
        </p:spPr>
        <p:txBody>
          <a:bodyPr lIns="0" tIns="0" rIns="0" bIns="0" rtlCol="0" anchor="t">
            <a:spAutoFit/>
          </a:bodyPr>
          <a:lstStyle/>
          <a:p>
            <a:pPr algn="l">
              <a:lnSpc>
                <a:spcPts val="3403"/>
              </a:lnSpc>
            </a:pPr>
            <a:r>
              <a:rPr lang="en-US" sz="2836" spc="25">
                <a:solidFill>
                  <a:srgbClr val="E46C0A"/>
                </a:solidFill>
                <a:latin typeface="Nunito Sans"/>
                <a:ea typeface="Nunito Sans"/>
                <a:cs typeface="Nunito Sans"/>
                <a:sym typeface="Nunito Sans"/>
              </a:rPr>
              <a:t>BioAdministración Pública No. 1</a:t>
            </a:r>
          </a:p>
          <a:p>
            <a:pPr algn="l">
              <a:lnSpc>
                <a:spcPts val="2683"/>
              </a:lnSpc>
            </a:pPr>
            <a:r>
              <a:rPr lang="en-US" sz="2236" spc="20">
                <a:solidFill>
                  <a:srgbClr val="E46C0A"/>
                </a:solidFill>
                <a:latin typeface="Nunito Sans"/>
                <a:ea typeface="Nunito Sans"/>
                <a:cs typeface="Nunito Sans"/>
                <a:sym typeface="Nunito Sans"/>
              </a:rPr>
              <a:t>Revista Institucional del Departamento </a:t>
            </a:r>
          </a:p>
          <a:p>
            <a:pPr algn="l">
              <a:lnSpc>
                <a:spcPts val="2683"/>
              </a:lnSpc>
            </a:pPr>
            <a:r>
              <a:rPr lang="en-US" sz="2236" spc="20">
                <a:solidFill>
                  <a:srgbClr val="E46C0A"/>
                </a:solidFill>
                <a:latin typeface="Nunito Sans"/>
                <a:ea typeface="Nunito Sans"/>
                <a:cs typeface="Nunito Sans"/>
                <a:sym typeface="Nunito Sans"/>
              </a:rPr>
              <a:t>Administrativo de la Función Pública </a:t>
            </a:r>
          </a:p>
          <a:p>
            <a:pPr algn="l">
              <a:lnSpc>
                <a:spcPts val="2683"/>
              </a:lnSpc>
            </a:pPr>
            <a:r>
              <a:rPr lang="en-US" sz="2236" spc="20">
                <a:solidFill>
                  <a:srgbClr val="2F4F8B"/>
                </a:solidFill>
                <a:latin typeface="Nunito Sans"/>
                <a:ea typeface="Nunito Sans"/>
                <a:cs typeface="Nunito Sans"/>
                <a:sym typeface="Nunito Sans"/>
              </a:rPr>
              <a:t> </a:t>
            </a:r>
          </a:p>
          <a:p>
            <a:pPr algn="l">
              <a:lnSpc>
                <a:spcPts val="3403"/>
              </a:lnSpc>
            </a:pPr>
            <a:r>
              <a:rPr lang="en-US" sz="2836" spc="25">
                <a:solidFill>
                  <a:srgbClr val="2F4F8B"/>
                </a:solidFill>
                <a:latin typeface="Nunito Sans"/>
                <a:ea typeface="Nunito Sans"/>
                <a:cs typeface="Nunito Sans"/>
                <a:sym typeface="Nunito Sans"/>
              </a:rPr>
              <a:t>BioAdministración Pública No. 2</a:t>
            </a:r>
          </a:p>
          <a:p>
            <a:pPr algn="l">
              <a:lnSpc>
                <a:spcPts val="2683"/>
              </a:lnSpc>
            </a:pPr>
            <a:r>
              <a:rPr lang="en-US" sz="2236" spc="20">
                <a:solidFill>
                  <a:srgbClr val="2F4F8B"/>
                </a:solidFill>
                <a:latin typeface="Nunito Sans"/>
                <a:ea typeface="Nunito Sans"/>
                <a:cs typeface="Nunito Sans"/>
                <a:sym typeface="Nunito Sans"/>
              </a:rPr>
              <a:t>Bioadministración pública y territorio</a:t>
            </a:r>
          </a:p>
        </p:txBody>
      </p:sp>
      <p:sp>
        <p:nvSpPr>
          <p:cNvPr id="9" name="AutoShape 9"/>
          <p:cNvSpPr/>
          <p:nvPr/>
        </p:nvSpPr>
        <p:spPr>
          <a:xfrm flipV="1">
            <a:off x="11061548" y="7545466"/>
            <a:ext cx="0" cy="1095295"/>
          </a:xfrm>
          <a:prstGeom prst="line">
            <a:avLst/>
          </a:prstGeom>
          <a:ln w="38100" cap="flat">
            <a:solidFill>
              <a:srgbClr val="000000"/>
            </a:solidFill>
            <a:prstDash val="solid"/>
            <a:headEnd type="none" w="sm" len="sm"/>
            <a:tailEnd type="none" w="sm" len="sm"/>
          </a:ln>
        </p:spPr>
      </p:sp>
      <p:sp>
        <p:nvSpPr>
          <p:cNvPr id="10" name="AutoShape 10"/>
          <p:cNvSpPr/>
          <p:nvPr/>
        </p:nvSpPr>
        <p:spPr>
          <a:xfrm flipV="1">
            <a:off x="11061548" y="8826665"/>
            <a:ext cx="0" cy="1095295"/>
          </a:xfrm>
          <a:prstGeom prst="line">
            <a:avLst/>
          </a:prstGeom>
          <a:ln w="38100" cap="flat">
            <a:solidFill>
              <a:srgbClr val="000000"/>
            </a:solidFill>
            <a:prstDash val="solid"/>
            <a:headEnd type="none" w="sm" len="sm"/>
            <a:tailEnd type="none" w="sm" len="sm"/>
          </a:ln>
        </p:spPr>
      </p:sp>
      <p:sp>
        <p:nvSpPr>
          <p:cNvPr id="11" name="Freeform 11"/>
          <p:cNvSpPr/>
          <p:nvPr/>
        </p:nvSpPr>
        <p:spPr>
          <a:xfrm>
            <a:off x="13502950" y="7882539"/>
            <a:ext cx="466072" cy="535155"/>
          </a:xfrm>
          <a:custGeom>
            <a:avLst/>
            <a:gdLst/>
            <a:ahLst/>
            <a:cxnLst/>
            <a:rect l="l" t="t" r="r" b="b"/>
            <a:pathLst>
              <a:path w="466072" h="535155">
                <a:moveTo>
                  <a:pt x="0" y="0"/>
                </a:moveTo>
                <a:lnTo>
                  <a:pt x="466071" y="0"/>
                </a:lnTo>
                <a:lnTo>
                  <a:pt x="466071" y="535156"/>
                </a:lnTo>
                <a:lnTo>
                  <a:pt x="0" y="535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3514714" y="9004727"/>
            <a:ext cx="466072" cy="535155"/>
          </a:xfrm>
          <a:custGeom>
            <a:avLst/>
            <a:gdLst/>
            <a:ahLst/>
            <a:cxnLst/>
            <a:rect l="l" t="t" r="r" b="b"/>
            <a:pathLst>
              <a:path w="466072" h="535155">
                <a:moveTo>
                  <a:pt x="0" y="0"/>
                </a:moveTo>
                <a:lnTo>
                  <a:pt x="466071" y="0"/>
                </a:lnTo>
                <a:lnTo>
                  <a:pt x="466071" y="535155"/>
                </a:lnTo>
                <a:lnTo>
                  <a:pt x="0" y="5351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320476" y="2936927"/>
            <a:ext cx="4957069" cy="4303738"/>
          </a:xfrm>
          <a:custGeom>
            <a:avLst/>
            <a:gdLst/>
            <a:ahLst/>
            <a:cxnLst/>
            <a:rect l="l" t="t" r="r" b="b"/>
            <a:pathLst>
              <a:path w="4957069" h="4303738">
                <a:moveTo>
                  <a:pt x="0" y="0"/>
                </a:moveTo>
                <a:lnTo>
                  <a:pt x="4957069" y="0"/>
                </a:lnTo>
                <a:lnTo>
                  <a:pt x="4957069" y="4303739"/>
                </a:lnTo>
                <a:lnTo>
                  <a:pt x="0" y="4303739"/>
                </a:lnTo>
                <a:lnTo>
                  <a:pt x="0" y="0"/>
                </a:lnTo>
                <a:close/>
              </a:path>
            </a:pathLst>
          </a:custGeom>
          <a:blipFill>
            <a:blip r:embed="rId8"/>
            <a:stretch>
              <a:fillRect/>
            </a:stretch>
          </a:blipFill>
        </p:spPr>
      </p:sp>
      <p:sp>
        <p:nvSpPr>
          <p:cNvPr id="14" name="TextBox 14"/>
          <p:cNvSpPr txBox="1"/>
          <p:nvPr/>
        </p:nvSpPr>
        <p:spPr>
          <a:xfrm>
            <a:off x="6420669" y="2773172"/>
            <a:ext cx="10706514" cy="4286518"/>
          </a:xfrm>
          <a:prstGeom prst="rect">
            <a:avLst/>
          </a:prstGeom>
        </p:spPr>
        <p:txBody>
          <a:bodyPr lIns="0" tIns="0" rIns="0" bIns="0" rtlCol="0" anchor="t">
            <a:spAutoFit/>
          </a:bodyPr>
          <a:lstStyle/>
          <a:p>
            <a:pPr algn="l">
              <a:lnSpc>
                <a:spcPts val="3403"/>
              </a:lnSpc>
            </a:pPr>
            <a:endParaRPr/>
          </a:p>
          <a:p>
            <a:pPr algn="l">
              <a:lnSpc>
                <a:spcPts val="3403"/>
              </a:lnSpc>
            </a:pPr>
            <a:r>
              <a:rPr lang="en-US" sz="2836" b="1" spc="26">
                <a:solidFill>
                  <a:srgbClr val="595959"/>
                </a:solidFill>
                <a:latin typeface="Nunito Sans Bold"/>
                <a:ea typeface="Nunito Sans Bold"/>
                <a:cs typeface="Nunito Sans Bold"/>
                <a:sym typeface="Nunito Sans Bold"/>
              </a:rPr>
              <a:t>Durante la vigencia 2024 se han publicado dos ediciones de la revista institucional Bioadministración Pública, a través de las cuales nuestro Departamento Administrativo busca fomentar un diálogo propositivo y profundo con la participación interdisciplinaria de académicos, profesionales, funcionarios estatales y expertos en los distintos componentes de la administración pública en torno a las reformas que la sociedad requiere y demanda de sus entidades gubernamentales. </a:t>
            </a:r>
          </a:p>
        </p:txBody>
      </p:sp>
      <p:sp>
        <p:nvSpPr>
          <p:cNvPr id="15" name="TextBox 15"/>
          <p:cNvSpPr txBox="1"/>
          <p:nvPr/>
        </p:nvSpPr>
        <p:spPr>
          <a:xfrm>
            <a:off x="4063246" y="1106254"/>
            <a:ext cx="11617872" cy="1362118"/>
          </a:xfrm>
          <a:prstGeom prst="rect">
            <a:avLst/>
          </a:prstGeom>
        </p:spPr>
        <p:txBody>
          <a:bodyPr lIns="0" tIns="0" rIns="0" bIns="0" rtlCol="0" anchor="t">
            <a:spAutoFit/>
          </a:bodyPr>
          <a:lstStyle/>
          <a:p>
            <a:pPr algn="ctr">
              <a:lnSpc>
                <a:spcPts val="5341"/>
              </a:lnSpc>
            </a:pPr>
            <a:r>
              <a:rPr lang="en-US" sz="4451" b="1" spc="41">
                <a:solidFill>
                  <a:srgbClr val="C55A11"/>
                </a:solidFill>
                <a:latin typeface="Nunito Sans Bold"/>
                <a:ea typeface="Nunito Sans Bold"/>
                <a:cs typeface="Nunito Sans Bold"/>
                <a:sym typeface="Nunito Sans Bold"/>
              </a:rPr>
              <a:t>REVISTA INSTITUCIONAL DE BIOADMINISTRACIÓN PÚBLICA</a:t>
            </a:r>
          </a:p>
        </p:txBody>
      </p:sp>
      <p:sp>
        <p:nvSpPr>
          <p:cNvPr id="16" name="TextBox 16"/>
          <p:cNvSpPr txBox="1"/>
          <p:nvPr/>
        </p:nvSpPr>
        <p:spPr>
          <a:xfrm>
            <a:off x="11350189" y="7783410"/>
            <a:ext cx="2152761" cy="733414"/>
          </a:xfrm>
          <a:prstGeom prst="rect">
            <a:avLst/>
          </a:prstGeom>
        </p:spPr>
        <p:txBody>
          <a:bodyPr lIns="0" tIns="0" rIns="0" bIns="0" rtlCol="0" anchor="t">
            <a:spAutoFit/>
          </a:bodyPr>
          <a:lstStyle/>
          <a:p>
            <a:pPr algn="l">
              <a:lnSpc>
                <a:spcPts val="5803"/>
              </a:lnSpc>
            </a:pPr>
            <a:r>
              <a:rPr lang="en-US" sz="4836" b="1" spc="45">
                <a:solidFill>
                  <a:srgbClr val="E46C0A"/>
                </a:solidFill>
                <a:latin typeface="Nunito Sans Bold"/>
                <a:ea typeface="Nunito Sans Bold"/>
                <a:cs typeface="Nunito Sans Bold"/>
                <a:sym typeface="Nunito Sans Bold"/>
              </a:rPr>
              <a:t>46.287</a:t>
            </a:r>
          </a:p>
        </p:txBody>
      </p:sp>
      <p:sp>
        <p:nvSpPr>
          <p:cNvPr id="17" name="TextBox 17"/>
          <p:cNvSpPr txBox="1"/>
          <p:nvPr/>
        </p:nvSpPr>
        <p:spPr>
          <a:xfrm>
            <a:off x="11350189" y="9002640"/>
            <a:ext cx="2152761" cy="733414"/>
          </a:xfrm>
          <a:prstGeom prst="rect">
            <a:avLst/>
          </a:prstGeom>
        </p:spPr>
        <p:txBody>
          <a:bodyPr lIns="0" tIns="0" rIns="0" bIns="0" rtlCol="0" anchor="t">
            <a:spAutoFit/>
          </a:bodyPr>
          <a:lstStyle/>
          <a:p>
            <a:pPr algn="l">
              <a:lnSpc>
                <a:spcPts val="5803"/>
              </a:lnSpc>
            </a:pPr>
            <a:r>
              <a:rPr lang="en-US" sz="4836" b="1" spc="45">
                <a:solidFill>
                  <a:srgbClr val="0F2F76"/>
                </a:solidFill>
                <a:latin typeface="Nunito Sans Bold"/>
                <a:ea typeface="Nunito Sans Bold"/>
                <a:cs typeface="Nunito Sans Bold"/>
                <a:sym typeface="Nunito Sans Bold"/>
              </a:rPr>
              <a:t>38.939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52400" y="15240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3716343" y="4492649"/>
            <a:ext cx="1269108" cy="1197272"/>
          </a:xfrm>
          <a:custGeom>
            <a:avLst/>
            <a:gdLst/>
            <a:ahLst/>
            <a:cxnLst/>
            <a:rect l="l" t="t" r="r" b="b"/>
            <a:pathLst>
              <a:path w="1269108" h="1197272">
                <a:moveTo>
                  <a:pt x="0" y="0"/>
                </a:moveTo>
                <a:lnTo>
                  <a:pt x="1269108" y="0"/>
                </a:lnTo>
                <a:lnTo>
                  <a:pt x="1269108" y="1197271"/>
                </a:lnTo>
                <a:lnTo>
                  <a:pt x="0" y="1197271"/>
                </a:lnTo>
                <a:lnTo>
                  <a:pt x="0" y="0"/>
                </a:lnTo>
                <a:close/>
              </a:path>
            </a:pathLst>
          </a:custGeom>
          <a:blipFill>
            <a:blip r:embed="rId4"/>
            <a:stretch>
              <a:fillRect/>
            </a:stretch>
          </a:blipFill>
        </p:spPr>
      </p:sp>
      <p:sp>
        <p:nvSpPr>
          <p:cNvPr id="10" name="Freeform 10"/>
          <p:cNvSpPr/>
          <p:nvPr/>
        </p:nvSpPr>
        <p:spPr>
          <a:xfrm>
            <a:off x="16261478" y="4541317"/>
            <a:ext cx="1125092" cy="1285820"/>
          </a:xfrm>
          <a:custGeom>
            <a:avLst/>
            <a:gdLst/>
            <a:ahLst/>
            <a:cxnLst/>
            <a:rect l="l" t="t" r="r" b="b"/>
            <a:pathLst>
              <a:path w="1125092" h="1285820">
                <a:moveTo>
                  <a:pt x="0" y="0"/>
                </a:moveTo>
                <a:lnTo>
                  <a:pt x="1125092" y="0"/>
                </a:lnTo>
                <a:lnTo>
                  <a:pt x="1125092" y="1285820"/>
                </a:lnTo>
                <a:lnTo>
                  <a:pt x="0" y="1285820"/>
                </a:lnTo>
                <a:lnTo>
                  <a:pt x="0" y="0"/>
                </a:lnTo>
                <a:close/>
              </a:path>
            </a:pathLst>
          </a:custGeom>
          <a:blipFill>
            <a:blip r:embed="rId5"/>
            <a:stretch>
              <a:fillRect/>
            </a:stretch>
          </a:blipFill>
        </p:spPr>
      </p:sp>
      <p:sp>
        <p:nvSpPr>
          <p:cNvPr id="11" name="Freeform 11"/>
          <p:cNvSpPr/>
          <p:nvPr/>
        </p:nvSpPr>
        <p:spPr>
          <a:xfrm>
            <a:off x="842880" y="4395430"/>
            <a:ext cx="3062141" cy="1391710"/>
          </a:xfrm>
          <a:custGeom>
            <a:avLst/>
            <a:gdLst/>
            <a:ahLst/>
            <a:cxnLst/>
            <a:rect l="l" t="t" r="r" b="b"/>
            <a:pathLst>
              <a:path w="3062141" h="1391710">
                <a:moveTo>
                  <a:pt x="0" y="0"/>
                </a:moveTo>
                <a:lnTo>
                  <a:pt x="3062141" y="0"/>
                </a:lnTo>
                <a:lnTo>
                  <a:pt x="3062141" y="1391709"/>
                </a:lnTo>
                <a:lnTo>
                  <a:pt x="0" y="1391709"/>
                </a:lnTo>
                <a:lnTo>
                  <a:pt x="0" y="0"/>
                </a:lnTo>
                <a:close/>
              </a:path>
            </a:pathLst>
          </a:custGeom>
          <a:blipFill>
            <a:blip r:embed="rId6"/>
            <a:stretch>
              <a:fillRect l="-751" r="-751"/>
            </a:stretch>
          </a:blipFill>
        </p:spPr>
      </p:sp>
      <p:sp>
        <p:nvSpPr>
          <p:cNvPr id="12" name="Freeform 12"/>
          <p:cNvSpPr/>
          <p:nvPr/>
        </p:nvSpPr>
        <p:spPr>
          <a:xfrm>
            <a:off x="13083088" y="4395430"/>
            <a:ext cx="3178390" cy="1577595"/>
          </a:xfrm>
          <a:custGeom>
            <a:avLst/>
            <a:gdLst/>
            <a:ahLst/>
            <a:cxnLst/>
            <a:rect l="l" t="t" r="r" b="b"/>
            <a:pathLst>
              <a:path w="3178390" h="1577595">
                <a:moveTo>
                  <a:pt x="0" y="0"/>
                </a:moveTo>
                <a:lnTo>
                  <a:pt x="3178390" y="0"/>
                </a:lnTo>
                <a:lnTo>
                  <a:pt x="3178390" y="1577595"/>
                </a:lnTo>
                <a:lnTo>
                  <a:pt x="0" y="1577595"/>
                </a:lnTo>
                <a:lnTo>
                  <a:pt x="0" y="0"/>
                </a:lnTo>
                <a:close/>
              </a:path>
            </a:pathLst>
          </a:custGeom>
          <a:blipFill>
            <a:blip r:embed="rId7"/>
            <a:stretch>
              <a:fillRect/>
            </a:stretch>
          </a:blipFill>
        </p:spPr>
      </p:sp>
      <p:grpSp>
        <p:nvGrpSpPr>
          <p:cNvPr id="13" name="Group 13"/>
          <p:cNvGrpSpPr/>
          <p:nvPr/>
        </p:nvGrpSpPr>
        <p:grpSpPr>
          <a:xfrm>
            <a:off x="3716343" y="2005185"/>
            <a:ext cx="10955940" cy="2390245"/>
            <a:chOff x="0" y="0"/>
            <a:chExt cx="2885515" cy="629530"/>
          </a:xfrm>
        </p:grpSpPr>
        <p:sp>
          <p:nvSpPr>
            <p:cNvPr id="14" name="Freeform 14"/>
            <p:cNvSpPr/>
            <p:nvPr/>
          </p:nvSpPr>
          <p:spPr>
            <a:xfrm>
              <a:off x="0" y="0"/>
              <a:ext cx="2885515" cy="629530"/>
            </a:xfrm>
            <a:custGeom>
              <a:avLst/>
              <a:gdLst/>
              <a:ahLst/>
              <a:cxnLst/>
              <a:rect l="l" t="t" r="r" b="b"/>
              <a:pathLst>
                <a:path w="2885515" h="629530">
                  <a:moveTo>
                    <a:pt x="36039" y="0"/>
                  </a:moveTo>
                  <a:lnTo>
                    <a:pt x="2849476" y="0"/>
                  </a:lnTo>
                  <a:cubicBezTo>
                    <a:pt x="2869380" y="0"/>
                    <a:pt x="2885515" y="16135"/>
                    <a:pt x="2885515" y="36039"/>
                  </a:cubicBezTo>
                  <a:lnTo>
                    <a:pt x="2885515" y="593491"/>
                  </a:lnTo>
                  <a:cubicBezTo>
                    <a:pt x="2885515" y="613395"/>
                    <a:pt x="2869380" y="629530"/>
                    <a:pt x="2849476" y="629530"/>
                  </a:cubicBezTo>
                  <a:lnTo>
                    <a:pt x="36039" y="629530"/>
                  </a:lnTo>
                  <a:cubicBezTo>
                    <a:pt x="16135" y="629530"/>
                    <a:pt x="0" y="613395"/>
                    <a:pt x="0" y="593491"/>
                  </a:cubicBezTo>
                  <a:lnTo>
                    <a:pt x="0" y="36039"/>
                  </a:lnTo>
                  <a:cubicBezTo>
                    <a:pt x="0" y="16135"/>
                    <a:pt x="16135" y="0"/>
                    <a:pt x="36039" y="0"/>
                  </a:cubicBezTo>
                  <a:close/>
                </a:path>
              </a:pathLst>
            </a:custGeom>
            <a:solidFill>
              <a:srgbClr val="F1CE32">
                <a:alpha val="65882"/>
              </a:srgbClr>
            </a:solidFill>
          </p:spPr>
        </p:sp>
        <p:sp>
          <p:nvSpPr>
            <p:cNvPr id="15" name="TextBox 15"/>
            <p:cNvSpPr txBox="1"/>
            <p:nvPr/>
          </p:nvSpPr>
          <p:spPr>
            <a:xfrm>
              <a:off x="0" y="-47625"/>
              <a:ext cx="2885515" cy="677155"/>
            </a:xfrm>
            <a:prstGeom prst="rect">
              <a:avLst/>
            </a:prstGeom>
          </p:spPr>
          <p:txBody>
            <a:bodyPr lIns="50800" tIns="50800" rIns="50800" bIns="50800" rtlCol="0" anchor="ctr"/>
            <a:lstStyle/>
            <a:p>
              <a:pPr algn="ctr">
                <a:lnSpc>
                  <a:spcPts val="3655"/>
                </a:lnSpc>
              </a:pPr>
              <a:endParaRPr/>
            </a:p>
          </p:txBody>
        </p:sp>
      </p:grpSp>
      <p:grpSp>
        <p:nvGrpSpPr>
          <p:cNvPr id="16" name="Group 16"/>
          <p:cNvGrpSpPr/>
          <p:nvPr/>
        </p:nvGrpSpPr>
        <p:grpSpPr>
          <a:xfrm>
            <a:off x="3716343" y="5917826"/>
            <a:ext cx="10955940" cy="2390245"/>
            <a:chOff x="0" y="0"/>
            <a:chExt cx="2885515" cy="629530"/>
          </a:xfrm>
        </p:grpSpPr>
        <p:sp>
          <p:nvSpPr>
            <p:cNvPr id="17" name="Freeform 17"/>
            <p:cNvSpPr/>
            <p:nvPr/>
          </p:nvSpPr>
          <p:spPr>
            <a:xfrm>
              <a:off x="0" y="0"/>
              <a:ext cx="2885515" cy="629530"/>
            </a:xfrm>
            <a:custGeom>
              <a:avLst/>
              <a:gdLst/>
              <a:ahLst/>
              <a:cxnLst/>
              <a:rect l="l" t="t" r="r" b="b"/>
              <a:pathLst>
                <a:path w="2885515" h="629530">
                  <a:moveTo>
                    <a:pt x="36039" y="0"/>
                  </a:moveTo>
                  <a:lnTo>
                    <a:pt x="2849476" y="0"/>
                  </a:lnTo>
                  <a:cubicBezTo>
                    <a:pt x="2869380" y="0"/>
                    <a:pt x="2885515" y="16135"/>
                    <a:pt x="2885515" y="36039"/>
                  </a:cubicBezTo>
                  <a:lnTo>
                    <a:pt x="2885515" y="593491"/>
                  </a:lnTo>
                  <a:cubicBezTo>
                    <a:pt x="2885515" y="613395"/>
                    <a:pt x="2869380" y="629530"/>
                    <a:pt x="2849476" y="629530"/>
                  </a:cubicBezTo>
                  <a:lnTo>
                    <a:pt x="36039" y="629530"/>
                  </a:lnTo>
                  <a:cubicBezTo>
                    <a:pt x="16135" y="629530"/>
                    <a:pt x="0" y="613395"/>
                    <a:pt x="0" y="593491"/>
                  </a:cubicBezTo>
                  <a:lnTo>
                    <a:pt x="0" y="36039"/>
                  </a:lnTo>
                  <a:cubicBezTo>
                    <a:pt x="0" y="16135"/>
                    <a:pt x="16135" y="0"/>
                    <a:pt x="36039" y="0"/>
                  </a:cubicBezTo>
                  <a:close/>
                </a:path>
              </a:pathLst>
            </a:custGeom>
            <a:solidFill>
              <a:srgbClr val="F1CE32">
                <a:alpha val="65882"/>
              </a:srgbClr>
            </a:solidFill>
          </p:spPr>
        </p:sp>
        <p:sp>
          <p:nvSpPr>
            <p:cNvPr id="18" name="TextBox 18"/>
            <p:cNvSpPr txBox="1"/>
            <p:nvPr/>
          </p:nvSpPr>
          <p:spPr>
            <a:xfrm>
              <a:off x="0" y="-47625"/>
              <a:ext cx="2885515" cy="677155"/>
            </a:xfrm>
            <a:prstGeom prst="rect">
              <a:avLst/>
            </a:prstGeom>
          </p:spPr>
          <p:txBody>
            <a:bodyPr lIns="50800" tIns="50800" rIns="50800" bIns="50800" rtlCol="0" anchor="ctr"/>
            <a:lstStyle/>
            <a:p>
              <a:pPr algn="ctr">
                <a:lnSpc>
                  <a:spcPts val="3655"/>
                </a:lnSpc>
              </a:pPr>
              <a:endParaRPr/>
            </a:p>
          </p:txBody>
        </p:sp>
      </p:grpSp>
      <p:sp>
        <p:nvSpPr>
          <p:cNvPr id="19" name="TextBox 19"/>
          <p:cNvSpPr txBox="1"/>
          <p:nvPr/>
        </p:nvSpPr>
        <p:spPr>
          <a:xfrm>
            <a:off x="3691187" y="2321127"/>
            <a:ext cx="10905627" cy="5882539"/>
          </a:xfrm>
          <a:prstGeom prst="rect">
            <a:avLst/>
          </a:prstGeom>
        </p:spPr>
        <p:txBody>
          <a:bodyPr lIns="0" tIns="0" rIns="0" bIns="0" rtlCol="0" anchor="t">
            <a:spAutoFit/>
          </a:bodyPr>
          <a:lstStyle/>
          <a:p>
            <a:pPr algn="ctr">
              <a:lnSpc>
                <a:spcPts val="3372"/>
              </a:lnSpc>
              <a:spcBef>
                <a:spcPct val="0"/>
              </a:spcBef>
            </a:pPr>
            <a:r>
              <a:rPr lang="en-US" sz="2409">
                <a:solidFill>
                  <a:srgbClr val="021531"/>
                </a:solidFill>
                <a:latin typeface="Nunito"/>
                <a:ea typeface="Nunito"/>
                <a:cs typeface="Nunito"/>
                <a:sym typeface="Nunito"/>
              </a:rPr>
              <a:t>Decreto 1800 del 2019 </a:t>
            </a:r>
          </a:p>
          <a:p>
            <a:pPr algn="ctr">
              <a:lnSpc>
                <a:spcPts val="3372"/>
              </a:lnSpc>
              <a:spcBef>
                <a:spcPct val="0"/>
              </a:spcBef>
            </a:pPr>
            <a:r>
              <a:rPr lang="en-US" sz="2409">
                <a:solidFill>
                  <a:srgbClr val="021531"/>
                </a:solidFill>
                <a:latin typeface="Nunito"/>
                <a:ea typeface="Nunito"/>
                <a:cs typeface="Nunito"/>
                <a:sym typeface="Nunito"/>
              </a:rPr>
              <a:t>Mesa "Por el empleo público la actualización/</a:t>
            </a:r>
          </a:p>
          <a:p>
            <a:pPr algn="ctr">
              <a:lnSpc>
                <a:spcPts val="3372"/>
              </a:lnSpc>
              <a:spcBef>
                <a:spcPct val="0"/>
              </a:spcBef>
            </a:pPr>
            <a:r>
              <a:rPr lang="en-US" sz="2409">
                <a:solidFill>
                  <a:srgbClr val="021531"/>
                </a:solidFill>
                <a:latin typeface="Nunito"/>
                <a:ea typeface="Nunito"/>
                <a:cs typeface="Nunito"/>
                <a:sym typeface="Nunito"/>
              </a:rPr>
              <a:t>ampliación de las plantas de empleo la reducción de los contratos de prestación de servicios y garantizar el trabajo digno y decente".</a:t>
            </a:r>
          </a:p>
          <a:p>
            <a:pPr algn="ctr">
              <a:lnSpc>
                <a:spcPts val="3372"/>
              </a:lnSpc>
              <a:spcBef>
                <a:spcPct val="0"/>
              </a:spcBef>
            </a:pPr>
            <a:endParaRPr lang="en-US" sz="2409">
              <a:solidFill>
                <a:srgbClr val="021531"/>
              </a:solidFill>
              <a:latin typeface="Nunito"/>
              <a:ea typeface="Nunito"/>
              <a:cs typeface="Nunito"/>
              <a:sym typeface="Nunito"/>
            </a:endParaRPr>
          </a:p>
          <a:p>
            <a:pPr algn="ctr">
              <a:lnSpc>
                <a:spcPts val="3372"/>
              </a:lnSpc>
              <a:spcBef>
                <a:spcPct val="0"/>
              </a:spcBef>
            </a:pPr>
            <a:endParaRPr lang="en-US" sz="2409">
              <a:solidFill>
                <a:srgbClr val="021531"/>
              </a:solidFill>
              <a:latin typeface="Nunito"/>
              <a:ea typeface="Nunito"/>
              <a:cs typeface="Nunito"/>
              <a:sym typeface="Nunito"/>
            </a:endParaRPr>
          </a:p>
          <a:p>
            <a:pPr algn="ctr">
              <a:lnSpc>
                <a:spcPts val="3372"/>
              </a:lnSpc>
              <a:spcBef>
                <a:spcPct val="0"/>
              </a:spcBef>
            </a:pPr>
            <a:endParaRPr lang="en-US" sz="2409">
              <a:solidFill>
                <a:srgbClr val="021531"/>
              </a:solidFill>
              <a:latin typeface="Nunito"/>
              <a:ea typeface="Nunito"/>
              <a:cs typeface="Nunito"/>
              <a:sym typeface="Nunito"/>
            </a:endParaRPr>
          </a:p>
          <a:p>
            <a:pPr algn="ctr">
              <a:lnSpc>
                <a:spcPts val="3372"/>
              </a:lnSpc>
              <a:spcBef>
                <a:spcPct val="0"/>
              </a:spcBef>
            </a:pPr>
            <a:endParaRPr lang="en-US" sz="2409">
              <a:solidFill>
                <a:srgbClr val="021531"/>
              </a:solidFill>
              <a:latin typeface="Nunito"/>
              <a:ea typeface="Nunito"/>
              <a:cs typeface="Nunito"/>
              <a:sym typeface="Nunito"/>
            </a:endParaRPr>
          </a:p>
          <a:p>
            <a:pPr algn="ctr">
              <a:lnSpc>
                <a:spcPts val="3372"/>
              </a:lnSpc>
              <a:spcBef>
                <a:spcPct val="0"/>
              </a:spcBef>
            </a:pPr>
            <a:endParaRPr lang="en-US" sz="2409">
              <a:solidFill>
                <a:srgbClr val="021531"/>
              </a:solidFill>
              <a:latin typeface="Nunito"/>
              <a:ea typeface="Nunito"/>
              <a:cs typeface="Nunito"/>
              <a:sym typeface="Nunito"/>
            </a:endParaRPr>
          </a:p>
          <a:p>
            <a:pPr algn="ctr">
              <a:lnSpc>
                <a:spcPts val="3372"/>
              </a:lnSpc>
              <a:spcBef>
                <a:spcPct val="0"/>
              </a:spcBef>
            </a:pPr>
            <a:r>
              <a:rPr lang="en-US" sz="2409">
                <a:solidFill>
                  <a:srgbClr val="021531"/>
                </a:solidFill>
                <a:latin typeface="Nunito"/>
                <a:ea typeface="Nunito"/>
                <a:cs typeface="Nunito"/>
                <a:sym typeface="Nunito"/>
              </a:rPr>
              <a:t>Acuerdo 1.3.1 ANE2023</a:t>
            </a:r>
          </a:p>
          <a:p>
            <a:pPr algn="ctr">
              <a:lnSpc>
                <a:spcPts val="3372"/>
              </a:lnSpc>
              <a:spcBef>
                <a:spcPct val="0"/>
              </a:spcBef>
            </a:pPr>
            <a:r>
              <a:rPr lang="en-US" sz="2409">
                <a:solidFill>
                  <a:srgbClr val="021531"/>
                </a:solidFill>
                <a:latin typeface="Nunito"/>
                <a:ea typeface="Nunito"/>
                <a:cs typeface="Nunito"/>
                <a:sym typeface="Nunito"/>
              </a:rPr>
              <a:t>Mesas técnicas sectoriales para llevar a cabo el seguimiento a la elaboración de los estudios técnicos que conlleven a la modificación de estructura y planta (formalización) donde participan las federaciones y confederaciones sindicales firmantes del ANE2023</a:t>
            </a:r>
          </a:p>
        </p:txBody>
      </p:sp>
      <p:sp>
        <p:nvSpPr>
          <p:cNvPr id="20" name="TextBox 20"/>
          <p:cNvSpPr txBox="1"/>
          <p:nvPr/>
        </p:nvSpPr>
        <p:spPr>
          <a:xfrm>
            <a:off x="1502637" y="491499"/>
            <a:ext cx="15756663" cy="837566"/>
          </a:xfrm>
          <a:prstGeom prst="rect">
            <a:avLst/>
          </a:prstGeom>
        </p:spPr>
        <p:txBody>
          <a:bodyPr lIns="0" tIns="0" rIns="0" bIns="0" rtlCol="0" anchor="t">
            <a:spAutoFit/>
          </a:bodyPr>
          <a:lstStyle/>
          <a:p>
            <a:pPr algn="ctr">
              <a:lnSpc>
                <a:spcPts val="6859"/>
              </a:lnSpc>
            </a:pPr>
            <a:r>
              <a:rPr lang="en-US" sz="4899">
                <a:solidFill>
                  <a:srgbClr val="C55A11"/>
                </a:solidFill>
                <a:latin typeface="Museo Sans 1"/>
                <a:ea typeface="Museo Sans 1"/>
                <a:cs typeface="Museo Sans 1"/>
                <a:sym typeface="Museo Sans 1"/>
              </a:rPr>
              <a:t> Mesas Decreto 1800 de 2019 - Decreto 1499 de 2022</a:t>
            </a:r>
          </a:p>
        </p:txBody>
      </p:sp>
      <p:sp>
        <p:nvSpPr>
          <p:cNvPr id="21" name="Freeform 21"/>
          <p:cNvSpPr/>
          <p:nvPr/>
        </p:nvSpPr>
        <p:spPr>
          <a:xfrm>
            <a:off x="15813331" y="781233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8"/>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52400" y="15240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9" name="Group 9"/>
          <p:cNvGrpSpPr/>
          <p:nvPr/>
        </p:nvGrpSpPr>
        <p:grpSpPr>
          <a:xfrm>
            <a:off x="1043524" y="3741715"/>
            <a:ext cx="6635605" cy="2411517"/>
            <a:chOff x="0" y="0"/>
            <a:chExt cx="7408380" cy="2692359"/>
          </a:xfrm>
        </p:grpSpPr>
        <p:sp>
          <p:nvSpPr>
            <p:cNvPr id="10" name="Freeform 10"/>
            <p:cNvSpPr/>
            <p:nvPr/>
          </p:nvSpPr>
          <p:spPr>
            <a:xfrm>
              <a:off x="0" y="0"/>
              <a:ext cx="7408380" cy="2692359"/>
            </a:xfrm>
            <a:custGeom>
              <a:avLst/>
              <a:gdLst/>
              <a:ahLst/>
              <a:cxnLst/>
              <a:rect l="l" t="t" r="r" b="b"/>
              <a:pathLst>
                <a:path w="7408380" h="2692359">
                  <a:moveTo>
                    <a:pt x="7283920" y="2692359"/>
                  </a:moveTo>
                  <a:lnTo>
                    <a:pt x="124460" y="2692359"/>
                  </a:lnTo>
                  <a:cubicBezTo>
                    <a:pt x="55880" y="2692359"/>
                    <a:pt x="0" y="2636479"/>
                    <a:pt x="0" y="2567899"/>
                  </a:cubicBezTo>
                  <a:lnTo>
                    <a:pt x="0" y="124460"/>
                  </a:lnTo>
                  <a:cubicBezTo>
                    <a:pt x="0" y="55880"/>
                    <a:pt x="55880" y="0"/>
                    <a:pt x="124460" y="0"/>
                  </a:cubicBezTo>
                  <a:lnTo>
                    <a:pt x="7283920" y="0"/>
                  </a:lnTo>
                  <a:cubicBezTo>
                    <a:pt x="7352500" y="0"/>
                    <a:pt x="7408380" y="55880"/>
                    <a:pt x="7408380" y="124460"/>
                  </a:cubicBezTo>
                  <a:lnTo>
                    <a:pt x="7408380" y="2567899"/>
                  </a:lnTo>
                  <a:cubicBezTo>
                    <a:pt x="7408380" y="2636479"/>
                    <a:pt x="7352500" y="2692359"/>
                    <a:pt x="7283920" y="2692359"/>
                  </a:cubicBezTo>
                  <a:close/>
                </a:path>
              </a:pathLst>
            </a:custGeom>
            <a:solidFill>
              <a:srgbClr val="F1CE32">
                <a:alpha val="50980"/>
              </a:srgbClr>
            </a:solidFill>
          </p:spPr>
        </p:sp>
      </p:grpSp>
      <p:grpSp>
        <p:nvGrpSpPr>
          <p:cNvPr id="11" name="Group 11"/>
          <p:cNvGrpSpPr/>
          <p:nvPr/>
        </p:nvGrpSpPr>
        <p:grpSpPr>
          <a:xfrm>
            <a:off x="9978999" y="3741715"/>
            <a:ext cx="6635605" cy="2411517"/>
            <a:chOff x="0" y="0"/>
            <a:chExt cx="7408380" cy="2692359"/>
          </a:xfrm>
        </p:grpSpPr>
        <p:sp>
          <p:nvSpPr>
            <p:cNvPr id="12" name="Freeform 12"/>
            <p:cNvSpPr/>
            <p:nvPr/>
          </p:nvSpPr>
          <p:spPr>
            <a:xfrm>
              <a:off x="0" y="0"/>
              <a:ext cx="7408380" cy="2692359"/>
            </a:xfrm>
            <a:custGeom>
              <a:avLst/>
              <a:gdLst/>
              <a:ahLst/>
              <a:cxnLst/>
              <a:rect l="l" t="t" r="r" b="b"/>
              <a:pathLst>
                <a:path w="7408380" h="2692359">
                  <a:moveTo>
                    <a:pt x="7283920" y="2692359"/>
                  </a:moveTo>
                  <a:lnTo>
                    <a:pt x="124460" y="2692359"/>
                  </a:lnTo>
                  <a:cubicBezTo>
                    <a:pt x="55880" y="2692359"/>
                    <a:pt x="0" y="2636479"/>
                    <a:pt x="0" y="2567899"/>
                  </a:cubicBezTo>
                  <a:lnTo>
                    <a:pt x="0" y="124460"/>
                  </a:lnTo>
                  <a:cubicBezTo>
                    <a:pt x="0" y="55880"/>
                    <a:pt x="55880" y="0"/>
                    <a:pt x="124460" y="0"/>
                  </a:cubicBezTo>
                  <a:lnTo>
                    <a:pt x="7283920" y="0"/>
                  </a:lnTo>
                  <a:cubicBezTo>
                    <a:pt x="7352500" y="0"/>
                    <a:pt x="7408380" y="55880"/>
                    <a:pt x="7408380" y="124460"/>
                  </a:cubicBezTo>
                  <a:lnTo>
                    <a:pt x="7408380" y="2567899"/>
                  </a:lnTo>
                  <a:cubicBezTo>
                    <a:pt x="7408380" y="2636479"/>
                    <a:pt x="7352500" y="2692359"/>
                    <a:pt x="7283920" y="2692359"/>
                  </a:cubicBezTo>
                  <a:close/>
                </a:path>
              </a:pathLst>
            </a:custGeom>
            <a:solidFill>
              <a:srgbClr val="F1CE32">
                <a:alpha val="42745"/>
              </a:srgbClr>
            </a:solidFill>
          </p:spPr>
        </p:sp>
      </p:grpSp>
      <p:grpSp>
        <p:nvGrpSpPr>
          <p:cNvPr id="13" name="Group 13"/>
          <p:cNvGrpSpPr/>
          <p:nvPr/>
        </p:nvGrpSpPr>
        <p:grpSpPr>
          <a:xfrm>
            <a:off x="2180824" y="6877131"/>
            <a:ext cx="6635605" cy="2231225"/>
            <a:chOff x="0" y="0"/>
            <a:chExt cx="7408380" cy="2491071"/>
          </a:xfrm>
        </p:grpSpPr>
        <p:sp>
          <p:nvSpPr>
            <p:cNvPr id="14" name="Freeform 14"/>
            <p:cNvSpPr/>
            <p:nvPr/>
          </p:nvSpPr>
          <p:spPr>
            <a:xfrm>
              <a:off x="0" y="0"/>
              <a:ext cx="7408380" cy="2491071"/>
            </a:xfrm>
            <a:custGeom>
              <a:avLst/>
              <a:gdLst/>
              <a:ahLst/>
              <a:cxnLst/>
              <a:rect l="l" t="t" r="r" b="b"/>
              <a:pathLst>
                <a:path w="7408380" h="2491071">
                  <a:moveTo>
                    <a:pt x="7283920" y="2491071"/>
                  </a:moveTo>
                  <a:lnTo>
                    <a:pt x="124460" y="2491071"/>
                  </a:lnTo>
                  <a:cubicBezTo>
                    <a:pt x="55880" y="2491071"/>
                    <a:pt x="0" y="2435191"/>
                    <a:pt x="0" y="2366611"/>
                  </a:cubicBezTo>
                  <a:lnTo>
                    <a:pt x="0" y="124460"/>
                  </a:lnTo>
                  <a:cubicBezTo>
                    <a:pt x="0" y="55880"/>
                    <a:pt x="55880" y="0"/>
                    <a:pt x="124460" y="0"/>
                  </a:cubicBezTo>
                  <a:lnTo>
                    <a:pt x="7283920" y="0"/>
                  </a:lnTo>
                  <a:cubicBezTo>
                    <a:pt x="7352500" y="0"/>
                    <a:pt x="7408380" y="55880"/>
                    <a:pt x="7408380" y="124460"/>
                  </a:cubicBezTo>
                  <a:lnTo>
                    <a:pt x="7408380" y="2366611"/>
                  </a:lnTo>
                  <a:cubicBezTo>
                    <a:pt x="7408380" y="2435191"/>
                    <a:pt x="7352500" y="2491071"/>
                    <a:pt x="7283920" y="2491071"/>
                  </a:cubicBezTo>
                  <a:close/>
                </a:path>
              </a:pathLst>
            </a:custGeom>
            <a:solidFill>
              <a:srgbClr val="B8B2B2">
                <a:alpha val="80000"/>
              </a:srgbClr>
            </a:solidFill>
          </p:spPr>
        </p:sp>
      </p:grpSp>
      <p:grpSp>
        <p:nvGrpSpPr>
          <p:cNvPr id="15" name="Group 15"/>
          <p:cNvGrpSpPr/>
          <p:nvPr/>
        </p:nvGrpSpPr>
        <p:grpSpPr>
          <a:xfrm>
            <a:off x="11137725" y="6800931"/>
            <a:ext cx="6635605" cy="2231225"/>
            <a:chOff x="0" y="0"/>
            <a:chExt cx="7408380" cy="2491071"/>
          </a:xfrm>
        </p:grpSpPr>
        <p:sp>
          <p:nvSpPr>
            <p:cNvPr id="16" name="Freeform 16"/>
            <p:cNvSpPr/>
            <p:nvPr/>
          </p:nvSpPr>
          <p:spPr>
            <a:xfrm>
              <a:off x="0" y="0"/>
              <a:ext cx="7408380" cy="2491071"/>
            </a:xfrm>
            <a:custGeom>
              <a:avLst/>
              <a:gdLst/>
              <a:ahLst/>
              <a:cxnLst/>
              <a:rect l="l" t="t" r="r" b="b"/>
              <a:pathLst>
                <a:path w="7408380" h="2491071">
                  <a:moveTo>
                    <a:pt x="7283920" y="2491071"/>
                  </a:moveTo>
                  <a:lnTo>
                    <a:pt x="124460" y="2491071"/>
                  </a:lnTo>
                  <a:cubicBezTo>
                    <a:pt x="55880" y="2491071"/>
                    <a:pt x="0" y="2435191"/>
                    <a:pt x="0" y="2366611"/>
                  </a:cubicBezTo>
                  <a:lnTo>
                    <a:pt x="0" y="124460"/>
                  </a:lnTo>
                  <a:cubicBezTo>
                    <a:pt x="0" y="55880"/>
                    <a:pt x="55880" y="0"/>
                    <a:pt x="124460" y="0"/>
                  </a:cubicBezTo>
                  <a:lnTo>
                    <a:pt x="7283920" y="0"/>
                  </a:lnTo>
                  <a:cubicBezTo>
                    <a:pt x="7352500" y="0"/>
                    <a:pt x="7408380" y="55880"/>
                    <a:pt x="7408380" y="124460"/>
                  </a:cubicBezTo>
                  <a:lnTo>
                    <a:pt x="7408380" y="2366611"/>
                  </a:lnTo>
                  <a:cubicBezTo>
                    <a:pt x="7408380" y="2435191"/>
                    <a:pt x="7352500" y="2491071"/>
                    <a:pt x="7283920" y="2491071"/>
                  </a:cubicBezTo>
                  <a:close/>
                </a:path>
              </a:pathLst>
            </a:custGeom>
            <a:solidFill>
              <a:srgbClr val="B8B2B2">
                <a:alpha val="80000"/>
              </a:srgbClr>
            </a:solidFill>
          </p:spPr>
        </p:sp>
      </p:grpSp>
      <p:sp>
        <p:nvSpPr>
          <p:cNvPr id="17" name="TextBox 17"/>
          <p:cNvSpPr txBox="1"/>
          <p:nvPr/>
        </p:nvSpPr>
        <p:spPr>
          <a:xfrm>
            <a:off x="1321674" y="3757308"/>
            <a:ext cx="6163924" cy="2323181"/>
          </a:xfrm>
          <a:prstGeom prst="rect">
            <a:avLst/>
          </a:prstGeom>
        </p:spPr>
        <p:txBody>
          <a:bodyPr lIns="0" tIns="0" rIns="0" bIns="0" rtlCol="0" anchor="t">
            <a:spAutoFit/>
          </a:bodyPr>
          <a:lstStyle/>
          <a:p>
            <a:pPr algn="just">
              <a:lnSpc>
                <a:spcPts val="3725"/>
              </a:lnSpc>
            </a:pPr>
            <a:r>
              <a:rPr lang="en-US" sz="2661">
                <a:solidFill>
                  <a:srgbClr val="000000"/>
                </a:solidFill>
                <a:latin typeface="Nunito Sans"/>
                <a:ea typeface="Nunito Sans"/>
                <a:cs typeface="Nunito Sans"/>
                <a:sym typeface="Nunito Sans"/>
              </a:rPr>
              <a:t>Durante la vigencia del 1 de julio de 2023 al 30 de junio 2024, se han asesorado </a:t>
            </a:r>
            <a:r>
              <a:rPr lang="en-US" sz="2661" b="1">
                <a:solidFill>
                  <a:srgbClr val="000000"/>
                </a:solidFill>
                <a:latin typeface="Nunito Sans Bold"/>
                <a:ea typeface="Nunito Sans Bold"/>
                <a:cs typeface="Nunito Sans Bold"/>
                <a:sym typeface="Nunito Sans Bold"/>
              </a:rPr>
              <a:t>72 entidades del orden nacional,</a:t>
            </a:r>
            <a:r>
              <a:rPr lang="en-US" sz="2661">
                <a:solidFill>
                  <a:srgbClr val="000000"/>
                </a:solidFill>
                <a:latin typeface="Nunito Sans"/>
                <a:ea typeface="Nunito Sans"/>
                <a:cs typeface="Nunito Sans"/>
                <a:sym typeface="Nunito Sans"/>
              </a:rPr>
              <a:t> en temas de rediseños organizacionales.</a:t>
            </a:r>
          </a:p>
        </p:txBody>
      </p:sp>
      <p:sp>
        <p:nvSpPr>
          <p:cNvPr id="18" name="TextBox 18"/>
          <p:cNvSpPr txBox="1"/>
          <p:nvPr/>
        </p:nvSpPr>
        <p:spPr>
          <a:xfrm>
            <a:off x="2416664" y="6959741"/>
            <a:ext cx="6163924" cy="1856456"/>
          </a:xfrm>
          <a:prstGeom prst="rect">
            <a:avLst/>
          </a:prstGeom>
        </p:spPr>
        <p:txBody>
          <a:bodyPr lIns="0" tIns="0" rIns="0" bIns="0" rtlCol="0" anchor="t">
            <a:spAutoFit/>
          </a:bodyPr>
          <a:lstStyle/>
          <a:p>
            <a:pPr algn="just">
              <a:lnSpc>
                <a:spcPts val="3725"/>
              </a:lnSpc>
            </a:pPr>
            <a:r>
              <a:rPr lang="en-US" sz="2661">
                <a:solidFill>
                  <a:srgbClr val="000000"/>
                </a:solidFill>
                <a:latin typeface="Nunito Sans"/>
                <a:ea typeface="Nunito Sans"/>
                <a:cs typeface="Nunito Sans"/>
                <a:sym typeface="Nunito Sans"/>
              </a:rPr>
              <a:t>En el marco del plan de formalización laboral se asesoraron y acompañaron técnicamente a </a:t>
            </a:r>
            <a:r>
              <a:rPr lang="en-US" sz="2661" b="1">
                <a:solidFill>
                  <a:srgbClr val="000000"/>
                </a:solidFill>
                <a:latin typeface="Nunito Sans Bold"/>
                <a:ea typeface="Nunito Sans Bold"/>
                <a:cs typeface="Nunito Sans Bold"/>
                <a:sym typeface="Nunito Sans Bold"/>
              </a:rPr>
              <a:t>216 entidades del orden nacional </a:t>
            </a:r>
          </a:p>
        </p:txBody>
      </p:sp>
      <p:sp>
        <p:nvSpPr>
          <p:cNvPr id="19" name="TextBox 19"/>
          <p:cNvSpPr txBox="1"/>
          <p:nvPr/>
        </p:nvSpPr>
        <p:spPr>
          <a:xfrm>
            <a:off x="10214840" y="3757308"/>
            <a:ext cx="6163924" cy="2323181"/>
          </a:xfrm>
          <a:prstGeom prst="rect">
            <a:avLst/>
          </a:prstGeom>
        </p:spPr>
        <p:txBody>
          <a:bodyPr lIns="0" tIns="0" rIns="0" bIns="0" rtlCol="0" anchor="t">
            <a:spAutoFit/>
          </a:bodyPr>
          <a:lstStyle/>
          <a:p>
            <a:pPr algn="just">
              <a:lnSpc>
                <a:spcPts val="3725"/>
              </a:lnSpc>
            </a:pPr>
            <a:r>
              <a:rPr lang="en-US" sz="2661">
                <a:solidFill>
                  <a:srgbClr val="000000"/>
                </a:solidFill>
                <a:latin typeface="Nunito Sans"/>
                <a:ea typeface="Nunito Sans"/>
                <a:cs typeface="Nunito Sans"/>
                <a:sym typeface="Nunito Sans"/>
              </a:rPr>
              <a:t>En el marco del plan de formalización laboral se acompañaron </a:t>
            </a:r>
            <a:r>
              <a:rPr lang="en-US" sz="2661" b="1">
                <a:solidFill>
                  <a:srgbClr val="000000"/>
                </a:solidFill>
                <a:latin typeface="Nunito Sans Bold"/>
                <a:ea typeface="Nunito Sans Bold"/>
                <a:cs typeface="Nunito Sans Bold"/>
                <a:sym typeface="Nunito Sans Bold"/>
              </a:rPr>
              <a:t>317 entidades del orden territorial </a:t>
            </a:r>
            <a:r>
              <a:rPr lang="en-US" sz="2661">
                <a:solidFill>
                  <a:srgbClr val="000000"/>
                </a:solidFill>
                <a:latin typeface="Nunito Sans"/>
                <a:ea typeface="Nunito Sans"/>
                <a:cs typeface="Nunito Sans"/>
                <a:sym typeface="Nunito Sans"/>
              </a:rPr>
              <a:t>en la creación de plantas temporales o rediseños institucionales.</a:t>
            </a:r>
          </a:p>
        </p:txBody>
      </p:sp>
      <p:sp>
        <p:nvSpPr>
          <p:cNvPr id="20" name="TextBox 20"/>
          <p:cNvSpPr txBox="1"/>
          <p:nvPr/>
        </p:nvSpPr>
        <p:spPr>
          <a:xfrm>
            <a:off x="11237478" y="6957725"/>
            <a:ext cx="6436097" cy="1580968"/>
          </a:xfrm>
          <a:prstGeom prst="rect">
            <a:avLst/>
          </a:prstGeom>
        </p:spPr>
        <p:txBody>
          <a:bodyPr lIns="0" tIns="0" rIns="0" bIns="0" rtlCol="0" anchor="t">
            <a:spAutoFit/>
          </a:bodyPr>
          <a:lstStyle/>
          <a:p>
            <a:pPr marL="0" lvl="0" indent="0" algn="just">
              <a:lnSpc>
                <a:spcPts val="4210"/>
              </a:lnSpc>
              <a:spcBef>
                <a:spcPct val="0"/>
              </a:spcBef>
            </a:pPr>
            <a:r>
              <a:rPr lang="en-US" sz="3007" u="none" strike="noStrike">
                <a:solidFill>
                  <a:srgbClr val="000000"/>
                </a:solidFill>
                <a:latin typeface="Nunito Sans"/>
                <a:ea typeface="Nunito Sans"/>
                <a:cs typeface="Nunito Sans"/>
                <a:sym typeface="Nunito Sans"/>
              </a:rPr>
              <a:t>En cuanto a la asistencia técnica se acompaño a </a:t>
            </a:r>
            <a:r>
              <a:rPr lang="en-US" sz="3007" b="1" u="none" strike="noStrike">
                <a:solidFill>
                  <a:srgbClr val="000000"/>
                </a:solidFill>
                <a:latin typeface="Nunito Sans Bold"/>
                <a:ea typeface="Nunito Sans Bold"/>
                <a:cs typeface="Nunito Sans Bold"/>
                <a:sym typeface="Nunito Sans Bold"/>
              </a:rPr>
              <a:t>154 entidades del orden territorial</a:t>
            </a:r>
          </a:p>
        </p:txBody>
      </p:sp>
      <p:grpSp>
        <p:nvGrpSpPr>
          <p:cNvPr id="21" name="Group 21"/>
          <p:cNvGrpSpPr/>
          <p:nvPr/>
        </p:nvGrpSpPr>
        <p:grpSpPr>
          <a:xfrm>
            <a:off x="6290975" y="5814875"/>
            <a:ext cx="1062256" cy="10622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23" name="TextBox 23"/>
            <p:cNvSpPr txBox="1"/>
            <p:nvPr/>
          </p:nvSpPr>
          <p:spPr>
            <a:xfrm>
              <a:off x="203200" y="-47625"/>
              <a:ext cx="406400" cy="758825"/>
            </a:xfrm>
            <a:prstGeom prst="rect">
              <a:avLst/>
            </a:prstGeom>
          </p:spPr>
          <p:txBody>
            <a:bodyPr lIns="50800" tIns="50800" rIns="50800" bIns="50800" rtlCol="0" anchor="ctr"/>
            <a:lstStyle/>
            <a:p>
              <a:pPr algn="ctr">
                <a:lnSpc>
                  <a:spcPts val="3655"/>
                </a:lnSpc>
              </a:pPr>
              <a:endParaRPr/>
            </a:p>
          </p:txBody>
        </p:sp>
      </p:grpSp>
      <p:sp>
        <p:nvSpPr>
          <p:cNvPr id="24" name="TextBox 24"/>
          <p:cNvSpPr txBox="1"/>
          <p:nvPr/>
        </p:nvSpPr>
        <p:spPr>
          <a:xfrm>
            <a:off x="3832473" y="445452"/>
            <a:ext cx="10623054" cy="1052197"/>
          </a:xfrm>
          <a:prstGeom prst="rect">
            <a:avLst/>
          </a:prstGeom>
        </p:spPr>
        <p:txBody>
          <a:bodyPr lIns="0" tIns="0" rIns="0" bIns="0" rtlCol="0" anchor="t">
            <a:spAutoFit/>
          </a:bodyPr>
          <a:lstStyle/>
          <a:p>
            <a:pPr algn="ctr">
              <a:lnSpc>
                <a:spcPts val="8679"/>
              </a:lnSpc>
              <a:spcBef>
                <a:spcPct val="0"/>
              </a:spcBef>
            </a:pPr>
            <a:r>
              <a:rPr lang="en-US" sz="6199" b="1">
                <a:solidFill>
                  <a:srgbClr val="C55A11"/>
                </a:solidFill>
                <a:latin typeface="Museo Sans 1"/>
                <a:ea typeface="Museo Sans 1"/>
                <a:cs typeface="Museo Sans 1"/>
                <a:sym typeface="Museo Sans 1"/>
              </a:rPr>
              <a:t>Asesoría y asistencia técnica </a:t>
            </a:r>
          </a:p>
        </p:txBody>
      </p:sp>
      <p:sp>
        <p:nvSpPr>
          <p:cNvPr id="25" name="TextBox 25"/>
          <p:cNvSpPr txBox="1"/>
          <p:nvPr/>
        </p:nvSpPr>
        <p:spPr>
          <a:xfrm>
            <a:off x="1369422" y="2434850"/>
            <a:ext cx="5983809" cy="660193"/>
          </a:xfrm>
          <a:prstGeom prst="rect">
            <a:avLst/>
          </a:prstGeom>
        </p:spPr>
        <p:txBody>
          <a:bodyPr lIns="0" tIns="0" rIns="0" bIns="0" rtlCol="0" anchor="t">
            <a:spAutoFit/>
          </a:bodyPr>
          <a:lstStyle/>
          <a:p>
            <a:pPr marL="0" lvl="0" indent="0" algn="ctr">
              <a:lnSpc>
                <a:spcPts val="5376"/>
              </a:lnSpc>
              <a:spcBef>
                <a:spcPct val="0"/>
              </a:spcBef>
            </a:pPr>
            <a:r>
              <a:rPr lang="en-US" sz="3840" b="1" u="none" strike="noStrike">
                <a:solidFill>
                  <a:srgbClr val="0F2F76"/>
                </a:solidFill>
                <a:latin typeface="Museo Sans 1"/>
                <a:ea typeface="Museo Sans 1"/>
                <a:cs typeface="Museo Sans 1"/>
                <a:sym typeface="Museo Sans 1"/>
              </a:rPr>
              <a:t>Entidades Orden Nacional</a:t>
            </a:r>
          </a:p>
        </p:txBody>
      </p:sp>
      <p:sp>
        <p:nvSpPr>
          <p:cNvPr id="26" name="TextBox 26"/>
          <p:cNvSpPr txBox="1"/>
          <p:nvPr/>
        </p:nvSpPr>
        <p:spPr>
          <a:xfrm>
            <a:off x="10417550" y="2440114"/>
            <a:ext cx="6197054" cy="654929"/>
          </a:xfrm>
          <a:prstGeom prst="rect">
            <a:avLst/>
          </a:prstGeom>
        </p:spPr>
        <p:txBody>
          <a:bodyPr lIns="0" tIns="0" rIns="0" bIns="0" rtlCol="0" anchor="t">
            <a:spAutoFit/>
          </a:bodyPr>
          <a:lstStyle/>
          <a:p>
            <a:pPr marL="0" lvl="0" indent="0" algn="ctr">
              <a:lnSpc>
                <a:spcPts val="5376"/>
              </a:lnSpc>
              <a:spcBef>
                <a:spcPct val="0"/>
              </a:spcBef>
            </a:pPr>
            <a:r>
              <a:rPr lang="en-US" sz="3840" b="1" u="none" strike="noStrike">
                <a:solidFill>
                  <a:srgbClr val="0F2F76"/>
                </a:solidFill>
                <a:latin typeface="Museo Sans 1"/>
                <a:ea typeface="Museo Sans 1"/>
                <a:cs typeface="Museo Sans 1"/>
                <a:sym typeface="Museo Sans 1"/>
              </a:rPr>
              <a:t>Entidades Orden Territorial</a:t>
            </a:r>
          </a:p>
        </p:txBody>
      </p:sp>
      <p:grpSp>
        <p:nvGrpSpPr>
          <p:cNvPr id="27" name="Group 27"/>
          <p:cNvGrpSpPr/>
          <p:nvPr/>
        </p:nvGrpSpPr>
        <p:grpSpPr>
          <a:xfrm>
            <a:off x="15762126" y="5738675"/>
            <a:ext cx="1062256" cy="1062256"/>
            <a:chOff x="0" y="0"/>
            <a:chExt cx="812800" cy="812800"/>
          </a:xfrm>
        </p:grpSpPr>
        <p:sp>
          <p:nvSpPr>
            <p:cNvPr id="28" name="Freeform 28"/>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8CBE23"/>
            </a:solidFill>
          </p:spPr>
        </p:sp>
        <p:sp>
          <p:nvSpPr>
            <p:cNvPr id="29" name="TextBox 29"/>
            <p:cNvSpPr txBox="1"/>
            <p:nvPr/>
          </p:nvSpPr>
          <p:spPr>
            <a:xfrm>
              <a:off x="203200" y="-47625"/>
              <a:ext cx="406400" cy="758825"/>
            </a:xfrm>
            <a:prstGeom prst="rect">
              <a:avLst/>
            </a:prstGeom>
          </p:spPr>
          <p:txBody>
            <a:bodyPr lIns="50800" tIns="50800" rIns="50800" bIns="50800" rtlCol="0" anchor="ctr"/>
            <a:lstStyle/>
            <a:p>
              <a:pPr algn="ctr">
                <a:lnSpc>
                  <a:spcPts val="3655"/>
                </a:lnSpc>
              </a:pPr>
              <a:endParaRPr/>
            </a:p>
          </p:txBody>
        </p:sp>
      </p:grpSp>
      <p:sp>
        <p:nvSpPr>
          <p:cNvPr id="30" name="Freeform 30"/>
          <p:cNvSpPr/>
          <p:nvPr/>
        </p:nvSpPr>
        <p:spPr>
          <a:xfrm>
            <a:off x="15783021" y="499222"/>
            <a:ext cx="2141252" cy="899807"/>
          </a:xfrm>
          <a:custGeom>
            <a:avLst/>
            <a:gdLst/>
            <a:ahLst/>
            <a:cxnLst/>
            <a:rect l="l" t="t" r="r" b="b"/>
            <a:pathLst>
              <a:path w="2141252" h="899807">
                <a:moveTo>
                  <a:pt x="0" y="0"/>
                </a:moveTo>
                <a:lnTo>
                  <a:pt x="2141252" y="0"/>
                </a:lnTo>
                <a:lnTo>
                  <a:pt x="2141252" y="899807"/>
                </a:lnTo>
                <a:lnTo>
                  <a:pt x="0" y="899807"/>
                </a:lnTo>
                <a:lnTo>
                  <a:pt x="0" y="0"/>
                </a:lnTo>
                <a:close/>
              </a:path>
            </a:pathLst>
          </a:custGeom>
          <a:blipFill>
            <a:blip r:embed="rId3"/>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2303631" y="559752"/>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pSp>
        <p:nvGrpSpPr>
          <p:cNvPr id="9" name="Group 9"/>
          <p:cNvGrpSpPr/>
          <p:nvPr/>
        </p:nvGrpSpPr>
        <p:grpSpPr>
          <a:xfrm>
            <a:off x="1839625" y="4852606"/>
            <a:ext cx="3993820" cy="4833301"/>
            <a:chOff x="0" y="0"/>
            <a:chExt cx="1190772" cy="1441066"/>
          </a:xfrm>
        </p:grpSpPr>
        <p:sp>
          <p:nvSpPr>
            <p:cNvPr id="10" name="Freeform 10"/>
            <p:cNvSpPr/>
            <p:nvPr/>
          </p:nvSpPr>
          <p:spPr>
            <a:xfrm>
              <a:off x="0" y="0"/>
              <a:ext cx="1190772" cy="1441066"/>
            </a:xfrm>
            <a:custGeom>
              <a:avLst/>
              <a:gdLst/>
              <a:ahLst/>
              <a:cxnLst/>
              <a:rect l="l" t="t" r="r" b="b"/>
              <a:pathLst>
                <a:path w="1190772" h="1441066">
                  <a:moveTo>
                    <a:pt x="1190772" y="0"/>
                  </a:moveTo>
                  <a:lnTo>
                    <a:pt x="1190772" y="1326766"/>
                  </a:lnTo>
                  <a:lnTo>
                    <a:pt x="595386" y="1441066"/>
                  </a:lnTo>
                  <a:lnTo>
                    <a:pt x="0" y="1326766"/>
                  </a:lnTo>
                  <a:lnTo>
                    <a:pt x="0" y="0"/>
                  </a:lnTo>
                  <a:lnTo>
                    <a:pt x="1190772" y="0"/>
                  </a:lnTo>
                  <a:close/>
                </a:path>
              </a:pathLst>
            </a:custGeom>
            <a:solidFill>
              <a:srgbClr val="B8B2B2">
                <a:alpha val="57647"/>
              </a:srgbClr>
            </a:solidFill>
          </p:spPr>
        </p:sp>
        <p:sp>
          <p:nvSpPr>
            <p:cNvPr id="11" name="TextBox 11"/>
            <p:cNvSpPr txBox="1"/>
            <p:nvPr/>
          </p:nvSpPr>
          <p:spPr>
            <a:xfrm>
              <a:off x="0" y="-28575"/>
              <a:ext cx="1190772" cy="1355341"/>
            </a:xfrm>
            <a:prstGeom prst="rect">
              <a:avLst/>
            </a:prstGeom>
          </p:spPr>
          <p:txBody>
            <a:bodyPr lIns="50800" tIns="50800" rIns="50800" bIns="50800" rtlCol="0" anchor="ctr"/>
            <a:lstStyle/>
            <a:p>
              <a:pPr algn="ctr">
                <a:lnSpc>
                  <a:spcPts val="2520"/>
                </a:lnSpc>
              </a:pPr>
              <a:endParaRPr/>
            </a:p>
          </p:txBody>
        </p:sp>
      </p:grpSp>
      <p:grpSp>
        <p:nvGrpSpPr>
          <p:cNvPr id="12" name="Group 12"/>
          <p:cNvGrpSpPr/>
          <p:nvPr/>
        </p:nvGrpSpPr>
        <p:grpSpPr>
          <a:xfrm>
            <a:off x="7799963" y="4852606"/>
            <a:ext cx="3903674" cy="4833301"/>
            <a:chOff x="0" y="0"/>
            <a:chExt cx="1163895" cy="1441066"/>
          </a:xfrm>
        </p:grpSpPr>
        <p:sp>
          <p:nvSpPr>
            <p:cNvPr id="13" name="Freeform 13"/>
            <p:cNvSpPr/>
            <p:nvPr/>
          </p:nvSpPr>
          <p:spPr>
            <a:xfrm>
              <a:off x="0" y="0"/>
              <a:ext cx="1163895" cy="1441066"/>
            </a:xfrm>
            <a:custGeom>
              <a:avLst/>
              <a:gdLst/>
              <a:ahLst/>
              <a:cxnLst/>
              <a:rect l="l" t="t" r="r" b="b"/>
              <a:pathLst>
                <a:path w="1163895" h="1441066">
                  <a:moveTo>
                    <a:pt x="1163895" y="0"/>
                  </a:moveTo>
                  <a:lnTo>
                    <a:pt x="1163895" y="1326766"/>
                  </a:lnTo>
                  <a:lnTo>
                    <a:pt x="581947" y="1441066"/>
                  </a:lnTo>
                  <a:lnTo>
                    <a:pt x="0" y="1326766"/>
                  </a:lnTo>
                  <a:lnTo>
                    <a:pt x="0" y="0"/>
                  </a:lnTo>
                  <a:lnTo>
                    <a:pt x="1163895" y="0"/>
                  </a:lnTo>
                  <a:close/>
                </a:path>
              </a:pathLst>
            </a:custGeom>
            <a:solidFill>
              <a:srgbClr val="8CBE23">
                <a:alpha val="54902"/>
              </a:srgbClr>
            </a:solidFill>
          </p:spPr>
        </p:sp>
        <p:sp>
          <p:nvSpPr>
            <p:cNvPr id="14" name="TextBox 14"/>
            <p:cNvSpPr txBox="1"/>
            <p:nvPr/>
          </p:nvSpPr>
          <p:spPr>
            <a:xfrm>
              <a:off x="0" y="-28575"/>
              <a:ext cx="1163895" cy="1355341"/>
            </a:xfrm>
            <a:prstGeom prst="rect">
              <a:avLst/>
            </a:prstGeom>
          </p:spPr>
          <p:txBody>
            <a:bodyPr lIns="50800" tIns="50800" rIns="50800" bIns="50800" rtlCol="0" anchor="ctr"/>
            <a:lstStyle/>
            <a:p>
              <a:pPr algn="ctr">
                <a:lnSpc>
                  <a:spcPts val="2520"/>
                </a:lnSpc>
              </a:pPr>
              <a:endParaRPr/>
            </a:p>
          </p:txBody>
        </p:sp>
      </p:grpSp>
      <p:grpSp>
        <p:nvGrpSpPr>
          <p:cNvPr id="15" name="Group 15"/>
          <p:cNvGrpSpPr/>
          <p:nvPr/>
        </p:nvGrpSpPr>
        <p:grpSpPr>
          <a:xfrm>
            <a:off x="13553238" y="4852606"/>
            <a:ext cx="3993820" cy="4833301"/>
            <a:chOff x="0" y="0"/>
            <a:chExt cx="1190772" cy="1441066"/>
          </a:xfrm>
        </p:grpSpPr>
        <p:sp>
          <p:nvSpPr>
            <p:cNvPr id="16" name="Freeform 16"/>
            <p:cNvSpPr/>
            <p:nvPr/>
          </p:nvSpPr>
          <p:spPr>
            <a:xfrm>
              <a:off x="0" y="0"/>
              <a:ext cx="1190772" cy="1441066"/>
            </a:xfrm>
            <a:custGeom>
              <a:avLst/>
              <a:gdLst/>
              <a:ahLst/>
              <a:cxnLst/>
              <a:rect l="l" t="t" r="r" b="b"/>
              <a:pathLst>
                <a:path w="1190772" h="1441066">
                  <a:moveTo>
                    <a:pt x="1190772" y="0"/>
                  </a:moveTo>
                  <a:lnTo>
                    <a:pt x="1190772" y="1326766"/>
                  </a:lnTo>
                  <a:lnTo>
                    <a:pt x="595386" y="1441066"/>
                  </a:lnTo>
                  <a:lnTo>
                    <a:pt x="0" y="1326766"/>
                  </a:lnTo>
                  <a:lnTo>
                    <a:pt x="0" y="0"/>
                  </a:lnTo>
                  <a:lnTo>
                    <a:pt x="1190772" y="0"/>
                  </a:lnTo>
                  <a:close/>
                </a:path>
              </a:pathLst>
            </a:custGeom>
            <a:solidFill>
              <a:srgbClr val="428CE2">
                <a:alpha val="57647"/>
              </a:srgbClr>
            </a:solidFill>
            <a:ln cap="sq">
              <a:noFill/>
              <a:prstDash val="solid"/>
              <a:miter/>
            </a:ln>
          </p:spPr>
        </p:sp>
        <p:sp>
          <p:nvSpPr>
            <p:cNvPr id="17" name="TextBox 17"/>
            <p:cNvSpPr txBox="1"/>
            <p:nvPr/>
          </p:nvSpPr>
          <p:spPr>
            <a:xfrm>
              <a:off x="0" y="-28575"/>
              <a:ext cx="1190772" cy="1355341"/>
            </a:xfrm>
            <a:prstGeom prst="rect">
              <a:avLst/>
            </a:prstGeom>
          </p:spPr>
          <p:txBody>
            <a:bodyPr lIns="50800" tIns="50800" rIns="50800" bIns="50800" rtlCol="0" anchor="ctr"/>
            <a:lstStyle/>
            <a:p>
              <a:pPr marL="0" lvl="0" indent="0" algn="ctr">
                <a:lnSpc>
                  <a:spcPts val="2520"/>
                </a:lnSpc>
                <a:spcBef>
                  <a:spcPct val="0"/>
                </a:spcBef>
              </a:pPr>
              <a:endParaRPr/>
            </a:p>
          </p:txBody>
        </p:sp>
      </p:grpSp>
      <p:sp>
        <p:nvSpPr>
          <p:cNvPr id="18" name="Freeform 18"/>
          <p:cNvSpPr/>
          <p:nvPr/>
        </p:nvSpPr>
        <p:spPr>
          <a:xfrm>
            <a:off x="800795" y="4033229"/>
            <a:ext cx="1253857" cy="1299870"/>
          </a:xfrm>
          <a:custGeom>
            <a:avLst/>
            <a:gdLst/>
            <a:ahLst/>
            <a:cxnLst/>
            <a:rect l="l" t="t" r="r" b="b"/>
            <a:pathLst>
              <a:path w="1253857" h="1299870">
                <a:moveTo>
                  <a:pt x="0" y="0"/>
                </a:moveTo>
                <a:lnTo>
                  <a:pt x="1253857" y="0"/>
                </a:lnTo>
                <a:lnTo>
                  <a:pt x="1253857" y="1299870"/>
                </a:lnTo>
                <a:lnTo>
                  <a:pt x="0" y="1299870"/>
                </a:lnTo>
                <a:lnTo>
                  <a:pt x="0" y="0"/>
                </a:lnTo>
                <a:close/>
              </a:path>
            </a:pathLst>
          </a:custGeom>
          <a:blipFill>
            <a:blip r:embed="rId4"/>
            <a:stretch>
              <a:fillRect/>
            </a:stretch>
          </a:blipFill>
        </p:spPr>
      </p:sp>
      <p:sp>
        <p:nvSpPr>
          <p:cNvPr id="19" name="Freeform 19"/>
          <p:cNvSpPr/>
          <p:nvPr/>
        </p:nvSpPr>
        <p:spPr>
          <a:xfrm>
            <a:off x="6835482" y="4101442"/>
            <a:ext cx="1242957" cy="1231657"/>
          </a:xfrm>
          <a:custGeom>
            <a:avLst/>
            <a:gdLst/>
            <a:ahLst/>
            <a:cxnLst/>
            <a:rect l="l" t="t" r="r" b="b"/>
            <a:pathLst>
              <a:path w="1242957" h="1231657">
                <a:moveTo>
                  <a:pt x="0" y="0"/>
                </a:moveTo>
                <a:lnTo>
                  <a:pt x="1242956" y="0"/>
                </a:lnTo>
                <a:lnTo>
                  <a:pt x="1242956" y="1231657"/>
                </a:lnTo>
                <a:lnTo>
                  <a:pt x="0" y="1231657"/>
                </a:lnTo>
                <a:lnTo>
                  <a:pt x="0" y="0"/>
                </a:lnTo>
                <a:close/>
              </a:path>
            </a:pathLst>
          </a:custGeom>
          <a:blipFill>
            <a:blip r:embed="rId5"/>
            <a:stretch>
              <a:fillRect/>
            </a:stretch>
          </a:blipFill>
        </p:spPr>
      </p:sp>
      <p:sp>
        <p:nvSpPr>
          <p:cNvPr id="20" name="Freeform 20"/>
          <p:cNvSpPr/>
          <p:nvPr/>
        </p:nvSpPr>
        <p:spPr>
          <a:xfrm>
            <a:off x="12719448" y="4101442"/>
            <a:ext cx="1167397" cy="1231657"/>
          </a:xfrm>
          <a:custGeom>
            <a:avLst/>
            <a:gdLst/>
            <a:ahLst/>
            <a:cxnLst/>
            <a:rect l="l" t="t" r="r" b="b"/>
            <a:pathLst>
              <a:path w="1167397" h="1231657">
                <a:moveTo>
                  <a:pt x="0" y="0"/>
                </a:moveTo>
                <a:lnTo>
                  <a:pt x="1167397" y="0"/>
                </a:lnTo>
                <a:lnTo>
                  <a:pt x="1167397" y="1231657"/>
                </a:lnTo>
                <a:lnTo>
                  <a:pt x="0" y="1231657"/>
                </a:lnTo>
                <a:lnTo>
                  <a:pt x="0" y="0"/>
                </a:lnTo>
                <a:close/>
              </a:path>
            </a:pathLst>
          </a:custGeom>
          <a:blipFill>
            <a:blip r:embed="rId6"/>
            <a:stretch>
              <a:fillRect/>
            </a:stretch>
          </a:blipFill>
        </p:spPr>
      </p:sp>
      <p:sp>
        <p:nvSpPr>
          <p:cNvPr id="21" name="TextBox 21"/>
          <p:cNvSpPr txBox="1"/>
          <p:nvPr/>
        </p:nvSpPr>
        <p:spPr>
          <a:xfrm>
            <a:off x="5059608" y="446191"/>
            <a:ext cx="8664527" cy="1078232"/>
          </a:xfrm>
          <a:prstGeom prst="rect">
            <a:avLst/>
          </a:prstGeom>
        </p:spPr>
        <p:txBody>
          <a:bodyPr lIns="0" tIns="0" rIns="0" bIns="0" rtlCol="0" anchor="t">
            <a:spAutoFit/>
          </a:bodyPr>
          <a:lstStyle/>
          <a:p>
            <a:pPr algn="ctr">
              <a:lnSpc>
                <a:spcPts val="8819"/>
              </a:lnSpc>
            </a:pPr>
            <a:r>
              <a:rPr lang="en-US" sz="6299">
                <a:solidFill>
                  <a:srgbClr val="C55A11"/>
                </a:solidFill>
                <a:latin typeface="Museo Sans 1"/>
                <a:ea typeface="Museo Sans 1"/>
                <a:cs typeface="Museo Sans 1"/>
                <a:sym typeface="Museo Sans 1"/>
              </a:rPr>
              <a:t>Decretos 2023- 2024</a:t>
            </a:r>
          </a:p>
        </p:txBody>
      </p:sp>
      <p:sp>
        <p:nvSpPr>
          <p:cNvPr id="22" name="TextBox 22"/>
          <p:cNvSpPr txBox="1"/>
          <p:nvPr/>
        </p:nvSpPr>
        <p:spPr>
          <a:xfrm>
            <a:off x="3836535" y="2390595"/>
            <a:ext cx="8325314" cy="985028"/>
          </a:xfrm>
          <a:prstGeom prst="rect">
            <a:avLst/>
          </a:prstGeom>
        </p:spPr>
        <p:txBody>
          <a:bodyPr lIns="0" tIns="0" rIns="0" bIns="0" rtlCol="0" anchor="t">
            <a:spAutoFit/>
          </a:bodyPr>
          <a:lstStyle/>
          <a:p>
            <a:pPr algn="l">
              <a:lnSpc>
                <a:spcPts val="3982"/>
              </a:lnSpc>
            </a:pPr>
            <a:r>
              <a:rPr lang="en-US" sz="2844" b="1">
                <a:solidFill>
                  <a:srgbClr val="0F2F76"/>
                </a:solidFill>
                <a:latin typeface="Nunito Sans Bold"/>
                <a:ea typeface="Nunito Sans Bold"/>
                <a:cs typeface="Nunito Sans Bold"/>
                <a:sym typeface="Nunito Sans Bold"/>
              </a:rPr>
              <a:t>En el acompañamiento técnico a las entidades del orden nacional y territorial se emitieron: </a:t>
            </a:r>
          </a:p>
        </p:txBody>
      </p:sp>
      <p:sp>
        <p:nvSpPr>
          <p:cNvPr id="23" name="TextBox 23"/>
          <p:cNvSpPr txBox="1"/>
          <p:nvPr/>
        </p:nvSpPr>
        <p:spPr>
          <a:xfrm>
            <a:off x="12572019" y="2662949"/>
            <a:ext cx="1962437" cy="811795"/>
          </a:xfrm>
          <a:prstGeom prst="rect">
            <a:avLst/>
          </a:prstGeom>
        </p:spPr>
        <p:txBody>
          <a:bodyPr lIns="0" tIns="0" rIns="0" bIns="0" rtlCol="0" anchor="t">
            <a:spAutoFit/>
          </a:bodyPr>
          <a:lstStyle/>
          <a:p>
            <a:pPr algn="ctr">
              <a:lnSpc>
                <a:spcPts val="2672"/>
              </a:lnSpc>
            </a:pPr>
            <a:r>
              <a:rPr lang="en-US" sz="5043" b="1">
                <a:solidFill>
                  <a:srgbClr val="021531"/>
                </a:solidFill>
                <a:latin typeface="Museo Sans 1"/>
                <a:ea typeface="Museo Sans 1"/>
                <a:cs typeface="Museo Sans 1"/>
                <a:sym typeface="Museo Sans 1"/>
              </a:rPr>
              <a:t>81 </a:t>
            </a:r>
          </a:p>
          <a:p>
            <a:pPr algn="ctr">
              <a:lnSpc>
                <a:spcPts val="4974"/>
              </a:lnSpc>
              <a:spcBef>
                <a:spcPct val="0"/>
              </a:spcBef>
            </a:pPr>
            <a:r>
              <a:rPr lang="en-US" sz="3553" b="1">
                <a:solidFill>
                  <a:srgbClr val="021531"/>
                </a:solidFill>
                <a:latin typeface="Museo Sans 1"/>
                <a:ea typeface="Museo Sans 1"/>
                <a:cs typeface="Museo Sans 1"/>
                <a:sym typeface="Museo Sans 1"/>
              </a:rPr>
              <a:t>Decretos</a:t>
            </a:r>
          </a:p>
        </p:txBody>
      </p:sp>
      <p:sp>
        <p:nvSpPr>
          <p:cNvPr id="24" name="TextBox 24"/>
          <p:cNvSpPr txBox="1"/>
          <p:nvPr/>
        </p:nvSpPr>
        <p:spPr>
          <a:xfrm>
            <a:off x="2054652" y="5039007"/>
            <a:ext cx="3563765" cy="4697835"/>
          </a:xfrm>
          <a:prstGeom prst="rect">
            <a:avLst/>
          </a:prstGeom>
        </p:spPr>
        <p:txBody>
          <a:bodyPr lIns="0" tIns="0" rIns="0" bIns="0" rtlCol="0" anchor="t">
            <a:spAutoFit/>
          </a:bodyPr>
          <a:lstStyle/>
          <a:p>
            <a:pPr marL="395227" lvl="1" indent="-197613" algn="l">
              <a:lnSpc>
                <a:spcPts val="2562"/>
              </a:lnSpc>
              <a:buFont typeface="Arial"/>
              <a:buChar char="•"/>
            </a:pPr>
            <a:r>
              <a:rPr lang="en-US" sz="1830">
                <a:solidFill>
                  <a:srgbClr val="000000"/>
                </a:solidFill>
                <a:latin typeface="Nunito"/>
                <a:ea typeface="Nunito"/>
                <a:cs typeface="Nunito"/>
                <a:sym typeface="Nunito"/>
              </a:rPr>
              <a:t>Creación ministerio de la igualdad y equidad decreto 1075 de 29 de junio.</a:t>
            </a:r>
          </a:p>
          <a:p>
            <a:pPr marL="395227" lvl="1" indent="-197613" algn="l">
              <a:lnSpc>
                <a:spcPts val="2562"/>
              </a:lnSpc>
              <a:buFont typeface="Arial"/>
              <a:buChar char="•"/>
            </a:pPr>
            <a:r>
              <a:rPr lang="en-US" sz="1830">
                <a:solidFill>
                  <a:srgbClr val="000000"/>
                </a:solidFill>
                <a:latin typeface="Nunito"/>
                <a:ea typeface="Nunito"/>
                <a:cs typeface="Nunito"/>
                <a:sym typeface="Nunito"/>
              </a:rPr>
              <a:t>Creación instituto de la gestión del agua de la Guajira</a:t>
            </a:r>
          </a:p>
          <a:p>
            <a:pPr marL="395227" lvl="1" indent="-197613" algn="l">
              <a:lnSpc>
                <a:spcPts val="2562"/>
              </a:lnSpc>
              <a:buFont typeface="Arial"/>
              <a:buChar char="•"/>
            </a:pPr>
            <a:r>
              <a:rPr lang="en-US" sz="1830">
                <a:solidFill>
                  <a:srgbClr val="000000"/>
                </a:solidFill>
                <a:latin typeface="Nunito"/>
                <a:ea typeface="Nunito"/>
                <a:cs typeface="Nunito"/>
                <a:sym typeface="Nunito"/>
              </a:rPr>
              <a:t>Adquisición y recuperación de la infraestructura hospital San Juan de Dios</a:t>
            </a:r>
          </a:p>
          <a:p>
            <a:pPr marL="395227" lvl="1" indent="-197613" algn="l">
              <a:lnSpc>
                <a:spcPts val="2562"/>
              </a:lnSpc>
              <a:buFont typeface="Arial"/>
              <a:buChar char="•"/>
            </a:pPr>
            <a:r>
              <a:rPr lang="en-US" sz="1830">
                <a:solidFill>
                  <a:srgbClr val="000000"/>
                </a:solidFill>
                <a:latin typeface="Nunito"/>
                <a:ea typeface="Nunito"/>
                <a:cs typeface="Nunito"/>
                <a:sym typeface="Nunito"/>
              </a:rPr>
              <a:t>Creación instituto nacional de vías regionales </a:t>
            </a:r>
          </a:p>
          <a:p>
            <a:pPr marL="395227" lvl="1" indent="-197613" algn="l">
              <a:lnSpc>
                <a:spcPts val="2562"/>
              </a:lnSpc>
              <a:buFont typeface="Arial"/>
              <a:buChar char="•"/>
            </a:pPr>
            <a:r>
              <a:rPr lang="en-US" sz="1830">
                <a:solidFill>
                  <a:srgbClr val="000000"/>
                </a:solidFill>
                <a:latin typeface="Nunito"/>
                <a:ea typeface="Nunito"/>
                <a:cs typeface="Nunito"/>
                <a:sym typeface="Nunito"/>
              </a:rPr>
              <a:t>Instituto Nacional de Donación de Órganos, Tejidos y Células </a:t>
            </a:r>
          </a:p>
          <a:p>
            <a:pPr algn="l">
              <a:lnSpc>
                <a:spcPts val="2562"/>
              </a:lnSpc>
            </a:pPr>
            <a:endParaRPr lang="en-US" sz="1830">
              <a:solidFill>
                <a:srgbClr val="000000"/>
              </a:solidFill>
              <a:latin typeface="Nunito"/>
              <a:ea typeface="Nunito"/>
              <a:cs typeface="Nunito"/>
              <a:sym typeface="Nunito"/>
            </a:endParaRPr>
          </a:p>
          <a:p>
            <a:pPr algn="just">
              <a:lnSpc>
                <a:spcPts val="1415"/>
              </a:lnSpc>
            </a:pPr>
            <a:endParaRPr lang="en-US" sz="1830">
              <a:solidFill>
                <a:srgbClr val="000000"/>
              </a:solidFill>
              <a:latin typeface="Nunito"/>
              <a:ea typeface="Nunito"/>
              <a:cs typeface="Nunito"/>
              <a:sym typeface="Nunito"/>
            </a:endParaRPr>
          </a:p>
        </p:txBody>
      </p:sp>
      <p:sp>
        <p:nvSpPr>
          <p:cNvPr id="25" name="TextBox 25"/>
          <p:cNvSpPr txBox="1"/>
          <p:nvPr/>
        </p:nvSpPr>
        <p:spPr>
          <a:xfrm>
            <a:off x="13904427" y="5010432"/>
            <a:ext cx="3291443" cy="4247868"/>
          </a:xfrm>
          <a:prstGeom prst="rect">
            <a:avLst/>
          </a:prstGeom>
        </p:spPr>
        <p:txBody>
          <a:bodyPr lIns="0" tIns="0" rIns="0" bIns="0" rtlCol="0" anchor="t">
            <a:spAutoFit/>
          </a:bodyPr>
          <a:lstStyle/>
          <a:p>
            <a:pPr marL="0" lvl="1" indent="0" algn="just">
              <a:lnSpc>
                <a:spcPts val="4215"/>
              </a:lnSpc>
              <a:spcBef>
                <a:spcPct val="0"/>
              </a:spcBef>
            </a:pPr>
            <a:r>
              <a:rPr lang="en-US" sz="3011" u="none" strike="noStrike">
                <a:solidFill>
                  <a:srgbClr val="000000"/>
                </a:solidFill>
                <a:latin typeface="Nunito"/>
                <a:ea typeface="Nunito"/>
                <a:cs typeface="Nunito"/>
                <a:sym typeface="Nunito"/>
              </a:rPr>
              <a:t>•Gobernanza institucional 7</a:t>
            </a:r>
          </a:p>
          <a:p>
            <a:pPr marL="0" lvl="1" indent="0" algn="just">
              <a:lnSpc>
                <a:spcPts val="4215"/>
              </a:lnSpc>
              <a:spcBef>
                <a:spcPct val="0"/>
              </a:spcBef>
            </a:pPr>
            <a:r>
              <a:rPr lang="en-US" sz="3011" u="none" strike="noStrike">
                <a:solidFill>
                  <a:srgbClr val="000000"/>
                </a:solidFill>
                <a:latin typeface="Nunito"/>
                <a:ea typeface="Nunito"/>
                <a:cs typeface="Nunito"/>
                <a:sym typeface="Nunito"/>
              </a:rPr>
              <a:t>•Modificación estructura 10</a:t>
            </a:r>
          </a:p>
          <a:p>
            <a:pPr marL="0" lvl="1" indent="0" algn="just">
              <a:lnSpc>
                <a:spcPts val="4215"/>
              </a:lnSpc>
              <a:spcBef>
                <a:spcPct val="0"/>
              </a:spcBef>
            </a:pPr>
            <a:r>
              <a:rPr lang="en-US" sz="3011" u="none" strike="noStrike">
                <a:solidFill>
                  <a:srgbClr val="000000"/>
                </a:solidFill>
                <a:latin typeface="Nunito"/>
                <a:ea typeface="Nunito"/>
                <a:cs typeface="Nunito"/>
                <a:sym typeface="Nunito"/>
              </a:rPr>
              <a:t>•Modificación planta 19</a:t>
            </a:r>
          </a:p>
          <a:p>
            <a:pPr marL="0" lvl="1" indent="0" algn="just">
              <a:lnSpc>
                <a:spcPts val="4215"/>
              </a:lnSpc>
              <a:spcBef>
                <a:spcPct val="0"/>
              </a:spcBef>
            </a:pPr>
            <a:r>
              <a:rPr lang="en-US" sz="3011" u="none" strike="noStrike">
                <a:solidFill>
                  <a:srgbClr val="000000"/>
                </a:solidFill>
                <a:latin typeface="Nunito"/>
                <a:ea typeface="Nunito"/>
                <a:cs typeface="Nunito"/>
                <a:sym typeface="Nunito"/>
              </a:rPr>
              <a:t>•Prórroga planta temporal 3</a:t>
            </a:r>
          </a:p>
        </p:txBody>
      </p:sp>
      <p:sp>
        <p:nvSpPr>
          <p:cNvPr id="26" name="TextBox 26"/>
          <p:cNvSpPr txBox="1"/>
          <p:nvPr/>
        </p:nvSpPr>
        <p:spPr>
          <a:xfrm>
            <a:off x="8068755" y="5285474"/>
            <a:ext cx="3378876" cy="2724503"/>
          </a:xfrm>
          <a:prstGeom prst="rect">
            <a:avLst/>
          </a:prstGeom>
        </p:spPr>
        <p:txBody>
          <a:bodyPr lIns="0" tIns="0" rIns="0" bIns="0" rtlCol="0" anchor="t">
            <a:spAutoFit/>
          </a:bodyPr>
          <a:lstStyle/>
          <a:p>
            <a:pPr marL="0" lvl="1" indent="0" algn="l">
              <a:lnSpc>
                <a:spcPts val="3655"/>
              </a:lnSpc>
              <a:spcBef>
                <a:spcPct val="0"/>
              </a:spcBef>
            </a:pPr>
            <a:r>
              <a:rPr lang="en-US" sz="2611" u="none" strike="noStrike">
                <a:solidFill>
                  <a:srgbClr val="000000"/>
                </a:solidFill>
                <a:latin typeface="Nunito"/>
                <a:ea typeface="Nunito"/>
                <a:cs typeface="Nunito"/>
                <a:sym typeface="Nunito"/>
              </a:rPr>
              <a:t>•Escala viáticos 1</a:t>
            </a:r>
          </a:p>
          <a:p>
            <a:pPr marL="0" lvl="1" indent="0" algn="l">
              <a:lnSpc>
                <a:spcPts val="3655"/>
              </a:lnSpc>
              <a:spcBef>
                <a:spcPct val="0"/>
              </a:spcBef>
            </a:pPr>
            <a:r>
              <a:rPr lang="en-US" sz="2611" u="none" strike="noStrike">
                <a:solidFill>
                  <a:srgbClr val="000000"/>
                </a:solidFill>
                <a:latin typeface="Nunito"/>
                <a:ea typeface="Nunito"/>
                <a:cs typeface="Nunito"/>
                <a:sym typeface="Nunito"/>
              </a:rPr>
              <a:t>•Escala asignación bonificaciones 7</a:t>
            </a:r>
          </a:p>
          <a:p>
            <a:pPr marL="0" lvl="1" indent="0" algn="l">
              <a:lnSpc>
                <a:spcPts val="3655"/>
              </a:lnSpc>
              <a:spcBef>
                <a:spcPct val="0"/>
              </a:spcBef>
            </a:pPr>
            <a:r>
              <a:rPr lang="en-US" sz="2611" u="none" strike="noStrike">
                <a:solidFill>
                  <a:srgbClr val="000000"/>
                </a:solidFill>
                <a:latin typeface="Nunito"/>
                <a:ea typeface="Nunito"/>
                <a:cs typeface="Nunito"/>
                <a:sym typeface="Nunito"/>
              </a:rPr>
              <a:t>•Decretos salariales  29</a:t>
            </a:r>
          </a:p>
          <a:p>
            <a:pPr marL="0" lvl="1" indent="0" algn="l">
              <a:lnSpc>
                <a:spcPts val="3655"/>
              </a:lnSpc>
              <a:spcBef>
                <a:spcPct val="0"/>
              </a:spcBef>
            </a:pPr>
            <a:endParaRPr lang="en-US" sz="2611" u="none" strike="noStrike">
              <a:solidFill>
                <a:srgbClr val="000000"/>
              </a:solidFill>
              <a:latin typeface="Nunito"/>
              <a:ea typeface="Nunito"/>
              <a:cs typeface="Nunito"/>
              <a:sym typeface="Nunito"/>
            </a:endParaRPr>
          </a:p>
        </p:txBody>
      </p:sp>
      <p:sp>
        <p:nvSpPr>
          <p:cNvPr id="27" name="Freeform 27"/>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28" name="Freeform 28"/>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7"/>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52400" y="152400"/>
            <a:ext cx="18941558" cy="11530853"/>
            <a:chOff x="0" y="0"/>
            <a:chExt cx="25255410" cy="15374471"/>
          </a:xfrm>
        </p:grpSpPr>
        <p:sp>
          <p:nvSpPr>
            <p:cNvPr id="7" name="Freeform 7"/>
            <p:cNvSpPr/>
            <p:nvPr/>
          </p:nvSpPr>
          <p:spPr>
            <a:xfrm>
              <a:off x="0" y="0"/>
              <a:ext cx="25255410" cy="13716000"/>
            </a:xfrm>
            <a:custGeom>
              <a:avLst/>
              <a:gdLst/>
              <a:ahLst/>
              <a:cxnLst/>
              <a:rect l="l" t="t" r="r" b="b"/>
              <a:pathLst>
                <a:path w="25255410" h="13716000">
                  <a:moveTo>
                    <a:pt x="0" y="0"/>
                  </a:moveTo>
                  <a:lnTo>
                    <a:pt x="25255410" y="0"/>
                  </a:lnTo>
                  <a:lnTo>
                    <a:pt x="25255410" y="13716000"/>
                  </a:lnTo>
                  <a:lnTo>
                    <a:pt x="0" y="13716000"/>
                  </a:lnTo>
                  <a:lnTo>
                    <a:pt x="0" y="0"/>
                  </a:lnTo>
                  <a:close/>
                </a:path>
              </a:pathLst>
            </a:custGeom>
            <a:blipFill>
              <a:blip r:embed="rId2"/>
              <a:stretch>
                <a:fillRect t="-1786" b="-1786"/>
              </a:stretch>
            </a:blipFill>
          </p:spPr>
        </p:sp>
        <p:sp>
          <p:nvSpPr>
            <p:cNvPr id="8" name="Freeform 8"/>
            <p:cNvSpPr/>
            <p:nvPr/>
          </p:nvSpPr>
          <p:spPr>
            <a:xfrm>
              <a:off x="0" y="6858000"/>
              <a:ext cx="25255410" cy="8516471"/>
            </a:xfrm>
            <a:custGeom>
              <a:avLst/>
              <a:gdLst/>
              <a:ahLst/>
              <a:cxnLst/>
              <a:rect l="l" t="t" r="r" b="b"/>
              <a:pathLst>
                <a:path w="25255410" h="8516471">
                  <a:moveTo>
                    <a:pt x="0" y="0"/>
                  </a:moveTo>
                  <a:lnTo>
                    <a:pt x="25255410" y="0"/>
                  </a:lnTo>
                  <a:lnTo>
                    <a:pt x="25255410" y="8516471"/>
                  </a:lnTo>
                  <a:lnTo>
                    <a:pt x="0" y="8516471"/>
                  </a:lnTo>
                  <a:lnTo>
                    <a:pt x="0" y="0"/>
                  </a:lnTo>
                  <a:close/>
                </a:path>
              </a:pathLst>
            </a:custGeom>
            <a:blipFill>
              <a:blip r:embed="rId2"/>
              <a:stretch>
                <a:fillRect t="-1786" b="-65021"/>
              </a:stretch>
            </a:blipFill>
          </p:spPr>
        </p:sp>
      </p:grpSp>
      <p:graphicFrame>
        <p:nvGraphicFramePr>
          <p:cNvPr id="9" name="Table 9"/>
          <p:cNvGraphicFramePr>
            <a:graphicFrameLocks noGrp="1"/>
          </p:cNvGraphicFramePr>
          <p:nvPr/>
        </p:nvGraphicFramePr>
        <p:xfrm>
          <a:off x="1838266" y="1702955"/>
          <a:ext cx="14916268" cy="8124944"/>
        </p:xfrm>
        <a:graphic>
          <a:graphicData uri="http://schemas.openxmlformats.org/drawingml/2006/table">
            <a:tbl>
              <a:tblPr/>
              <a:tblGrid>
                <a:gridCol w="12226324">
                  <a:extLst>
                    <a:ext uri="{9D8B030D-6E8A-4147-A177-3AD203B41FA5}">
                      <a16:colId xmlns:a16="http://schemas.microsoft.com/office/drawing/2014/main" val="20000"/>
                    </a:ext>
                  </a:extLst>
                </a:gridCol>
                <a:gridCol w="2689944">
                  <a:extLst>
                    <a:ext uri="{9D8B030D-6E8A-4147-A177-3AD203B41FA5}">
                      <a16:colId xmlns:a16="http://schemas.microsoft.com/office/drawing/2014/main" val="20001"/>
                    </a:ext>
                  </a:extLst>
                </a:gridCol>
              </a:tblGrid>
              <a:tr h="850717">
                <a:tc>
                  <a:txBody>
                    <a:bodyPr/>
                    <a:lstStyle/>
                    <a:p>
                      <a:pPr algn="ctr">
                        <a:lnSpc>
                          <a:spcPts val="3499"/>
                        </a:lnSpc>
                        <a:defRPr/>
                      </a:pPr>
                      <a:r>
                        <a:rPr lang="en-US" sz="2499">
                          <a:solidFill>
                            <a:srgbClr val="000000">
                              <a:alpha val="73725"/>
                            </a:srgbClr>
                          </a:solidFill>
                          <a:latin typeface="Museo Sans 1"/>
                          <a:ea typeface="Museo Sans 1"/>
                          <a:cs typeface="Museo Sans 1"/>
                          <a:sym typeface="Museo Sans 1"/>
                        </a:rPr>
                        <a:t>Concepto</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1CE32">
                        <a:alpha val="73725"/>
                      </a:srgbClr>
                    </a:solidFill>
                  </a:tcPr>
                </a:tc>
                <a:tc>
                  <a:txBody>
                    <a:bodyPr/>
                    <a:lstStyle/>
                    <a:p>
                      <a:pPr algn="ctr">
                        <a:lnSpc>
                          <a:spcPts val="3499"/>
                        </a:lnSpc>
                        <a:defRPr/>
                      </a:pPr>
                      <a:r>
                        <a:rPr lang="en-US" sz="2499">
                          <a:solidFill>
                            <a:srgbClr val="000000">
                              <a:alpha val="73725"/>
                            </a:srgbClr>
                          </a:solidFill>
                          <a:latin typeface="Museo Sans 1"/>
                          <a:ea typeface="Museo Sans 1"/>
                          <a:cs typeface="Museo Sans 1"/>
                          <a:sym typeface="Museo Sans 1"/>
                        </a:rPr>
                        <a:t>Decreto</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1CE32">
                        <a:alpha val="73725"/>
                      </a:srgbClr>
                    </a:solidFill>
                  </a:tcPr>
                </a:tc>
                <a:extLst>
                  <a:ext uri="{0D108BD9-81ED-4DB2-BD59-A6C34878D82A}">
                    <a16:rowId xmlns:a16="http://schemas.microsoft.com/office/drawing/2014/main" val="10000"/>
                  </a:ext>
                </a:extLst>
              </a:tr>
              <a:tr h="908069">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Creación la comisión intersectorial nacional de reparación histórica para superar los efectos del racismo, la discriminación racial y el colonialismo en los pueblos étnicos del país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decreto 0820 26 de mayo 2023</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extLst>
                  <a:ext uri="{0D108BD9-81ED-4DB2-BD59-A6C34878D82A}">
                    <a16:rowId xmlns:a16="http://schemas.microsoft.com/office/drawing/2014/main" val="10001"/>
                  </a:ext>
                </a:extLst>
              </a:tr>
              <a:tr h="929667">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Modificación de la sección 5 al capítulo 3 de la parte 2 del libro 2 del decreto 1074 de 2015 y se reglamenta el funcionamiento del consejo nacional de la economía popular</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alpha val="73725"/>
                      </a:srgbClr>
                    </a:solidFill>
                  </a:tcPr>
                </a:tc>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decreto 2185 18 de diciembre 2023</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alpha val="73725"/>
                      </a:srgbClr>
                    </a:solidFill>
                  </a:tcPr>
                </a:tc>
                <a:extLst>
                  <a:ext uri="{0D108BD9-81ED-4DB2-BD59-A6C34878D82A}">
                    <a16:rowId xmlns:a16="http://schemas.microsoft.com/office/drawing/2014/main" val="10002"/>
                  </a:ext>
                </a:extLst>
              </a:tr>
              <a:tr h="981775">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Modificación del Capítulo 6 del Título 1 de la Parte 2 del Libro 2 del Decreto 1074 de 2015, Decreto Único Reglamentario del Sector Comercio, Industria y Turismo, respecto de la organización y funcionamiento del Sistema Nacional de Competitividad e Innovación SNCI"</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decreto 2212 22 de diciembre 2023</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extLst>
                  <a:ext uri="{0D108BD9-81ED-4DB2-BD59-A6C34878D82A}">
                    <a16:rowId xmlns:a16="http://schemas.microsoft.com/office/drawing/2014/main" val="10003"/>
                  </a:ext>
                </a:extLst>
              </a:tr>
              <a:tr h="1156593">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Creación del mecanismo especial de seguimiento y evaluación de las políticas públicas -MESEPP, para la superación del estado de cosas inconstitucional en los municipios de Riohacha, Manaure, Maicao y Uribía, del departamento de la Guajira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alpha val="73725"/>
                      </a:srgbClr>
                    </a:solidFill>
                  </a:tcPr>
                </a:tc>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 se derogadecreto 100 de 2020decreto 0147  07 de febrero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alpha val="73725"/>
                      </a:srgbClr>
                    </a:solidFill>
                  </a:tcPr>
                </a:tc>
                <a:extLst>
                  <a:ext uri="{0D108BD9-81ED-4DB2-BD59-A6C34878D82A}">
                    <a16:rowId xmlns:a16="http://schemas.microsoft.com/office/drawing/2014/main" val="10004"/>
                  </a:ext>
                </a:extLst>
              </a:tr>
              <a:tr h="948227">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Se reglamenta el articulo 188   de la Ley 2294 de 2023 en cuanto a la estructura y funcionamiento del sistema nacional de formación y educación artística y cultural para la convivencia y la paz</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decreto 0458 10 de abril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extLst>
                  <a:ext uri="{0D108BD9-81ED-4DB2-BD59-A6C34878D82A}">
                    <a16:rowId xmlns:a16="http://schemas.microsoft.com/office/drawing/2014/main" val="10005"/>
                  </a:ext>
                </a:extLst>
              </a:tr>
              <a:tr h="1193303">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Modificación del Capítulo 9 al Título 5 de la Parte 2 del Libro 2 del Decreto 1069 de 2015, único reglamentario del sector justicia y del derecho, para reglamentar el sistema nacional de búsqueda de personas dadas por desaparecidas en contexto y en razón del conflicto armado, incluyendo a las víctimas de desaparición forzada</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alpha val="73725"/>
                      </a:srgbClr>
                    </a:solidFill>
                  </a:tcPr>
                </a:tc>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decreto 0532 29 de abril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8B2B2">
                        <a:alpha val="73725"/>
                      </a:srgbClr>
                    </a:solidFill>
                  </a:tcPr>
                </a:tc>
                <a:extLst>
                  <a:ext uri="{0D108BD9-81ED-4DB2-BD59-A6C34878D82A}">
                    <a16:rowId xmlns:a16="http://schemas.microsoft.com/office/drawing/2014/main" val="10006"/>
                  </a:ext>
                </a:extLst>
              </a:tr>
              <a:tr h="1156593">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Se reglamenta el sistema nacional para la garantía progresiva del derecho a la alimentación -SNGPDA, el programa hambre cero, el sistema nacional de seguimiento y monitoreo para la superación del hambre y la malnutrición -SNSMSHM y el observatorio del derecho a la alimentación y nutrición ODAN y se transforma la comisión intersectorial de seguridad alimentaria y nutricional-CISAN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tc>
                  <a:txBody>
                    <a:bodyPr/>
                    <a:lstStyle/>
                    <a:p>
                      <a:pPr algn="ctr">
                        <a:lnSpc>
                          <a:spcPts val="1959"/>
                        </a:lnSpc>
                        <a:defRPr/>
                      </a:pPr>
                      <a:r>
                        <a:rPr lang="en-US" sz="1399">
                          <a:solidFill>
                            <a:srgbClr val="000000">
                              <a:alpha val="73725"/>
                            </a:srgbClr>
                          </a:solidFill>
                          <a:latin typeface="Museo Sans 1"/>
                          <a:ea typeface="Museo Sans 1"/>
                          <a:cs typeface="Museo Sans 1"/>
                          <a:sym typeface="Museo Sans 1"/>
                        </a:rPr>
                        <a:t>decreto 0684  04 de junio 2024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2F2F3">
                        <a:alpha val="73725"/>
                      </a:srgbClr>
                    </a:solidFill>
                  </a:tcPr>
                </a:tc>
                <a:extLst>
                  <a:ext uri="{0D108BD9-81ED-4DB2-BD59-A6C34878D82A}">
                    <a16:rowId xmlns:a16="http://schemas.microsoft.com/office/drawing/2014/main" val="10007"/>
                  </a:ext>
                </a:extLst>
              </a:tr>
            </a:tbl>
          </a:graphicData>
        </a:graphic>
      </p:graphicFrame>
      <p:sp>
        <p:nvSpPr>
          <p:cNvPr id="10" name="TextBox 10"/>
          <p:cNvSpPr txBox="1"/>
          <p:nvPr/>
        </p:nvSpPr>
        <p:spPr>
          <a:xfrm>
            <a:off x="734964" y="499960"/>
            <a:ext cx="17122872" cy="820643"/>
          </a:xfrm>
          <a:prstGeom prst="rect">
            <a:avLst/>
          </a:prstGeom>
        </p:spPr>
        <p:txBody>
          <a:bodyPr lIns="0" tIns="0" rIns="0" bIns="0" rtlCol="0" anchor="t">
            <a:spAutoFit/>
          </a:bodyPr>
          <a:lstStyle/>
          <a:p>
            <a:pPr algn="ctr">
              <a:lnSpc>
                <a:spcPts val="6742"/>
              </a:lnSpc>
            </a:pPr>
            <a:r>
              <a:rPr lang="en-US" sz="4816">
                <a:solidFill>
                  <a:srgbClr val="C55A11"/>
                </a:solidFill>
                <a:latin typeface="Museo Sans 1"/>
                <a:ea typeface="Museo Sans 1"/>
                <a:cs typeface="Museo Sans 1"/>
                <a:sym typeface="Museo Sans 1"/>
              </a:rPr>
              <a:t>Gobernanza Institucional – Instancias de Coordinación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52400" y="15240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3697794" y="2787210"/>
            <a:ext cx="11197212" cy="6718327"/>
          </a:xfrm>
          <a:custGeom>
            <a:avLst/>
            <a:gdLst/>
            <a:ahLst/>
            <a:cxnLst/>
            <a:rect l="l" t="t" r="r" b="b"/>
            <a:pathLst>
              <a:path w="11197212" h="6718327">
                <a:moveTo>
                  <a:pt x="0" y="0"/>
                </a:moveTo>
                <a:lnTo>
                  <a:pt x="11197212" y="0"/>
                </a:lnTo>
                <a:lnTo>
                  <a:pt x="11197212" y="6718327"/>
                </a:lnTo>
                <a:lnTo>
                  <a:pt x="0" y="6718327"/>
                </a:lnTo>
                <a:lnTo>
                  <a:pt x="0" y="0"/>
                </a:lnTo>
                <a:close/>
              </a:path>
            </a:pathLst>
          </a:custGeom>
          <a:blipFill>
            <a:blip r:embed="rId4"/>
            <a:stretch>
              <a:fillRect/>
            </a:stretch>
          </a:blipFill>
        </p:spPr>
      </p:sp>
      <p:sp>
        <p:nvSpPr>
          <p:cNvPr id="10" name="TextBox 10"/>
          <p:cNvSpPr txBox="1"/>
          <p:nvPr/>
        </p:nvSpPr>
        <p:spPr>
          <a:xfrm>
            <a:off x="1971987" y="507999"/>
            <a:ext cx="14881660" cy="936626"/>
          </a:xfrm>
          <a:prstGeom prst="rect">
            <a:avLst/>
          </a:prstGeom>
        </p:spPr>
        <p:txBody>
          <a:bodyPr lIns="0" tIns="0" rIns="0" bIns="0" rtlCol="0" anchor="t">
            <a:spAutoFit/>
          </a:bodyPr>
          <a:lstStyle/>
          <a:p>
            <a:pPr algn="ctr">
              <a:lnSpc>
                <a:spcPts val="7699"/>
              </a:lnSpc>
            </a:pPr>
            <a:r>
              <a:rPr lang="en-US" sz="5499">
                <a:solidFill>
                  <a:srgbClr val="C55A11"/>
                </a:solidFill>
                <a:latin typeface="Museo Sans 1"/>
                <a:ea typeface="Museo Sans 1"/>
                <a:cs typeface="Museo Sans 1"/>
                <a:sym typeface="Museo Sans 1"/>
              </a:rPr>
              <a:t>Instrumentos Fortalecimiento Institucional</a:t>
            </a:r>
          </a:p>
        </p:txBody>
      </p:sp>
      <p:sp>
        <p:nvSpPr>
          <p:cNvPr id="11" name="Freeform 11"/>
          <p:cNvSpPr/>
          <p:nvPr/>
        </p:nvSpPr>
        <p:spPr>
          <a:xfrm>
            <a:off x="15813331" y="7944815"/>
            <a:ext cx="2131837" cy="2131837"/>
          </a:xfrm>
          <a:custGeom>
            <a:avLst/>
            <a:gdLst/>
            <a:ahLst/>
            <a:cxnLst/>
            <a:rect l="l" t="t" r="r" b="b"/>
            <a:pathLst>
              <a:path w="2131837" h="2131837">
                <a:moveTo>
                  <a:pt x="0" y="0"/>
                </a:moveTo>
                <a:lnTo>
                  <a:pt x="2131838" y="0"/>
                </a:lnTo>
                <a:lnTo>
                  <a:pt x="2131838" y="2131837"/>
                </a:lnTo>
                <a:lnTo>
                  <a:pt x="0" y="2131837"/>
                </a:lnTo>
                <a:lnTo>
                  <a:pt x="0" y="0"/>
                </a:lnTo>
                <a:close/>
              </a:path>
            </a:pathLst>
          </a:custGeom>
          <a:blipFill>
            <a:blip r:embed="rId5"/>
            <a:stretch>
              <a:fillRect/>
            </a:stretch>
          </a:blipFill>
        </p:spPr>
      </p:sp>
      <p:sp>
        <p:nvSpPr>
          <p:cNvPr id="12" name="TextBox 12"/>
          <p:cNvSpPr txBox="1"/>
          <p:nvPr/>
        </p:nvSpPr>
        <p:spPr>
          <a:xfrm>
            <a:off x="2718677" y="1983870"/>
            <a:ext cx="13388280" cy="1099820"/>
          </a:xfrm>
          <a:prstGeom prst="rect">
            <a:avLst/>
          </a:prstGeom>
        </p:spPr>
        <p:txBody>
          <a:bodyPr lIns="0" tIns="0" rIns="0" bIns="0" rtlCol="0" anchor="t">
            <a:spAutoFit/>
          </a:bodyPr>
          <a:lstStyle/>
          <a:p>
            <a:pPr algn="ctr">
              <a:lnSpc>
                <a:spcPts val="4480"/>
              </a:lnSpc>
            </a:pPr>
            <a:r>
              <a:rPr lang="en-US" sz="3200">
                <a:solidFill>
                  <a:srgbClr val="0F2F76"/>
                </a:solidFill>
                <a:latin typeface="Museo Sans 1"/>
                <a:ea typeface="Museo Sans 1"/>
                <a:cs typeface="Museo Sans 1"/>
                <a:sym typeface="Museo Sans 1"/>
              </a:rPr>
              <a:t>se desarrollaron 10 Instrumentos para el  fortalecimiento institucional</a:t>
            </a:r>
          </a:p>
          <a:p>
            <a:pPr algn="ctr">
              <a:lnSpc>
                <a:spcPts val="4480"/>
              </a:lnSpc>
            </a:pPr>
            <a:endParaRPr lang="en-US" sz="3200">
              <a:solidFill>
                <a:srgbClr val="0F2F76"/>
              </a:solidFill>
              <a:latin typeface="Museo Sans 1"/>
              <a:ea typeface="Museo Sans 1"/>
              <a:cs typeface="Museo Sans 1"/>
              <a:sym typeface="Museo Sans 1"/>
            </a:endParaRPr>
          </a:p>
        </p:txBody>
      </p:sp>
      <p:sp>
        <p:nvSpPr>
          <p:cNvPr id="13" name="Freeform 13"/>
          <p:cNvSpPr/>
          <p:nvPr/>
        </p:nvSpPr>
        <p:spPr>
          <a:xfrm>
            <a:off x="600351" y="87996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52400" y="15240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1994760" y="2741475"/>
            <a:ext cx="14603281" cy="5191942"/>
          </a:xfrm>
          <a:custGeom>
            <a:avLst/>
            <a:gdLst/>
            <a:ahLst/>
            <a:cxnLst/>
            <a:rect l="l" t="t" r="r" b="b"/>
            <a:pathLst>
              <a:path w="14603281" h="5191942">
                <a:moveTo>
                  <a:pt x="0" y="0"/>
                </a:moveTo>
                <a:lnTo>
                  <a:pt x="14603280" y="0"/>
                </a:lnTo>
                <a:lnTo>
                  <a:pt x="14603280" y="5191941"/>
                </a:lnTo>
                <a:lnTo>
                  <a:pt x="0" y="5191941"/>
                </a:lnTo>
                <a:lnTo>
                  <a:pt x="0" y="0"/>
                </a:lnTo>
                <a:close/>
              </a:path>
            </a:pathLst>
          </a:custGeom>
          <a:blipFill>
            <a:blip r:embed="rId4"/>
            <a:stretch>
              <a:fillRect b="-1959"/>
            </a:stretch>
          </a:blipFill>
        </p:spPr>
      </p:sp>
      <p:sp>
        <p:nvSpPr>
          <p:cNvPr id="10" name="TextBox 10"/>
          <p:cNvSpPr txBox="1"/>
          <p:nvPr/>
        </p:nvSpPr>
        <p:spPr>
          <a:xfrm>
            <a:off x="4011513" y="384922"/>
            <a:ext cx="10264973" cy="2147572"/>
          </a:xfrm>
          <a:prstGeom prst="rect">
            <a:avLst/>
          </a:prstGeom>
        </p:spPr>
        <p:txBody>
          <a:bodyPr lIns="0" tIns="0" rIns="0" bIns="0" rtlCol="0" anchor="t">
            <a:spAutoFit/>
          </a:bodyPr>
          <a:lstStyle/>
          <a:p>
            <a:pPr algn="ctr">
              <a:lnSpc>
                <a:spcPts val="8679"/>
              </a:lnSpc>
            </a:pPr>
            <a:r>
              <a:rPr lang="en-US" sz="6199">
                <a:solidFill>
                  <a:srgbClr val="C55A11"/>
                </a:solidFill>
                <a:latin typeface="Museo Sans 1"/>
                <a:ea typeface="Museo Sans 1"/>
                <a:cs typeface="Museo Sans 1"/>
                <a:sym typeface="Museo Sans 1"/>
              </a:rPr>
              <a:t>Plan Nacional de Desarrollo</a:t>
            </a:r>
          </a:p>
          <a:p>
            <a:pPr algn="ctr">
              <a:lnSpc>
                <a:spcPts val="8679"/>
              </a:lnSpc>
            </a:pPr>
            <a:endParaRPr lang="en-US" sz="6199">
              <a:solidFill>
                <a:srgbClr val="C55A11"/>
              </a:solidFill>
              <a:latin typeface="Museo Sans 1"/>
              <a:ea typeface="Museo Sans 1"/>
              <a:cs typeface="Museo Sans 1"/>
              <a:sym typeface="Museo Sans 1"/>
            </a:endParaRPr>
          </a:p>
        </p:txBody>
      </p:sp>
      <p:sp>
        <p:nvSpPr>
          <p:cNvPr id="11" name="Freeform 11"/>
          <p:cNvSpPr/>
          <p:nvPr/>
        </p:nvSpPr>
        <p:spPr>
          <a:xfrm>
            <a:off x="15813331" y="34511"/>
            <a:ext cx="2131837" cy="2131837"/>
          </a:xfrm>
          <a:custGeom>
            <a:avLst/>
            <a:gdLst/>
            <a:ahLst/>
            <a:cxnLst/>
            <a:rect l="l" t="t" r="r" b="b"/>
            <a:pathLst>
              <a:path w="2131837" h="2131837">
                <a:moveTo>
                  <a:pt x="0" y="0"/>
                </a:moveTo>
                <a:lnTo>
                  <a:pt x="2131838" y="0"/>
                </a:lnTo>
                <a:lnTo>
                  <a:pt x="2131838" y="2131837"/>
                </a:lnTo>
                <a:lnTo>
                  <a:pt x="0" y="2131837"/>
                </a:lnTo>
                <a:lnTo>
                  <a:pt x="0" y="0"/>
                </a:lnTo>
                <a:close/>
              </a:path>
            </a:pathLst>
          </a:custGeom>
          <a:blipFill>
            <a:blip r:embed="rId5"/>
            <a:stretch>
              <a:fillRect/>
            </a:stretch>
          </a:blipFill>
        </p:spPr>
      </p:sp>
      <p:sp>
        <p:nvSpPr>
          <p:cNvPr id="12" name="Freeform 12"/>
          <p:cNvSpPr/>
          <p:nvPr/>
        </p:nvSpPr>
        <p:spPr>
          <a:xfrm>
            <a:off x="334404" y="9258300"/>
            <a:ext cx="2183043" cy="917368"/>
          </a:xfrm>
          <a:custGeom>
            <a:avLst/>
            <a:gdLst/>
            <a:ahLst/>
            <a:cxnLst/>
            <a:rect l="l" t="t" r="r" b="b"/>
            <a:pathLst>
              <a:path w="2183043" h="917368">
                <a:moveTo>
                  <a:pt x="0" y="0"/>
                </a:moveTo>
                <a:lnTo>
                  <a:pt x="2183043" y="0"/>
                </a:lnTo>
                <a:lnTo>
                  <a:pt x="2183043" y="917368"/>
                </a:lnTo>
                <a:lnTo>
                  <a:pt x="0" y="917368"/>
                </a:lnTo>
                <a:lnTo>
                  <a:pt x="0" y="0"/>
                </a:lnTo>
                <a:close/>
              </a:path>
            </a:pathLst>
          </a:custGeom>
          <a:blipFill>
            <a:blip r:embed="rId3"/>
            <a:stretch>
              <a:fillRect/>
            </a:stretch>
          </a:blipFill>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1678356" y="3547305"/>
            <a:ext cx="14931288" cy="1469635"/>
          </a:xfrm>
          <a:prstGeom prst="rect">
            <a:avLst/>
          </a:prstGeom>
        </p:spPr>
        <p:txBody>
          <a:bodyPr lIns="0" tIns="0" rIns="0" bIns="0" rtlCol="0" anchor="t">
            <a:spAutoFit/>
          </a:bodyPr>
          <a:lstStyle/>
          <a:p>
            <a:pPr algn="ctr">
              <a:lnSpc>
                <a:spcPts val="11174"/>
              </a:lnSpc>
            </a:pPr>
            <a:r>
              <a:rPr lang="en-US" sz="10955" b="1" spc="102">
                <a:solidFill>
                  <a:srgbClr val="C55A11"/>
                </a:solidFill>
                <a:latin typeface="Nunito Bold"/>
                <a:ea typeface="Nunito Bold"/>
                <a:cs typeface="Nunito Bold"/>
                <a:sym typeface="Nunito Bold"/>
              </a:rPr>
              <a:t>EMPLEO PÚBLICO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13047211" y="4238553"/>
            <a:ext cx="4367360" cy="3580333"/>
          </a:xfrm>
          <a:custGeom>
            <a:avLst/>
            <a:gdLst/>
            <a:ahLst/>
            <a:cxnLst/>
            <a:rect l="l" t="t" r="r" b="b"/>
            <a:pathLst>
              <a:path w="4367360" h="3580333">
                <a:moveTo>
                  <a:pt x="0" y="0"/>
                </a:moveTo>
                <a:lnTo>
                  <a:pt x="4367361" y="0"/>
                </a:lnTo>
                <a:lnTo>
                  <a:pt x="4367361" y="3580332"/>
                </a:lnTo>
                <a:lnTo>
                  <a:pt x="0" y="3580332"/>
                </a:lnTo>
                <a:lnTo>
                  <a:pt x="0" y="0"/>
                </a:lnTo>
                <a:close/>
              </a:path>
            </a:pathLst>
          </a:custGeom>
          <a:blipFill>
            <a:blip r:embed="rId4"/>
            <a:stretch>
              <a:fillRect l="-40262" r="-36589"/>
            </a:stretch>
          </a:blipFill>
        </p:spPr>
      </p:sp>
      <p:sp>
        <p:nvSpPr>
          <p:cNvPr id="10" name="Freeform 10"/>
          <p:cNvSpPr/>
          <p:nvPr/>
        </p:nvSpPr>
        <p:spPr>
          <a:xfrm>
            <a:off x="777338" y="4495428"/>
            <a:ext cx="5376891" cy="2732614"/>
          </a:xfrm>
          <a:custGeom>
            <a:avLst/>
            <a:gdLst/>
            <a:ahLst/>
            <a:cxnLst/>
            <a:rect l="l" t="t" r="r" b="b"/>
            <a:pathLst>
              <a:path w="5376891" h="2732614">
                <a:moveTo>
                  <a:pt x="0" y="0"/>
                </a:moveTo>
                <a:lnTo>
                  <a:pt x="5376891" y="0"/>
                </a:lnTo>
                <a:lnTo>
                  <a:pt x="5376891" y="2732614"/>
                </a:lnTo>
                <a:lnTo>
                  <a:pt x="0" y="2732614"/>
                </a:lnTo>
                <a:lnTo>
                  <a:pt x="0" y="0"/>
                </a:lnTo>
                <a:close/>
              </a:path>
            </a:pathLst>
          </a:custGeom>
          <a:blipFill>
            <a:blip r:embed="rId5"/>
            <a:stretch>
              <a:fillRect/>
            </a:stretch>
          </a:blipFill>
        </p:spPr>
      </p:sp>
      <p:sp>
        <p:nvSpPr>
          <p:cNvPr id="11" name="Freeform 11"/>
          <p:cNvSpPr/>
          <p:nvPr/>
        </p:nvSpPr>
        <p:spPr>
          <a:xfrm>
            <a:off x="7081505" y="4238553"/>
            <a:ext cx="5041781" cy="3246365"/>
          </a:xfrm>
          <a:custGeom>
            <a:avLst/>
            <a:gdLst/>
            <a:ahLst/>
            <a:cxnLst/>
            <a:rect l="l" t="t" r="r" b="b"/>
            <a:pathLst>
              <a:path w="5041781" h="3246365">
                <a:moveTo>
                  <a:pt x="0" y="0"/>
                </a:moveTo>
                <a:lnTo>
                  <a:pt x="5041781" y="0"/>
                </a:lnTo>
                <a:lnTo>
                  <a:pt x="5041781" y="3246365"/>
                </a:lnTo>
                <a:lnTo>
                  <a:pt x="0" y="3246365"/>
                </a:lnTo>
                <a:lnTo>
                  <a:pt x="0" y="0"/>
                </a:lnTo>
                <a:close/>
              </a:path>
            </a:pathLst>
          </a:custGeom>
          <a:blipFill>
            <a:blip r:embed="rId6"/>
            <a:stretch>
              <a:fillRect t="-6568" b="-8188"/>
            </a:stretch>
          </a:blipFill>
        </p:spPr>
      </p:sp>
      <p:sp>
        <p:nvSpPr>
          <p:cNvPr id="12" name="Freeform 12"/>
          <p:cNvSpPr/>
          <p:nvPr/>
        </p:nvSpPr>
        <p:spPr>
          <a:xfrm>
            <a:off x="7081505" y="7481511"/>
            <a:ext cx="3418797" cy="2550815"/>
          </a:xfrm>
          <a:custGeom>
            <a:avLst/>
            <a:gdLst/>
            <a:ahLst/>
            <a:cxnLst/>
            <a:rect l="l" t="t" r="r" b="b"/>
            <a:pathLst>
              <a:path w="3418797" h="2550815">
                <a:moveTo>
                  <a:pt x="0" y="0"/>
                </a:moveTo>
                <a:lnTo>
                  <a:pt x="3418797" y="0"/>
                </a:lnTo>
                <a:lnTo>
                  <a:pt x="3418797" y="2550814"/>
                </a:lnTo>
                <a:lnTo>
                  <a:pt x="0" y="2550814"/>
                </a:lnTo>
                <a:lnTo>
                  <a:pt x="0" y="0"/>
                </a:lnTo>
                <a:close/>
              </a:path>
            </a:pathLst>
          </a:custGeom>
          <a:blipFill>
            <a:blip r:embed="rId7"/>
            <a:stretch>
              <a:fillRect t="-27676" r="-76059"/>
            </a:stretch>
          </a:blipFill>
        </p:spPr>
      </p:sp>
      <p:sp>
        <p:nvSpPr>
          <p:cNvPr id="13" name="Freeform 13"/>
          <p:cNvSpPr/>
          <p:nvPr/>
        </p:nvSpPr>
        <p:spPr>
          <a:xfrm>
            <a:off x="10704098" y="7650118"/>
            <a:ext cx="1419188" cy="771457"/>
          </a:xfrm>
          <a:custGeom>
            <a:avLst/>
            <a:gdLst/>
            <a:ahLst/>
            <a:cxnLst/>
            <a:rect l="l" t="t" r="r" b="b"/>
            <a:pathLst>
              <a:path w="1419188" h="771457">
                <a:moveTo>
                  <a:pt x="0" y="0"/>
                </a:moveTo>
                <a:lnTo>
                  <a:pt x="1419188" y="0"/>
                </a:lnTo>
                <a:lnTo>
                  <a:pt x="1419188" y="771457"/>
                </a:lnTo>
                <a:lnTo>
                  <a:pt x="0" y="771457"/>
                </a:lnTo>
                <a:lnTo>
                  <a:pt x="0" y="0"/>
                </a:lnTo>
                <a:close/>
              </a:path>
            </a:pathLst>
          </a:custGeom>
          <a:blipFill>
            <a:blip r:embed="rId8"/>
            <a:stretch>
              <a:fillRect/>
            </a:stretch>
          </a:blipFill>
        </p:spPr>
      </p:sp>
      <p:sp>
        <p:nvSpPr>
          <p:cNvPr id="14" name="Freeform 14"/>
          <p:cNvSpPr/>
          <p:nvPr/>
        </p:nvSpPr>
        <p:spPr>
          <a:xfrm>
            <a:off x="10704098" y="8583500"/>
            <a:ext cx="1419188" cy="749016"/>
          </a:xfrm>
          <a:custGeom>
            <a:avLst/>
            <a:gdLst/>
            <a:ahLst/>
            <a:cxnLst/>
            <a:rect l="l" t="t" r="r" b="b"/>
            <a:pathLst>
              <a:path w="1419188" h="749016">
                <a:moveTo>
                  <a:pt x="0" y="0"/>
                </a:moveTo>
                <a:lnTo>
                  <a:pt x="1419188" y="0"/>
                </a:lnTo>
                <a:lnTo>
                  <a:pt x="1419188" y="749016"/>
                </a:lnTo>
                <a:lnTo>
                  <a:pt x="0" y="749016"/>
                </a:lnTo>
                <a:lnTo>
                  <a:pt x="0" y="0"/>
                </a:lnTo>
                <a:close/>
              </a:path>
            </a:pathLst>
          </a:custGeom>
          <a:blipFill>
            <a:blip r:embed="rId9"/>
            <a:stretch>
              <a:fillRect/>
            </a:stretch>
          </a:blipFill>
        </p:spPr>
      </p:sp>
      <p:sp>
        <p:nvSpPr>
          <p:cNvPr id="15" name="Freeform 15"/>
          <p:cNvSpPr/>
          <p:nvPr/>
        </p:nvSpPr>
        <p:spPr>
          <a:xfrm>
            <a:off x="528549" y="8873832"/>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grpSp>
        <p:nvGrpSpPr>
          <p:cNvPr id="16" name="Group 16"/>
          <p:cNvGrpSpPr/>
          <p:nvPr/>
        </p:nvGrpSpPr>
        <p:grpSpPr>
          <a:xfrm>
            <a:off x="7423150" y="5861735"/>
            <a:ext cx="1257300" cy="520700"/>
            <a:chOff x="0" y="0"/>
            <a:chExt cx="331141" cy="137139"/>
          </a:xfrm>
        </p:grpSpPr>
        <p:sp>
          <p:nvSpPr>
            <p:cNvPr id="17" name="Freeform 17"/>
            <p:cNvSpPr/>
            <p:nvPr/>
          </p:nvSpPr>
          <p:spPr>
            <a:xfrm>
              <a:off x="0" y="0"/>
              <a:ext cx="331141" cy="137139"/>
            </a:xfrm>
            <a:custGeom>
              <a:avLst/>
              <a:gdLst/>
              <a:ahLst/>
              <a:cxnLst/>
              <a:rect l="l" t="t" r="r" b="b"/>
              <a:pathLst>
                <a:path w="331141" h="137139">
                  <a:moveTo>
                    <a:pt x="0" y="0"/>
                  </a:moveTo>
                  <a:lnTo>
                    <a:pt x="331141" y="0"/>
                  </a:lnTo>
                  <a:lnTo>
                    <a:pt x="331141" y="137139"/>
                  </a:lnTo>
                  <a:lnTo>
                    <a:pt x="0" y="137139"/>
                  </a:lnTo>
                  <a:close/>
                </a:path>
              </a:pathLst>
            </a:custGeom>
            <a:solidFill>
              <a:srgbClr val="F1CE32"/>
            </a:solidFill>
          </p:spPr>
        </p:sp>
        <p:sp>
          <p:nvSpPr>
            <p:cNvPr id="18" name="TextBox 18"/>
            <p:cNvSpPr txBox="1"/>
            <p:nvPr/>
          </p:nvSpPr>
          <p:spPr>
            <a:xfrm>
              <a:off x="0" y="-47625"/>
              <a:ext cx="331141" cy="184764"/>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72540" y="1756128"/>
            <a:ext cx="15514322" cy="2228850"/>
          </a:xfrm>
          <a:prstGeom prst="rect">
            <a:avLst/>
          </a:prstGeom>
        </p:spPr>
        <p:txBody>
          <a:bodyPr lIns="0" tIns="0" rIns="0" bIns="0" rtlCol="0" anchor="t">
            <a:spAutoFit/>
          </a:bodyPr>
          <a:lstStyle/>
          <a:p>
            <a:pPr algn="just">
              <a:lnSpc>
                <a:spcPts val="2999"/>
              </a:lnSpc>
            </a:pPr>
            <a:r>
              <a:rPr lang="en-US" sz="2499">
                <a:solidFill>
                  <a:srgbClr val="0F2F76"/>
                </a:solidFill>
                <a:latin typeface="Nunito Sans"/>
                <a:ea typeface="Nunito Sans"/>
                <a:cs typeface="Nunito Sans"/>
                <a:sym typeface="Nunito Sans"/>
              </a:rPr>
              <a:t>Se incrementaron las cifras en la Estrategia de Inclusión y Diversidad, en el empleo público así: Con corte junio 2024 hay un total de </a:t>
            </a:r>
            <a:r>
              <a:rPr lang="en-US" sz="2499" b="1">
                <a:solidFill>
                  <a:srgbClr val="0F2F76"/>
                </a:solidFill>
                <a:latin typeface="Nunito Sans Bold"/>
                <a:ea typeface="Nunito Sans Bold"/>
                <a:cs typeface="Nunito Sans Bold"/>
                <a:sym typeface="Nunito Sans Bold"/>
              </a:rPr>
              <a:t>41.625 </a:t>
            </a:r>
            <a:r>
              <a:rPr lang="en-US" sz="2499">
                <a:solidFill>
                  <a:srgbClr val="0F2F76"/>
                </a:solidFill>
                <a:latin typeface="Nunito Sans"/>
                <a:ea typeface="Nunito Sans"/>
                <a:cs typeface="Nunito Sans"/>
                <a:sym typeface="Nunito Sans"/>
              </a:rPr>
              <a:t>jóvenes vinculados y/o contratados en entidades del Estado, en el Programa Estado Joven se han beneficiado un total de </a:t>
            </a:r>
            <a:r>
              <a:rPr lang="en-US" sz="2499" b="1">
                <a:solidFill>
                  <a:srgbClr val="0F2F76"/>
                </a:solidFill>
                <a:latin typeface="Nunito Sans Bold"/>
                <a:ea typeface="Nunito Sans Bold"/>
                <a:cs typeface="Nunito Sans Bold"/>
                <a:sym typeface="Nunito Sans Bold"/>
              </a:rPr>
              <a:t>13.769 </a:t>
            </a:r>
            <a:r>
              <a:rPr lang="en-US" sz="2499">
                <a:solidFill>
                  <a:srgbClr val="0F2F76"/>
                </a:solidFill>
                <a:latin typeface="Nunito Sans"/>
                <a:ea typeface="Nunito Sans"/>
                <a:cs typeface="Nunito Sans"/>
                <a:sym typeface="Nunito Sans"/>
              </a:rPr>
              <a:t>estudiantes, </a:t>
            </a:r>
            <a:r>
              <a:rPr lang="en-US" sz="2499" b="1">
                <a:solidFill>
                  <a:srgbClr val="0F2F76"/>
                </a:solidFill>
                <a:latin typeface="Nunito Sans Bold"/>
                <a:ea typeface="Nunito Sans Bold"/>
                <a:cs typeface="Nunito Sans Bold"/>
                <a:sym typeface="Nunito Sans Bold"/>
              </a:rPr>
              <a:t>15.618</a:t>
            </a:r>
            <a:r>
              <a:rPr lang="en-US" sz="2499">
                <a:solidFill>
                  <a:srgbClr val="0F2F76"/>
                </a:solidFill>
                <a:latin typeface="Nunito Sans"/>
                <a:ea typeface="Nunito Sans"/>
                <a:cs typeface="Nunito Sans"/>
                <a:sym typeface="Nunito Sans"/>
              </a:rPr>
              <a:t> personas con discapacidad vinculadas y contratadas, corte diciembre de 2023 y nos seguimos acercando a la paridad de género con un </a:t>
            </a:r>
            <a:r>
              <a:rPr lang="en-US" sz="2499" b="1">
                <a:solidFill>
                  <a:srgbClr val="0F2F76"/>
                </a:solidFill>
                <a:latin typeface="Nunito Sans Bold"/>
                <a:ea typeface="Nunito Sans Bold"/>
                <a:cs typeface="Nunito Sans Bold"/>
                <a:sym typeface="Nunito Sans Bold"/>
              </a:rPr>
              <a:t>48.61% </a:t>
            </a:r>
            <a:r>
              <a:rPr lang="en-US" sz="2499">
                <a:solidFill>
                  <a:srgbClr val="0F2F76"/>
                </a:solidFill>
                <a:latin typeface="Nunito Sans"/>
                <a:ea typeface="Nunito Sans"/>
                <a:cs typeface="Nunito Sans"/>
                <a:sym typeface="Nunito Sans"/>
              </a:rPr>
              <a:t>de participación de mujeres en cargos de nivel directivo. Lo anterior, para contribuir al cumplimiento del Artículo 82 del Plan Nacional de Desarrollo.</a:t>
            </a:r>
          </a:p>
        </p:txBody>
      </p:sp>
      <p:sp>
        <p:nvSpPr>
          <p:cNvPr id="20" name="TextBox 20"/>
          <p:cNvSpPr txBox="1"/>
          <p:nvPr/>
        </p:nvSpPr>
        <p:spPr>
          <a:xfrm>
            <a:off x="2711592" y="225435"/>
            <a:ext cx="13501219" cy="1052197"/>
          </a:xfrm>
          <a:prstGeom prst="rect">
            <a:avLst/>
          </a:prstGeom>
        </p:spPr>
        <p:txBody>
          <a:bodyPr lIns="0" tIns="0" rIns="0" bIns="0" rtlCol="0" anchor="t">
            <a:spAutoFit/>
          </a:bodyPr>
          <a:lstStyle/>
          <a:p>
            <a:pPr marL="0" lvl="0" indent="0" algn="ctr">
              <a:lnSpc>
                <a:spcPts val="8679"/>
              </a:lnSpc>
              <a:spcBef>
                <a:spcPct val="0"/>
              </a:spcBef>
            </a:pPr>
            <a:r>
              <a:rPr lang="en-US" sz="6199" b="1" u="none" strike="noStrike">
                <a:solidFill>
                  <a:srgbClr val="C55A11"/>
                </a:solidFill>
                <a:latin typeface="Museo Sans 1"/>
                <a:ea typeface="Museo Sans 1"/>
                <a:cs typeface="Museo Sans 1"/>
                <a:sym typeface="Museo Sans 1"/>
              </a:rPr>
              <a:t>Estrategia de Inclusión y Diversidad</a:t>
            </a:r>
          </a:p>
        </p:txBody>
      </p:sp>
      <p:grpSp>
        <p:nvGrpSpPr>
          <p:cNvPr id="21" name="Group 21"/>
          <p:cNvGrpSpPr/>
          <p:nvPr/>
        </p:nvGrpSpPr>
        <p:grpSpPr>
          <a:xfrm>
            <a:off x="7423150" y="6696760"/>
            <a:ext cx="1257300" cy="520700"/>
            <a:chOff x="0" y="0"/>
            <a:chExt cx="331141" cy="137139"/>
          </a:xfrm>
        </p:grpSpPr>
        <p:sp>
          <p:nvSpPr>
            <p:cNvPr id="22" name="Freeform 22"/>
            <p:cNvSpPr/>
            <p:nvPr/>
          </p:nvSpPr>
          <p:spPr>
            <a:xfrm>
              <a:off x="0" y="0"/>
              <a:ext cx="331141" cy="137139"/>
            </a:xfrm>
            <a:custGeom>
              <a:avLst/>
              <a:gdLst/>
              <a:ahLst/>
              <a:cxnLst/>
              <a:rect l="l" t="t" r="r" b="b"/>
              <a:pathLst>
                <a:path w="331141" h="137139">
                  <a:moveTo>
                    <a:pt x="0" y="0"/>
                  </a:moveTo>
                  <a:lnTo>
                    <a:pt x="331141" y="0"/>
                  </a:lnTo>
                  <a:lnTo>
                    <a:pt x="331141" y="137139"/>
                  </a:lnTo>
                  <a:lnTo>
                    <a:pt x="0" y="137139"/>
                  </a:lnTo>
                  <a:close/>
                </a:path>
              </a:pathLst>
            </a:custGeom>
            <a:solidFill>
              <a:srgbClr val="F1CE32"/>
            </a:solidFill>
          </p:spPr>
        </p:sp>
        <p:sp>
          <p:nvSpPr>
            <p:cNvPr id="23" name="TextBox 23"/>
            <p:cNvSpPr txBox="1"/>
            <p:nvPr/>
          </p:nvSpPr>
          <p:spPr>
            <a:xfrm>
              <a:off x="0" y="-47625"/>
              <a:ext cx="331141" cy="184764"/>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0500302" y="5861735"/>
            <a:ext cx="1257300" cy="520700"/>
            <a:chOff x="0" y="0"/>
            <a:chExt cx="331141" cy="137139"/>
          </a:xfrm>
        </p:grpSpPr>
        <p:sp>
          <p:nvSpPr>
            <p:cNvPr id="25" name="Freeform 25"/>
            <p:cNvSpPr/>
            <p:nvPr/>
          </p:nvSpPr>
          <p:spPr>
            <a:xfrm>
              <a:off x="0" y="0"/>
              <a:ext cx="331141" cy="137139"/>
            </a:xfrm>
            <a:custGeom>
              <a:avLst/>
              <a:gdLst/>
              <a:ahLst/>
              <a:cxnLst/>
              <a:rect l="l" t="t" r="r" b="b"/>
              <a:pathLst>
                <a:path w="331141" h="137139">
                  <a:moveTo>
                    <a:pt x="0" y="0"/>
                  </a:moveTo>
                  <a:lnTo>
                    <a:pt x="331141" y="0"/>
                  </a:lnTo>
                  <a:lnTo>
                    <a:pt x="331141" y="137139"/>
                  </a:lnTo>
                  <a:lnTo>
                    <a:pt x="0" y="137139"/>
                  </a:lnTo>
                  <a:close/>
                </a:path>
              </a:pathLst>
            </a:custGeom>
            <a:solidFill>
              <a:srgbClr val="F1CE32"/>
            </a:solidFill>
          </p:spPr>
        </p:sp>
        <p:sp>
          <p:nvSpPr>
            <p:cNvPr id="26" name="TextBox 26"/>
            <p:cNvSpPr txBox="1"/>
            <p:nvPr/>
          </p:nvSpPr>
          <p:spPr>
            <a:xfrm>
              <a:off x="0" y="-47625"/>
              <a:ext cx="331141" cy="184764"/>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0500302" y="6696760"/>
            <a:ext cx="1257300" cy="520700"/>
            <a:chOff x="0" y="0"/>
            <a:chExt cx="331141" cy="137139"/>
          </a:xfrm>
        </p:grpSpPr>
        <p:sp>
          <p:nvSpPr>
            <p:cNvPr id="28" name="Freeform 28"/>
            <p:cNvSpPr/>
            <p:nvPr/>
          </p:nvSpPr>
          <p:spPr>
            <a:xfrm>
              <a:off x="0" y="0"/>
              <a:ext cx="331141" cy="137139"/>
            </a:xfrm>
            <a:custGeom>
              <a:avLst/>
              <a:gdLst/>
              <a:ahLst/>
              <a:cxnLst/>
              <a:rect l="l" t="t" r="r" b="b"/>
              <a:pathLst>
                <a:path w="331141" h="137139">
                  <a:moveTo>
                    <a:pt x="0" y="0"/>
                  </a:moveTo>
                  <a:lnTo>
                    <a:pt x="331141" y="0"/>
                  </a:lnTo>
                  <a:lnTo>
                    <a:pt x="331141" y="137139"/>
                  </a:lnTo>
                  <a:lnTo>
                    <a:pt x="0" y="137139"/>
                  </a:lnTo>
                  <a:close/>
                </a:path>
              </a:pathLst>
            </a:custGeom>
            <a:solidFill>
              <a:srgbClr val="F1CE32"/>
            </a:solidFill>
          </p:spPr>
        </p:sp>
        <p:sp>
          <p:nvSpPr>
            <p:cNvPr id="29" name="TextBox 29"/>
            <p:cNvSpPr txBox="1"/>
            <p:nvPr/>
          </p:nvSpPr>
          <p:spPr>
            <a:xfrm>
              <a:off x="0" y="-47625"/>
              <a:ext cx="331141" cy="184764"/>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7467672" y="5911664"/>
            <a:ext cx="1272332" cy="224313"/>
          </a:xfrm>
          <a:prstGeom prst="rect">
            <a:avLst/>
          </a:prstGeom>
        </p:spPr>
        <p:txBody>
          <a:bodyPr lIns="0" tIns="0" rIns="0" bIns="0" rtlCol="0" anchor="t">
            <a:spAutoFit/>
          </a:bodyPr>
          <a:lstStyle/>
          <a:p>
            <a:pPr algn="ctr">
              <a:lnSpc>
                <a:spcPts val="1811"/>
              </a:lnSpc>
            </a:pPr>
            <a:r>
              <a:rPr lang="en-US" sz="1293" b="1">
                <a:solidFill>
                  <a:srgbClr val="021531"/>
                </a:solidFill>
                <a:latin typeface="Nunito Sans Bold"/>
                <a:ea typeface="Nunito Sans Bold"/>
                <a:cs typeface="Nunito Sans Bold"/>
                <a:sym typeface="Nunito Sans Bold"/>
              </a:rPr>
              <a:t>OrdenNacional  </a:t>
            </a:r>
          </a:p>
        </p:txBody>
      </p:sp>
      <p:sp>
        <p:nvSpPr>
          <p:cNvPr id="31" name="TextBox 31"/>
          <p:cNvSpPr txBox="1"/>
          <p:nvPr/>
        </p:nvSpPr>
        <p:spPr>
          <a:xfrm>
            <a:off x="7453614" y="6116927"/>
            <a:ext cx="1211404" cy="238283"/>
          </a:xfrm>
          <a:prstGeom prst="rect">
            <a:avLst/>
          </a:prstGeom>
        </p:spPr>
        <p:txBody>
          <a:bodyPr lIns="0" tIns="0" rIns="0" bIns="0" rtlCol="0" anchor="t">
            <a:spAutoFit/>
          </a:bodyPr>
          <a:lstStyle/>
          <a:p>
            <a:pPr algn="ctr">
              <a:lnSpc>
                <a:spcPts val="2091"/>
              </a:lnSpc>
            </a:pPr>
            <a:r>
              <a:rPr lang="en-US" sz="1493" b="1">
                <a:solidFill>
                  <a:srgbClr val="021531"/>
                </a:solidFill>
                <a:latin typeface="Nunito Sans Bold"/>
                <a:ea typeface="Nunito Sans Bold"/>
                <a:cs typeface="Nunito Sans Bold"/>
                <a:sym typeface="Nunito Sans Bold"/>
              </a:rPr>
              <a:t>6.742</a:t>
            </a:r>
          </a:p>
        </p:txBody>
      </p:sp>
      <p:sp>
        <p:nvSpPr>
          <p:cNvPr id="32" name="TextBox 32"/>
          <p:cNvSpPr txBox="1"/>
          <p:nvPr/>
        </p:nvSpPr>
        <p:spPr>
          <a:xfrm>
            <a:off x="10500302" y="5874816"/>
            <a:ext cx="1257300" cy="523113"/>
          </a:xfrm>
          <a:prstGeom prst="rect">
            <a:avLst/>
          </a:prstGeom>
        </p:spPr>
        <p:txBody>
          <a:bodyPr lIns="0" tIns="0" rIns="0" bIns="0" rtlCol="0" anchor="t">
            <a:spAutoFit/>
          </a:bodyPr>
          <a:lstStyle/>
          <a:p>
            <a:pPr algn="ctr">
              <a:lnSpc>
                <a:spcPts val="1386"/>
              </a:lnSpc>
            </a:pPr>
            <a:r>
              <a:rPr lang="en-US" sz="1400" b="1" spc="-9">
                <a:solidFill>
                  <a:srgbClr val="021531"/>
                </a:solidFill>
                <a:latin typeface="Nunito Sans Bold"/>
                <a:ea typeface="Nunito Sans Bold"/>
                <a:cs typeface="Nunito Sans Bold"/>
                <a:sym typeface="Nunito Sans Bold"/>
              </a:rPr>
              <a:t>Servidores</a:t>
            </a:r>
          </a:p>
          <a:p>
            <a:pPr algn="ctr">
              <a:lnSpc>
                <a:spcPts val="1386"/>
              </a:lnSpc>
            </a:pPr>
            <a:r>
              <a:rPr lang="en-US" sz="1400" b="1" spc="-9">
                <a:solidFill>
                  <a:srgbClr val="021531"/>
                </a:solidFill>
                <a:latin typeface="Nunito Sans Bold"/>
                <a:ea typeface="Nunito Sans Bold"/>
                <a:cs typeface="Nunito Sans Bold"/>
                <a:sym typeface="Nunito Sans Bold"/>
              </a:rPr>
              <a:t>Públicos</a:t>
            </a:r>
          </a:p>
          <a:p>
            <a:pPr algn="ctr">
              <a:lnSpc>
                <a:spcPts val="1386"/>
              </a:lnSpc>
            </a:pPr>
            <a:r>
              <a:rPr lang="en-US" sz="1400" b="1" spc="-9">
                <a:solidFill>
                  <a:srgbClr val="021531"/>
                </a:solidFill>
                <a:latin typeface="Nunito Sans Bold"/>
                <a:ea typeface="Nunito Sans Bold"/>
                <a:cs typeface="Nunito Sans Bold"/>
                <a:sym typeface="Nunito Sans Bold"/>
              </a:rPr>
              <a:t>4.904</a:t>
            </a:r>
          </a:p>
        </p:txBody>
      </p:sp>
      <p:sp>
        <p:nvSpPr>
          <p:cNvPr id="33" name="TextBox 33"/>
          <p:cNvSpPr txBox="1"/>
          <p:nvPr/>
        </p:nvSpPr>
        <p:spPr>
          <a:xfrm>
            <a:off x="7467672" y="6704358"/>
            <a:ext cx="1212778" cy="513102"/>
          </a:xfrm>
          <a:prstGeom prst="rect">
            <a:avLst/>
          </a:prstGeom>
        </p:spPr>
        <p:txBody>
          <a:bodyPr lIns="0" tIns="0" rIns="0" bIns="0" rtlCol="0" anchor="t">
            <a:spAutoFit/>
          </a:bodyPr>
          <a:lstStyle/>
          <a:p>
            <a:pPr algn="ctr">
              <a:lnSpc>
                <a:spcPts val="1336"/>
              </a:lnSpc>
            </a:pPr>
            <a:r>
              <a:rPr lang="en-US" sz="1350" b="1" spc="-9">
                <a:solidFill>
                  <a:srgbClr val="021531"/>
                </a:solidFill>
                <a:latin typeface="Nunito Sans Bold"/>
                <a:ea typeface="Nunito Sans Bold"/>
                <a:cs typeface="Nunito Sans Bold"/>
                <a:sym typeface="Nunito Sans Bold"/>
              </a:rPr>
              <a:t>Orden </a:t>
            </a:r>
          </a:p>
          <a:p>
            <a:pPr algn="ctr">
              <a:lnSpc>
                <a:spcPts val="1336"/>
              </a:lnSpc>
            </a:pPr>
            <a:r>
              <a:rPr lang="en-US" sz="1350" b="1" spc="-9">
                <a:solidFill>
                  <a:srgbClr val="021531"/>
                </a:solidFill>
                <a:latin typeface="Nunito Sans Bold"/>
                <a:ea typeface="Nunito Sans Bold"/>
                <a:cs typeface="Nunito Sans Bold"/>
                <a:sym typeface="Nunito Sans Bold"/>
              </a:rPr>
              <a:t>Territorial</a:t>
            </a:r>
          </a:p>
          <a:p>
            <a:pPr algn="ctr">
              <a:lnSpc>
                <a:spcPts val="1336"/>
              </a:lnSpc>
            </a:pPr>
            <a:r>
              <a:rPr lang="en-US" sz="1350" b="1" spc="-9">
                <a:solidFill>
                  <a:srgbClr val="021531"/>
                </a:solidFill>
                <a:latin typeface="Nunito Sans Bold"/>
                <a:ea typeface="Nunito Sans Bold"/>
                <a:cs typeface="Nunito Sans Bold"/>
                <a:sym typeface="Nunito Sans Bold"/>
              </a:rPr>
              <a:t>34.883</a:t>
            </a:r>
          </a:p>
        </p:txBody>
      </p:sp>
      <p:sp>
        <p:nvSpPr>
          <p:cNvPr id="34" name="TextBox 34"/>
          <p:cNvSpPr txBox="1"/>
          <p:nvPr/>
        </p:nvSpPr>
        <p:spPr>
          <a:xfrm>
            <a:off x="10500302" y="6789840"/>
            <a:ext cx="1257300" cy="351663"/>
          </a:xfrm>
          <a:prstGeom prst="rect">
            <a:avLst/>
          </a:prstGeom>
        </p:spPr>
        <p:txBody>
          <a:bodyPr lIns="0" tIns="0" rIns="0" bIns="0" rtlCol="0" anchor="t">
            <a:spAutoFit/>
          </a:bodyPr>
          <a:lstStyle/>
          <a:p>
            <a:pPr algn="ctr">
              <a:lnSpc>
                <a:spcPts val="1386"/>
              </a:lnSpc>
            </a:pPr>
            <a:r>
              <a:rPr lang="en-US" sz="1400" b="1" spc="-9">
                <a:solidFill>
                  <a:srgbClr val="021531"/>
                </a:solidFill>
                <a:latin typeface="Nunito Sans Bold"/>
                <a:ea typeface="Nunito Sans Bold"/>
                <a:cs typeface="Nunito Sans Bold"/>
                <a:sym typeface="Nunito Sans Bold"/>
              </a:rPr>
              <a:t>Contratistas</a:t>
            </a:r>
          </a:p>
          <a:p>
            <a:pPr algn="ctr">
              <a:lnSpc>
                <a:spcPts val="1386"/>
              </a:lnSpc>
            </a:pPr>
            <a:r>
              <a:rPr lang="en-US" sz="1400" b="1" spc="-9">
                <a:solidFill>
                  <a:srgbClr val="021531"/>
                </a:solidFill>
                <a:latin typeface="Nunito Sans Bold"/>
                <a:ea typeface="Nunito Sans Bold"/>
                <a:cs typeface="Nunito Sans Bold"/>
                <a:sym typeface="Nunito Sans Bold"/>
              </a:rPr>
              <a:t>36.721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9934" y="3906003"/>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137613" y="67680"/>
            <a:ext cx="18443694" cy="11629020"/>
            <a:chOff x="0" y="0"/>
            <a:chExt cx="24591591" cy="15505360"/>
          </a:xfrm>
        </p:grpSpPr>
        <p:sp>
          <p:nvSpPr>
            <p:cNvPr id="7" name="Freeform 7"/>
            <p:cNvSpPr/>
            <p:nvPr/>
          </p:nvSpPr>
          <p:spPr>
            <a:xfrm>
              <a:off x="0" y="0"/>
              <a:ext cx="24591591" cy="13832770"/>
            </a:xfrm>
            <a:custGeom>
              <a:avLst/>
              <a:gdLst/>
              <a:ahLst/>
              <a:cxnLst/>
              <a:rect l="l" t="t" r="r" b="b"/>
              <a:pathLst>
                <a:path w="24591591" h="13832770">
                  <a:moveTo>
                    <a:pt x="0" y="0"/>
                  </a:moveTo>
                  <a:lnTo>
                    <a:pt x="24591591" y="0"/>
                  </a:lnTo>
                  <a:lnTo>
                    <a:pt x="24591591" y="13832770"/>
                  </a:lnTo>
                  <a:lnTo>
                    <a:pt x="0" y="13832770"/>
                  </a:lnTo>
                  <a:lnTo>
                    <a:pt x="0" y="0"/>
                  </a:lnTo>
                  <a:close/>
                </a:path>
              </a:pathLst>
            </a:custGeom>
            <a:blipFill>
              <a:blip r:embed="rId2"/>
              <a:stretch>
                <a:fillRect/>
              </a:stretch>
            </a:blipFill>
          </p:spPr>
        </p:sp>
        <p:sp>
          <p:nvSpPr>
            <p:cNvPr id="8" name="Freeform 8"/>
            <p:cNvSpPr/>
            <p:nvPr/>
          </p:nvSpPr>
          <p:spPr>
            <a:xfrm>
              <a:off x="0" y="6916385"/>
              <a:ext cx="24591591" cy="8588975"/>
            </a:xfrm>
            <a:custGeom>
              <a:avLst/>
              <a:gdLst/>
              <a:ahLst/>
              <a:cxnLst/>
              <a:rect l="l" t="t" r="r" b="b"/>
              <a:pathLst>
                <a:path w="24591591" h="8588975">
                  <a:moveTo>
                    <a:pt x="0" y="0"/>
                  </a:moveTo>
                  <a:lnTo>
                    <a:pt x="24591591" y="0"/>
                  </a:lnTo>
                  <a:lnTo>
                    <a:pt x="24591591" y="8588975"/>
                  </a:lnTo>
                  <a:lnTo>
                    <a:pt x="0" y="8588975"/>
                  </a:lnTo>
                  <a:lnTo>
                    <a:pt x="0" y="0"/>
                  </a:lnTo>
                  <a:close/>
                </a:path>
              </a:pathLst>
            </a:custGeom>
            <a:blipFill>
              <a:blip r:embed="rId2"/>
              <a:stretch>
                <a:fillRect b="-61052"/>
              </a:stretch>
            </a:blipFill>
          </p:spPr>
        </p:sp>
      </p:grpSp>
      <p:sp>
        <p:nvSpPr>
          <p:cNvPr id="12" name="Freeform 12"/>
          <p:cNvSpPr/>
          <p:nvPr/>
        </p:nvSpPr>
        <p:spPr>
          <a:xfrm>
            <a:off x="1207648" y="4842201"/>
            <a:ext cx="3344550" cy="4387184"/>
          </a:xfrm>
          <a:custGeom>
            <a:avLst/>
            <a:gdLst/>
            <a:ahLst/>
            <a:cxnLst/>
            <a:rect l="l" t="t" r="r" b="b"/>
            <a:pathLst>
              <a:path w="3344550" h="4387184">
                <a:moveTo>
                  <a:pt x="0" y="0"/>
                </a:moveTo>
                <a:lnTo>
                  <a:pt x="3344550" y="0"/>
                </a:lnTo>
                <a:lnTo>
                  <a:pt x="3344550" y="4387183"/>
                </a:lnTo>
                <a:lnTo>
                  <a:pt x="0" y="4387183"/>
                </a:lnTo>
                <a:lnTo>
                  <a:pt x="0" y="0"/>
                </a:lnTo>
                <a:close/>
              </a:path>
            </a:pathLst>
          </a:custGeom>
          <a:blipFill>
            <a:blip r:embed="rId4"/>
            <a:stretch>
              <a:fillRect/>
            </a:stretch>
          </a:blipFill>
        </p:spPr>
      </p:sp>
      <p:sp>
        <p:nvSpPr>
          <p:cNvPr id="13" name="Freeform 13"/>
          <p:cNvSpPr/>
          <p:nvPr/>
        </p:nvSpPr>
        <p:spPr>
          <a:xfrm>
            <a:off x="4730286" y="4842201"/>
            <a:ext cx="3386860" cy="4387182"/>
          </a:xfrm>
          <a:custGeom>
            <a:avLst/>
            <a:gdLst/>
            <a:ahLst/>
            <a:cxnLst/>
            <a:rect l="l" t="t" r="r" b="b"/>
            <a:pathLst>
              <a:path w="3386860" h="4387182">
                <a:moveTo>
                  <a:pt x="0" y="0"/>
                </a:moveTo>
                <a:lnTo>
                  <a:pt x="3386860" y="0"/>
                </a:lnTo>
                <a:lnTo>
                  <a:pt x="3386860" y="4387182"/>
                </a:lnTo>
                <a:lnTo>
                  <a:pt x="0" y="4387182"/>
                </a:lnTo>
                <a:lnTo>
                  <a:pt x="0" y="0"/>
                </a:lnTo>
                <a:close/>
              </a:path>
            </a:pathLst>
          </a:custGeom>
          <a:blipFill>
            <a:blip r:embed="rId5"/>
            <a:stretch>
              <a:fillRect l="-5217" r="-5217"/>
            </a:stretch>
          </a:blipFill>
        </p:spPr>
      </p:sp>
      <p:sp>
        <p:nvSpPr>
          <p:cNvPr id="16" name="TextBox 16"/>
          <p:cNvSpPr txBox="1"/>
          <p:nvPr/>
        </p:nvSpPr>
        <p:spPr>
          <a:xfrm>
            <a:off x="9335713" y="2381828"/>
            <a:ext cx="7555571" cy="2203606"/>
          </a:xfrm>
          <a:prstGeom prst="rect">
            <a:avLst/>
          </a:prstGeom>
        </p:spPr>
        <p:txBody>
          <a:bodyPr lIns="50800" tIns="50800" rIns="50800" bIns="50800" rtlCol="0" anchor="t"/>
          <a:lstStyle/>
          <a:p>
            <a:pPr algn="just">
              <a:lnSpc>
                <a:spcPts val="2640"/>
              </a:lnSpc>
            </a:pPr>
            <a:r>
              <a:rPr lang="en-US" sz="2200" dirty="0">
                <a:solidFill>
                  <a:srgbClr val="333733"/>
                </a:solidFill>
                <a:latin typeface="Nunito Sans"/>
                <a:ea typeface="Nunito Sans"/>
                <a:cs typeface="Nunito Sans"/>
                <a:sym typeface="Nunito Sans"/>
              </a:rPr>
              <a:t>Se </a:t>
            </a:r>
            <a:r>
              <a:rPr lang="en-US" sz="2200" dirty="0" err="1">
                <a:solidFill>
                  <a:srgbClr val="333733"/>
                </a:solidFill>
                <a:latin typeface="Nunito Sans"/>
                <a:ea typeface="Nunito Sans"/>
                <a:cs typeface="Nunito Sans"/>
                <a:sym typeface="Nunito Sans"/>
              </a:rPr>
              <a:t>establecieron</a:t>
            </a:r>
            <a:r>
              <a:rPr lang="en-US" sz="2200" dirty="0">
                <a:solidFill>
                  <a:srgbClr val="333733"/>
                </a:solidFill>
                <a:latin typeface="Nunito Sans"/>
                <a:ea typeface="Nunito Sans"/>
                <a:cs typeface="Nunito Sans"/>
                <a:sym typeface="Nunito Sans"/>
              </a:rPr>
              <a:t> </a:t>
            </a:r>
            <a:r>
              <a:rPr lang="en-US" sz="2200" dirty="0" err="1">
                <a:solidFill>
                  <a:srgbClr val="333733"/>
                </a:solidFill>
                <a:latin typeface="Nunito Sans"/>
                <a:ea typeface="Nunito Sans"/>
                <a:cs typeface="Nunito Sans"/>
                <a:sym typeface="Nunito Sans"/>
              </a:rPr>
              <a:t>los</a:t>
            </a:r>
            <a:r>
              <a:rPr lang="en-US" sz="2200" dirty="0">
                <a:solidFill>
                  <a:srgbClr val="333733"/>
                </a:solidFill>
                <a:latin typeface="Nunito Sans"/>
                <a:ea typeface="Nunito Sans"/>
                <a:cs typeface="Nunito Sans"/>
                <a:sym typeface="Nunito Sans"/>
              </a:rPr>
              <a:t> </a:t>
            </a:r>
            <a:r>
              <a:rPr lang="en-US" sz="2200" dirty="0" err="1">
                <a:solidFill>
                  <a:srgbClr val="E46C0A"/>
                </a:solidFill>
                <a:latin typeface="Nunito Sans"/>
                <a:ea typeface="Nunito Sans"/>
                <a:cs typeface="Nunito Sans"/>
                <a:sym typeface="Nunito Sans"/>
              </a:rPr>
              <a:t>ejes</a:t>
            </a:r>
            <a:r>
              <a:rPr lang="en-US" sz="2200" dirty="0">
                <a:solidFill>
                  <a:srgbClr val="E46C0A"/>
                </a:solidFill>
                <a:latin typeface="Nunito Sans"/>
                <a:ea typeface="Nunito Sans"/>
                <a:cs typeface="Nunito Sans"/>
                <a:sym typeface="Nunito Sans"/>
              </a:rPr>
              <a:t> </a:t>
            </a:r>
            <a:r>
              <a:rPr lang="en-US" sz="2200" dirty="0" err="1">
                <a:solidFill>
                  <a:srgbClr val="E46C0A"/>
                </a:solidFill>
                <a:latin typeface="Nunito Sans"/>
                <a:ea typeface="Nunito Sans"/>
                <a:cs typeface="Nunito Sans"/>
                <a:sym typeface="Nunito Sans"/>
              </a:rPr>
              <a:t>temáticos</a:t>
            </a:r>
            <a:r>
              <a:rPr lang="en-US" sz="2200" dirty="0">
                <a:solidFill>
                  <a:srgbClr val="E46C0A"/>
                </a:solidFill>
                <a:latin typeface="Nunito Sans"/>
                <a:ea typeface="Nunito Sans"/>
                <a:cs typeface="Nunito Sans"/>
                <a:sym typeface="Nunito Sans"/>
              </a:rPr>
              <a:t> </a:t>
            </a:r>
            <a:r>
              <a:rPr lang="en-US" sz="2200" dirty="0">
                <a:solidFill>
                  <a:srgbClr val="333733"/>
                </a:solidFill>
                <a:latin typeface="Nunito Sans"/>
                <a:ea typeface="Nunito Sans"/>
                <a:cs typeface="Nunito Sans"/>
                <a:sym typeface="Nunito Sans"/>
              </a:rPr>
              <a:t>para que las </a:t>
            </a:r>
            <a:r>
              <a:rPr lang="en-US" sz="2200" dirty="0" err="1">
                <a:solidFill>
                  <a:srgbClr val="333733"/>
                </a:solidFill>
                <a:latin typeface="Nunito Sans"/>
                <a:ea typeface="Nunito Sans"/>
                <a:cs typeface="Nunito Sans"/>
                <a:sym typeface="Nunito Sans"/>
              </a:rPr>
              <a:t>entidades</a:t>
            </a:r>
            <a:r>
              <a:rPr lang="en-US" sz="2200" dirty="0">
                <a:solidFill>
                  <a:srgbClr val="333733"/>
                </a:solidFill>
                <a:latin typeface="Nunito Sans"/>
                <a:ea typeface="Nunito Sans"/>
                <a:cs typeface="Nunito Sans"/>
                <a:sym typeface="Nunito Sans"/>
              </a:rPr>
              <a:t> </a:t>
            </a:r>
            <a:r>
              <a:rPr lang="en-US" sz="2200" dirty="0" err="1">
                <a:solidFill>
                  <a:srgbClr val="333733"/>
                </a:solidFill>
                <a:latin typeface="Nunito Sans"/>
                <a:ea typeface="Nunito Sans"/>
                <a:cs typeface="Nunito Sans"/>
                <a:sym typeface="Nunito Sans"/>
              </a:rPr>
              <a:t>definan</a:t>
            </a:r>
            <a:r>
              <a:rPr lang="en-US" sz="2200" dirty="0">
                <a:solidFill>
                  <a:srgbClr val="333733"/>
                </a:solidFill>
                <a:latin typeface="Nunito Sans"/>
                <a:ea typeface="Nunito Sans"/>
                <a:cs typeface="Nunito Sans"/>
                <a:sym typeface="Nunito Sans"/>
              </a:rPr>
              <a:t> y </a:t>
            </a:r>
            <a:r>
              <a:rPr lang="en-US" sz="2200" dirty="0" err="1">
                <a:solidFill>
                  <a:srgbClr val="333733"/>
                </a:solidFill>
                <a:latin typeface="Nunito Sans"/>
                <a:ea typeface="Nunito Sans"/>
                <a:cs typeface="Nunito Sans"/>
                <a:sym typeface="Nunito Sans"/>
              </a:rPr>
              <a:t>desarrollen</a:t>
            </a:r>
            <a:r>
              <a:rPr lang="en-US" sz="2200" dirty="0">
                <a:solidFill>
                  <a:srgbClr val="333733"/>
                </a:solidFill>
                <a:latin typeface="Nunito Sans"/>
                <a:ea typeface="Nunito Sans"/>
                <a:cs typeface="Nunito Sans"/>
                <a:sym typeface="Nunito Sans"/>
              </a:rPr>
              <a:t> las </a:t>
            </a:r>
            <a:r>
              <a:rPr lang="en-US" sz="2200" dirty="0" err="1">
                <a:solidFill>
                  <a:srgbClr val="333733"/>
                </a:solidFill>
                <a:latin typeface="Nunito Sans"/>
                <a:ea typeface="Nunito Sans"/>
                <a:cs typeface="Nunito Sans"/>
                <a:sym typeface="Nunito Sans"/>
              </a:rPr>
              <a:t>iniciativas</a:t>
            </a:r>
            <a:r>
              <a:rPr lang="en-US" sz="2200" dirty="0">
                <a:solidFill>
                  <a:srgbClr val="333733"/>
                </a:solidFill>
                <a:latin typeface="Nunito Sans"/>
                <a:ea typeface="Nunito Sans"/>
                <a:cs typeface="Nunito Sans"/>
                <a:sym typeface="Nunito Sans"/>
              </a:rPr>
              <a:t> y </a:t>
            </a:r>
            <a:r>
              <a:rPr lang="en-US" sz="2200" dirty="0" err="1">
                <a:solidFill>
                  <a:srgbClr val="333733"/>
                </a:solidFill>
                <a:latin typeface="Nunito Sans"/>
                <a:ea typeface="Nunito Sans"/>
                <a:cs typeface="Nunito Sans"/>
                <a:sym typeface="Nunito Sans"/>
              </a:rPr>
              <a:t>estrategias</a:t>
            </a:r>
            <a:r>
              <a:rPr lang="en-US" sz="2200" dirty="0">
                <a:solidFill>
                  <a:srgbClr val="333733"/>
                </a:solidFill>
                <a:latin typeface="Nunito Sans"/>
                <a:ea typeface="Nunito Sans"/>
                <a:cs typeface="Nunito Sans"/>
                <a:sym typeface="Nunito Sans"/>
              </a:rPr>
              <a:t> </a:t>
            </a:r>
            <a:r>
              <a:rPr lang="en-US" sz="2200" dirty="0" err="1">
                <a:solidFill>
                  <a:srgbClr val="333733"/>
                </a:solidFill>
                <a:latin typeface="Nunito Sans"/>
                <a:ea typeface="Nunito Sans"/>
                <a:cs typeface="Nunito Sans"/>
                <a:sym typeface="Nunito Sans"/>
              </a:rPr>
              <a:t>en</a:t>
            </a:r>
            <a:r>
              <a:rPr lang="en-US" sz="2200" dirty="0">
                <a:solidFill>
                  <a:srgbClr val="333733"/>
                </a:solidFill>
                <a:latin typeface="Nunito Sans"/>
                <a:ea typeface="Nunito Sans"/>
                <a:cs typeface="Nunito Sans"/>
                <a:sym typeface="Nunito Sans"/>
              </a:rPr>
              <a:t> pro del </a:t>
            </a:r>
            <a:r>
              <a:rPr lang="en-US" sz="2200" dirty="0" err="1">
                <a:solidFill>
                  <a:srgbClr val="333733"/>
                </a:solidFill>
                <a:latin typeface="Nunito Sans"/>
                <a:ea typeface="Nunito Sans"/>
                <a:cs typeface="Nunito Sans"/>
                <a:sym typeface="Nunito Sans"/>
              </a:rPr>
              <a:t>bienestar</a:t>
            </a:r>
            <a:r>
              <a:rPr lang="en-US" sz="2200" dirty="0">
                <a:solidFill>
                  <a:srgbClr val="333733"/>
                </a:solidFill>
                <a:latin typeface="Nunito Sans"/>
                <a:ea typeface="Nunito Sans"/>
                <a:cs typeface="Nunito Sans"/>
                <a:sym typeface="Nunito Sans"/>
              </a:rPr>
              <a:t> de </a:t>
            </a:r>
            <a:r>
              <a:rPr lang="en-US" sz="2200" dirty="0" err="1">
                <a:solidFill>
                  <a:srgbClr val="333733"/>
                </a:solidFill>
                <a:latin typeface="Nunito Sans"/>
                <a:ea typeface="Nunito Sans"/>
                <a:cs typeface="Nunito Sans"/>
                <a:sym typeface="Nunito Sans"/>
              </a:rPr>
              <a:t>sus</a:t>
            </a:r>
            <a:r>
              <a:rPr lang="en-US" sz="2200" dirty="0">
                <a:solidFill>
                  <a:srgbClr val="333733"/>
                </a:solidFill>
                <a:latin typeface="Nunito Sans"/>
                <a:ea typeface="Nunito Sans"/>
                <a:cs typeface="Nunito Sans"/>
                <a:sym typeface="Nunito Sans"/>
              </a:rPr>
              <a:t> </a:t>
            </a:r>
            <a:r>
              <a:rPr lang="en-US" sz="2200" dirty="0" err="1">
                <a:solidFill>
                  <a:srgbClr val="333733"/>
                </a:solidFill>
                <a:latin typeface="Nunito Sans"/>
                <a:ea typeface="Nunito Sans"/>
                <a:cs typeface="Nunito Sans"/>
                <a:sym typeface="Nunito Sans"/>
              </a:rPr>
              <a:t>servidoras</a:t>
            </a:r>
            <a:r>
              <a:rPr lang="en-US" sz="2200" dirty="0">
                <a:solidFill>
                  <a:srgbClr val="333733"/>
                </a:solidFill>
                <a:latin typeface="Nunito Sans"/>
                <a:ea typeface="Nunito Sans"/>
                <a:cs typeface="Nunito Sans"/>
                <a:sym typeface="Nunito Sans"/>
              </a:rPr>
              <a:t> y </a:t>
            </a:r>
            <a:r>
              <a:rPr lang="en-US" sz="2200" dirty="0" err="1">
                <a:solidFill>
                  <a:srgbClr val="333733"/>
                </a:solidFill>
                <a:latin typeface="Nunito Sans"/>
                <a:ea typeface="Nunito Sans"/>
                <a:cs typeface="Nunito Sans"/>
                <a:sym typeface="Nunito Sans"/>
              </a:rPr>
              <a:t>servidores</a:t>
            </a:r>
            <a:r>
              <a:rPr lang="en-US" sz="2200" dirty="0">
                <a:solidFill>
                  <a:srgbClr val="333733"/>
                </a:solidFill>
                <a:latin typeface="Nunito Sans"/>
                <a:ea typeface="Nunito Sans"/>
                <a:cs typeface="Nunito Sans"/>
                <a:sym typeface="Nunito Sans"/>
              </a:rPr>
              <a:t> </a:t>
            </a:r>
            <a:r>
              <a:rPr lang="en-US" sz="2200" dirty="0" err="1">
                <a:solidFill>
                  <a:srgbClr val="333733"/>
                </a:solidFill>
                <a:latin typeface="Nunito Sans"/>
                <a:ea typeface="Nunito Sans"/>
                <a:cs typeface="Nunito Sans"/>
                <a:sym typeface="Nunito Sans"/>
              </a:rPr>
              <a:t>públicos</a:t>
            </a:r>
            <a:r>
              <a:rPr lang="en-US" sz="2200" dirty="0">
                <a:solidFill>
                  <a:srgbClr val="333733"/>
                </a:solidFill>
                <a:latin typeface="Nunito Sans"/>
                <a:ea typeface="Nunito Sans"/>
                <a:cs typeface="Nunito Sans"/>
                <a:sym typeface="Nunito Sans"/>
              </a:rPr>
              <a:t>, con el fin de </a:t>
            </a:r>
            <a:r>
              <a:rPr lang="en-US" sz="2200" dirty="0" err="1">
                <a:solidFill>
                  <a:srgbClr val="333733"/>
                </a:solidFill>
                <a:latin typeface="Nunito Sans"/>
                <a:ea typeface="Nunito Sans"/>
                <a:cs typeface="Nunito Sans"/>
                <a:sym typeface="Nunito Sans"/>
              </a:rPr>
              <a:t>contribuir</a:t>
            </a:r>
            <a:r>
              <a:rPr lang="en-US" sz="2200" dirty="0">
                <a:solidFill>
                  <a:srgbClr val="333733"/>
                </a:solidFill>
                <a:latin typeface="Nunito Sans"/>
                <a:ea typeface="Nunito Sans"/>
                <a:cs typeface="Nunito Sans"/>
                <a:sym typeface="Nunito Sans"/>
              </a:rPr>
              <a:t> a la </a:t>
            </a:r>
            <a:r>
              <a:rPr lang="en-US" sz="2200" dirty="0" err="1">
                <a:solidFill>
                  <a:srgbClr val="E46C0A"/>
                </a:solidFill>
                <a:latin typeface="Nunito Sans"/>
                <a:ea typeface="Nunito Sans"/>
                <a:cs typeface="Nunito Sans"/>
                <a:sym typeface="Nunito Sans"/>
              </a:rPr>
              <a:t>eficiencia</a:t>
            </a:r>
            <a:r>
              <a:rPr lang="en-US" sz="2200" dirty="0">
                <a:solidFill>
                  <a:srgbClr val="E46C0A"/>
                </a:solidFill>
                <a:latin typeface="Nunito Sans"/>
                <a:ea typeface="Nunito Sans"/>
                <a:cs typeface="Nunito Sans"/>
                <a:sym typeface="Nunito Sans"/>
              </a:rPr>
              <a:t>, el </a:t>
            </a:r>
            <a:r>
              <a:rPr lang="en-US" sz="2200" dirty="0" err="1">
                <a:solidFill>
                  <a:srgbClr val="E46C0A"/>
                </a:solidFill>
                <a:latin typeface="Nunito Sans"/>
                <a:ea typeface="Nunito Sans"/>
                <a:cs typeface="Nunito Sans"/>
                <a:sym typeface="Nunito Sans"/>
              </a:rPr>
              <a:t>desarrollo</a:t>
            </a:r>
            <a:r>
              <a:rPr lang="en-US" sz="2200" dirty="0">
                <a:solidFill>
                  <a:srgbClr val="E46C0A"/>
                </a:solidFill>
                <a:latin typeface="Nunito Sans"/>
                <a:ea typeface="Nunito Sans"/>
                <a:cs typeface="Nunito Sans"/>
                <a:sym typeface="Nunito Sans"/>
              </a:rPr>
              <a:t>, la </a:t>
            </a:r>
            <a:r>
              <a:rPr lang="en-US" sz="2200" dirty="0" err="1">
                <a:solidFill>
                  <a:srgbClr val="E46C0A"/>
                </a:solidFill>
                <a:latin typeface="Nunito Sans"/>
                <a:ea typeface="Nunito Sans"/>
                <a:cs typeface="Nunito Sans"/>
                <a:sym typeface="Nunito Sans"/>
              </a:rPr>
              <a:t>satisfacción</a:t>
            </a:r>
            <a:r>
              <a:rPr lang="en-US" sz="2200" dirty="0">
                <a:solidFill>
                  <a:srgbClr val="E46C0A"/>
                </a:solidFill>
                <a:latin typeface="Nunito Sans"/>
                <a:ea typeface="Nunito Sans"/>
                <a:cs typeface="Nunito Sans"/>
                <a:sym typeface="Nunito Sans"/>
              </a:rPr>
              <a:t>, la </a:t>
            </a:r>
            <a:r>
              <a:rPr lang="en-US" sz="2200" dirty="0" err="1">
                <a:solidFill>
                  <a:srgbClr val="E46C0A"/>
                </a:solidFill>
                <a:latin typeface="Nunito Sans"/>
                <a:ea typeface="Nunito Sans"/>
                <a:cs typeface="Nunito Sans"/>
                <a:sym typeface="Nunito Sans"/>
              </a:rPr>
              <a:t>felicidad</a:t>
            </a:r>
            <a:r>
              <a:rPr lang="en-US" sz="2200" dirty="0">
                <a:solidFill>
                  <a:srgbClr val="E46C0A"/>
                </a:solidFill>
                <a:latin typeface="Nunito Sans"/>
                <a:ea typeface="Nunito Sans"/>
                <a:cs typeface="Nunito Sans"/>
                <a:sym typeface="Nunito Sans"/>
              </a:rPr>
              <a:t> y la </a:t>
            </a:r>
            <a:r>
              <a:rPr lang="en-US" sz="2200" dirty="0" err="1">
                <a:solidFill>
                  <a:srgbClr val="E46C0A"/>
                </a:solidFill>
                <a:latin typeface="Nunito Sans"/>
                <a:ea typeface="Nunito Sans"/>
                <a:cs typeface="Nunito Sans"/>
                <a:sym typeface="Nunito Sans"/>
              </a:rPr>
              <a:t>motivación</a:t>
            </a:r>
            <a:r>
              <a:rPr lang="en-US" sz="2200" dirty="0">
                <a:solidFill>
                  <a:srgbClr val="E46C0A"/>
                </a:solidFill>
                <a:latin typeface="Nunito Sans"/>
                <a:ea typeface="Nunito Sans"/>
                <a:cs typeface="Nunito Sans"/>
                <a:sym typeface="Nunito Sans"/>
              </a:rPr>
              <a:t> del </a:t>
            </a:r>
            <a:r>
              <a:rPr lang="en-US" sz="2200" dirty="0" err="1">
                <a:solidFill>
                  <a:srgbClr val="E46C0A"/>
                </a:solidFill>
                <a:latin typeface="Nunito Sans"/>
                <a:ea typeface="Nunito Sans"/>
                <a:cs typeface="Nunito Sans"/>
                <a:sym typeface="Nunito Sans"/>
              </a:rPr>
              <a:t>talento</a:t>
            </a:r>
            <a:r>
              <a:rPr lang="en-US" sz="2200" dirty="0">
                <a:solidFill>
                  <a:srgbClr val="E46C0A"/>
                </a:solidFill>
                <a:latin typeface="Nunito Sans"/>
                <a:ea typeface="Nunito Sans"/>
                <a:cs typeface="Nunito Sans"/>
                <a:sym typeface="Nunito Sans"/>
              </a:rPr>
              <a:t> </a:t>
            </a:r>
            <a:r>
              <a:rPr lang="en-US" sz="2200" dirty="0" err="1">
                <a:solidFill>
                  <a:srgbClr val="E46C0A"/>
                </a:solidFill>
                <a:latin typeface="Nunito Sans"/>
                <a:ea typeface="Nunito Sans"/>
                <a:cs typeface="Nunito Sans"/>
                <a:sym typeface="Nunito Sans"/>
              </a:rPr>
              <a:t>humano</a:t>
            </a:r>
            <a:r>
              <a:rPr lang="en-US" sz="2200" dirty="0">
                <a:solidFill>
                  <a:srgbClr val="333733"/>
                </a:solidFill>
                <a:latin typeface="Nunito Sans"/>
                <a:ea typeface="Nunito Sans"/>
                <a:cs typeface="Nunito Sans"/>
                <a:sym typeface="Nunito Sans"/>
              </a:rPr>
              <a:t> que </a:t>
            </a:r>
            <a:r>
              <a:rPr lang="en-US" sz="2200" dirty="0" err="1">
                <a:solidFill>
                  <a:srgbClr val="333733"/>
                </a:solidFill>
                <a:latin typeface="Nunito Sans"/>
                <a:ea typeface="Nunito Sans"/>
                <a:cs typeface="Nunito Sans"/>
                <a:sym typeface="Nunito Sans"/>
              </a:rPr>
              <a:t>hace</a:t>
            </a:r>
            <a:r>
              <a:rPr lang="en-US" sz="2200" dirty="0">
                <a:solidFill>
                  <a:srgbClr val="333733"/>
                </a:solidFill>
                <a:latin typeface="Nunito Sans"/>
                <a:ea typeface="Nunito Sans"/>
                <a:cs typeface="Nunito Sans"/>
                <a:sym typeface="Nunito Sans"/>
              </a:rPr>
              <a:t> </a:t>
            </a:r>
            <a:r>
              <a:rPr lang="en-US" sz="2200" dirty="0" err="1">
                <a:solidFill>
                  <a:srgbClr val="333733"/>
                </a:solidFill>
                <a:latin typeface="Nunito Sans"/>
                <a:ea typeface="Nunito Sans"/>
                <a:cs typeface="Nunito Sans"/>
                <a:sym typeface="Nunito Sans"/>
              </a:rPr>
              <a:t>parte</a:t>
            </a:r>
            <a:r>
              <a:rPr lang="en-US" sz="2200" dirty="0">
                <a:solidFill>
                  <a:srgbClr val="333733"/>
                </a:solidFill>
                <a:latin typeface="Nunito Sans"/>
                <a:ea typeface="Nunito Sans"/>
                <a:cs typeface="Nunito Sans"/>
                <a:sym typeface="Nunito Sans"/>
              </a:rPr>
              <a:t> del </a:t>
            </a:r>
            <a:r>
              <a:rPr lang="en-US" sz="2200" dirty="0" err="1">
                <a:solidFill>
                  <a:srgbClr val="333733"/>
                </a:solidFill>
                <a:latin typeface="Nunito Sans"/>
                <a:ea typeface="Nunito Sans"/>
                <a:cs typeface="Nunito Sans"/>
                <a:sym typeface="Nunito Sans"/>
              </a:rPr>
              <a:t>servicio</a:t>
            </a:r>
            <a:r>
              <a:rPr lang="en-US" sz="2200" dirty="0">
                <a:solidFill>
                  <a:srgbClr val="333733"/>
                </a:solidFill>
                <a:latin typeface="Nunito Sans"/>
                <a:ea typeface="Nunito Sans"/>
                <a:cs typeface="Nunito Sans"/>
                <a:sym typeface="Nunito Sans"/>
              </a:rPr>
              <a:t> </a:t>
            </a:r>
            <a:r>
              <a:rPr lang="en-US" sz="2200" dirty="0" err="1">
                <a:solidFill>
                  <a:srgbClr val="333733"/>
                </a:solidFill>
                <a:latin typeface="Nunito Sans"/>
                <a:ea typeface="Nunito Sans"/>
                <a:cs typeface="Nunito Sans"/>
                <a:sym typeface="Nunito Sans"/>
              </a:rPr>
              <a:t>público</a:t>
            </a:r>
            <a:r>
              <a:rPr lang="en-US" sz="2200" dirty="0">
                <a:solidFill>
                  <a:srgbClr val="333733"/>
                </a:solidFill>
                <a:latin typeface="Nunito Sans"/>
                <a:ea typeface="Nunito Sans"/>
                <a:cs typeface="Nunito Sans"/>
                <a:sym typeface="Nunito Sans"/>
              </a:rPr>
              <a:t>. </a:t>
            </a:r>
          </a:p>
        </p:txBody>
      </p:sp>
      <p:sp>
        <p:nvSpPr>
          <p:cNvPr id="17" name="Freeform 17"/>
          <p:cNvSpPr/>
          <p:nvPr/>
        </p:nvSpPr>
        <p:spPr>
          <a:xfrm>
            <a:off x="11921411" y="4842201"/>
            <a:ext cx="3316668" cy="4370188"/>
          </a:xfrm>
          <a:custGeom>
            <a:avLst/>
            <a:gdLst/>
            <a:ahLst/>
            <a:cxnLst/>
            <a:rect l="l" t="t" r="r" b="b"/>
            <a:pathLst>
              <a:path w="3316668" h="4370188">
                <a:moveTo>
                  <a:pt x="0" y="0"/>
                </a:moveTo>
                <a:lnTo>
                  <a:pt x="3316668" y="0"/>
                </a:lnTo>
                <a:lnTo>
                  <a:pt x="3316668" y="4370189"/>
                </a:lnTo>
                <a:lnTo>
                  <a:pt x="0" y="4370189"/>
                </a:lnTo>
                <a:lnTo>
                  <a:pt x="0" y="0"/>
                </a:lnTo>
                <a:close/>
              </a:path>
            </a:pathLst>
          </a:custGeom>
          <a:blipFill>
            <a:blip r:embed="rId6"/>
            <a:stretch>
              <a:fillRect l="-881" r="-881"/>
            </a:stretch>
          </a:blipFill>
        </p:spPr>
      </p:sp>
      <p:sp>
        <p:nvSpPr>
          <p:cNvPr id="18" name="TextBox 18"/>
          <p:cNvSpPr txBox="1"/>
          <p:nvPr/>
        </p:nvSpPr>
        <p:spPr>
          <a:xfrm>
            <a:off x="10338676" y="1006590"/>
            <a:ext cx="5549647" cy="1019175"/>
          </a:xfrm>
          <a:prstGeom prst="rect">
            <a:avLst/>
          </a:prstGeom>
        </p:spPr>
        <p:txBody>
          <a:bodyPr lIns="0" tIns="0" rIns="0" bIns="0" rtlCol="0" anchor="t">
            <a:spAutoFit/>
          </a:bodyPr>
          <a:lstStyle/>
          <a:p>
            <a:pPr algn="ctr">
              <a:lnSpc>
                <a:spcPts val="4080"/>
              </a:lnSpc>
            </a:pPr>
            <a:r>
              <a:rPr lang="en-US" sz="3400" b="1">
                <a:solidFill>
                  <a:srgbClr val="C55A11"/>
                </a:solidFill>
                <a:latin typeface="Nunito Sans Bold"/>
                <a:ea typeface="Nunito Sans Bold"/>
                <a:cs typeface="Nunito Sans Bold"/>
                <a:sym typeface="Nunito Sans Bold"/>
              </a:rPr>
              <a:t>Programa Nacional de Bienestar 2023-2026 </a:t>
            </a:r>
          </a:p>
        </p:txBody>
      </p:sp>
      <p:sp>
        <p:nvSpPr>
          <p:cNvPr id="19" name="TextBox 19"/>
          <p:cNvSpPr txBox="1"/>
          <p:nvPr/>
        </p:nvSpPr>
        <p:spPr>
          <a:xfrm>
            <a:off x="904353" y="980261"/>
            <a:ext cx="7651866" cy="1019175"/>
          </a:xfrm>
          <a:prstGeom prst="rect">
            <a:avLst/>
          </a:prstGeom>
        </p:spPr>
        <p:txBody>
          <a:bodyPr lIns="0" tIns="0" rIns="0" bIns="0" rtlCol="0" anchor="t">
            <a:spAutoFit/>
          </a:bodyPr>
          <a:lstStyle/>
          <a:p>
            <a:pPr algn="ctr">
              <a:lnSpc>
                <a:spcPts val="4080"/>
              </a:lnSpc>
            </a:pPr>
            <a:r>
              <a:rPr lang="en-US" sz="3400" b="1" dirty="0">
                <a:solidFill>
                  <a:srgbClr val="C55A11"/>
                </a:solidFill>
                <a:latin typeface="Nunito Sans Bold"/>
                <a:ea typeface="Nunito Sans Bold"/>
                <a:cs typeface="Nunito Sans Bold"/>
                <a:sym typeface="Nunito Sans Bold"/>
              </a:rPr>
              <a:t>Plan Nacional de </a:t>
            </a:r>
            <a:r>
              <a:rPr lang="en-US" sz="3400" b="1" dirty="0" err="1">
                <a:solidFill>
                  <a:srgbClr val="C55A11"/>
                </a:solidFill>
                <a:latin typeface="Nunito Sans Bold"/>
                <a:ea typeface="Nunito Sans Bold"/>
                <a:cs typeface="Nunito Sans Bold"/>
                <a:sym typeface="Nunito Sans Bold"/>
              </a:rPr>
              <a:t>Formación</a:t>
            </a:r>
            <a:r>
              <a:rPr lang="en-US" sz="3400" b="1" dirty="0">
                <a:solidFill>
                  <a:srgbClr val="C55A11"/>
                </a:solidFill>
                <a:latin typeface="Nunito Sans Bold"/>
                <a:ea typeface="Nunito Sans Bold"/>
                <a:cs typeface="Nunito Sans Bold"/>
                <a:sym typeface="Nunito Sans Bold"/>
              </a:rPr>
              <a:t> y </a:t>
            </a:r>
            <a:r>
              <a:rPr lang="en-US" sz="3400" b="1" dirty="0" err="1">
                <a:solidFill>
                  <a:srgbClr val="C55A11"/>
                </a:solidFill>
                <a:latin typeface="Nunito Sans Bold"/>
                <a:ea typeface="Nunito Sans Bold"/>
                <a:cs typeface="Nunito Sans Bold"/>
                <a:sym typeface="Nunito Sans Bold"/>
              </a:rPr>
              <a:t>Capacitación</a:t>
            </a:r>
            <a:r>
              <a:rPr lang="en-US" sz="3400" b="1" dirty="0">
                <a:solidFill>
                  <a:srgbClr val="C55A11"/>
                </a:solidFill>
                <a:latin typeface="Nunito Sans Bold"/>
                <a:ea typeface="Nunito Sans Bold"/>
                <a:cs typeface="Nunito Sans Bold"/>
                <a:sym typeface="Nunito Sans Bold"/>
              </a:rPr>
              <a:t> 2023-2030 </a:t>
            </a:r>
          </a:p>
        </p:txBody>
      </p:sp>
      <p:sp>
        <p:nvSpPr>
          <p:cNvPr id="20" name="Freeform 20"/>
          <p:cNvSpPr/>
          <p:nvPr/>
        </p:nvSpPr>
        <p:spPr>
          <a:xfrm>
            <a:off x="15762126" y="9047764"/>
            <a:ext cx="2183043" cy="917368"/>
          </a:xfrm>
          <a:custGeom>
            <a:avLst/>
            <a:gdLst/>
            <a:ahLst/>
            <a:cxnLst/>
            <a:rect l="l" t="t" r="r" b="b"/>
            <a:pathLst>
              <a:path w="2183043" h="917368">
                <a:moveTo>
                  <a:pt x="0" y="0"/>
                </a:moveTo>
                <a:lnTo>
                  <a:pt x="2183043" y="0"/>
                </a:lnTo>
                <a:lnTo>
                  <a:pt x="2183043" y="917369"/>
                </a:lnTo>
                <a:lnTo>
                  <a:pt x="0" y="917369"/>
                </a:lnTo>
                <a:lnTo>
                  <a:pt x="0" y="0"/>
                </a:lnTo>
                <a:close/>
              </a:path>
            </a:pathLst>
          </a:custGeom>
          <a:blipFill>
            <a:blip r:embed="rId3"/>
            <a:stretch>
              <a:fillRect/>
            </a:stretch>
          </a:blipFill>
        </p:spPr>
      </p:sp>
      <p:sp>
        <p:nvSpPr>
          <p:cNvPr id="21" name="CuadroTexto 20">
            <a:extLst>
              <a:ext uri="{FF2B5EF4-FFF2-40B4-BE49-F238E27FC236}">
                <a16:creationId xmlns:a16="http://schemas.microsoft.com/office/drawing/2014/main" id="{BF861BDB-F079-B547-BD83-4DA18F60C26C}"/>
              </a:ext>
            </a:extLst>
          </p:cNvPr>
          <p:cNvSpPr txBox="1"/>
          <p:nvPr/>
        </p:nvSpPr>
        <p:spPr>
          <a:xfrm>
            <a:off x="1395613" y="2546344"/>
            <a:ext cx="6669346" cy="2101857"/>
          </a:xfrm>
          <a:prstGeom prst="rect">
            <a:avLst/>
          </a:prstGeom>
          <a:noFill/>
        </p:spPr>
        <p:txBody>
          <a:bodyPr wrap="square" rtlCol="0">
            <a:spAutoFit/>
          </a:bodyPr>
          <a:lstStyle/>
          <a:p>
            <a:pPr algn="just">
              <a:lnSpc>
                <a:spcPts val="2640"/>
              </a:lnSpc>
            </a:pPr>
            <a:r>
              <a:rPr lang="en-US" sz="2400" dirty="0">
                <a:solidFill>
                  <a:srgbClr val="333733"/>
                </a:solidFill>
                <a:latin typeface="Nunito Sans"/>
                <a:ea typeface="Nunito Sans"/>
                <a:cs typeface="Nunito Sans"/>
                <a:sym typeface="Nunito Sans"/>
              </a:rPr>
              <a:t>Se </a:t>
            </a:r>
            <a:r>
              <a:rPr lang="en-US" sz="2400" dirty="0" err="1">
                <a:solidFill>
                  <a:srgbClr val="333733"/>
                </a:solidFill>
                <a:latin typeface="Nunito Sans"/>
                <a:ea typeface="Nunito Sans"/>
                <a:cs typeface="Nunito Sans"/>
                <a:sym typeface="Nunito Sans"/>
              </a:rPr>
              <a:t>elaboraron</a:t>
            </a:r>
            <a:r>
              <a:rPr lang="en-US" sz="2400" dirty="0">
                <a:solidFill>
                  <a:srgbClr val="333733"/>
                </a:solidFill>
                <a:latin typeface="Nunito Sans"/>
                <a:ea typeface="Nunito Sans"/>
                <a:cs typeface="Nunito Sans"/>
                <a:sym typeface="Nunito Sans"/>
              </a:rPr>
              <a:t> </a:t>
            </a:r>
            <a:r>
              <a:rPr lang="en-US" sz="2400" dirty="0" err="1">
                <a:solidFill>
                  <a:srgbClr val="333733"/>
                </a:solidFill>
                <a:latin typeface="Nunito Sans"/>
                <a:ea typeface="Nunito Sans"/>
                <a:cs typeface="Nunito Sans"/>
                <a:sym typeface="Nunito Sans"/>
              </a:rPr>
              <a:t>los</a:t>
            </a:r>
            <a:r>
              <a:rPr lang="en-US" sz="2400" dirty="0">
                <a:solidFill>
                  <a:srgbClr val="333733"/>
                </a:solidFill>
                <a:latin typeface="Nunito Sans"/>
                <a:ea typeface="Nunito Sans"/>
                <a:cs typeface="Nunito Sans"/>
                <a:sym typeface="Nunito Sans"/>
              </a:rPr>
              <a:t> </a:t>
            </a:r>
            <a:r>
              <a:rPr lang="en-US" sz="2400" dirty="0" err="1">
                <a:solidFill>
                  <a:srgbClr val="333733"/>
                </a:solidFill>
                <a:latin typeface="Nunito Sans"/>
                <a:ea typeface="Nunito Sans"/>
                <a:cs typeface="Nunito Sans"/>
                <a:sym typeface="Nunito Sans"/>
              </a:rPr>
              <a:t>nuevos</a:t>
            </a:r>
            <a:r>
              <a:rPr lang="en-US" sz="2400" dirty="0">
                <a:solidFill>
                  <a:srgbClr val="333733"/>
                </a:solidFill>
                <a:latin typeface="Nunito Sans"/>
                <a:ea typeface="Nunito Sans"/>
                <a:cs typeface="Nunito Sans"/>
                <a:sym typeface="Nunito Sans"/>
              </a:rPr>
              <a:t> </a:t>
            </a:r>
            <a:r>
              <a:rPr lang="en-US" sz="2400" dirty="0" err="1">
                <a:solidFill>
                  <a:srgbClr val="333733"/>
                </a:solidFill>
                <a:latin typeface="Nunito Sans"/>
                <a:ea typeface="Nunito Sans"/>
                <a:cs typeface="Nunito Sans"/>
                <a:sym typeface="Nunito Sans"/>
              </a:rPr>
              <a:t>lineamientos</a:t>
            </a:r>
            <a:r>
              <a:rPr lang="en-US" sz="2400" dirty="0">
                <a:solidFill>
                  <a:srgbClr val="333733"/>
                </a:solidFill>
                <a:latin typeface="Nunito Sans"/>
                <a:ea typeface="Nunito Sans"/>
                <a:cs typeface="Nunito Sans"/>
                <a:sym typeface="Nunito Sans"/>
              </a:rPr>
              <a:t> que </a:t>
            </a:r>
            <a:r>
              <a:rPr lang="en-US" sz="2400" dirty="0" err="1">
                <a:solidFill>
                  <a:srgbClr val="333733"/>
                </a:solidFill>
                <a:latin typeface="Nunito Sans"/>
                <a:ea typeface="Nunito Sans"/>
                <a:cs typeface="Nunito Sans"/>
                <a:sym typeface="Nunito Sans"/>
              </a:rPr>
              <a:t>orientan</a:t>
            </a:r>
            <a:r>
              <a:rPr lang="en-US" sz="2400" dirty="0">
                <a:solidFill>
                  <a:srgbClr val="333733"/>
                </a:solidFill>
                <a:latin typeface="Nunito Sans"/>
                <a:ea typeface="Nunito Sans"/>
                <a:cs typeface="Nunito Sans"/>
                <a:sym typeface="Nunito Sans"/>
              </a:rPr>
              <a:t> la </a:t>
            </a:r>
            <a:r>
              <a:rPr lang="en-US" sz="2400" dirty="0" err="1">
                <a:solidFill>
                  <a:srgbClr val="333733"/>
                </a:solidFill>
                <a:latin typeface="Nunito Sans"/>
                <a:ea typeface="Nunito Sans"/>
                <a:cs typeface="Nunito Sans"/>
                <a:sym typeface="Nunito Sans"/>
              </a:rPr>
              <a:t>formación</a:t>
            </a:r>
            <a:r>
              <a:rPr lang="en-US" sz="2400" dirty="0">
                <a:solidFill>
                  <a:srgbClr val="333733"/>
                </a:solidFill>
                <a:latin typeface="Nunito Sans"/>
                <a:ea typeface="Nunito Sans"/>
                <a:cs typeface="Nunito Sans"/>
                <a:sym typeface="Nunito Sans"/>
              </a:rPr>
              <a:t> y </a:t>
            </a:r>
            <a:r>
              <a:rPr lang="en-US" sz="2400" dirty="0" err="1">
                <a:solidFill>
                  <a:srgbClr val="333733"/>
                </a:solidFill>
                <a:latin typeface="Nunito Sans"/>
                <a:ea typeface="Nunito Sans"/>
                <a:cs typeface="Nunito Sans"/>
                <a:sym typeface="Nunito Sans"/>
              </a:rPr>
              <a:t>capacitación</a:t>
            </a:r>
            <a:r>
              <a:rPr lang="en-US" sz="2400" dirty="0">
                <a:solidFill>
                  <a:srgbClr val="333733"/>
                </a:solidFill>
                <a:latin typeface="Nunito Sans"/>
                <a:ea typeface="Nunito Sans"/>
                <a:cs typeface="Nunito Sans"/>
                <a:sym typeface="Nunito Sans"/>
              </a:rPr>
              <a:t> del sector </a:t>
            </a:r>
            <a:r>
              <a:rPr lang="en-US" sz="2400" dirty="0" err="1">
                <a:solidFill>
                  <a:srgbClr val="333733"/>
                </a:solidFill>
                <a:latin typeface="Nunito Sans"/>
                <a:ea typeface="Nunito Sans"/>
                <a:cs typeface="Nunito Sans"/>
                <a:sym typeface="Nunito Sans"/>
              </a:rPr>
              <a:t>público</a:t>
            </a:r>
            <a:r>
              <a:rPr lang="en-US" sz="2400" dirty="0">
                <a:solidFill>
                  <a:srgbClr val="333733"/>
                </a:solidFill>
                <a:latin typeface="Nunito Sans"/>
                <a:ea typeface="Nunito Sans"/>
                <a:cs typeface="Nunito Sans"/>
                <a:sym typeface="Nunito Sans"/>
              </a:rPr>
              <a:t>, se </a:t>
            </a:r>
            <a:r>
              <a:rPr lang="en-US" sz="2800" dirty="0" err="1">
                <a:solidFill>
                  <a:srgbClr val="333733"/>
                </a:solidFill>
                <a:latin typeface="Nunito Sans"/>
                <a:sym typeface="Nunito Sans"/>
              </a:rPr>
              <a:t>determinan</a:t>
            </a:r>
            <a:r>
              <a:rPr lang="en-US" sz="2400" dirty="0">
                <a:solidFill>
                  <a:srgbClr val="333733"/>
                </a:solidFill>
                <a:latin typeface="Nunito Sans"/>
                <a:ea typeface="Nunito Sans"/>
                <a:cs typeface="Nunito Sans"/>
                <a:sym typeface="Nunito Sans"/>
              </a:rPr>
              <a:t> </a:t>
            </a:r>
            <a:r>
              <a:rPr lang="en-US" sz="2400" dirty="0" err="1">
                <a:solidFill>
                  <a:srgbClr val="333733"/>
                </a:solidFill>
                <a:latin typeface="Nunito Sans"/>
                <a:ea typeface="Nunito Sans"/>
                <a:cs typeface="Nunito Sans"/>
                <a:sym typeface="Nunito Sans"/>
              </a:rPr>
              <a:t>los</a:t>
            </a:r>
            <a:r>
              <a:rPr lang="en-US" sz="2400" dirty="0">
                <a:solidFill>
                  <a:srgbClr val="333733"/>
                </a:solidFill>
                <a:latin typeface="Nunito Sans"/>
                <a:ea typeface="Nunito Sans"/>
                <a:cs typeface="Nunito Sans"/>
                <a:sym typeface="Nunito Sans"/>
              </a:rPr>
              <a:t> </a:t>
            </a:r>
            <a:r>
              <a:rPr lang="en-US" sz="2400" dirty="0" err="1">
                <a:solidFill>
                  <a:srgbClr val="E46C0A"/>
                </a:solidFill>
                <a:latin typeface="Nunito Sans"/>
                <a:ea typeface="Nunito Sans"/>
                <a:cs typeface="Nunito Sans"/>
                <a:sym typeface="Nunito Sans"/>
              </a:rPr>
              <a:t>ejes</a:t>
            </a:r>
            <a:r>
              <a:rPr lang="en-US" sz="2400" dirty="0">
                <a:solidFill>
                  <a:srgbClr val="E46C0A"/>
                </a:solidFill>
                <a:latin typeface="Nunito Sans"/>
                <a:ea typeface="Nunito Sans"/>
                <a:cs typeface="Nunito Sans"/>
                <a:sym typeface="Nunito Sans"/>
              </a:rPr>
              <a:t> </a:t>
            </a:r>
            <a:r>
              <a:rPr lang="en-US" sz="2400" dirty="0" err="1">
                <a:solidFill>
                  <a:srgbClr val="E46C0A"/>
                </a:solidFill>
                <a:latin typeface="Nunito Sans"/>
                <a:ea typeface="Nunito Sans"/>
                <a:cs typeface="Nunito Sans"/>
                <a:sym typeface="Nunito Sans"/>
              </a:rPr>
              <a:t>temáticos</a:t>
            </a:r>
            <a:r>
              <a:rPr lang="en-US" sz="2400" dirty="0">
                <a:solidFill>
                  <a:srgbClr val="E46C0A"/>
                </a:solidFill>
                <a:latin typeface="Nunito Sans"/>
                <a:ea typeface="Nunito Sans"/>
                <a:cs typeface="Nunito Sans"/>
                <a:sym typeface="Nunito Sans"/>
              </a:rPr>
              <a:t> </a:t>
            </a:r>
            <a:r>
              <a:rPr lang="en-US" sz="2400" dirty="0">
                <a:solidFill>
                  <a:srgbClr val="333733"/>
                </a:solidFill>
                <a:latin typeface="Nunito Sans"/>
                <a:ea typeface="Nunito Sans"/>
                <a:cs typeface="Nunito Sans"/>
                <a:sym typeface="Nunito Sans"/>
              </a:rPr>
              <a:t>para la </a:t>
            </a:r>
            <a:r>
              <a:rPr lang="en-US" sz="2400" dirty="0" err="1">
                <a:solidFill>
                  <a:srgbClr val="E46C0A"/>
                </a:solidFill>
                <a:latin typeface="Nunito Sans"/>
                <a:ea typeface="Nunito Sans"/>
                <a:cs typeface="Nunito Sans"/>
                <a:sym typeface="Nunito Sans"/>
              </a:rPr>
              <a:t>formulación</a:t>
            </a:r>
            <a:r>
              <a:rPr lang="en-US" sz="2400" dirty="0">
                <a:solidFill>
                  <a:srgbClr val="E46C0A"/>
                </a:solidFill>
                <a:latin typeface="Nunito Sans"/>
                <a:ea typeface="Nunito Sans"/>
                <a:cs typeface="Nunito Sans"/>
                <a:sym typeface="Nunito Sans"/>
              </a:rPr>
              <a:t> de </a:t>
            </a:r>
            <a:r>
              <a:rPr lang="en-US" sz="2400" dirty="0" err="1">
                <a:solidFill>
                  <a:srgbClr val="E46C0A"/>
                </a:solidFill>
                <a:latin typeface="Nunito Sans"/>
                <a:ea typeface="Nunito Sans"/>
                <a:cs typeface="Nunito Sans"/>
                <a:sym typeface="Nunito Sans"/>
              </a:rPr>
              <a:t>los</a:t>
            </a:r>
            <a:r>
              <a:rPr lang="en-US" sz="2400" dirty="0">
                <a:solidFill>
                  <a:srgbClr val="E46C0A"/>
                </a:solidFill>
                <a:latin typeface="Nunito Sans"/>
                <a:ea typeface="Nunito Sans"/>
                <a:cs typeface="Nunito Sans"/>
                <a:sym typeface="Nunito Sans"/>
              </a:rPr>
              <a:t> Planes </a:t>
            </a:r>
            <a:r>
              <a:rPr lang="en-US" sz="2800" dirty="0" err="1">
                <a:solidFill>
                  <a:srgbClr val="E46C0A"/>
                </a:solidFill>
                <a:latin typeface="Nunito Sans"/>
                <a:ea typeface="Nunito Sans"/>
                <a:cs typeface="Nunito Sans"/>
                <a:sym typeface="Nunito Sans"/>
              </a:rPr>
              <a:t>Institucionales</a:t>
            </a:r>
            <a:r>
              <a:rPr lang="en-US" sz="2400" dirty="0">
                <a:solidFill>
                  <a:srgbClr val="E46C0A"/>
                </a:solidFill>
                <a:latin typeface="Nunito Sans"/>
                <a:ea typeface="Nunito Sans"/>
                <a:cs typeface="Nunito Sans"/>
                <a:sym typeface="Nunito Sans"/>
              </a:rPr>
              <a:t> de </a:t>
            </a:r>
            <a:r>
              <a:rPr lang="en-US" sz="2400" dirty="0" err="1">
                <a:solidFill>
                  <a:srgbClr val="E46C0A"/>
                </a:solidFill>
                <a:latin typeface="Nunito Sans"/>
                <a:ea typeface="Nunito Sans"/>
                <a:cs typeface="Nunito Sans"/>
                <a:sym typeface="Nunito Sans"/>
              </a:rPr>
              <a:t>Capacitación</a:t>
            </a:r>
            <a:r>
              <a:rPr lang="en-US" sz="2400" dirty="0">
                <a:solidFill>
                  <a:srgbClr val="E46C0A"/>
                </a:solidFill>
                <a:latin typeface="Nunito Sans"/>
                <a:ea typeface="Nunito Sans"/>
                <a:cs typeface="Nunito Sans"/>
                <a:sym typeface="Nunito Sans"/>
              </a:rPr>
              <a:t> –PIC</a:t>
            </a:r>
            <a:r>
              <a:rPr lang="en-US" sz="2400" dirty="0">
                <a:solidFill>
                  <a:srgbClr val="333733"/>
                </a:solidFill>
                <a:latin typeface="Nunito Sans"/>
                <a:ea typeface="Nunito Sans"/>
                <a:cs typeface="Nunito Sans"/>
                <a:sym typeface="Nunito Sans"/>
              </a:rPr>
              <a:t> </a:t>
            </a:r>
            <a:r>
              <a:rPr lang="en-US" sz="2400" dirty="0" err="1">
                <a:solidFill>
                  <a:srgbClr val="333733"/>
                </a:solidFill>
                <a:latin typeface="Nunito Sans"/>
                <a:ea typeface="Nunito Sans"/>
                <a:cs typeface="Nunito Sans"/>
                <a:sym typeface="Nunito Sans"/>
              </a:rPr>
              <a:t>en</a:t>
            </a:r>
            <a:r>
              <a:rPr lang="en-US" sz="2400" dirty="0">
                <a:solidFill>
                  <a:srgbClr val="333733"/>
                </a:solidFill>
                <a:latin typeface="Nunito Sans"/>
                <a:ea typeface="Nunito Sans"/>
                <a:cs typeface="Nunito Sans"/>
                <a:sym typeface="Nunito Sans"/>
              </a:rPr>
              <a:t> </a:t>
            </a:r>
            <a:r>
              <a:rPr lang="en-US" sz="2400" dirty="0" err="1">
                <a:solidFill>
                  <a:srgbClr val="333733"/>
                </a:solidFill>
                <a:latin typeface="Nunito Sans"/>
                <a:ea typeface="Nunito Sans"/>
                <a:cs typeface="Nunito Sans"/>
                <a:sym typeface="Nunito Sans"/>
              </a:rPr>
              <a:t>todas</a:t>
            </a:r>
            <a:r>
              <a:rPr lang="en-US" sz="2400" dirty="0">
                <a:solidFill>
                  <a:srgbClr val="333733"/>
                </a:solidFill>
                <a:latin typeface="Nunito Sans"/>
                <a:ea typeface="Nunito Sans"/>
                <a:cs typeface="Nunito Sans"/>
                <a:sym typeface="Nunito Sans"/>
              </a:rPr>
              <a:t> las </a:t>
            </a:r>
            <a:r>
              <a:rPr lang="en-US" sz="2400" dirty="0" err="1">
                <a:solidFill>
                  <a:srgbClr val="333733"/>
                </a:solidFill>
                <a:latin typeface="Nunito Sans"/>
                <a:ea typeface="Nunito Sans"/>
                <a:cs typeface="Nunito Sans"/>
                <a:sym typeface="Nunito Sans"/>
              </a:rPr>
              <a:t>entidades</a:t>
            </a:r>
            <a:r>
              <a:rPr lang="en-US" sz="2400" dirty="0">
                <a:solidFill>
                  <a:srgbClr val="333733"/>
                </a:solidFill>
                <a:latin typeface="Nunito Sans"/>
                <a:ea typeface="Nunito Sans"/>
                <a:cs typeface="Nunito Sans"/>
                <a:sym typeface="Nunito Sans"/>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TextBox 9"/>
          <p:cNvSpPr txBox="1"/>
          <p:nvPr/>
        </p:nvSpPr>
        <p:spPr>
          <a:xfrm>
            <a:off x="1291637" y="394447"/>
            <a:ext cx="14785074" cy="863601"/>
          </a:xfrm>
          <a:prstGeom prst="rect">
            <a:avLst/>
          </a:prstGeom>
        </p:spPr>
        <p:txBody>
          <a:bodyPr lIns="0" tIns="0" rIns="0" bIns="0" rtlCol="0" anchor="t">
            <a:spAutoFit/>
          </a:bodyPr>
          <a:lstStyle/>
          <a:p>
            <a:pPr marL="0" lvl="0" indent="0" algn="ctr">
              <a:lnSpc>
                <a:spcPts val="6999"/>
              </a:lnSpc>
              <a:spcBef>
                <a:spcPct val="0"/>
              </a:spcBef>
            </a:pPr>
            <a:r>
              <a:rPr lang="en-US" sz="4999" b="1" u="none" strike="noStrike">
                <a:solidFill>
                  <a:srgbClr val="C55A11"/>
                </a:solidFill>
                <a:latin typeface="Museo Sans 1"/>
                <a:ea typeface="Museo Sans 1"/>
                <a:cs typeface="Museo Sans 1"/>
                <a:sym typeface="Museo Sans 1"/>
              </a:rPr>
              <a:t>Avance seguimiento ANE 2023 – Mesa Central</a:t>
            </a:r>
          </a:p>
        </p:txBody>
      </p:sp>
      <p:sp>
        <p:nvSpPr>
          <p:cNvPr id="10" name="TextBox 10"/>
          <p:cNvSpPr txBox="1"/>
          <p:nvPr/>
        </p:nvSpPr>
        <p:spPr>
          <a:xfrm>
            <a:off x="2068574" y="9658641"/>
            <a:ext cx="12027966" cy="254808"/>
          </a:xfrm>
          <a:prstGeom prst="rect">
            <a:avLst/>
          </a:prstGeom>
        </p:spPr>
        <p:txBody>
          <a:bodyPr lIns="0" tIns="0" rIns="0" bIns="0" rtlCol="0" anchor="t">
            <a:spAutoFit/>
          </a:bodyPr>
          <a:lstStyle/>
          <a:p>
            <a:pPr algn="l">
              <a:lnSpc>
                <a:spcPts val="1439"/>
              </a:lnSpc>
            </a:pPr>
            <a:r>
              <a:rPr lang="en-US" sz="1200" spc="-7">
                <a:solidFill>
                  <a:srgbClr val="000000"/>
                </a:solidFill>
                <a:latin typeface="TT Rounds Condensed"/>
                <a:ea typeface="TT Rounds Condensed"/>
                <a:cs typeface="TT Rounds Condensed"/>
                <a:sym typeface="TT Rounds Condensed"/>
              </a:rPr>
              <a:t>(Fecha de corte: 24 de Julio de 2024)</a:t>
            </a:r>
          </a:p>
        </p:txBody>
      </p:sp>
      <p:graphicFrame>
        <p:nvGraphicFramePr>
          <p:cNvPr id="11" name="Table 11"/>
          <p:cNvGraphicFramePr>
            <a:graphicFrameLocks noGrp="1"/>
          </p:cNvGraphicFramePr>
          <p:nvPr/>
        </p:nvGraphicFramePr>
        <p:xfrm>
          <a:off x="2714318" y="1606671"/>
          <a:ext cx="12534900" cy="1962148"/>
        </p:xfrm>
        <a:graphic>
          <a:graphicData uri="http://schemas.openxmlformats.org/drawingml/2006/table">
            <a:tbl>
              <a:tblPr/>
              <a:tblGrid>
                <a:gridCol w="8837010">
                  <a:extLst>
                    <a:ext uri="{9D8B030D-6E8A-4147-A177-3AD203B41FA5}">
                      <a16:colId xmlns:a16="http://schemas.microsoft.com/office/drawing/2014/main" val="20000"/>
                    </a:ext>
                  </a:extLst>
                </a:gridCol>
                <a:gridCol w="2104953">
                  <a:extLst>
                    <a:ext uri="{9D8B030D-6E8A-4147-A177-3AD203B41FA5}">
                      <a16:colId xmlns:a16="http://schemas.microsoft.com/office/drawing/2014/main" val="20001"/>
                    </a:ext>
                  </a:extLst>
                </a:gridCol>
                <a:gridCol w="1592937">
                  <a:extLst>
                    <a:ext uri="{9D8B030D-6E8A-4147-A177-3AD203B41FA5}">
                      <a16:colId xmlns:a16="http://schemas.microsoft.com/office/drawing/2014/main" val="20002"/>
                    </a:ext>
                  </a:extLst>
                </a:gridCol>
              </a:tblGrid>
              <a:tr h="270794">
                <a:tc>
                  <a:txBody>
                    <a:bodyPr/>
                    <a:lstStyle/>
                    <a:p>
                      <a:pPr algn="ctr">
                        <a:lnSpc>
                          <a:spcPts val="1980"/>
                        </a:lnSpc>
                        <a:defRPr/>
                      </a:pPr>
                      <a:r>
                        <a:rPr lang="en-US" sz="1650" b="1" spc="15">
                          <a:solidFill>
                            <a:srgbClr val="000000"/>
                          </a:solidFill>
                          <a:latin typeface="TT Rounds Condensed Bold"/>
                          <a:ea typeface="TT Rounds Condensed Bold"/>
                          <a:cs typeface="TT Rounds Condensed Bold"/>
                          <a:sym typeface="TT Rounds Condensed Bold"/>
                        </a:rPr>
                        <a:t>Estado</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b="1" spc="15">
                          <a:solidFill>
                            <a:srgbClr val="000000"/>
                          </a:solidFill>
                          <a:latin typeface="TT Rounds Condensed Bold"/>
                          <a:ea typeface="TT Rounds Condensed Bold"/>
                          <a:cs typeface="TT Rounds Condensed Bold"/>
                          <a:sym typeface="TT Rounds Condensed Bold"/>
                        </a:rPr>
                        <a:t>No. acuerdos</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b="1" spc="15">
                          <a:solidFill>
                            <a:srgbClr val="000000"/>
                          </a:solidFill>
                          <a:latin typeface="TT Rounds Condensed Bold"/>
                          <a:ea typeface="TT Rounds Condensed Bold"/>
                          <a:cs typeface="TT Rounds Condensed Bold"/>
                          <a:sym typeface="TT Rounds Condensed Bold"/>
                        </a:rPr>
                        <a:t>Porcentaje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4112">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PENDIENTE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8605"/>
                    </a:solidFill>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2</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4,35%</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4112">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PARCIALMENTE</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42C"/>
                    </a:solidFill>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19</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41,30%</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4112">
                <a:tc>
                  <a:txBody>
                    <a:bodyPr/>
                    <a:lstStyle/>
                    <a:p>
                      <a:pPr algn="l">
                        <a:lnSpc>
                          <a:spcPts val="1980"/>
                        </a:lnSpc>
                        <a:defRPr/>
                      </a:pPr>
                      <a:r>
                        <a:rPr lang="en-US" sz="1650" b="1" spc="15">
                          <a:solidFill>
                            <a:srgbClr val="000000"/>
                          </a:solidFill>
                          <a:latin typeface="TT Rounds Condensed Bold"/>
                          <a:ea typeface="TT Rounds Condensed Bold"/>
                          <a:cs typeface="TT Rounds Condensed Bold"/>
                          <a:sym typeface="TT Rounds Condensed Bold"/>
                        </a:rPr>
                        <a:t>CUMPLIDO</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15</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32,61%</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4112">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VENCIDO</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4</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8,70%</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4112">
                <a:tc>
                  <a:txBody>
                    <a:bodyPr/>
                    <a:lstStyle/>
                    <a:p>
                      <a:pPr algn="l">
                        <a:lnSpc>
                          <a:spcPts val="1980"/>
                        </a:lnSpc>
                        <a:defRPr/>
                      </a:pPr>
                      <a:r>
                        <a:rPr lang="en-US" sz="1650" spc="15">
                          <a:solidFill>
                            <a:srgbClr val="000000"/>
                          </a:solidFill>
                          <a:latin typeface="TT Rounds Condensed"/>
                          <a:ea typeface="TT Rounds Condensed"/>
                          <a:cs typeface="TT Rounds Condensed"/>
                          <a:sym typeface="TT Rounds Condensed"/>
                        </a:rPr>
                        <a:t>PENDIENTE DE AVANCE POR FALTA DE INSUMOS O ASISTENCIA DE ORGANIZACIONES SINDICALES</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6</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spc="15">
                          <a:solidFill>
                            <a:srgbClr val="000000"/>
                          </a:solidFill>
                          <a:latin typeface="TT Rounds Condensed"/>
                          <a:ea typeface="TT Rounds Condensed"/>
                          <a:cs typeface="TT Rounds Condensed"/>
                          <a:sym typeface="TT Rounds Condensed"/>
                        </a:rPr>
                        <a:t>13,04%</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0794">
                <a:tc>
                  <a:txBody>
                    <a:bodyPr/>
                    <a:lstStyle/>
                    <a:p>
                      <a:pPr algn="ctr">
                        <a:lnSpc>
                          <a:spcPts val="1980"/>
                        </a:lnSpc>
                        <a:defRPr/>
                      </a:pPr>
                      <a:r>
                        <a:rPr lang="en-US" sz="1650" b="1" spc="15">
                          <a:solidFill>
                            <a:srgbClr val="000000"/>
                          </a:solidFill>
                          <a:latin typeface="TT Rounds Condensed Bold"/>
                          <a:ea typeface="TT Rounds Condensed Bold"/>
                          <a:cs typeface="TT Rounds Condensed Bold"/>
                          <a:sym typeface="TT Rounds Condensed Bold"/>
                        </a:rPr>
                        <a:t>Total general</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b="1" spc="15">
                          <a:solidFill>
                            <a:srgbClr val="000000"/>
                          </a:solidFill>
                          <a:latin typeface="TT Rounds Condensed Bold"/>
                          <a:ea typeface="TT Rounds Condensed Bold"/>
                          <a:cs typeface="TT Rounds Condensed Bold"/>
                          <a:sym typeface="TT Rounds Condensed Bold"/>
                        </a:rPr>
                        <a:t>46</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ts val="1980"/>
                        </a:lnSpc>
                        <a:defRPr/>
                      </a:pPr>
                      <a:r>
                        <a:rPr lang="en-US" sz="1650" b="1" spc="15">
                          <a:solidFill>
                            <a:srgbClr val="000000"/>
                          </a:solidFill>
                          <a:latin typeface="TT Rounds Condensed Bold"/>
                          <a:ea typeface="TT Rounds Condensed Bold"/>
                          <a:cs typeface="TT Rounds Condensed Bold"/>
                          <a:sym typeface="TT Rounds Condensed Bold"/>
                        </a:rPr>
                        <a:t>100,0%</a:t>
                      </a:r>
                      <a:endParaRPr lang="en-US" sz="1100"/>
                    </a:p>
                  </a:txBody>
                  <a:tcPr marL="7620" marR="7620" marT="7620" marB="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2" name="Freeform 12"/>
          <p:cNvSpPr/>
          <p:nvPr/>
        </p:nvSpPr>
        <p:spPr>
          <a:xfrm>
            <a:off x="3846369" y="4101923"/>
            <a:ext cx="10595262" cy="5023616"/>
          </a:xfrm>
          <a:custGeom>
            <a:avLst/>
            <a:gdLst/>
            <a:ahLst/>
            <a:cxnLst/>
            <a:rect l="l" t="t" r="r" b="b"/>
            <a:pathLst>
              <a:path w="10595262" h="5023616">
                <a:moveTo>
                  <a:pt x="0" y="0"/>
                </a:moveTo>
                <a:lnTo>
                  <a:pt x="10595262" y="0"/>
                </a:lnTo>
                <a:lnTo>
                  <a:pt x="10595262" y="5023616"/>
                </a:lnTo>
                <a:lnTo>
                  <a:pt x="0" y="5023616"/>
                </a:lnTo>
                <a:lnTo>
                  <a:pt x="0" y="0"/>
                </a:lnTo>
                <a:close/>
              </a:path>
            </a:pathLst>
          </a:custGeom>
          <a:blipFill>
            <a:blip r:embed="rId4"/>
            <a:stretch>
              <a:fillRect/>
            </a:stretch>
          </a:blipFill>
        </p:spPr>
      </p:sp>
      <p:sp>
        <p:nvSpPr>
          <p:cNvPr id="13" name="Freeform 13"/>
          <p:cNvSpPr/>
          <p:nvPr/>
        </p:nvSpPr>
        <p:spPr>
          <a:xfrm>
            <a:off x="15762126" y="9047764"/>
            <a:ext cx="2183043" cy="917368"/>
          </a:xfrm>
          <a:custGeom>
            <a:avLst/>
            <a:gdLst/>
            <a:ahLst/>
            <a:cxnLst/>
            <a:rect l="l" t="t" r="r" b="b"/>
            <a:pathLst>
              <a:path w="2183043" h="917368">
                <a:moveTo>
                  <a:pt x="0" y="0"/>
                </a:moveTo>
                <a:lnTo>
                  <a:pt x="2183043" y="0"/>
                </a:lnTo>
                <a:lnTo>
                  <a:pt x="2183043" y="917369"/>
                </a:lnTo>
                <a:lnTo>
                  <a:pt x="0" y="917369"/>
                </a:lnTo>
                <a:lnTo>
                  <a:pt x="0" y="0"/>
                </a:lnTo>
                <a:close/>
              </a:path>
            </a:pathLst>
          </a:custGeom>
          <a:blipFill>
            <a:blip r:embed="rId3"/>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917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7" name="TextBox 7"/>
          <p:cNvSpPr txBox="1"/>
          <p:nvPr/>
        </p:nvSpPr>
        <p:spPr>
          <a:xfrm>
            <a:off x="691432" y="3895186"/>
            <a:ext cx="12345507" cy="6106383"/>
          </a:xfrm>
          <a:prstGeom prst="rect">
            <a:avLst/>
          </a:prstGeom>
        </p:spPr>
        <p:txBody>
          <a:bodyPr lIns="0" tIns="0" rIns="0" bIns="0" rtlCol="0" anchor="t">
            <a:spAutoFit/>
          </a:bodyPr>
          <a:lstStyle/>
          <a:p>
            <a:pPr algn="l">
              <a:lnSpc>
                <a:spcPts val="3043"/>
              </a:lnSpc>
            </a:pPr>
            <a:endParaRPr/>
          </a:p>
          <a:p>
            <a:pPr marL="547546" lvl="1" indent="-273773" algn="l">
              <a:lnSpc>
                <a:spcPts val="3043"/>
              </a:lnSpc>
              <a:buFont typeface="Arial"/>
              <a:buChar char="•"/>
            </a:pPr>
            <a:r>
              <a:rPr lang="en-US" sz="2536" b="1" spc="22">
                <a:solidFill>
                  <a:srgbClr val="595959"/>
                </a:solidFill>
                <a:latin typeface="Nunito Sans Bold"/>
                <a:ea typeface="Nunito Sans Bold"/>
                <a:cs typeface="Nunito Sans Bold"/>
                <a:sym typeface="Nunito Sans Bold"/>
              </a:rPr>
              <a:t>Participación en la primera reunión de la Mesa Directiva, se discutieron temas como: la renovación de los miembros del Consejo Científico, la revisión de las finanzas del 2023 y el presupuesto para 2024, la validación del cronograma de eventos para el presente año y, por último, la aprobación de la planificación estratégica 2024-2026.</a:t>
            </a:r>
          </a:p>
          <a:p>
            <a:pPr algn="l">
              <a:lnSpc>
                <a:spcPts val="3043"/>
              </a:lnSpc>
            </a:pPr>
            <a:endParaRPr lang="en-US" sz="2536" b="1" spc="22">
              <a:solidFill>
                <a:srgbClr val="595959"/>
              </a:solidFill>
              <a:latin typeface="Nunito Sans Bold"/>
              <a:ea typeface="Nunito Sans Bold"/>
              <a:cs typeface="Nunito Sans Bold"/>
              <a:sym typeface="Nunito Sans Bold"/>
            </a:endParaRPr>
          </a:p>
          <a:p>
            <a:pPr marL="547546" lvl="1" indent="-273773" algn="l">
              <a:lnSpc>
                <a:spcPts val="3043"/>
              </a:lnSpc>
              <a:buFont typeface="Arial"/>
              <a:buChar char="•"/>
            </a:pPr>
            <a:r>
              <a:rPr lang="en-US" sz="2536" b="1" spc="22">
                <a:solidFill>
                  <a:srgbClr val="595959"/>
                </a:solidFill>
                <a:latin typeface="Nunito Sans Bold"/>
                <a:ea typeface="Nunito Sans Bold"/>
                <a:cs typeface="Nunito Sans Bold"/>
                <a:sym typeface="Nunito Sans Bold"/>
              </a:rPr>
              <a:t>Aprobación de candidaturas de servidores públicos a las actividades formativas, de capacitación, de discusión, reflexión e investigación ofrecidos por la Escuela Iberoamericana de Administración y Políticas Públicas (EIAPP) del CLAD.</a:t>
            </a:r>
          </a:p>
          <a:p>
            <a:pPr algn="l">
              <a:lnSpc>
                <a:spcPts val="3043"/>
              </a:lnSpc>
            </a:pPr>
            <a:endParaRPr lang="en-US" sz="2536" b="1" spc="22">
              <a:solidFill>
                <a:srgbClr val="595959"/>
              </a:solidFill>
              <a:latin typeface="Nunito Sans Bold"/>
              <a:ea typeface="Nunito Sans Bold"/>
              <a:cs typeface="Nunito Sans Bold"/>
              <a:sym typeface="Nunito Sans Bold"/>
            </a:endParaRPr>
          </a:p>
          <a:p>
            <a:pPr marL="547546" lvl="1" indent="-273773" algn="l">
              <a:lnSpc>
                <a:spcPts val="3043"/>
              </a:lnSpc>
              <a:buFont typeface="Arial"/>
              <a:buChar char="•"/>
            </a:pPr>
            <a:r>
              <a:rPr lang="en-US" sz="2536" b="1" spc="23">
                <a:solidFill>
                  <a:srgbClr val="595959"/>
                </a:solidFill>
                <a:latin typeface="Nunito Sans Bold"/>
                <a:ea typeface="Nunito Sans Bold"/>
                <a:cs typeface="Nunito Sans Bold"/>
                <a:sym typeface="Nunito Sans Bold"/>
              </a:rPr>
              <a:t>Participación en el primer encuentro del Consejo Directivo, se aprobó la firma de un Memorando de Entendimiento (MoU) con el Banco Interamericano de Desarrollo (BID) y Firma de MoU con CAF - Banco de Desarrollo de América Latina y el Caribe.</a:t>
            </a:r>
          </a:p>
        </p:txBody>
      </p:sp>
      <p:sp>
        <p:nvSpPr>
          <p:cNvPr id="8" name="Freeform 8"/>
          <p:cNvSpPr/>
          <p:nvPr/>
        </p:nvSpPr>
        <p:spPr>
          <a:xfrm>
            <a:off x="6245823" y="334967"/>
            <a:ext cx="6791116" cy="1485557"/>
          </a:xfrm>
          <a:custGeom>
            <a:avLst/>
            <a:gdLst/>
            <a:ahLst/>
            <a:cxnLst/>
            <a:rect l="l" t="t" r="r" b="b"/>
            <a:pathLst>
              <a:path w="6791116" h="1485557">
                <a:moveTo>
                  <a:pt x="0" y="0"/>
                </a:moveTo>
                <a:lnTo>
                  <a:pt x="6791116" y="0"/>
                </a:lnTo>
                <a:lnTo>
                  <a:pt x="6791116" y="1485557"/>
                </a:lnTo>
                <a:lnTo>
                  <a:pt x="0" y="1485557"/>
                </a:lnTo>
                <a:lnTo>
                  <a:pt x="0" y="0"/>
                </a:lnTo>
                <a:close/>
              </a:path>
            </a:pathLst>
          </a:custGeom>
          <a:blipFill>
            <a:blip r:embed="rId5"/>
            <a:stretch>
              <a:fillRect/>
            </a:stretch>
          </a:blipFill>
        </p:spPr>
      </p:sp>
      <p:sp>
        <p:nvSpPr>
          <p:cNvPr id="9" name="Freeform 9"/>
          <p:cNvSpPr/>
          <p:nvPr/>
        </p:nvSpPr>
        <p:spPr>
          <a:xfrm>
            <a:off x="13754232" y="5143500"/>
            <a:ext cx="3505068" cy="3188821"/>
          </a:xfrm>
          <a:custGeom>
            <a:avLst/>
            <a:gdLst/>
            <a:ahLst/>
            <a:cxnLst/>
            <a:rect l="l" t="t" r="r" b="b"/>
            <a:pathLst>
              <a:path w="3505068" h="3188821">
                <a:moveTo>
                  <a:pt x="0" y="0"/>
                </a:moveTo>
                <a:lnTo>
                  <a:pt x="3505068" y="0"/>
                </a:lnTo>
                <a:lnTo>
                  <a:pt x="3505068" y="3188821"/>
                </a:lnTo>
                <a:lnTo>
                  <a:pt x="0" y="3188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1930202" y="2001499"/>
            <a:ext cx="14427595" cy="1495393"/>
          </a:xfrm>
          <a:prstGeom prst="rect">
            <a:avLst/>
          </a:prstGeom>
        </p:spPr>
        <p:txBody>
          <a:bodyPr lIns="0" tIns="0" rIns="0" bIns="0" rtlCol="0" anchor="t">
            <a:spAutoFit/>
          </a:bodyPr>
          <a:lstStyle/>
          <a:p>
            <a:pPr algn="ctr">
              <a:lnSpc>
                <a:spcPts val="3901"/>
              </a:lnSpc>
            </a:pPr>
            <a:r>
              <a:rPr lang="en-US" sz="3251" b="1" spc="30">
                <a:solidFill>
                  <a:srgbClr val="C55A11"/>
                </a:solidFill>
                <a:latin typeface="Nunito Sans Bold"/>
                <a:ea typeface="Nunito Sans Bold"/>
                <a:cs typeface="Nunito Sans Bold"/>
                <a:sym typeface="Nunito Sans Bold"/>
              </a:rPr>
              <a:t>ACCIONES DESARROLLADAS DESDE LA SEGUNDA VICEPRESIDENCIA DEL CENTRO LATINOAMERICANO PARA LA ADMINISTRACIÓN Y EL DESARROLLO –CLAD-</a:t>
            </a:r>
          </a:p>
        </p:txBody>
      </p:sp>
      <p:sp>
        <p:nvSpPr>
          <p:cNvPr id="11" name="AutoShape 11"/>
          <p:cNvSpPr/>
          <p:nvPr/>
        </p:nvSpPr>
        <p:spPr>
          <a:xfrm>
            <a:off x="13395585" y="4472224"/>
            <a:ext cx="0" cy="4961833"/>
          </a:xfrm>
          <a:prstGeom prst="line">
            <a:avLst/>
          </a:prstGeom>
          <a:ln w="38100" cap="flat">
            <a:solidFill>
              <a:srgbClr val="000000"/>
            </a:solidFill>
            <a:prstDash val="solid"/>
            <a:headEnd type="none" w="sm" len="sm"/>
            <a:tailEnd type="none" w="sm" len="sm"/>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3266737" y="2190765"/>
            <a:ext cx="10906462" cy="7627487"/>
          </a:xfrm>
          <a:custGeom>
            <a:avLst/>
            <a:gdLst/>
            <a:ahLst/>
            <a:cxnLst/>
            <a:rect l="l" t="t" r="r" b="b"/>
            <a:pathLst>
              <a:path w="10906462" h="7627487">
                <a:moveTo>
                  <a:pt x="0" y="0"/>
                </a:moveTo>
                <a:lnTo>
                  <a:pt x="10906463" y="0"/>
                </a:lnTo>
                <a:lnTo>
                  <a:pt x="10906463" y="7627487"/>
                </a:lnTo>
                <a:lnTo>
                  <a:pt x="0" y="7627487"/>
                </a:lnTo>
                <a:lnTo>
                  <a:pt x="0" y="0"/>
                </a:lnTo>
                <a:close/>
              </a:path>
            </a:pathLst>
          </a:custGeom>
          <a:blipFill>
            <a:blip r:embed="rId4"/>
            <a:stretch>
              <a:fillRect/>
            </a:stretch>
          </a:blipFill>
        </p:spPr>
      </p:sp>
      <p:sp>
        <p:nvSpPr>
          <p:cNvPr id="10" name="TextBox 10"/>
          <p:cNvSpPr txBox="1"/>
          <p:nvPr/>
        </p:nvSpPr>
        <p:spPr>
          <a:xfrm>
            <a:off x="2230806" y="819955"/>
            <a:ext cx="13414284" cy="755016"/>
          </a:xfrm>
          <a:prstGeom prst="rect">
            <a:avLst/>
          </a:prstGeom>
        </p:spPr>
        <p:txBody>
          <a:bodyPr lIns="0" tIns="0" rIns="0" bIns="0" rtlCol="0" anchor="t">
            <a:spAutoFit/>
          </a:bodyPr>
          <a:lstStyle/>
          <a:p>
            <a:pPr marL="0" lvl="0" indent="0" algn="ctr">
              <a:lnSpc>
                <a:spcPts val="6159"/>
              </a:lnSpc>
              <a:spcBef>
                <a:spcPct val="0"/>
              </a:spcBef>
            </a:pPr>
            <a:r>
              <a:rPr lang="en-US" sz="4399" b="1" u="none" strike="noStrike">
                <a:solidFill>
                  <a:srgbClr val="C55A11"/>
                </a:solidFill>
                <a:latin typeface="Museo Sans 1"/>
                <a:ea typeface="Museo Sans 1"/>
                <a:cs typeface="Museo Sans 1"/>
                <a:sym typeface="Museo Sans 1"/>
              </a:rPr>
              <a:t>Avance seguimiento ANE 2023 – Mesa Sectoriales</a:t>
            </a:r>
          </a:p>
        </p:txBody>
      </p:sp>
      <p:sp>
        <p:nvSpPr>
          <p:cNvPr id="11" name="Freeform 11"/>
          <p:cNvSpPr/>
          <p:nvPr/>
        </p:nvSpPr>
        <p:spPr>
          <a:xfrm>
            <a:off x="15465062" y="8900883"/>
            <a:ext cx="2183043" cy="917368"/>
          </a:xfrm>
          <a:custGeom>
            <a:avLst/>
            <a:gdLst/>
            <a:ahLst/>
            <a:cxnLst/>
            <a:rect l="l" t="t" r="r" b="b"/>
            <a:pathLst>
              <a:path w="2183043" h="917368">
                <a:moveTo>
                  <a:pt x="0" y="0"/>
                </a:moveTo>
                <a:lnTo>
                  <a:pt x="2183043" y="0"/>
                </a:lnTo>
                <a:lnTo>
                  <a:pt x="2183043" y="917368"/>
                </a:lnTo>
                <a:lnTo>
                  <a:pt x="0" y="917368"/>
                </a:lnTo>
                <a:lnTo>
                  <a:pt x="0" y="0"/>
                </a:lnTo>
                <a:close/>
              </a:path>
            </a:pathLst>
          </a:custGeom>
          <a:blipFill>
            <a:blip r:embed="rId3"/>
            <a:stretch>
              <a:fillRect/>
            </a:stretch>
          </a:blipFill>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graphicFrame>
        <p:nvGraphicFramePr>
          <p:cNvPr id="9" name="Table 9"/>
          <p:cNvGraphicFramePr>
            <a:graphicFrameLocks noGrp="1"/>
          </p:cNvGraphicFramePr>
          <p:nvPr/>
        </p:nvGraphicFramePr>
        <p:xfrm>
          <a:off x="1809750" y="2295775"/>
          <a:ext cx="15449549" cy="6457946"/>
        </p:xfrm>
        <a:graphic>
          <a:graphicData uri="http://schemas.openxmlformats.org/drawingml/2006/table">
            <a:tbl>
              <a:tblPr/>
              <a:tblGrid>
                <a:gridCol w="5009324">
                  <a:extLst>
                    <a:ext uri="{9D8B030D-6E8A-4147-A177-3AD203B41FA5}">
                      <a16:colId xmlns:a16="http://schemas.microsoft.com/office/drawing/2014/main" val="20000"/>
                    </a:ext>
                  </a:extLst>
                </a:gridCol>
                <a:gridCol w="1314328">
                  <a:extLst>
                    <a:ext uri="{9D8B030D-6E8A-4147-A177-3AD203B41FA5}">
                      <a16:colId xmlns:a16="http://schemas.microsoft.com/office/drawing/2014/main" val="20001"/>
                    </a:ext>
                  </a:extLst>
                </a:gridCol>
                <a:gridCol w="1835100">
                  <a:extLst>
                    <a:ext uri="{9D8B030D-6E8A-4147-A177-3AD203B41FA5}">
                      <a16:colId xmlns:a16="http://schemas.microsoft.com/office/drawing/2014/main" val="20002"/>
                    </a:ext>
                  </a:extLst>
                </a:gridCol>
                <a:gridCol w="1388723">
                  <a:extLst>
                    <a:ext uri="{9D8B030D-6E8A-4147-A177-3AD203B41FA5}">
                      <a16:colId xmlns:a16="http://schemas.microsoft.com/office/drawing/2014/main" val="20003"/>
                    </a:ext>
                  </a:extLst>
                </a:gridCol>
                <a:gridCol w="1661509">
                  <a:extLst>
                    <a:ext uri="{9D8B030D-6E8A-4147-A177-3AD203B41FA5}">
                      <a16:colId xmlns:a16="http://schemas.microsoft.com/office/drawing/2014/main" val="20004"/>
                    </a:ext>
                  </a:extLst>
                </a:gridCol>
                <a:gridCol w="1165535">
                  <a:extLst>
                    <a:ext uri="{9D8B030D-6E8A-4147-A177-3AD203B41FA5}">
                      <a16:colId xmlns:a16="http://schemas.microsoft.com/office/drawing/2014/main" val="20005"/>
                    </a:ext>
                  </a:extLst>
                </a:gridCol>
                <a:gridCol w="1190335">
                  <a:extLst>
                    <a:ext uri="{9D8B030D-6E8A-4147-A177-3AD203B41FA5}">
                      <a16:colId xmlns:a16="http://schemas.microsoft.com/office/drawing/2014/main" val="20006"/>
                    </a:ext>
                  </a:extLst>
                </a:gridCol>
                <a:gridCol w="1884695">
                  <a:extLst>
                    <a:ext uri="{9D8B030D-6E8A-4147-A177-3AD203B41FA5}">
                      <a16:colId xmlns:a16="http://schemas.microsoft.com/office/drawing/2014/main" val="20007"/>
                    </a:ext>
                  </a:extLst>
                </a:gridCol>
              </a:tblGrid>
              <a:tr h="959965">
                <a:tc>
                  <a:txBody>
                    <a:bodyPr/>
                    <a:lstStyle/>
                    <a:p>
                      <a:pPr algn="ctr">
                        <a:lnSpc>
                          <a:spcPts val="2520"/>
                        </a:lnSpc>
                        <a:defRPr/>
                      </a:pPr>
                      <a:r>
                        <a:rPr lang="en-US" sz="2100">
                          <a:solidFill>
                            <a:srgbClr val="000000"/>
                          </a:solidFill>
                          <a:latin typeface="Helvetica"/>
                          <a:ea typeface="Helvetica"/>
                          <a:cs typeface="Helvetica"/>
                          <a:sym typeface="Helvetica"/>
                        </a:rPr>
                        <a:t>MESA</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1800"/>
                        </a:lnSpc>
                        <a:defRPr/>
                      </a:pPr>
                      <a:r>
                        <a:rPr lang="en-US" sz="1500">
                          <a:solidFill>
                            <a:srgbClr val="000000"/>
                          </a:solidFill>
                          <a:latin typeface="Helvetica"/>
                          <a:ea typeface="Helvetica"/>
                          <a:cs typeface="Helvetica"/>
                          <a:sym typeface="Helvetica"/>
                        </a:rPr>
                        <a:t>CUMPLIDO</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1800"/>
                        </a:lnSpc>
                        <a:defRPr/>
                      </a:pPr>
                      <a:r>
                        <a:rPr lang="en-US" sz="1500">
                          <a:solidFill>
                            <a:srgbClr val="000000"/>
                          </a:solidFill>
                          <a:latin typeface="Helvetica"/>
                          <a:ea typeface="Helvetica"/>
                          <a:cs typeface="Helvetica"/>
                          <a:sym typeface="Helvetica"/>
                        </a:rPr>
                        <a:t>PARCIALMENTE</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1800"/>
                        </a:lnSpc>
                        <a:defRPr/>
                      </a:pPr>
                      <a:r>
                        <a:rPr lang="en-US" sz="1500">
                          <a:solidFill>
                            <a:srgbClr val="000000"/>
                          </a:solidFill>
                          <a:latin typeface="Helvetica"/>
                          <a:ea typeface="Helvetica"/>
                          <a:cs typeface="Helvetica"/>
                          <a:sym typeface="Helvetica"/>
                        </a:rPr>
                        <a:t>PENDIENTE</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1800"/>
                        </a:lnSpc>
                        <a:defRPr/>
                      </a:pPr>
                      <a:r>
                        <a:rPr lang="en-US" sz="1500">
                          <a:solidFill>
                            <a:srgbClr val="000000"/>
                          </a:solidFill>
                          <a:latin typeface="Helvetica"/>
                          <a:ea typeface="Helvetica"/>
                          <a:cs typeface="Helvetica"/>
                          <a:sym typeface="Helvetica"/>
                        </a:rPr>
                        <a:t>PENDIENTE ORGANIZACIÓN SINDICAL</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1800"/>
                        </a:lnSpc>
                        <a:defRPr/>
                      </a:pPr>
                      <a:r>
                        <a:rPr lang="en-US" sz="1500">
                          <a:solidFill>
                            <a:srgbClr val="000000"/>
                          </a:solidFill>
                          <a:latin typeface="Helvetica"/>
                          <a:ea typeface="Helvetica"/>
                          <a:cs typeface="Helvetica"/>
                          <a:sym typeface="Helvetica"/>
                        </a:rPr>
                        <a:t>VENCIDO</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1800"/>
                        </a:lnSpc>
                        <a:defRPr/>
                      </a:pPr>
                      <a:r>
                        <a:rPr lang="en-US" sz="1500">
                          <a:solidFill>
                            <a:srgbClr val="000000"/>
                          </a:solidFill>
                          <a:latin typeface="Helvetica"/>
                          <a:ea typeface="Helvetica"/>
                          <a:cs typeface="Helvetica"/>
                          <a:sym typeface="Helvetica"/>
                        </a:rPr>
                        <a:t>TOTAL</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tc>
                  <a:txBody>
                    <a:bodyPr/>
                    <a:lstStyle/>
                    <a:p>
                      <a:pPr algn="ctr">
                        <a:lnSpc>
                          <a:spcPts val="1800"/>
                        </a:lnSpc>
                        <a:defRPr/>
                      </a:pPr>
                      <a:r>
                        <a:rPr lang="en-US" sz="1500">
                          <a:solidFill>
                            <a:srgbClr val="000000"/>
                          </a:solidFill>
                          <a:latin typeface="Helvetica"/>
                          <a:ea typeface="Helvetica"/>
                          <a:cs typeface="Helvetica"/>
                          <a:sym typeface="Helvetica"/>
                        </a:rPr>
                        <a:t>CUMPLIMIENTO</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1CE32"/>
                    </a:solidFill>
                  </a:tcPr>
                </a:tc>
                <a:extLst>
                  <a:ext uri="{0D108BD9-81ED-4DB2-BD59-A6C34878D82A}">
                    <a16:rowId xmlns:a16="http://schemas.microsoft.com/office/drawing/2014/main" val="10000"/>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Agricultura</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50.00%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1"/>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Ambiente</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9</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33.33%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2"/>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Defensa</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4</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16.67%</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3"/>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Educación</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52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38.46%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4"/>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Genero</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24</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4.17%</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5"/>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Interior</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9</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22.22%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6"/>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Justicia</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29</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37.93%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7"/>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MinEnergia</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4</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73.33%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8"/>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Relaciones Exteriores</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9</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20.00%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09"/>
                  </a:ext>
                </a:extLst>
              </a:tr>
              <a:tr h="418894">
                <a:tc>
                  <a:txBody>
                    <a:bodyPr/>
                    <a:lstStyle/>
                    <a:p>
                      <a:pPr algn="l">
                        <a:lnSpc>
                          <a:spcPts val="2520"/>
                        </a:lnSpc>
                        <a:defRPr/>
                      </a:pPr>
                      <a:r>
                        <a:rPr lang="en-US" sz="2100">
                          <a:solidFill>
                            <a:srgbClr val="000000"/>
                          </a:solidFill>
                          <a:latin typeface="Helvetica"/>
                          <a:ea typeface="Helvetica"/>
                          <a:cs typeface="Helvetica"/>
                          <a:sym typeface="Helvetica"/>
                        </a:rPr>
                        <a:t>Mesa Sectorial de Salud</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18.75%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10"/>
                  </a:ext>
                </a:extLst>
              </a:tr>
              <a:tr h="436347">
                <a:tc>
                  <a:txBody>
                    <a:bodyPr/>
                    <a:lstStyle/>
                    <a:p>
                      <a:pPr algn="l">
                        <a:lnSpc>
                          <a:spcPts val="2520"/>
                        </a:lnSpc>
                        <a:defRPr/>
                      </a:pPr>
                      <a:r>
                        <a:rPr lang="en-US" sz="2100">
                          <a:solidFill>
                            <a:srgbClr val="000000"/>
                          </a:solidFill>
                          <a:latin typeface="Helvetica"/>
                          <a:ea typeface="Helvetica"/>
                          <a:cs typeface="Helvetica"/>
                          <a:sym typeface="Helvetica"/>
                        </a:rPr>
                        <a:t>Mesa Sectorial de Transporte</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11</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54.55%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11"/>
                  </a:ext>
                </a:extLst>
              </a:tr>
              <a:tr h="436347">
                <a:tc>
                  <a:txBody>
                    <a:bodyPr/>
                    <a:lstStyle/>
                    <a:p>
                      <a:pPr algn="l">
                        <a:lnSpc>
                          <a:spcPts val="2520"/>
                        </a:lnSpc>
                        <a:defRPr/>
                      </a:pPr>
                      <a:r>
                        <a:rPr lang="en-US" sz="2100">
                          <a:solidFill>
                            <a:srgbClr val="000000"/>
                          </a:solidFill>
                          <a:latin typeface="Helvetica"/>
                          <a:ea typeface="Helvetica"/>
                          <a:cs typeface="Helvetica"/>
                          <a:sym typeface="Helvetica"/>
                        </a:rPr>
                        <a:t>TOTAL</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62</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106</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14</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188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tc>
                  <a:txBody>
                    <a:bodyPr/>
                    <a:lstStyle/>
                    <a:p>
                      <a:pPr algn="ctr">
                        <a:lnSpc>
                          <a:spcPts val="2520"/>
                        </a:lnSpc>
                        <a:defRPr/>
                      </a:pPr>
                      <a:r>
                        <a:rPr lang="en-US" sz="2100">
                          <a:solidFill>
                            <a:srgbClr val="000000"/>
                          </a:solidFill>
                          <a:latin typeface="Helvetica"/>
                          <a:ea typeface="Helvetica"/>
                          <a:cs typeface="Helvetica"/>
                          <a:sym typeface="Helvetica"/>
                        </a:rPr>
                        <a:t>32.98%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8B2B2"/>
                    </a:solidFill>
                  </a:tcPr>
                </a:tc>
                <a:extLst>
                  <a:ext uri="{0D108BD9-81ED-4DB2-BD59-A6C34878D82A}">
                    <a16:rowId xmlns:a16="http://schemas.microsoft.com/office/drawing/2014/main" val="10012"/>
                  </a:ext>
                </a:extLst>
              </a:tr>
              <a:tr h="436347">
                <a:tc>
                  <a:txBody>
                    <a:bodyPr/>
                    <a:lstStyle/>
                    <a:p>
                      <a:pPr algn="l">
                        <a:lnSpc>
                          <a:spcPts val="2520"/>
                        </a:lnSpc>
                        <a:defRPr/>
                      </a:pPr>
                      <a:r>
                        <a:rPr lang="en-US" sz="2100" b="1">
                          <a:solidFill>
                            <a:srgbClr val="000000"/>
                          </a:solidFill>
                          <a:latin typeface="Helvetica Bold"/>
                          <a:ea typeface="Helvetica Bold"/>
                          <a:cs typeface="Helvetica Bold"/>
                          <a:sym typeface="Helvetica Bold"/>
                        </a:rPr>
                        <a:t>TOTAL</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tc>
                  <a:txBody>
                    <a:bodyPr/>
                    <a:lstStyle/>
                    <a:p>
                      <a:pPr algn="ctr">
                        <a:lnSpc>
                          <a:spcPts val="2520"/>
                        </a:lnSpc>
                        <a:defRPr/>
                      </a:pPr>
                      <a:r>
                        <a:rPr lang="en-US" sz="2100" b="1">
                          <a:solidFill>
                            <a:srgbClr val="000000"/>
                          </a:solidFill>
                          <a:latin typeface="Helvetica Bold"/>
                          <a:ea typeface="Helvetica Bold"/>
                          <a:cs typeface="Helvetica Bold"/>
                          <a:sym typeface="Helvetica Bold"/>
                        </a:rPr>
                        <a:t>32.98%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tc>
                  <a:txBody>
                    <a:bodyPr/>
                    <a:lstStyle/>
                    <a:p>
                      <a:pPr algn="ctr">
                        <a:lnSpc>
                          <a:spcPts val="2520"/>
                        </a:lnSpc>
                        <a:defRPr/>
                      </a:pPr>
                      <a:r>
                        <a:rPr lang="en-US" sz="2100" b="1">
                          <a:solidFill>
                            <a:srgbClr val="000000"/>
                          </a:solidFill>
                          <a:latin typeface="Helvetica Bold"/>
                          <a:ea typeface="Helvetica Bold"/>
                          <a:cs typeface="Helvetica Bold"/>
                          <a:sym typeface="Helvetica Bold"/>
                        </a:rPr>
                        <a:t>56.38%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tc>
                  <a:txBody>
                    <a:bodyPr/>
                    <a:lstStyle/>
                    <a:p>
                      <a:pPr algn="ctr">
                        <a:lnSpc>
                          <a:spcPts val="2520"/>
                        </a:lnSpc>
                        <a:defRPr/>
                      </a:pPr>
                      <a:r>
                        <a:rPr lang="en-US" sz="2100" b="1">
                          <a:solidFill>
                            <a:srgbClr val="000000"/>
                          </a:solidFill>
                          <a:latin typeface="Helvetica Bold"/>
                          <a:ea typeface="Helvetica Bold"/>
                          <a:cs typeface="Helvetica Bold"/>
                          <a:sym typeface="Helvetica Bold"/>
                        </a:rPr>
                        <a:t>7.45%</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tc>
                  <a:txBody>
                    <a:bodyPr/>
                    <a:lstStyle/>
                    <a:p>
                      <a:pPr algn="ctr">
                        <a:lnSpc>
                          <a:spcPts val="2520"/>
                        </a:lnSpc>
                        <a:defRPr/>
                      </a:pPr>
                      <a:r>
                        <a:rPr lang="en-US" sz="2100" b="1">
                          <a:solidFill>
                            <a:srgbClr val="000000"/>
                          </a:solidFill>
                          <a:latin typeface="Helvetica Bold"/>
                          <a:ea typeface="Helvetica Bold"/>
                          <a:cs typeface="Helvetica Bold"/>
                          <a:sym typeface="Helvetica Bold"/>
                        </a:rPr>
                        <a:t>1.60%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tc>
                  <a:txBody>
                    <a:bodyPr/>
                    <a:lstStyle/>
                    <a:p>
                      <a:pPr algn="ctr">
                        <a:lnSpc>
                          <a:spcPts val="2520"/>
                        </a:lnSpc>
                        <a:defRPr/>
                      </a:pPr>
                      <a:r>
                        <a:rPr lang="en-US" sz="2100" b="1">
                          <a:solidFill>
                            <a:srgbClr val="000000"/>
                          </a:solidFill>
                          <a:latin typeface="Helvetica Bold"/>
                          <a:ea typeface="Helvetica Bold"/>
                          <a:cs typeface="Helvetica Bold"/>
                          <a:sym typeface="Helvetica Bold"/>
                        </a:rPr>
                        <a:t>1.60%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tc>
                  <a:txBody>
                    <a:bodyPr/>
                    <a:lstStyle/>
                    <a:p>
                      <a:pPr algn="ctr">
                        <a:lnSpc>
                          <a:spcPts val="2520"/>
                        </a:lnSpc>
                        <a:defRPr/>
                      </a:pPr>
                      <a:r>
                        <a:rPr lang="en-US" sz="2100" b="1">
                          <a:solidFill>
                            <a:srgbClr val="000000"/>
                          </a:solidFill>
                          <a:latin typeface="Helvetica Bold"/>
                          <a:ea typeface="Helvetica Bold"/>
                          <a:cs typeface="Helvetica Bold"/>
                          <a:sym typeface="Helvetica Bold"/>
                        </a:rPr>
                        <a:t>100.00%</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tc>
                  <a:txBody>
                    <a:bodyPr/>
                    <a:lstStyle/>
                    <a:p>
                      <a:pPr algn="ctr">
                        <a:lnSpc>
                          <a:spcPts val="2520"/>
                        </a:lnSpc>
                        <a:defRPr/>
                      </a:pPr>
                      <a:r>
                        <a:rPr lang="en-US" sz="2100" b="1">
                          <a:solidFill>
                            <a:srgbClr val="000000"/>
                          </a:solidFill>
                          <a:latin typeface="Helvetica Bold"/>
                          <a:ea typeface="Helvetica Bold"/>
                          <a:cs typeface="Helvetica Bold"/>
                          <a:sym typeface="Helvetica Bold"/>
                        </a:rPr>
                        <a:t>32.98%</a:t>
                      </a:r>
                      <a:endParaRPr lang="en-US" sz="1100"/>
                    </a:p>
                  </a:txBody>
                  <a:tcPr marL="0" marR="0" marT="0" marB="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6D861"/>
                    </a:solidFill>
                  </a:tcPr>
                </a:tc>
                <a:extLst>
                  <a:ext uri="{0D108BD9-81ED-4DB2-BD59-A6C34878D82A}">
                    <a16:rowId xmlns:a16="http://schemas.microsoft.com/office/drawing/2014/main" val="10013"/>
                  </a:ext>
                </a:extLst>
              </a:tr>
            </a:tbl>
          </a:graphicData>
        </a:graphic>
      </p:graphicFrame>
      <p:sp>
        <p:nvSpPr>
          <p:cNvPr id="10" name="TextBox 10"/>
          <p:cNvSpPr txBox="1"/>
          <p:nvPr/>
        </p:nvSpPr>
        <p:spPr>
          <a:xfrm>
            <a:off x="851162" y="9632909"/>
            <a:ext cx="12027966" cy="416391"/>
          </a:xfrm>
          <a:prstGeom prst="rect">
            <a:avLst/>
          </a:prstGeom>
        </p:spPr>
        <p:txBody>
          <a:bodyPr lIns="0" tIns="0" rIns="0" bIns="0" rtlCol="0" anchor="t">
            <a:spAutoFit/>
          </a:bodyPr>
          <a:lstStyle/>
          <a:p>
            <a:pPr algn="l">
              <a:lnSpc>
                <a:spcPts val="1439"/>
              </a:lnSpc>
            </a:pPr>
            <a:r>
              <a:rPr lang="en-US" sz="1200" spc="11">
                <a:solidFill>
                  <a:srgbClr val="000000"/>
                </a:solidFill>
                <a:latin typeface="TT Rounds Condensed"/>
                <a:ea typeface="TT Rounds Condensed"/>
                <a:cs typeface="TT Rounds Condensed"/>
                <a:sym typeface="TT Rounds Condensed"/>
              </a:rPr>
              <a:t>(Fecha de corte: 10 de julio de 2024)</a:t>
            </a:r>
          </a:p>
          <a:p>
            <a:pPr algn="l">
              <a:lnSpc>
                <a:spcPts val="1439"/>
              </a:lnSpc>
            </a:pPr>
            <a:endParaRPr lang="en-US" sz="1200" spc="11">
              <a:solidFill>
                <a:srgbClr val="000000"/>
              </a:solidFill>
              <a:latin typeface="TT Rounds Condensed"/>
              <a:ea typeface="TT Rounds Condensed"/>
              <a:cs typeface="TT Rounds Condensed"/>
              <a:sym typeface="TT Rounds Condensed"/>
            </a:endParaRPr>
          </a:p>
        </p:txBody>
      </p:sp>
      <p:sp>
        <p:nvSpPr>
          <p:cNvPr id="11" name="TextBox 11"/>
          <p:cNvSpPr txBox="1"/>
          <p:nvPr/>
        </p:nvSpPr>
        <p:spPr>
          <a:xfrm>
            <a:off x="2939189" y="661575"/>
            <a:ext cx="13414284" cy="755016"/>
          </a:xfrm>
          <a:prstGeom prst="rect">
            <a:avLst/>
          </a:prstGeom>
        </p:spPr>
        <p:txBody>
          <a:bodyPr lIns="0" tIns="0" rIns="0" bIns="0" rtlCol="0" anchor="t">
            <a:spAutoFit/>
          </a:bodyPr>
          <a:lstStyle/>
          <a:p>
            <a:pPr marL="0" lvl="0" indent="0" algn="ctr">
              <a:lnSpc>
                <a:spcPts val="6159"/>
              </a:lnSpc>
              <a:spcBef>
                <a:spcPct val="0"/>
              </a:spcBef>
            </a:pPr>
            <a:r>
              <a:rPr lang="en-US" sz="4399" b="1" u="none" strike="noStrike">
                <a:solidFill>
                  <a:srgbClr val="C55A11"/>
                </a:solidFill>
                <a:latin typeface="Museo Sans 1"/>
                <a:ea typeface="Museo Sans 1"/>
                <a:cs typeface="Museo Sans 1"/>
                <a:sym typeface="Museo Sans 1"/>
              </a:rPr>
              <a:t>Avance seguimiento ANE 2023 – Mesa Sectoriales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Freeform 9"/>
          <p:cNvSpPr/>
          <p:nvPr/>
        </p:nvSpPr>
        <p:spPr>
          <a:xfrm>
            <a:off x="2152058" y="499222"/>
            <a:ext cx="13883330" cy="7822505"/>
          </a:xfrm>
          <a:custGeom>
            <a:avLst/>
            <a:gdLst/>
            <a:ahLst/>
            <a:cxnLst/>
            <a:rect l="l" t="t" r="r" b="b"/>
            <a:pathLst>
              <a:path w="13883330" h="7822505">
                <a:moveTo>
                  <a:pt x="0" y="0"/>
                </a:moveTo>
                <a:lnTo>
                  <a:pt x="13883330" y="0"/>
                </a:lnTo>
                <a:lnTo>
                  <a:pt x="13883330" y="7822505"/>
                </a:lnTo>
                <a:lnTo>
                  <a:pt x="0" y="7822505"/>
                </a:lnTo>
                <a:lnTo>
                  <a:pt x="0" y="0"/>
                </a:lnTo>
                <a:close/>
              </a:path>
            </a:pathLst>
          </a:custGeom>
          <a:blipFill>
            <a:blip r:embed="rId4"/>
            <a:stretch>
              <a:fillRect/>
            </a:stretch>
          </a:blipFill>
        </p:spPr>
      </p:sp>
      <p:sp>
        <p:nvSpPr>
          <p:cNvPr id="10" name="TextBox 10"/>
          <p:cNvSpPr txBox="1"/>
          <p:nvPr/>
        </p:nvSpPr>
        <p:spPr>
          <a:xfrm>
            <a:off x="422225" y="8556967"/>
            <a:ext cx="17443550" cy="1457325"/>
          </a:xfrm>
          <a:prstGeom prst="rect">
            <a:avLst/>
          </a:prstGeom>
        </p:spPr>
        <p:txBody>
          <a:bodyPr lIns="0" tIns="0" rIns="0" bIns="0" rtlCol="0" anchor="t">
            <a:spAutoFit/>
          </a:bodyPr>
          <a:lstStyle/>
          <a:p>
            <a:pPr algn="l">
              <a:lnSpc>
                <a:spcPts val="1320"/>
              </a:lnSpc>
            </a:pPr>
            <a:r>
              <a:rPr lang="en-US" sz="1100">
                <a:solidFill>
                  <a:srgbClr val="000000"/>
                </a:solidFill>
                <a:latin typeface="Nunito Sans"/>
                <a:ea typeface="Nunito Sans"/>
                <a:cs typeface="Nunito Sans"/>
                <a:sym typeface="Nunito Sans"/>
              </a:rPr>
              <a:t>Notas:</a:t>
            </a:r>
          </a:p>
          <a:p>
            <a:pPr algn="l">
              <a:lnSpc>
                <a:spcPts val="1320"/>
              </a:lnSpc>
            </a:pPr>
            <a:r>
              <a:rPr lang="en-US" sz="1100">
                <a:solidFill>
                  <a:srgbClr val="000000"/>
                </a:solidFill>
                <a:latin typeface="Nunito Sans"/>
                <a:ea typeface="Nunito Sans"/>
                <a:cs typeface="Nunito Sans"/>
                <a:sym typeface="Nunito Sans"/>
              </a:rPr>
              <a:t>1. Incluye los servidores de las sociedades de economía mixta o por acciones, con participación de la Nación igual o superior al 50%. - diciembre de 2023 - 2. Fuente: Sector Defensa: Ministerio de Defensa Nacional - Fuerzas Militares, Policía Nacional (diciembre 31 de 2023) - 3. Fuente: Ministerio de Educación Nacional – octubre de 2023 - 4. Incluye Empleados públicos (Libre nombramiento y remoción, Carrera administrativa, Periodo fijo, Elección popular), Trabajadores del Estado. - 5. Fuente: Consolidado de Hacienda e Información Pública - CHIP de la Contraloría General de la República (Información a 31 de diciembre 2022 con fecha de reporte 07 de septiembre de 2023) y Departamento Administrativo del Servicio Civil Distrital -DASCD – septiembre de 2023 - 6. Fuente: Dirección Ejecutiva de Administración Judicial (diciembre de 2023), Fiscalía General de la Nación, Instituto Nacional de Medicina Legal. - 7. Incluye Empleados públicos y Trabajadores del Estado. Incluye servidores de los entes universitarios autónomos - 8. Incluye: Procuraduría General de la Nación, Defensoría del Pueblo, Contraloría General de la República, Fondo de Bienestar Social de la Contraloría, Auditoria General de la República, Personerías y Contralorías Territoriales y Veeduría Distrital. - 9. Incluye: Registraduría Nacional del Estado Civil y Consejo Nacional Electoral (Incluye supernumerarios - 10. Incluye: Empleados públicos y Trabajadores del Estado - 10. Incluye Congresistas (Senado, Cámara de Representantes) UTL y Empleados públicos con corte a diciembre de 2023.</a:t>
            </a:r>
          </a:p>
          <a:p>
            <a:pPr algn="l">
              <a:lnSpc>
                <a:spcPts val="1320"/>
              </a:lnSpc>
            </a:pPr>
            <a:endParaRPr lang="en-US" sz="1100">
              <a:solidFill>
                <a:srgbClr val="000000"/>
              </a:solidFill>
              <a:latin typeface="Nunito Sans"/>
              <a:ea typeface="Nunito Sans"/>
              <a:cs typeface="Nunito Sans"/>
              <a:sym typeface="Nunito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5" name="Freeform 5"/>
          <p:cNvSpPr/>
          <p:nvPr/>
        </p:nvSpPr>
        <p:spPr>
          <a:xfrm>
            <a:off x="15762126" y="499222"/>
            <a:ext cx="2183043" cy="917369"/>
          </a:xfrm>
          <a:custGeom>
            <a:avLst/>
            <a:gdLst/>
            <a:ahLst/>
            <a:cxnLst/>
            <a:rect l="l" t="t" r="r" b="b"/>
            <a:pathLst>
              <a:path w="2183043" h="917369">
                <a:moveTo>
                  <a:pt x="0" y="0"/>
                </a:moveTo>
                <a:lnTo>
                  <a:pt x="2183043" y="0"/>
                </a:lnTo>
                <a:lnTo>
                  <a:pt x="2183043" y="917369"/>
                </a:lnTo>
                <a:lnTo>
                  <a:pt x="0" y="917369"/>
                </a:lnTo>
                <a:lnTo>
                  <a:pt x="0" y="0"/>
                </a:lnTo>
                <a:close/>
              </a:path>
            </a:pathLst>
          </a:custGeom>
          <a:blipFill>
            <a:blip r:embed="rId3"/>
            <a:stretch>
              <a:fillRect/>
            </a:stretch>
          </a:blipFill>
        </p:spPr>
      </p:sp>
      <p:grpSp>
        <p:nvGrpSpPr>
          <p:cNvPr id="6" name="Group 6"/>
          <p:cNvGrpSpPr/>
          <p:nvPr/>
        </p:nvGrpSpPr>
        <p:grpSpPr>
          <a:xfrm>
            <a:off x="0" y="0"/>
            <a:ext cx="18288000" cy="11530853"/>
            <a:chOff x="0" y="0"/>
            <a:chExt cx="24384000" cy="15374471"/>
          </a:xfrm>
        </p:grpSpPr>
        <p:sp>
          <p:nvSpPr>
            <p:cNvPr id="7" name="Freeform 7"/>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8" name="Freeform 8"/>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9" name="TextBox 9"/>
          <p:cNvSpPr txBox="1"/>
          <p:nvPr/>
        </p:nvSpPr>
        <p:spPr>
          <a:xfrm>
            <a:off x="1942414" y="426210"/>
            <a:ext cx="13414284" cy="755016"/>
          </a:xfrm>
          <a:prstGeom prst="rect">
            <a:avLst/>
          </a:prstGeom>
        </p:spPr>
        <p:txBody>
          <a:bodyPr lIns="0" tIns="0" rIns="0" bIns="0" rtlCol="0" anchor="t">
            <a:spAutoFit/>
          </a:bodyPr>
          <a:lstStyle/>
          <a:p>
            <a:pPr marL="0" lvl="0" indent="0" algn="ctr">
              <a:lnSpc>
                <a:spcPts val="6159"/>
              </a:lnSpc>
              <a:spcBef>
                <a:spcPct val="0"/>
              </a:spcBef>
            </a:pPr>
            <a:r>
              <a:rPr lang="en-US" sz="4399" b="1" u="none" strike="noStrike">
                <a:solidFill>
                  <a:srgbClr val="C55A11"/>
                </a:solidFill>
                <a:latin typeface="Museo Sans 1"/>
                <a:ea typeface="Museo Sans 1"/>
                <a:cs typeface="Museo Sans 1"/>
                <a:sym typeface="Museo Sans 1"/>
              </a:rPr>
              <a:t>Gestión Estratégica del Talento Humano</a:t>
            </a:r>
          </a:p>
        </p:txBody>
      </p:sp>
      <p:sp>
        <p:nvSpPr>
          <p:cNvPr id="10" name="Freeform 10"/>
          <p:cNvSpPr/>
          <p:nvPr/>
        </p:nvSpPr>
        <p:spPr>
          <a:xfrm>
            <a:off x="14053932" y="1324811"/>
            <a:ext cx="3399398" cy="3119141"/>
          </a:xfrm>
          <a:custGeom>
            <a:avLst/>
            <a:gdLst/>
            <a:ahLst/>
            <a:cxnLst/>
            <a:rect l="l" t="t" r="r" b="b"/>
            <a:pathLst>
              <a:path w="3399398" h="3119141">
                <a:moveTo>
                  <a:pt x="0" y="0"/>
                </a:moveTo>
                <a:lnTo>
                  <a:pt x="3399398" y="0"/>
                </a:lnTo>
                <a:lnTo>
                  <a:pt x="3399398" y="3119140"/>
                </a:lnTo>
                <a:lnTo>
                  <a:pt x="0" y="3119140"/>
                </a:lnTo>
                <a:lnTo>
                  <a:pt x="0" y="0"/>
                </a:lnTo>
                <a:close/>
              </a:path>
            </a:pathLst>
          </a:custGeom>
          <a:blipFill>
            <a:blip r:embed="rId4"/>
            <a:stretch>
              <a:fillRect l="-7017"/>
            </a:stretch>
          </a:blipFill>
        </p:spPr>
      </p:sp>
      <p:graphicFrame>
        <p:nvGraphicFramePr>
          <p:cNvPr id="11" name="Table 11"/>
          <p:cNvGraphicFramePr>
            <a:graphicFrameLocks noGrp="1"/>
          </p:cNvGraphicFramePr>
          <p:nvPr/>
        </p:nvGraphicFramePr>
        <p:xfrm>
          <a:off x="815008" y="1676940"/>
          <a:ext cx="13296900" cy="7444717"/>
        </p:xfrm>
        <a:graphic>
          <a:graphicData uri="http://schemas.openxmlformats.org/drawingml/2006/table">
            <a:tbl>
              <a:tblPr/>
              <a:tblGrid>
                <a:gridCol w="4879425">
                  <a:extLst>
                    <a:ext uri="{9D8B030D-6E8A-4147-A177-3AD203B41FA5}">
                      <a16:colId xmlns:a16="http://schemas.microsoft.com/office/drawing/2014/main" val="20000"/>
                    </a:ext>
                  </a:extLst>
                </a:gridCol>
                <a:gridCol w="4879425">
                  <a:extLst>
                    <a:ext uri="{9D8B030D-6E8A-4147-A177-3AD203B41FA5}">
                      <a16:colId xmlns:a16="http://schemas.microsoft.com/office/drawing/2014/main" val="20001"/>
                    </a:ext>
                  </a:extLst>
                </a:gridCol>
                <a:gridCol w="1622381">
                  <a:extLst>
                    <a:ext uri="{9D8B030D-6E8A-4147-A177-3AD203B41FA5}">
                      <a16:colId xmlns:a16="http://schemas.microsoft.com/office/drawing/2014/main" val="20002"/>
                    </a:ext>
                  </a:extLst>
                </a:gridCol>
                <a:gridCol w="1915669">
                  <a:extLst>
                    <a:ext uri="{9D8B030D-6E8A-4147-A177-3AD203B41FA5}">
                      <a16:colId xmlns:a16="http://schemas.microsoft.com/office/drawing/2014/main" val="20003"/>
                    </a:ext>
                  </a:extLst>
                </a:gridCol>
              </a:tblGrid>
              <a:tr h="1846773">
                <a:tc gridSpan="4">
                  <a:txBody>
                    <a:bodyPr/>
                    <a:lstStyle/>
                    <a:p>
                      <a:pPr algn="ctr">
                        <a:lnSpc>
                          <a:spcPts val="2160"/>
                        </a:lnSpc>
                        <a:defRPr/>
                      </a:pPr>
                      <a:r>
                        <a:rPr lang="en-US" sz="1800" b="1">
                          <a:solidFill>
                            <a:srgbClr val="FFFFFF"/>
                          </a:solidFill>
                          <a:latin typeface="Helvetica Bold"/>
                          <a:ea typeface="Helvetica Bold"/>
                          <a:cs typeface="Helvetica Bold"/>
                          <a:sym typeface="Helvetica Bold"/>
                        </a:rPr>
                        <a:t>Propósito: Que las entidades cuenten con talento humano integral, idóneo, comprometido y transparente que contribuya a cumplir con la misión institucional y los fines del Estado, al mismo tiempo que logra su propio desarrollo personal y laboral.</a:t>
                      </a:r>
                      <a:endParaRPr lang="en-US" sz="1100"/>
                    </a:p>
                  </a:txBody>
                  <a:tcPr marL="8028" marR="8028" marT="8028" marB="8028" anchor="ctr">
                    <a:lnL w="6350" cap="flat" cmpd="sng" algn="ctr">
                      <a:solidFill>
                        <a:srgbClr val="000000"/>
                      </a:solidFill>
                      <a:prstDash val="dash"/>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tc hMerge="1">
                  <a:txBody>
                    <a:bodyPr/>
                    <a:lstStyle/>
                    <a:p>
                      <a:pPr algn="ctr">
                        <a:lnSpc>
                          <a:spcPts val="2160"/>
                        </a:lnSpc>
                        <a:defRPr/>
                      </a:pPr>
                      <a:r>
                        <a:rPr lang="en-US" sz="1800" b="1">
                          <a:solidFill>
                            <a:srgbClr val="FFFFFF"/>
                          </a:solidFill>
                          <a:latin typeface="Helvetica Bold"/>
                          <a:ea typeface="Helvetica Bold"/>
                          <a:cs typeface="Helvetica Bold"/>
                          <a:sym typeface="Helvetica Bold"/>
                        </a:rPr>
                        <a:t>Propósito: Que las entidades cuenten con talento humano integral, idóneo, comprometido y transparente que contribuya a cumplir con la misión institucional y los fines del Estado, al mismo tiempo que logra su propio desarrollo personal y laboral.</a:t>
                      </a:r>
                      <a:endParaRPr lang="en-US" sz="1100"/>
                    </a:p>
                  </a:txBody>
                  <a:tcPr marL="8028" marR="8028" marT="8028" marB="8028" anchor="ctr">
                    <a:lnL w="6350" cap="flat" cmpd="sng" algn="ctr">
                      <a:solidFill>
                        <a:srgbClr val="000000"/>
                      </a:solidFill>
                      <a:prstDash val="dash"/>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tc hMerge="1">
                  <a:txBody>
                    <a:bodyPr/>
                    <a:lstStyle/>
                    <a:p>
                      <a:pPr algn="ctr">
                        <a:lnSpc>
                          <a:spcPts val="2160"/>
                        </a:lnSpc>
                        <a:defRPr/>
                      </a:pPr>
                      <a:r>
                        <a:rPr lang="en-US" sz="1800" b="1">
                          <a:solidFill>
                            <a:srgbClr val="FFFFFF"/>
                          </a:solidFill>
                          <a:latin typeface="Helvetica Bold"/>
                          <a:ea typeface="Helvetica Bold"/>
                          <a:cs typeface="Helvetica Bold"/>
                          <a:sym typeface="Helvetica Bold"/>
                        </a:rPr>
                        <a:t>Propósito: Que las entidades cuenten con talento humano integral, idóneo, comprometido y transparente que contribuya a cumplir con la misión institucional y los fines del Estado, al mismo tiempo que logra su propio desarrollo personal y laboral.</a:t>
                      </a:r>
                      <a:endParaRPr lang="en-US" sz="1100"/>
                    </a:p>
                  </a:txBody>
                  <a:tcPr marL="8028" marR="8028" marT="8028" marB="8028" anchor="ctr">
                    <a:lnL w="6350" cap="flat" cmpd="sng" algn="ctr">
                      <a:solidFill>
                        <a:srgbClr val="000000"/>
                      </a:solidFill>
                      <a:prstDash val="dash"/>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tc hMerge="1">
                  <a:txBody>
                    <a:bodyPr/>
                    <a:lstStyle/>
                    <a:p>
                      <a:pPr algn="ctr">
                        <a:lnSpc>
                          <a:spcPts val="2160"/>
                        </a:lnSpc>
                        <a:defRPr/>
                      </a:pPr>
                      <a:r>
                        <a:rPr lang="en-US" sz="1800" b="1">
                          <a:solidFill>
                            <a:srgbClr val="FFFFFF"/>
                          </a:solidFill>
                          <a:latin typeface="Helvetica Bold"/>
                          <a:ea typeface="Helvetica Bold"/>
                          <a:cs typeface="Helvetica Bold"/>
                          <a:sym typeface="Helvetica Bold"/>
                        </a:rPr>
                        <a:t>Propósito: Que las entidades cuenten con talento humano integral, idóneo, comprometido y transparente que contribuya a cumplir con la misión institucional y los fines del Estado, al mismo tiempo que logra su propio desarrollo personal y laboral.</a:t>
                      </a:r>
                      <a:endParaRPr lang="en-US" sz="1100"/>
                    </a:p>
                  </a:txBody>
                  <a:tcPr marL="8028" marR="8028" marT="8028" marB="8028" anchor="ctr">
                    <a:lnL w="6350" cap="flat" cmpd="sng" algn="ctr">
                      <a:solidFill>
                        <a:srgbClr val="000000"/>
                      </a:solidFill>
                      <a:prstDash val="dash"/>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extLst>
                  <a:ext uri="{0D108BD9-81ED-4DB2-BD59-A6C34878D82A}">
                    <a16:rowId xmlns:a16="http://schemas.microsoft.com/office/drawing/2014/main" val="10000"/>
                  </a:ext>
                </a:extLst>
              </a:tr>
              <a:tr h="565759">
                <a:tc>
                  <a:txBody>
                    <a:bodyPr/>
                    <a:lstStyle/>
                    <a:p>
                      <a:pPr algn="ctr">
                        <a:lnSpc>
                          <a:spcPts val="2160"/>
                        </a:lnSpc>
                        <a:defRPr/>
                      </a:pPr>
                      <a:r>
                        <a:rPr lang="en-US" sz="1800" b="1">
                          <a:solidFill>
                            <a:srgbClr val="FFFFFF"/>
                          </a:solidFill>
                          <a:latin typeface="Helvetica Bold"/>
                          <a:ea typeface="Helvetica Bold"/>
                          <a:cs typeface="Helvetica Bold"/>
                          <a:sym typeface="Helvetica Bold"/>
                        </a:rPr>
                        <a:t>Tema</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tc>
                  <a:txBody>
                    <a:bodyPr/>
                    <a:lstStyle/>
                    <a:p>
                      <a:pPr algn="ctr">
                        <a:lnSpc>
                          <a:spcPts val="2160"/>
                        </a:lnSpc>
                        <a:defRPr/>
                      </a:pPr>
                      <a:r>
                        <a:rPr lang="en-US" sz="1800" b="1">
                          <a:solidFill>
                            <a:srgbClr val="FFFFFF"/>
                          </a:solidFill>
                          <a:latin typeface="Helvetica Bold"/>
                          <a:ea typeface="Helvetica Bold"/>
                          <a:cs typeface="Helvetica Bold"/>
                          <a:sym typeface="Helvetica Bold"/>
                        </a:rPr>
                        <a:t>Hitos</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tc>
                  <a:txBody>
                    <a:bodyPr/>
                    <a:lstStyle/>
                    <a:p>
                      <a:pPr algn="ctr">
                        <a:lnSpc>
                          <a:spcPts val="2160"/>
                        </a:lnSpc>
                        <a:defRPr/>
                      </a:pPr>
                      <a:r>
                        <a:rPr lang="en-US" sz="1800" b="1">
                          <a:solidFill>
                            <a:srgbClr val="FFFFFF"/>
                          </a:solidFill>
                          <a:latin typeface="Helvetica Bold"/>
                          <a:ea typeface="Helvetica Bold"/>
                          <a:cs typeface="Helvetica Bold"/>
                          <a:sym typeface="Helvetica Bold"/>
                        </a:rPr>
                        <a:t>Ponderación</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tc>
                  <a:txBody>
                    <a:bodyPr/>
                    <a:lstStyle/>
                    <a:p>
                      <a:pPr algn="ctr">
                        <a:lnSpc>
                          <a:spcPts val="2160"/>
                        </a:lnSpc>
                        <a:defRPr/>
                      </a:pPr>
                      <a:r>
                        <a:rPr lang="en-US" sz="1800" b="1">
                          <a:solidFill>
                            <a:srgbClr val="FFFFFF"/>
                          </a:solidFill>
                          <a:latin typeface="Helvetica Bold"/>
                          <a:ea typeface="Helvetica Bold"/>
                          <a:cs typeface="Helvetica Bold"/>
                          <a:sym typeface="Helvetica Bold"/>
                        </a:rPr>
                        <a:t>Producto final </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305496"/>
                    </a:solidFill>
                  </a:tcPr>
                </a:tc>
                <a:extLst>
                  <a:ext uri="{0D108BD9-81ED-4DB2-BD59-A6C34878D82A}">
                    <a16:rowId xmlns:a16="http://schemas.microsoft.com/office/drawing/2014/main" val="10001"/>
                  </a:ext>
                </a:extLst>
              </a:tr>
              <a:tr h="948911">
                <a:tc rowSpan="7">
                  <a:txBody>
                    <a:bodyPr/>
                    <a:lstStyle/>
                    <a:p>
                      <a:pPr algn="ctr">
                        <a:lnSpc>
                          <a:spcPts val="2520"/>
                        </a:lnSpc>
                        <a:defRPr/>
                      </a:pPr>
                      <a:r>
                        <a:rPr lang="en-US" sz="2100">
                          <a:solidFill>
                            <a:srgbClr val="000000"/>
                          </a:solidFill>
                          <a:latin typeface="Helvetica"/>
                          <a:ea typeface="Helvetica"/>
                          <a:cs typeface="Helvetica"/>
                          <a:sym typeface="Helvetica"/>
                        </a:rPr>
                        <a:t>Planeación Estratégica TH</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A9D08E"/>
                    </a:solidFill>
                  </a:tcPr>
                </a:tc>
                <a:tc>
                  <a:txBody>
                    <a:bodyPr/>
                    <a:lstStyle/>
                    <a:p>
                      <a:pPr algn="ctr">
                        <a:lnSpc>
                          <a:spcPts val="1889"/>
                        </a:lnSpc>
                        <a:defRPr/>
                      </a:pPr>
                      <a:r>
                        <a:rPr lang="en-US" sz="1575">
                          <a:solidFill>
                            <a:srgbClr val="000000"/>
                          </a:solidFill>
                          <a:latin typeface="Helvetica"/>
                          <a:ea typeface="Helvetica"/>
                          <a:cs typeface="Helvetica"/>
                          <a:sym typeface="Helvetica"/>
                        </a:rPr>
                        <a:t>Diagnóstico estado actual (diligenciamiento matriz de autodiagnóstico) y Plan de acción vigencia 2024</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30%</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Matriz Autodiagnóstico con plan de acción elaborado</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2"/>
                  </a:ext>
                </a:extLst>
              </a:tr>
              <a:tr h="565759">
                <a:tc vMerge="1">
                  <a:txBody>
                    <a:bodyPr/>
                    <a:lstStyle/>
                    <a:p>
                      <a:pPr algn="ctr">
                        <a:lnSpc>
                          <a:spcPts val="2520"/>
                        </a:lnSpc>
                        <a:defRPr/>
                      </a:pPr>
                      <a:r>
                        <a:rPr lang="en-US" sz="2100">
                          <a:solidFill>
                            <a:srgbClr val="000000"/>
                          </a:solidFill>
                          <a:latin typeface="Helvetica"/>
                          <a:ea typeface="Helvetica"/>
                          <a:cs typeface="Helvetica"/>
                          <a:sym typeface="Helvetica"/>
                        </a:rPr>
                        <a:t>Planeación Estratégica TH</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A9D08E"/>
                    </a:solidFill>
                  </a:tcPr>
                </a:tc>
                <a:tc>
                  <a:txBody>
                    <a:bodyPr/>
                    <a:lstStyle/>
                    <a:p>
                      <a:pPr algn="ctr">
                        <a:lnSpc>
                          <a:spcPts val="1889"/>
                        </a:lnSpc>
                        <a:defRPr/>
                      </a:pPr>
                      <a:r>
                        <a:rPr lang="en-US" sz="1575">
                          <a:solidFill>
                            <a:srgbClr val="000000"/>
                          </a:solidFill>
                          <a:latin typeface="Helvetica"/>
                          <a:ea typeface="Helvetica"/>
                          <a:cs typeface="Helvetica"/>
                          <a:sym typeface="Helvetica"/>
                        </a:rPr>
                        <a:t>Servidores con HV y vinculación completa en SIGEP</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15%</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Reporte vinculación</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3"/>
                  </a:ext>
                </a:extLst>
              </a:tr>
              <a:tr h="719541">
                <a:tc vMerge="1">
                  <a:txBody>
                    <a:bodyPr/>
                    <a:lstStyle/>
                    <a:p>
                      <a:pPr algn="ctr">
                        <a:lnSpc>
                          <a:spcPts val="2520"/>
                        </a:lnSpc>
                        <a:defRPr/>
                      </a:pPr>
                      <a:r>
                        <a:rPr lang="en-US" sz="2100">
                          <a:solidFill>
                            <a:srgbClr val="000000"/>
                          </a:solidFill>
                          <a:latin typeface="Helvetica"/>
                          <a:ea typeface="Helvetica"/>
                          <a:cs typeface="Helvetica"/>
                          <a:sym typeface="Helvetica"/>
                        </a:rPr>
                        <a:t>Planeación Estratégica TH</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A9D08E"/>
                    </a:solidFill>
                  </a:tcPr>
                </a:tc>
                <a:tc>
                  <a:txBody>
                    <a:bodyPr/>
                    <a:lstStyle/>
                    <a:p>
                      <a:pPr algn="ctr">
                        <a:lnSpc>
                          <a:spcPts val="1889"/>
                        </a:lnSpc>
                        <a:defRPr/>
                      </a:pPr>
                      <a:r>
                        <a:rPr lang="en-US" sz="1575">
                          <a:solidFill>
                            <a:srgbClr val="000000"/>
                          </a:solidFill>
                          <a:latin typeface="Helvetica"/>
                          <a:ea typeface="Helvetica"/>
                          <a:cs typeface="Helvetica"/>
                          <a:sym typeface="Helvetica"/>
                        </a:rPr>
                        <a:t>Seguimiento a la provisión de los empleos en el marco de la Formalización Artículo 82 PND o cumplimiento de la cuota en género/discapacidad/jóvenes</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15%</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Matriz Empleo Público</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4"/>
                  </a:ext>
                </a:extLst>
              </a:tr>
              <a:tr h="719541">
                <a:tc vMerge="1">
                  <a:txBody>
                    <a:bodyPr/>
                    <a:lstStyle/>
                    <a:p>
                      <a:pPr algn="ctr">
                        <a:lnSpc>
                          <a:spcPts val="2520"/>
                        </a:lnSpc>
                        <a:defRPr/>
                      </a:pPr>
                      <a:r>
                        <a:rPr lang="en-US" sz="2100">
                          <a:solidFill>
                            <a:srgbClr val="000000"/>
                          </a:solidFill>
                          <a:latin typeface="Helvetica"/>
                          <a:ea typeface="Helvetica"/>
                          <a:cs typeface="Helvetica"/>
                          <a:sym typeface="Helvetica"/>
                        </a:rPr>
                        <a:t>Planeación Estratégica TH</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A9D08E"/>
                    </a:solidFill>
                  </a:tcPr>
                </a:tc>
                <a:tc>
                  <a:txBody>
                    <a:bodyPr/>
                    <a:lstStyle/>
                    <a:p>
                      <a:pPr algn="ctr">
                        <a:lnSpc>
                          <a:spcPts val="1889"/>
                        </a:lnSpc>
                        <a:defRPr/>
                      </a:pPr>
                      <a:r>
                        <a:rPr lang="en-US" sz="1575">
                          <a:solidFill>
                            <a:srgbClr val="000000"/>
                          </a:solidFill>
                          <a:latin typeface="Helvetica"/>
                          <a:ea typeface="Helvetica"/>
                          <a:cs typeface="Helvetica"/>
                          <a:sym typeface="Helvetica"/>
                        </a:rPr>
                        <a:t>Seguimiento a la incorporación de los ejes del Plan Nacional de Formación y Capacitación en el PIC</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5%</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Plan Institucional de Capacitación revisado</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5"/>
                  </a:ext>
                </a:extLst>
              </a:tr>
              <a:tr h="565759">
                <a:tc vMerge="1">
                  <a:txBody>
                    <a:bodyPr/>
                    <a:lstStyle/>
                    <a:p>
                      <a:pPr algn="ctr">
                        <a:lnSpc>
                          <a:spcPts val="2520"/>
                        </a:lnSpc>
                        <a:defRPr/>
                      </a:pPr>
                      <a:r>
                        <a:rPr lang="en-US" sz="2100">
                          <a:solidFill>
                            <a:srgbClr val="000000"/>
                          </a:solidFill>
                          <a:latin typeface="Helvetica"/>
                          <a:ea typeface="Helvetica"/>
                          <a:cs typeface="Helvetica"/>
                          <a:sym typeface="Helvetica"/>
                        </a:rPr>
                        <a:t>Planeación Estratégica TH</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A9D08E"/>
                    </a:solidFill>
                  </a:tcPr>
                </a:tc>
                <a:tc>
                  <a:txBody>
                    <a:bodyPr/>
                    <a:lstStyle/>
                    <a:p>
                      <a:pPr algn="ctr">
                        <a:lnSpc>
                          <a:spcPts val="1889"/>
                        </a:lnSpc>
                        <a:defRPr/>
                      </a:pPr>
                      <a:r>
                        <a:rPr lang="en-US" sz="1575">
                          <a:solidFill>
                            <a:srgbClr val="000000"/>
                          </a:solidFill>
                          <a:latin typeface="Helvetica"/>
                          <a:ea typeface="Helvetica"/>
                          <a:cs typeface="Helvetica"/>
                          <a:sym typeface="Helvetica"/>
                        </a:rPr>
                        <a:t>Seguimiento a la incorporación de los ejes del Programa Nacional de Bienestar en el Plan de Bienestar</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5%</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Plan de Bienestar revisado</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6"/>
                  </a:ext>
                </a:extLst>
              </a:tr>
              <a:tr h="565759">
                <a:tc vMerge="1">
                  <a:txBody>
                    <a:bodyPr/>
                    <a:lstStyle/>
                    <a:p>
                      <a:pPr algn="ctr">
                        <a:lnSpc>
                          <a:spcPts val="2520"/>
                        </a:lnSpc>
                        <a:defRPr/>
                      </a:pPr>
                      <a:r>
                        <a:rPr lang="en-US" sz="2100">
                          <a:solidFill>
                            <a:srgbClr val="000000"/>
                          </a:solidFill>
                          <a:latin typeface="Helvetica"/>
                          <a:ea typeface="Helvetica"/>
                          <a:cs typeface="Helvetica"/>
                          <a:sym typeface="Helvetica"/>
                        </a:rPr>
                        <a:t>Planeación Estratégica TH</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A9D08E"/>
                    </a:solidFill>
                  </a:tcPr>
                </a:tc>
                <a:tc>
                  <a:txBody>
                    <a:bodyPr/>
                    <a:lstStyle/>
                    <a:p>
                      <a:pPr algn="ctr">
                        <a:lnSpc>
                          <a:spcPts val="1889"/>
                        </a:lnSpc>
                        <a:defRPr/>
                      </a:pPr>
                      <a:r>
                        <a:rPr lang="en-US" sz="1575">
                          <a:solidFill>
                            <a:srgbClr val="000000"/>
                          </a:solidFill>
                          <a:latin typeface="Helvetica"/>
                          <a:ea typeface="Helvetica"/>
                          <a:cs typeface="Helvetica"/>
                          <a:sym typeface="Helvetica"/>
                        </a:rPr>
                        <a:t>Aplicar diagnóstico de percepción de la Integridad en el Servicio Público y seguimiento Aplicativo Ley 2013</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15%</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Encuesta aplicada</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7"/>
                  </a:ext>
                </a:extLst>
              </a:tr>
              <a:tr h="722147">
                <a:tc vMerge="1">
                  <a:txBody>
                    <a:bodyPr/>
                    <a:lstStyle/>
                    <a:p>
                      <a:pPr algn="ctr">
                        <a:lnSpc>
                          <a:spcPts val="2520"/>
                        </a:lnSpc>
                        <a:defRPr/>
                      </a:pPr>
                      <a:r>
                        <a:rPr lang="en-US" sz="2100">
                          <a:solidFill>
                            <a:srgbClr val="000000"/>
                          </a:solidFill>
                          <a:latin typeface="Helvetica"/>
                          <a:ea typeface="Helvetica"/>
                          <a:cs typeface="Helvetica"/>
                          <a:sym typeface="Helvetica"/>
                        </a:rPr>
                        <a:t>Planeación Estratégica TH</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solidFill>
                      <a:srgbClr val="A9D08E"/>
                    </a:solidFill>
                  </a:tcPr>
                </a:tc>
                <a:tc>
                  <a:txBody>
                    <a:bodyPr/>
                    <a:lstStyle/>
                    <a:p>
                      <a:pPr algn="ctr">
                        <a:lnSpc>
                          <a:spcPts val="1889"/>
                        </a:lnSpc>
                        <a:defRPr/>
                      </a:pPr>
                      <a:r>
                        <a:rPr lang="en-US" sz="1575">
                          <a:solidFill>
                            <a:srgbClr val="000000"/>
                          </a:solidFill>
                          <a:latin typeface="Helvetica"/>
                          <a:ea typeface="Helvetica"/>
                          <a:cs typeface="Helvetica"/>
                          <a:sym typeface="Helvetica"/>
                        </a:rPr>
                        <a:t>Seguimiento a la adopción del Nuevo Modelo de Gerencia Pública y Acuerdos de Gestión</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15%</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a:lnSpc>
                          <a:spcPts val="1889"/>
                        </a:lnSpc>
                        <a:defRPr/>
                      </a:pPr>
                      <a:r>
                        <a:rPr lang="en-US" sz="1575">
                          <a:solidFill>
                            <a:srgbClr val="000000"/>
                          </a:solidFill>
                          <a:latin typeface="Helvetica"/>
                          <a:ea typeface="Helvetica"/>
                          <a:cs typeface="Helvetica"/>
                          <a:sym typeface="Helvetica"/>
                        </a:rPr>
                        <a:t>Formato Acuerdo de Gestión adoptado</a:t>
                      </a:r>
                      <a:endParaRPr lang="en-US" sz="1100"/>
                    </a:p>
                  </a:txBody>
                  <a:tcPr marL="8028" marR="8028" marT="8028" marB="8028"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TextBox 12"/>
          <p:cNvSpPr txBox="1"/>
          <p:nvPr/>
        </p:nvSpPr>
        <p:spPr>
          <a:xfrm>
            <a:off x="14761596" y="5083944"/>
            <a:ext cx="2992276" cy="3248025"/>
          </a:xfrm>
          <a:prstGeom prst="rect">
            <a:avLst/>
          </a:prstGeom>
        </p:spPr>
        <p:txBody>
          <a:bodyPr lIns="0" tIns="0" rIns="0" bIns="0" rtlCol="0" anchor="t">
            <a:spAutoFit/>
          </a:bodyPr>
          <a:lstStyle/>
          <a:p>
            <a:pPr algn="ctr">
              <a:lnSpc>
                <a:spcPts val="2879"/>
              </a:lnSpc>
            </a:pPr>
            <a:r>
              <a:rPr lang="en-US" sz="2400" spc="-27">
                <a:solidFill>
                  <a:srgbClr val="000000"/>
                </a:solidFill>
                <a:latin typeface="Nunito Sans"/>
                <a:ea typeface="Nunito Sans"/>
                <a:cs typeface="Nunito Sans"/>
                <a:sym typeface="Nunito Sans"/>
              </a:rPr>
              <a:t>Con corte a Junio 30 de 2024 se han asesorado a 121 entidades en los lineamientos de la política de empleo público y gestión estratégica del talento humano.</a:t>
            </a:r>
          </a:p>
        </p:txBody>
      </p:sp>
      <p:grpSp>
        <p:nvGrpSpPr>
          <p:cNvPr id="13" name="Group 13"/>
          <p:cNvGrpSpPr/>
          <p:nvPr/>
        </p:nvGrpSpPr>
        <p:grpSpPr>
          <a:xfrm>
            <a:off x="14531520" y="4586826"/>
            <a:ext cx="3452429" cy="4111564"/>
            <a:chOff x="0" y="0"/>
            <a:chExt cx="909282" cy="1082881"/>
          </a:xfrm>
        </p:grpSpPr>
        <p:sp>
          <p:nvSpPr>
            <p:cNvPr id="14" name="Freeform 14"/>
            <p:cNvSpPr/>
            <p:nvPr/>
          </p:nvSpPr>
          <p:spPr>
            <a:xfrm>
              <a:off x="0" y="0"/>
              <a:ext cx="909282" cy="1082881"/>
            </a:xfrm>
            <a:custGeom>
              <a:avLst/>
              <a:gdLst/>
              <a:ahLst/>
              <a:cxnLst/>
              <a:rect l="l" t="t" r="r" b="b"/>
              <a:pathLst>
                <a:path w="909282" h="1082881">
                  <a:moveTo>
                    <a:pt x="80728" y="0"/>
                  </a:moveTo>
                  <a:lnTo>
                    <a:pt x="828553" y="0"/>
                  </a:lnTo>
                  <a:cubicBezTo>
                    <a:pt x="849964" y="0"/>
                    <a:pt x="870497" y="8505"/>
                    <a:pt x="885637" y="23645"/>
                  </a:cubicBezTo>
                  <a:cubicBezTo>
                    <a:pt x="900776" y="38784"/>
                    <a:pt x="909282" y="59318"/>
                    <a:pt x="909282" y="80728"/>
                  </a:cubicBezTo>
                  <a:lnTo>
                    <a:pt x="909282" y="1002153"/>
                  </a:lnTo>
                  <a:cubicBezTo>
                    <a:pt x="909282" y="1023563"/>
                    <a:pt x="900776" y="1044097"/>
                    <a:pt x="885637" y="1059236"/>
                  </a:cubicBezTo>
                  <a:cubicBezTo>
                    <a:pt x="870497" y="1074376"/>
                    <a:pt x="849964" y="1082881"/>
                    <a:pt x="828553" y="1082881"/>
                  </a:cubicBezTo>
                  <a:lnTo>
                    <a:pt x="80728" y="1082881"/>
                  </a:lnTo>
                  <a:cubicBezTo>
                    <a:pt x="59318" y="1082881"/>
                    <a:pt x="38784" y="1074376"/>
                    <a:pt x="23645" y="1059236"/>
                  </a:cubicBezTo>
                  <a:cubicBezTo>
                    <a:pt x="8505" y="1044097"/>
                    <a:pt x="0" y="1023563"/>
                    <a:pt x="0" y="1002153"/>
                  </a:cubicBezTo>
                  <a:lnTo>
                    <a:pt x="0" y="80728"/>
                  </a:lnTo>
                  <a:cubicBezTo>
                    <a:pt x="0" y="59318"/>
                    <a:pt x="8505" y="38784"/>
                    <a:pt x="23645" y="23645"/>
                  </a:cubicBezTo>
                  <a:cubicBezTo>
                    <a:pt x="38784" y="8505"/>
                    <a:pt x="59318" y="0"/>
                    <a:pt x="80728" y="0"/>
                  </a:cubicBezTo>
                  <a:close/>
                </a:path>
              </a:pathLst>
            </a:custGeom>
            <a:solidFill>
              <a:srgbClr val="2F4F8B">
                <a:alpha val="28627"/>
              </a:srgbClr>
            </a:solidFill>
          </p:spPr>
        </p:sp>
        <p:sp>
          <p:nvSpPr>
            <p:cNvPr id="15" name="TextBox 15"/>
            <p:cNvSpPr txBox="1"/>
            <p:nvPr/>
          </p:nvSpPr>
          <p:spPr>
            <a:xfrm>
              <a:off x="0" y="-47625"/>
              <a:ext cx="909282" cy="1130506"/>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1678356" y="3820962"/>
            <a:ext cx="14931288" cy="2879335"/>
          </a:xfrm>
          <a:prstGeom prst="rect">
            <a:avLst/>
          </a:prstGeom>
        </p:spPr>
        <p:txBody>
          <a:bodyPr lIns="0" tIns="0" rIns="0" bIns="0" rtlCol="0" anchor="t">
            <a:spAutoFit/>
          </a:bodyPr>
          <a:lstStyle/>
          <a:p>
            <a:pPr algn="ctr">
              <a:lnSpc>
                <a:spcPts val="11174"/>
              </a:lnSpc>
            </a:pPr>
            <a:r>
              <a:rPr lang="en-US" sz="10955" b="1" spc="102">
                <a:solidFill>
                  <a:srgbClr val="C55A11"/>
                </a:solidFill>
                <a:latin typeface="Nunito Bold"/>
                <a:ea typeface="Nunito Bold"/>
                <a:cs typeface="Nunito Bold"/>
                <a:sym typeface="Nunito Bold"/>
              </a:rPr>
              <a:t>PREGUNTAS DE LAS CIUDADANÍAS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917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7" name="TextBox 7"/>
          <p:cNvSpPr txBox="1"/>
          <p:nvPr/>
        </p:nvSpPr>
        <p:spPr>
          <a:xfrm>
            <a:off x="7297317" y="3851147"/>
            <a:ext cx="10178043" cy="5725330"/>
          </a:xfrm>
          <a:prstGeom prst="rect">
            <a:avLst/>
          </a:prstGeom>
        </p:spPr>
        <p:txBody>
          <a:bodyPr lIns="0" tIns="0" rIns="0" bIns="0" rtlCol="0" anchor="t">
            <a:spAutoFit/>
          </a:bodyPr>
          <a:lstStyle/>
          <a:p>
            <a:pPr algn="l">
              <a:lnSpc>
                <a:spcPts val="3043"/>
              </a:lnSpc>
            </a:pPr>
            <a:endParaRPr/>
          </a:p>
          <a:p>
            <a:pPr marL="547546" lvl="1" indent="-273773" algn="l">
              <a:lnSpc>
                <a:spcPts val="3043"/>
              </a:lnSpc>
              <a:buFont typeface="Arial"/>
              <a:buChar char="•"/>
            </a:pPr>
            <a:r>
              <a:rPr lang="en-US" sz="2536" b="1" spc="22">
                <a:solidFill>
                  <a:srgbClr val="595959"/>
                </a:solidFill>
                <a:latin typeface="Nunito Sans Bold"/>
                <a:ea typeface="Nunito Sans Bold"/>
                <a:cs typeface="Nunito Sans Bold"/>
                <a:sym typeface="Nunito Sans Bold"/>
              </a:rPr>
              <a:t>Participación en el Reunión Internacional, “Alta Dirección Pública: Reclutamiento, Selección y Formación para la Modernización del Estado” en Santiago, Chile, los días 13 y 14 de junio de 2024, organizada entre el CLAD y el Servicio Civil de Chile.</a:t>
            </a:r>
          </a:p>
          <a:p>
            <a:pPr algn="l">
              <a:lnSpc>
                <a:spcPts val="3043"/>
              </a:lnSpc>
            </a:pPr>
            <a:endParaRPr lang="en-US" sz="2536" b="1" spc="22">
              <a:solidFill>
                <a:srgbClr val="595959"/>
              </a:solidFill>
              <a:latin typeface="Nunito Sans Bold"/>
              <a:ea typeface="Nunito Sans Bold"/>
              <a:cs typeface="Nunito Sans Bold"/>
              <a:sym typeface="Nunito Sans Bold"/>
            </a:endParaRPr>
          </a:p>
          <a:p>
            <a:pPr marL="547546" lvl="1" indent="-273773" algn="l">
              <a:lnSpc>
                <a:spcPts val="3043"/>
              </a:lnSpc>
              <a:buFont typeface="Arial"/>
              <a:buChar char="•"/>
            </a:pPr>
            <a:r>
              <a:rPr lang="en-US" sz="2536" b="1" spc="22">
                <a:solidFill>
                  <a:srgbClr val="595959"/>
                </a:solidFill>
                <a:latin typeface="Nunito Sans Bold"/>
                <a:ea typeface="Nunito Sans Bold"/>
                <a:cs typeface="Nunito Sans Bold"/>
                <a:sym typeface="Nunito Sans Bold"/>
              </a:rPr>
              <a:t>Postulación de una propuesta de la Gobernación del Valle del Cauca para participar en el Programa de Cooperación Técnica Horizontal de 2024 ofrecida por el CLAD a los países miembros.</a:t>
            </a:r>
          </a:p>
          <a:p>
            <a:pPr algn="l">
              <a:lnSpc>
                <a:spcPts val="3043"/>
              </a:lnSpc>
            </a:pPr>
            <a:endParaRPr lang="en-US" sz="2536" b="1" spc="22">
              <a:solidFill>
                <a:srgbClr val="595959"/>
              </a:solidFill>
              <a:latin typeface="Nunito Sans Bold"/>
              <a:ea typeface="Nunito Sans Bold"/>
              <a:cs typeface="Nunito Sans Bold"/>
              <a:sym typeface="Nunito Sans Bold"/>
            </a:endParaRPr>
          </a:p>
          <a:p>
            <a:pPr marL="547546" lvl="1" indent="-273773" algn="l">
              <a:lnSpc>
                <a:spcPts val="3043"/>
              </a:lnSpc>
              <a:buFont typeface="Arial"/>
              <a:buChar char="•"/>
            </a:pPr>
            <a:r>
              <a:rPr lang="en-US" sz="2536" b="1" spc="23">
                <a:solidFill>
                  <a:srgbClr val="595959"/>
                </a:solidFill>
                <a:latin typeface="Nunito Sans Bold"/>
                <a:ea typeface="Nunito Sans Bold"/>
                <a:cs typeface="Nunito Sans Bold"/>
                <a:sym typeface="Nunito Sans Bold"/>
              </a:rPr>
              <a:t>Participación en el III Simposio Iberoamericano de Innovación Pública en Alcalá de Henares. Evento a realizarse el 23 y 24 de septiembre del presente año.</a:t>
            </a:r>
          </a:p>
        </p:txBody>
      </p:sp>
      <p:sp>
        <p:nvSpPr>
          <p:cNvPr id="8" name="Freeform 8"/>
          <p:cNvSpPr/>
          <p:nvPr/>
        </p:nvSpPr>
        <p:spPr>
          <a:xfrm>
            <a:off x="6245823" y="334967"/>
            <a:ext cx="6791116" cy="1485557"/>
          </a:xfrm>
          <a:custGeom>
            <a:avLst/>
            <a:gdLst/>
            <a:ahLst/>
            <a:cxnLst/>
            <a:rect l="l" t="t" r="r" b="b"/>
            <a:pathLst>
              <a:path w="6791116" h="1485557">
                <a:moveTo>
                  <a:pt x="0" y="0"/>
                </a:moveTo>
                <a:lnTo>
                  <a:pt x="6791116" y="0"/>
                </a:lnTo>
                <a:lnTo>
                  <a:pt x="6791116" y="1485557"/>
                </a:lnTo>
                <a:lnTo>
                  <a:pt x="0" y="1485557"/>
                </a:lnTo>
                <a:lnTo>
                  <a:pt x="0" y="0"/>
                </a:lnTo>
                <a:close/>
              </a:path>
            </a:pathLst>
          </a:custGeom>
          <a:blipFill>
            <a:blip r:embed="rId5"/>
            <a:stretch>
              <a:fillRect/>
            </a:stretch>
          </a:blipFill>
        </p:spPr>
      </p:sp>
      <p:sp>
        <p:nvSpPr>
          <p:cNvPr id="9" name="Freeform 9"/>
          <p:cNvSpPr/>
          <p:nvPr/>
        </p:nvSpPr>
        <p:spPr>
          <a:xfrm>
            <a:off x="1240604" y="4517375"/>
            <a:ext cx="4180253" cy="4203179"/>
          </a:xfrm>
          <a:custGeom>
            <a:avLst/>
            <a:gdLst/>
            <a:ahLst/>
            <a:cxnLst/>
            <a:rect l="l" t="t" r="r" b="b"/>
            <a:pathLst>
              <a:path w="4180253" h="4203179">
                <a:moveTo>
                  <a:pt x="0" y="0"/>
                </a:moveTo>
                <a:lnTo>
                  <a:pt x="4180252" y="0"/>
                </a:lnTo>
                <a:lnTo>
                  <a:pt x="4180252" y="4203179"/>
                </a:lnTo>
                <a:lnTo>
                  <a:pt x="0" y="42031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1930202" y="2001499"/>
            <a:ext cx="14427595" cy="1495393"/>
          </a:xfrm>
          <a:prstGeom prst="rect">
            <a:avLst/>
          </a:prstGeom>
        </p:spPr>
        <p:txBody>
          <a:bodyPr lIns="0" tIns="0" rIns="0" bIns="0" rtlCol="0" anchor="t">
            <a:spAutoFit/>
          </a:bodyPr>
          <a:lstStyle/>
          <a:p>
            <a:pPr algn="ctr">
              <a:lnSpc>
                <a:spcPts val="3901"/>
              </a:lnSpc>
            </a:pPr>
            <a:r>
              <a:rPr lang="en-US" sz="3251" b="1" spc="30">
                <a:solidFill>
                  <a:srgbClr val="C55A11"/>
                </a:solidFill>
                <a:latin typeface="Nunito Sans Bold"/>
                <a:ea typeface="Nunito Sans Bold"/>
                <a:cs typeface="Nunito Sans Bold"/>
                <a:sym typeface="Nunito Sans Bold"/>
              </a:rPr>
              <a:t>ACCIONES DESARROLLADAS DESDE LA SEGUNDA VICEPRESIDENCIA DEL CENTRO LATINOAMERICANO PARA LA ADMINISTRACIÓN Y EL DESARROLLO –CLAD-</a:t>
            </a:r>
          </a:p>
        </p:txBody>
      </p:sp>
      <p:sp>
        <p:nvSpPr>
          <p:cNvPr id="11" name="AutoShape 11"/>
          <p:cNvSpPr/>
          <p:nvPr/>
        </p:nvSpPr>
        <p:spPr>
          <a:xfrm>
            <a:off x="6547484" y="4517375"/>
            <a:ext cx="0" cy="4961833"/>
          </a:xfrm>
          <a:prstGeom prst="line">
            <a:avLst/>
          </a:prstGeom>
          <a:ln w="38100" cap="flat">
            <a:solidFill>
              <a:srgbClr val="000000"/>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917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7" name="TextBox 7"/>
          <p:cNvSpPr txBox="1"/>
          <p:nvPr/>
        </p:nvSpPr>
        <p:spPr>
          <a:xfrm>
            <a:off x="361137" y="4776731"/>
            <a:ext cx="8123727" cy="4200525"/>
          </a:xfrm>
          <a:prstGeom prst="rect">
            <a:avLst/>
          </a:prstGeom>
        </p:spPr>
        <p:txBody>
          <a:bodyPr lIns="0" tIns="0" rIns="0" bIns="0" rtlCol="0" anchor="t">
            <a:spAutoFit/>
          </a:bodyPr>
          <a:lstStyle/>
          <a:p>
            <a:pPr algn="just">
              <a:lnSpc>
                <a:spcPts val="3043"/>
              </a:lnSpc>
            </a:pPr>
            <a:r>
              <a:rPr lang="en-US" sz="2536" spc="23">
                <a:solidFill>
                  <a:srgbClr val="595959"/>
                </a:solidFill>
                <a:latin typeface="Nunito Sans"/>
                <a:ea typeface="Nunito Sans"/>
                <a:cs typeface="Nunito Sans"/>
                <a:sym typeface="Nunito Sans"/>
              </a:rPr>
              <a:t>Durante el primer semestre de la vigencia 2024 se consolidó un documento fruto de la discusión interna entre la Subdirección, las Direcciones técnicas y la Secretaría General en donde se cambia el paradigma institucional sobre el desarrollo administrativo del país y se marcan algunas líneas para proyectar su transformación con miras a lograr unas administraciones publicas que dialoguen con las realidades propias de los territorios en el marco de las transformaciones actuales que sufre el país y el mundo. </a:t>
            </a:r>
          </a:p>
        </p:txBody>
      </p:sp>
      <p:sp>
        <p:nvSpPr>
          <p:cNvPr id="8" name="TextBox 8"/>
          <p:cNvSpPr txBox="1"/>
          <p:nvPr/>
        </p:nvSpPr>
        <p:spPr>
          <a:xfrm>
            <a:off x="361137" y="2624870"/>
            <a:ext cx="7918576" cy="1495393"/>
          </a:xfrm>
          <a:prstGeom prst="rect">
            <a:avLst/>
          </a:prstGeom>
        </p:spPr>
        <p:txBody>
          <a:bodyPr lIns="0" tIns="0" rIns="0" bIns="0" rtlCol="0" anchor="t">
            <a:spAutoFit/>
          </a:bodyPr>
          <a:lstStyle/>
          <a:p>
            <a:pPr algn="ctr">
              <a:lnSpc>
                <a:spcPts val="3901"/>
              </a:lnSpc>
            </a:pPr>
            <a:r>
              <a:rPr lang="en-US" sz="3251" b="1" spc="30">
                <a:solidFill>
                  <a:srgbClr val="C55A11"/>
                </a:solidFill>
                <a:latin typeface="Nunito Sans Bold"/>
                <a:ea typeface="Nunito Sans Bold"/>
                <a:cs typeface="Nunito Sans Bold"/>
                <a:sym typeface="Nunito Sans Bold"/>
              </a:rPr>
              <a:t>MESA TÉCNICA PARA LA REORGANIZACIÓN DE LAS ADMINISTRACIONES PÚBLICAS</a:t>
            </a:r>
          </a:p>
        </p:txBody>
      </p:sp>
      <p:sp>
        <p:nvSpPr>
          <p:cNvPr id="9" name="TextBox 9"/>
          <p:cNvSpPr txBox="1"/>
          <p:nvPr/>
        </p:nvSpPr>
        <p:spPr>
          <a:xfrm>
            <a:off x="9739757" y="4776731"/>
            <a:ext cx="8123727" cy="3819525"/>
          </a:xfrm>
          <a:prstGeom prst="rect">
            <a:avLst/>
          </a:prstGeom>
        </p:spPr>
        <p:txBody>
          <a:bodyPr lIns="0" tIns="0" rIns="0" bIns="0" rtlCol="0" anchor="t">
            <a:spAutoFit/>
          </a:bodyPr>
          <a:lstStyle/>
          <a:p>
            <a:pPr algn="just">
              <a:lnSpc>
                <a:spcPts val="3043"/>
              </a:lnSpc>
            </a:pPr>
            <a:r>
              <a:rPr lang="en-US" sz="2536" spc="23">
                <a:solidFill>
                  <a:srgbClr val="595959"/>
                </a:solidFill>
                <a:latin typeface="Nunito Sans"/>
                <a:ea typeface="Nunito Sans"/>
                <a:cs typeface="Nunito Sans"/>
                <a:sym typeface="Nunito Sans"/>
              </a:rPr>
              <a:t>La Subdirección viene trabajando con 27 estudiantes de los semilleros de investigación de la ESAP, en el proyecto de reorganización de las administraciones públicas. En desarrollo de este trabajo conjunto se ha recolectado información de las alcaldías municipales, departamentos y entidades nacionales para analizar diferentes variables que permitan consolidar modelos de administración diferenciales que reconocen y atiendan las particularidades regionales.</a:t>
            </a:r>
          </a:p>
        </p:txBody>
      </p:sp>
      <p:sp>
        <p:nvSpPr>
          <p:cNvPr id="10" name="TextBox 10"/>
          <p:cNvSpPr txBox="1"/>
          <p:nvPr/>
        </p:nvSpPr>
        <p:spPr>
          <a:xfrm>
            <a:off x="9541581" y="2624870"/>
            <a:ext cx="7918576" cy="1495393"/>
          </a:xfrm>
          <a:prstGeom prst="rect">
            <a:avLst/>
          </a:prstGeom>
        </p:spPr>
        <p:txBody>
          <a:bodyPr lIns="0" tIns="0" rIns="0" bIns="0" rtlCol="0" anchor="t">
            <a:spAutoFit/>
          </a:bodyPr>
          <a:lstStyle/>
          <a:p>
            <a:pPr algn="ctr">
              <a:lnSpc>
                <a:spcPts val="3901"/>
              </a:lnSpc>
            </a:pPr>
            <a:r>
              <a:rPr lang="en-US" sz="3251" b="1" spc="30">
                <a:solidFill>
                  <a:srgbClr val="C55A11"/>
                </a:solidFill>
                <a:latin typeface="Nunito Sans Bold"/>
                <a:ea typeface="Nunito Sans Bold"/>
                <a:cs typeface="Nunito Sans Bold"/>
                <a:sym typeface="Nunito Sans Bold"/>
              </a:rPr>
              <a:t>INTEGRACIÓN ACADÉMICA Y FUNCIONAL ENTRE LA ESAP Y FUCIÓN PÚBLICA</a:t>
            </a:r>
          </a:p>
        </p:txBody>
      </p:sp>
      <p:sp>
        <p:nvSpPr>
          <p:cNvPr id="11" name="AutoShape 11"/>
          <p:cNvSpPr/>
          <p:nvPr/>
        </p:nvSpPr>
        <p:spPr>
          <a:xfrm>
            <a:off x="9013222" y="2283059"/>
            <a:ext cx="0" cy="746503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9170"/>
            <a:ext cx="18288000" cy="11530853"/>
            <a:chOff x="0" y="0"/>
            <a:chExt cx="24384000" cy="15374471"/>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sp>
          <p:nvSpPr>
            <p:cNvPr id="4" name="Freeform 4"/>
            <p:cNvSpPr/>
            <p:nvPr/>
          </p:nvSpPr>
          <p:spPr>
            <a:xfrm>
              <a:off x="505969" y="2418492"/>
              <a:ext cx="2910724" cy="1223158"/>
            </a:xfrm>
            <a:custGeom>
              <a:avLst/>
              <a:gdLst/>
              <a:ahLst/>
              <a:cxnLst/>
              <a:rect l="l" t="t" r="r" b="b"/>
              <a:pathLst>
                <a:path w="2910724" h="1223158">
                  <a:moveTo>
                    <a:pt x="0" y="0"/>
                  </a:moveTo>
                  <a:lnTo>
                    <a:pt x="2910724" y="0"/>
                  </a:lnTo>
                  <a:lnTo>
                    <a:pt x="2910724" y="1223158"/>
                  </a:lnTo>
                  <a:lnTo>
                    <a:pt x="0" y="1223158"/>
                  </a:lnTo>
                  <a:lnTo>
                    <a:pt x="0" y="0"/>
                  </a:lnTo>
                  <a:close/>
                </a:path>
              </a:pathLst>
            </a:custGeom>
            <a:blipFill>
              <a:blip r:embed="rId3"/>
              <a:stretch>
                <a:fillRect/>
              </a:stretch>
            </a:blipFill>
          </p:spPr>
        </p:sp>
        <p:sp>
          <p:nvSpPr>
            <p:cNvPr id="5" name="Freeform 5"/>
            <p:cNvSpPr/>
            <p:nvPr/>
          </p:nvSpPr>
          <p:spPr>
            <a:xfrm>
              <a:off x="21084442" y="1704485"/>
              <a:ext cx="3299558" cy="3299558"/>
            </a:xfrm>
            <a:custGeom>
              <a:avLst/>
              <a:gdLst/>
              <a:ahLst/>
              <a:cxnLst/>
              <a:rect l="l" t="t" r="r" b="b"/>
              <a:pathLst>
                <a:path w="3299558" h="3299558">
                  <a:moveTo>
                    <a:pt x="0" y="0"/>
                  </a:moveTo>
                  <a:lnTo>
                    <a:pt x="3299558" y="0"/>
                  </a:lnTo>
                  <a:lnTo>
                    <a:pt x="3299558" y="3299558"/>
                  </a:lnTo>
                  <a:lnTo>
                    <a:pt x="0" y="3299558"/>
                  </a:lnTo>
                  <a:lnTo>
                    <a:pt x="0" y="0"/>
                  </a:lnTo>
                  <a:close/>
                </a:path>
              </a:pathLst>
            </a:custGeom>
            <a:blipFill>
              <a:blip r:embed="rId4"/>
              <a:stretch>
                <a:fillRect/>
              </a:stretch>
            </a:blipFill>
          </p:spPr>
        </p:sp>
        <p:sp>
          <p:nvSpPr>
            <p:cNvPr id="6" name="Freeform 6"/>
            <p:cNvSpPr/>
            <p:nvPr/>
          </p:nvSpPr>
          <p:spPr>
            <a:xfrm>
              <a:off x="0" y="6858000"/>
              <a:ext cx="24384000" cy="8516471"/>
            </a:xfrm>
            <a:custGeom>
              <a:avLst/>
              <a:gdLst/>
              <a:ahLst/>
              <a:cxnLst/>
              <a:rect l="l" t="t" r="r" b="b"/>
              <a:pathLst>
                <a:path w="24384000" h="8516471">
                  <a:moveTo>
                    <a:pt x="0" y="0"/>
                  </a:moveTo>
                  <a:lnTo>
                    <a:pt x="24384000" y="0"/>
                  </a:lnTo>
                  <a:lnTo>
                    <a:pt x="24384000" y="8516471"/>
                  </a:lnTo>
                  <a:lnTo>
                    <a:pt x="0" y="8516471"/>
                  </a:lnTo>
                  <a:lnTo>
                    <a:pt x="0" y="0"/>
                  </a:lnTo>
                  <a:close/>
                </a:path>
              </a:pathLst>
            </a:custGeom>
            <a:blipFill>
              <a:blip r:embed="rId2"/>
              <a:stretch>
                <a:fillRect b="-61052"/>
              </a:stretch>
            </a:blipFill>
          </p:spPr>
        </p:sp>
      </p:grpSp>
      <p:sp>
        <p:nvSpPr>
          <p:cNvPr id="7" name="AutoShape 7"/>
          <p:cNvSpPr/>
          <p:nvPr/>
        </p:nvSpPr>
        <p:spPr>
          <a:xfrm>
            <a:off x="11972998" y="4103863"/>
            <a:ext cx="0" cy="4114800"/>
          </a:xfrm>
          <a:prstGeom prst="line">
            <a:avLst/>
          </a:prstGeom>
          <a:ln w="38100" cap="flat">
            <a:solidFill>
              <a:srgbClr val="000000"/>
            </a:solidFill>
            <a:prstDash val="solid"/>
            <a:headEnd type="none" w="sm" len="sm"/>
            <a:tailEnd type="none" w="sm" len="sm"/>
          </a:ln>
        </p:spPr>
      </p:sp>
      <p:sp>
        <p:nvSpPr>
          <p:cNvPr id="8" name="Freeform 8"/>
          <p:cNvSpPr/>
          <p:nvPr/>
        </p:nvSpPr>
        <p:spPr>
          <a:xfrm>
            <a:off x="12368138" y="4531895"/>
            <a:ext cx="4891162" cy="3258737"/>
          </a:xfrm>
          <a:custGeom>
            <a:avLst/>
            <a:gdLst/>
            <a:ahLst/>
            <a:cxnLst/>
            <a:rect l="l" t="t" r="r" b="b"/>
            <a:pathLst>
              <a:path w="4891162" h="3258737">
                <a:moveTo>
                  <a:pt x="0" y="0"/>
                </a:moveTo>
                <a:lnTo>
                  <a:pt x="4891162" y="0"/>
                </a:lnTo>
                <a:lnTo>
                  <a:pt x="4891162" y="3258737"/>
                </a:lnTo>
                <a:lnTo>
                  <a:pt x="0" y="3258737"/>
                </a:lnTo>
                <a:lnTo>
                  <a:pt x="0" y="0"/>
                </a:lnTo>
                <a:close/>
              </a:path>
            </a:pathLst>
          </a:custGeom>
          <a:blipFill>
            <a:blip r:embed="rId5"/>
            <a:stretch>
              <a:fillRect/>
            </a:stretch>
          </a:blipFill>
        </p:spPr>
      </p:sp>
      <p:sp>
        <p:nvSpPr>
          <p:cNvPr id="9" name="TextBox 9"/>
          <p:cNvSpPr txBox="1"/>
          <p:nvPr/>
        </p:nvSpPr>
        <p:spPr>
          <a:xfrm>
            <a:off x="566288" y="4627524"/>
            <a:ext cx="11008297" cy="3057525"/>
          </a:xfrm>
          <a:prstGeom prst="rect">
            <a:avLst/>
          </a:prstGeom>
        </p:spPr>
        <p:txBody>
          <a:bodyPr lIns="0" tIns="0" rIns="0" bIns="0" rtlCol="0" anchor="t">
            <a:spAutoFit/>
          </a:bodyPr>
          <a:lstStyle/>
          <a:p>
            <a:pPr algn="just">
              <a:lnSpc>
                <a:spcPts val="3043"/>
              </a:lnSpc>
            </a:pPr>
            <a:r>
              <a:rPr lang="en-US" sz="2536" spc="23">
                <a:solidFill>
                  <a:srgbClr val="595959"/>
                </a:solidFill>
                <a:latin typeface="Nunito Sans"/>
                <a:ea typeface="Nunito Sans"/>
                <a:cs typeface="Nunito Sans"/>
                <a:sym typeface="Nunito Sans"/>
              </a:rPr>
              <a:t>A finales de la vigencia 2023 y principios del 2024 se adelantaron reuniones para la elaboración del Decreto 243 del 2024 expedido el 29 de febrero, por medio del que se reglamenta los procedimientos de negociación y solución de controversias con las organizaciones de empleados públicos, así mismo desde su expedición se ha apoyado la estructuración de conceptos aclaratorios, y se han brindado reuniones de asistencia técnica para su mayor comprensión y correcta aplicación por parte de las organizaciones sindicales. </a:t>
            </a:r>
          </a:p>
        </p:txBody>
      </p:sp>
      <p:sp>
        <p:nvSpPr>
          <p:cNvPr id="10" name="TextBox 10"/>
          <p:cNvSpPr txBox="1"/>
          <p:nvPr/>
        </p:nvSpPr>
        <p:spPr>
          <a:xfrm>
            <a:off x="2603496" y="2127944"/>
            <a:ext cx="12564716" cy="1104814"/>
          </a:xfrm>
          <a:prstGeom prst="rect">
            <a:avLst/>
          </a:prstGeom>
        </p:spPr>
        <p:txBody>
          <a:bodyPr lIns="0" tIns="0" rIns="0" bIns="0" rtlCol="0" anchor="t">
            <a:spAutoFit/>
          </a:bodyPr>
          <a:lstStyle/>
          <a:p>
            <a:pPr algn="ctr">
              <a:lnSpc>
                <a:spcPts val="4381"/>
              </a:lnSpc>
            </a:pPr>
            <a:r>
              <a:rPr lang="en-US" sz="3651" b="1" spc="34">
                <a:solidFill>
                  <a:srgbClr val="C55A11"/>
                </a:solidFill>
                <a:latin typeface="Nunito Sans Bold"/>
                <a:ea typeface="Nunito Sans Bold"/>
                <a:cs typeface="Nunito Sans Bold"/>
                <a:sym typeface="Nunito Sans Bold"/>
              </a:rPr>
              <a:t>PARTICIPACIÓN EN LA ELABORACIÓN, DISCUSIÓN Y EXPEDICIÓN DEL DECRETO 243 DE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79477" y="570016"/>
            <a:ext cx="2183043" cy="917369"/>
          </a:xfrm>
          <a:custGeom>
            <a:avLst/>
            <a:gdLst/>
            <a:ahLst/>
            <a:cxnLst/>
            <a:rect l="l" t="t" r="r" b="b"/>
            <a:pathLst>
              <a:path w="2183043" h="917369">
                <a:moveTo>
                  <a:pt x="0" y="0"/>
                </a:moveTo>
                <a:lnTo>
                  <a:pt x="2183043" y="0"/>
                </a:lnTo>
                <a:lnTo>
                  <a:pt x="2183043" y="917368"/>
                </a:lnTo>
                <a:lnTo>
                  <a:pt x="0" y="917368"/>
                </a:lnTo>
                <a:lnTo>
                  <a:pt x="0" y="0"/>
                </a:lnTo>
                <a:close/>
              </a:path>
            </a:pathLst>
          </a:custGeom>
          <a:blipFill>
            <a:blip r:embed="rId3"/>
            <a:stretch>
              <a:fillRect/>
            </a:stretch>
          </a:blipFill>
        </p:spPr>
      </p:sp>
      <p:sp>
        <p:nvSpPr>
          <p:cNvPr id="4" name="Freeform 4"/>
          <p:cNvSpPr/>
          <p:nvPr/>
        </p:nvSpPr>
        <p:spPr>
          <a:xfrm>
            <a:off x="15813331" y="34511"/>
            <a:ext cx="2474669" cy="2474669"/>
          </a:xfrm>
          <a:custGeom>
            <a:avLst/>
            <a:gdLst/>
            <a:ahLst/>
            <a:cxnLst/>
            <a:rect l="l" t="t" r="r" b="b"/>
            <a:pathLst>
              <a:path w="2474669" h="2474669">
                <a:moveTo>
                  <a:pt x="0" y="0"/>
                </a:moveTo>
                <a:lnTo>
                  <a:pt x="2474669" y="0"/>
                </a:lnTo>
                <a:lnTo>
                  <a:pt x="2474669" y="2474669"/>
                </a:lnTo>
                <a:lnTo>
                  <a:pt x="0" y="2474669"/>
                </a:lnTo>
                <a:lnTo>
                  <a:pt x="0" y="0"/>
                </a:lnTo>
                <a:close/>
              </a:path>
            </a:pathLst>
          </a:custGeom>
          <a:blipFill>
            <a:blip r:embed="rId4"/>
            <a:stretch>
              <a:fillRect/>
            </a:stretch>
          </a:blipFill>
        </p:spPr>
      </p:sp>
      <p:sp>
        <p:nvSpPr>
          <p:cNvPr id="5" name="TextBox 5"/>
          <p:cNvSpPr txBox="1"/>
          <p:nvPr/>
        </p:nvSpPr>
        <p:spPr>
          <a:xfrm>
            <a:off x="2328012" y="3737805"/>
            <a:ext cx="13970227" cy="3440585"/>
          </a:xfrm>
          <a:prstGeom prst="rect">
            <a:avLst/>
          </a:prstGeom>
        </p:spPr>
        <p:txBody>
          <a:bodyPr lIns="0" tIns="0" rIns="0" bIns="0" rtlCol="0" anchor="t">
            <a:spAutoFit/>
          </a:bodyPr>
          <a:lstStyle/>
          <a:p>
            <a:pPr algn="ctr">
              <a:lnSpc>
                <a:spcPts val="13114"/>
              </a:lnSpc>
            </a:pPr>
            <a:r>
              <a:rPr lang="en-US" sz="14254" b="1" spc="133">
                <a:solidFill>
                  <a:srgbClr val="C55A11"/>
                </a:solidFill>
                <a:latin typeface="Nunito Bold"/>
                <a:ea typeface="Nunito Bold"/>
                <a:cs typeface="Nunito Bold"/>
                <a:sym typeface="Nunito Bold"/>
              </a:rPr>
              <a:t>SECRETARÍA GENERAL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4986</Words>
  <Application>Microsoft Macintosh PowerPoint</Application>
  <PresentationFormat>Personalizado</PresentationFormat>
  <Paragraphs>653</Paragraphs>
  <Slides>54</Slides>
  <Notes>0</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54</vt:i4>
      </vt:variant>
    </vt:vector>
  </HeadingPairs>
  <TitlesOfParts>
    <vt:vector size="70" baseType="lpstr">
      <vt:lpstr>Calibri</vt:lpstr>
      <vt:lpstr>Helvetica Bold</vt:lpstr>
      <vt:lpstr>Helvetica</vt:lpstr>
      <vt:lpstr>Arial</vt:lpstr>
      <vt:lpstr>Nunito Sans Bold</vt:lpstr>
      <vt:lpstr>Nunito Bold</vt:lpstr>
      <vt:lpstr>Museo Sans 2</vt:lpstr>
      <vt:lpstr>Impact</vt:lpstr>
      <vt:lpstr>Nunito Sans</vt:lpstr>
      <vt:lpstr>Museo Sans 1</vt:lpstr>
      <vt:lpstr>TT Rounds Condensed Bold</vt:lpstr>
      <vt:lpstr>Arimo</vt:lpstr>
      <vt:lpstr>Nunito</vt:lpstr>
      <vt:lpstr>TT Rounds Condensed</vt:lpstr>
      <vt:lpstr>Museo Sans 3</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2024-10-25_Ppt_rendicion_cuentas (2).pptx</dc:title>
  <cp:lastModifiedBy>Valentina Ochoa Mayorga</cp:lastModifiedBy>
  <cp:revision>2</cp:revision>
  <dcterms:created xsi:type="dcterms:W3CDTF">2006-08-16T00:00:00Z</dcterms:created>
  <dcterms:modified xsi:type="dcterms:W3CDTF">2024-11-06T00:57:07Z</dcterms:modified>
  <dc:identifier>DAGVLNNunVI</dc:identifier>
</cp:coreProperties>
</file>