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62" r:id="rId1"/>
  </p:sldMasterIdLst>
  <p:notesMasterIdLst>
    <p:notesMasterId r:id="rId12"/>
  </p:notesMasterIdLst>
  <p:sldIdLst>
    <p:sldId id="257" r:id="rId2"/>
    <p:sldId id="260" r:id="rId3"/>
    <p:sldId id="375" r:id="rId4"/>
    <p:sldId id="376" r:id="rId5"/>
    <p:sldId id="395" r:id="rId6"/>
    <p:sldId id="384" r:id="rId7"/>
    <p:sldId id="396" r:id="rId8"/>
    <p:sldId id="397" r:id="rId9"/>
    <p:sldId id="388" r:id="rId10"/>
    <p:sldId id="389" r:id="rId11"/>
  </p:sldIdLst>
  <p:sldSz cx="9144000" cy="5143500" type="screen16x9"/>
  <p:notesSz cx="7010400" cy="9236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6E2A"/>
    <a:srgbClr val="FFE593"/>
    <a:srgbClr val="88ACF8"/>
    <a:srgbClr val="0054BC"/>
    <a:srgbClr val="BFBFBF"/>
    <a:srgbClr val="929292"/>
    <a:srgbClr val="F1A78A"/>
    <a:srgbClr val="44546A"/>
    <a:srgbClr val="0066CD"/>
    <a:srgbClr val="DCEA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/>
    <p:restoredTop sz="94542"/>
  </p:normalViewPr>
  <p:slideViewPr>
    <p:cSldViewPr snapToGrid="0" snapToObjects="1" showGuides="1">
      <p:cViewPr varScale="1">
        <p:scale>
          <a:sx n="136" d="100"/>
          <a:sy n="136" d="100"/>
        </p:scale>
        <p:origin x="18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815" tIns="92815" rIns="92815" bIns="9281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9396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95ef59f3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95ef59f35_0_36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500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096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6420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770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0191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1195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5153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954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1523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61050eefc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61050eefc_0_61:notes"/>
          <p:cNvSpPr txBox="1">
            <a:spLocks noGrp="1"/>
          </p:cNvSpPr>
          <p:nvPr>
            <p:ph type="body" idx="1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spcFirstLastPara="1" wrap="square" lIns="92815" tIns="92815" rIns="92815" bIns="9281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3323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>
  <p:cSld name="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‹Nº›</a:t>
            </a:fld>
            <a:endParaRPr sz="700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6482817" y="0"/>
            <a:ext cx="26661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121A71E-E610-A645-9217-E94A990E0A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130" y="2123550"/>
            <a:ext cx="4691940" cy="8964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31C068F-2230-474C-942A-68B5E4845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92355" y="2123550"/>
            <a:ext cx="0" cy="0"/>
          </a:xfrm>
          <a:prstGeom prst="rect">
            <a:avLst/>
          </a:prstGeom>
        </p:spPr>
      </p:pic>
      <p:sp>
        <p:nvSpPr>
          <p:cNvPr id="9" name="Google Shape;21;p3"/>
          <p:cNvSpPr txBox="1"/>
          <p:nvPr userDrawn="1"/>
        </p:nvSpPr>
        <p:spPr>
          <a:xfrm>
            <a:off x="-1" y="4856142"/>
            <a:ext cx="6482817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Función 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28464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complejo">
    <p:bg>
      <p:bgPr>
        <a:solidFill>
          <a:srgbClr val="2D6DF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7687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3761125" y="2553350"/>
            <a:ext cx="47602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500">
                <a:solidFill>
                  <a:srgbClr val="FFFFFF"/>
                </a:solidFill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 1">
  <p:cSld name="PICTURE_WITH_CAPTION_TEXT_1">
    <p:bg>
      <p:bgPr>
        <a:solidFill>
          <a:srgbClr val="DCEAFB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3768726" y="2553350"/>
            <a:ext cx="2352000" cy="20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100"/>
              <a:buFont typeface="Work Sans Light"/>
              <a:buNone/>
              <a:defRPr sz="1000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00"/>
              <a:buFont typeface="Work Sans Light"/>
              <a:buChar char="•"/>
              <a:defRPr sz="1100"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>
            <a:spLocks noGrp="1"/>
          </p:cNvSpPr>
          <p:nvPr>
            <p:ph type="pic" idx="2"/>
          </p:nvPr>
        </p:nvSpPr>
        <p:spPr>
          <a:xfrm>
            <a:off x="0" y="0"/>
            <a:ext cx="34230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title"/>
          </p:nvPr>
        </p:nvSpPr>
        <p:spPr>
          <a:xfrm>
            <a:off x="3768724" y="1733025"/>
            <a:ext cx="43077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 preserve="1">
  <p:cSld name="1_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/>
        </p:nvSpPr>
        <p:spPr>
          <a:xfrm>
            <a:off x="0" y="4856142"/>
            <a:ext cx="6368522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Función 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DA1EA076-2D5E-8F43-82EF-40C497B36141}"/>
              </a:ext>
            </a:extLst>
          </p:cNvPr>
          <p:cNvGrpSpPr/>
          <p:nvPr userDrawn="1"/>
        </p:nvGrpSpPr>
        <p:grpSpPr>
          <a:xfrm>
            <a:off x="3911428" y="-105508"/>
            <a:ext cx="5232572" cy="5354516"/>
            <a:chOff x="5494962" y="355985"/>
            <a:chExt cx="6697038" cy="6853110"/>
          </a:xfrm>
        </p:grpSpPr>
        <p:sp>
          <p:nvSpPr>
            <p:cNvPr id="10" name="Google Shape;20;p3">
              <a:extLst>
                <a:ext uri="{FF2B5EF4-FFF2-40B4-BE49-F238E27FC236}">
                  <a16:creationId xmlns:a16="http://schemas.microsoft.com/office/drawing/2014/main" id="{F73B593B-BFC5-1041-8337-25557BD7ED6F}"/>
                </a:ext>
              </a:extLst>
            </p:cNvPr>
            <p:cNvSpPr/>
            <p:nvPr/>
          </p:nvSpPr>
          <p:spPr>
            <a:xfrm>
              <a:off x="8639735" y="355985"/>
              <a:ext cx="3552265" cy="6853110"/>
            </a:xfrm>
            <a:prstGeom prst="rect">
              <a:avLst/>
            </a:prstGeom>
            <a:solidFill>
              <a:srgbClr val="DCEAFB"/>
            </a:solidFill>
            <a:ln>
              <a:noFill/>
            </a:ln>
          </p:spPr>
          <p:txBody>
            <a:bodyPr spcFirstLastPara="1" wrap="square" lIns="68533" tIns="34257" rIns="68533" bIns="34257" anchor="ctr" anchorCtr="0">
              <a:noAutofit/>
            </a:bodyPr>
            <a:lstStyle/>
            <a:p>
              <a:pPr algn="ctr"/>
              <a:endParaRPr sz="1050">
                <a:solidFill>
                  <a:schemeClr val="lt1"/>
                </a:solidFill>
              </a:endParaRPr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7A6C232E-74A4-AF48-9B6F-4F6B0E7AF6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4962" y="1944065"/>
              <a:ext cx="4352654" cy="831579"/>
            </a:xfrm>
            <a:prstGeom prst="rect">
              <a:avLst/>
            </a:prstGeom>
          </p:spPr>
        </p:pic>
      </p:grpSp>
      <p:sp>
        <p:nvSpPr>
          <p:cNvPr id="12" name="CuadroTexto 9">
            <a:extLst>
              <a:ext uri="{FF2B5EF4-FFF2-40B4-BE49-F238E27FC236}">
                <a16:creationId xmlns:a16="http://schemas.microsoft.com/office/drawing/2014/main" id="{6508292A-5721-0448-A5F3-C720366B6098}"/>
              </a:ext>
            </a:extLst>
          </p:cNvPr>
          <p:cNvSpPr txBox="1"/>
          <p:nvPr userDrawn="1"/>
        </p:nvSpPr>
        <p:spPr>
          <a:xfrm>
            <a:off x="1742172" y="1892935"/>
            <a:ext cx="44525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800" b="1" dirty="0">
                <a:solidFill>
                  <a:schemeClr val="bg1"/>
                </a:solidFill>
                <a:latin typeface="Work Sans SemiBold" pitchFamily="2" charset="77"/>
                <a:ea typeface="MS PGothic" pitchFamily="34" charset="-128"/>
                <a:cs typeface="Calibri" pitchFamily="34" charset="0"/>
              </a:rPr>
              <a:t>Gracias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Carrera 6 No 12-62, Bogotá D.C., Colombia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7395656 Fax: 7395657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CO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Línea gratuita de atención al usuario: 018000 917770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8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www.funcionpublica.gov.co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*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eva@funcionpublica.gov.co</a:t>
            </a:r>
          </a:p>
        </p:txBody>
      </p:sp>
    </p:spTree>
    <p:extLst>
      <p:ext uri="{BB962C8B-B14F-4D97-AF65-F5344CB8AC3E}">
        <p14:creationId xmlns:p14="http://schemas.microsoft.com/office/powerpoint/2010/main" val="41487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52" r:id="rId2"/>
    <p:sldLayoutId id="2147483657" r:id="rId3"/>
    <p:sldLayoutId id="214748366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1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/>
          </p:cNvSpPr>
          <p:nvPr/>
        </p:nvSpPr>
        <p:spPr>
          <a:xfrm>
            <a:off x="2011482" y="2101414"/>
            <a:ext cx="7934029" cy="2459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 b="0" i="0" u="none" strike="noStrike" cap="none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O" sz="2200" b="1" dirty="0" smtClean="0">
                <a:solidFill>
                  <a:srgbClr val="FFC000"/>
                </a:solidFill>
              </a:rPr>
              <a:t>Anexos a desarrollar y adjuntar</a:t>
            </a:r>
          </a:p>
          <a:p>
            <a:r>
              <a:rPr lang="es-CO" sz="2200" b="1" dirty="0" smtClean="0">
                <a:solidFill>
                  <a:srgbClr val="FFC000"/>
                </a:solidFill>
              </a:rPr>
              <a:t>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Cronograma detallado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Lista de chequeo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de planeación y organización de eventos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Informe  de rendición de cuentas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Listado y base de datos invitados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Listado y base de datos panelistas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Archivo fotográfico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Piezas de audiencia, convocatoria, sondeo, encuestas, 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recolección de datos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encuesta de sondeo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evaluación audiencia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agenda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minuto a minuto 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r>
              <a:rPr lang="es-CO" sz="1800" dirty="0" smtClean="0">
                <a:latin typeface="Arial Narrow" panose="020B0606020202030204" pitchFamily="34" charset="0"/>
                <a:sym typeface="Arial"/>
              </a:rPr>
              <a:t>Formato presentación Directores</a:t>
            </a: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endParaRPr lang="es-CO" sz="1600" dirty="0" smtClean="0">
              <a:latin typeface="Arial Narrow" panose="020B0606020202030204" pitchFamily="34" charset="0"/>
              <a:sym typeface="Arial"/>
            </a:endParaRP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endParaRPr lang="es-CO" sz="1600" dirty="0" smtClean="0">
              <a:latin typeface="Arial Narrow" panose="020B0606020202030204" pitchFamily="34" charset="0"/>
              <a:sym typeface="Arial"/>
            </a:endParaRPr>
          </a:p>
          <a:p>
            <a:pPr marL="342900" indent="-342900">
              <a:buClr>
                <a:srgbClr val="FFC000"/>
              </a:buClr>
              <a:buFont typeface="+mj-lt"/>
              <a:buAutoNum type="arabicPeriod"/>
            </a:pPr>
            <a:endParaRPr lang="es-CO" sz="1600" dirty="0" smtClean="0">
              <a:latin typeface="Arial Narrow" panose="020B0606020202030204" pitchFamily="34" charset="0"/>
              <a:sym typeface="Arial"/>
            </a:endParaRPr>
          </a:p>
          <a:p>
            <a:endParaRPr lang="es-CO" sz="1600" dirty="0" smtClean="0">
              <a:latin typeface="Arial Narrow" panose="020B0606020202030204" pitchFamily="34" charset="0"/>
              <a:sym typeface="Arial"/>
            </a:endParaRPr>
          </a:p>
          <a:p>
            <a:endParaRPr lang="es-CO" sz="1600" dirty="0">
              <a:latin typeface="Arial Narrow" panose="020B0606020202030204" pitchFamily="34" charset="0"/>
              <a:sym typeface="Arial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0" y="-10569"/>
            <a:ext cx="9308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2400" b="1" dirty="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Audiencia de rendición de cuentas </a:t>
            </a:r>
            <a:r>
              <a:rPr lang="es-CO" sz="2400" b="1" dirty="0" smtClean="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2022</a:t>
            </a:r>
            <a:endParaRPr lang="es-ES" sz="2400" b="1" dirty="0">
              <a:solidFill>
                <a:srgbClr val="0066CD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969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subTitle" idx="4294967295"/>
          </p:nvPr>
        </p:nvSpPr>
        <p:spPr>
          <a:xfrm>
            <a:off x="3012265" y="2925594"/>
            <a:ext cx="2783518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None/>
            </a:pPr>
            <a:r>
              <a:rPr lang="es-ES" sz="2000" b="0" i="0" u="none" strike="noStrike" cap="none" dirty="0" smtClean="0">
                <a:solidFill>
                  <a:srgbClr val="FFFFFF"/>
                </a:solidFill>
                <a:latin typeface="Work Sans SemiBold"/>
                <a:ea typeface="Work Sans SemiBold"/>
                <a:cs typeface="Work Sans SemiBold"/>
                <a:sym typeface="Work Sans SemiBold"/>
              </a:rPr>
              <a:t>Propuesta - Junio </a:t>
            </a:r>
            <a:r>
              <a:rPr lang="es-ES" sz="2000" b="0" i="0" u="none" strike="noStrike" cap="none" dirty="0" smtClean="0">
                <a:solidFill>
                  <a:srgbClr val="FFFFFF"/>
                </a:solidFill>
                <a:latin typeface="Work Sans SemiBold"/>
                <a:ea typeface="Work Sans SemiBold"/>
                <a:cs typeface="Work Sans SemiBold"/>
                <a:sym typeface="Work Sans SemiBold"/>
              </a:rPr>
              <a:t>2022</a:t>
            </a:r>
            <a:endParaRPr sz="2000" b="0" i="0" u="none" strike="noStrike" cap="none" dirty="0">
              <a:solidFill>
                <a:srgbClr val="FFFFFF"/>
              </a:solidFill>
              <a:latin typeface="Work Sans SemiBold"/>
              <a:ea typeface="Work Sans SemiBold"/>
              <a:cs typeface="Work Sans SemiBold"/>
              <a:sym typeface="Work Sans SemiBold"/>
            </a:endParaRPr>
          </a:p>
        </p:txBody>
      </p:sp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1299411" y="1733024"/>
            <a:ext cx="6649235" cy="83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CO" sz="3000" b="1" dirty="0">
                <a:solidFill>
                  <a:srgbClr val="FFFFFF"/>
                </a:solidFill>
                <a:sym typeface="Work Sans Light"/>
              </a:rPr>
              <a:t>Audiencia Rendición de </a:t>
            </a:r>
            <a:r>
              <a:rPr lang="es-CO" sz="3000" b="1" dirty="0" smtClean="0">
                <a:solidFill>
                  <a:srgbClr val="FFFFFF"/>
                </a:solidFill>
                <a:sym typeface="Work Sans Light"/>
              </a:rPr>
              <a:t>Cuentas 2021-2022 </a:t>
            </a:r>
            <a:r>
              <a:rPr lang="es-CO" sz="3000" b="1" dirty="0" smtClean="0">
                <a:solidFill>
                  <a:srgbClr val="FFFFFF"/>
                </a:solidFill>
                <a:sym typeface="Work Sans Light"/>
              </a:rPr>
              <a:t/>
            </a:r>
            <a:br>
              <a:rPr lang="es-CO" sz="3000" b="1" dirty="0" smtClean="0">
                <a:solidFill>
                  <a:srgbClr val="FFFFFF"/>
                </a:solidFill>
                <a:sym typeface="Work Sans Light"/>
              </a:rPr>
            </a:br>
            <a:r>
              <a:rPr lang="es-CO" sz="3000" b="1" i="1" dirty="0" smtClean="0">
                <a:solidFill>
                  <a:srgbClr val="FFFFFF"/>
                </a:solidFill>
                <a:sym typeface="Work Sans Light"/>
              </a:rPr>
              <a:t>“</a:t>
            </a:r>
            <a:r>
              <a:rPr lang="es-CO" b="1" i="1" dirty="0" smtClean="0"/>
              <a:t>Conversando con las regiones”</a:t>
            </a:r>
            <a:endParaRPr sz="3000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562" y="259020"/>
            <a:ext cx="8859982" cy="6438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b="1" dirty="0">
                <a:latin typeface="Arial Narrow" panose="020B0606020202030204" pitchFamily="34" charset="0"/>
              </a:rPr>
              <a:t>A</a:t>
            </a:r>
            <a:r>
              <a:rPr lang="es-CO" sz="1600" b="1" dirty="0" smtClean="0">
                <a:latin typeface="Arial Narrow" panose="020B0606020202030204" pitchFamily="34" charset="0"/>
              </a:rPr>
              <a:t>udiencia pública de rendición de cuentas 2022</a:t>
            </a:r>
            <a:br>
              <a:rPr lang="es-CO" sz="1600" b="1" dirty="0" smtClean="0">
                <a:latin typeface="Arial Narrow" panose="020B0606020202030204" pitchFamily="34" charset="0"/>
              </a:rPr>
            </a:br>
            <a:r>
              <a:rPr lang="es-CO" sz="1600" b="1" dirty="0" smtClean="0">
                <a:latin typeface="Arial Narrow" panose="020B0606020202030204" pitchFamily="34" charset="0"/>
              </a:rPr>
              <a:t>Contextualización</a:t>
            </a:r>
            <a:r>
              <a:rPr lang="es-CO" sz="1600" b="1" dirty="0">
                <a:latin typeface="Arial Narrow" panose="020B0606020202030204" pitchFamily="34" charset="0"/>
              </a:rPr>
              <a:t/>
            </a:r>
            <a:br>
              <a:rPr lang="es-CO" sz="1600" b="1" dirty="0">
                <a:latin typeface="Arial Narrow" panose="020B0606020202030204" pitchFamily="34" charset="0"/>
              </a:rPr>
            </a:br>
            <a:endParaRPr sz="1600" b="1" dirty="0">
              <a:latin typeface="Arial Narrow" panose="020B0606020202030204" pitchFamily="34" charset="0"/>
            </a:endParaRPr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9B258DBF-08AF-4597-A70E-FBAE520BB8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9631" t="15099" r="14579" b="29024"/>
          <a:stretch/>
        </p:blipFill>
        <p:spPr>
          <a:xfrm>
            <a:off x="402564" y="2608760"/>
            <a:ext cx="892187" cy="757768"/>
          </a:xfrm>
          <a:prstGeom prst="rect">
            <a:avLst/>
          </a:prstGeom>
        </p:spPr>
      </p:pic>
      <p:sp>
        <p:nvSpPr>
          <p:cNvPr id="32" name="Rectángulo 31">
            <a:extLst>
              <a:ext uri="{FF2B5EF4-FFF2-40B4-BE49-F238E27FC236}">
                <a16:creationId xmlns:a16="http://schemas.microsoft.com/office/drawing/2014/main" id="{D93C8488-151C-4E42-AF68-24AC6E10426A}"/>
              </a:ext>
            </a:extLst>
          </p:cNvPr>
          <p:cNvSpPr/>
          <p:nvPr/>
        </p:nvSpPr>
        <p:spPr>
          <a:xfrm>
            <a:off x="1242126" y="1606261"/>
            <a:ext cx="36346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66CD"/>
                </a:solidFill>
                <a:latin typeface="Arial Narrow" panose="020B0606020202030204" pitchFamily="34" charset="0"/>
              </a:rPr>
              <a:t>Ley 1755 de 2015, </a:t>
            </a:r>
            <a:r>
              <a:rPr lang="es-ES" sz="1200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establece la </a:t>
            </a:r>
            <a:r>
              <a:rPr lang="es-ES" sz="1200" b="1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obligatoriedad de la rendición de cuentas </a:t>
            </a:r>
            <a:endParaRPr lang="es-ES" sz="1200" b="1" dirty="0">
              <a:solidFill>
                <a:srgbClr val="0066CD"/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0066CD"/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En Función Publica el </a:t>
            </a:r>
            <a:r>
              <a:rPr lang="es-ES" sz="1200" b="1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PAAC </a:t>
            </a:r>
            <a:r>
              <a:rPr lang="es-ES" sz="1200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se programó:  publicación, informes, encuentros del director, equipos transversales, audiencia anual, 6 mesas de dialogo, participación, consulta publica, encuestas, transparencia, acceso y riesgos.</a:t>
            </a:r>
          </a:p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0066CD"/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Periodo </a:t>
            </a:r>
            <a:r>
              <a:rPr lang="es-ES" sz="1200" b="1" dirty="0" smtClean="0">
                <a:solidFill>
                  <a:srgbClr val="0066CD"/>
                </a:solidFill>
                <a:latin typeface="Arial Narrow" panose="020B0606020202030204" pitchFamily="34" charset="0"/>
              </a:rPr>
              <a:t>1 de agosto 2021 al 30 de junio 2022 </a:t>
            </a:r>
          </a:p>
          <a:p>
            <a:pPr marL="171450" indent="-17145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0066CD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/>
          </p:cNvSpPr>
          <p:nvPr/>
        </p:nvSpPr>
        <p:spPr>
          <a:xfrm>
            <a:off x="504688" y="1108044"/>
            <a:ext cx="2033651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 b="0" i="0" u="none" strike="noStrike" cap="none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ES" sz="16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Generalidades</a:t>
            </a:r>
          </a:p>
          <a:p>
            <a:endParaRPr lang="es-ES" sz="1600" b="1" dirty="0">
              <a:latin typeface="Arial Narrow" panose="020B0606020202030204" pitchFamily="34" charset="0"/>
            </a:endParaRPr>
          </a:p>
        </p:txBody>
      </p:sp>
      <p:sp>
        <p:nvSpPr>
          <p:cNvPr id="39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/>
          </p:cNvSpPr>
          <p:nvPr/>
        </p:nvSpPr>
        <p:spPr>
          <a:xfrm>
            <a:off x="5482474" y="3072357"/>
            <a:ext cx="3395842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 b="0" i="0" u="none" strike="noStrike" cap="none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ES" sz="16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Objetivo de la audiencia</a:t>
            </a:r>
          </a:p>
          <a:p>
            <a:endParaRPr lang="es-ES" sz="1600" b="1" dirty="0"/>
          </a:p>
          <a:p>
            <a:pPr algn="just">
              <a:lnSpc>
                <a:spcPct val="100000"/>
              </a:lnSpc>
            </a:pPr>
            <a:r>
              <a:rPr lang="es-ES" sz="1400" dirty="0" smtClean="0">
                <a:latin typeface="Arial Narrow" panose="020B0606020202030204" pitchFamily="34" charset="0"/>
              </a:rPr>
              <a:t>Entregar los resultados de la gestión institucional del ultimo año a nuestros grupos de valor, garantizando los elementos de </a:t>
            </a:r>
            <a:r>
              <a:rPr lang="es-ES" sz="1400" b="1" i="1" dirty="0" smtClean="0">
                <a:latin typeface="Arial Narrow" panose="020B0606020202030204" pitchFamily="34" charset="0"/>
              </a:rPr>
              <a:t>información, diálogo y responsabilidad</a:t>
            </a:r>
            <a:r>
              <a:rPr lang="es-ES" sz="1400" dirty="0" smtClean="0">
                <a:latin typeface="Arial Narrow" panose="020B0606020202030204" pitchFamily="34" charset="0"/>
              </a:rPr>
              <a:t>, mediante una estrategia dinámica que permita alta participación de todos los interesados y suplir las expectativas, que como referente,  se espera de Función Pública. </a:t>
            </a:r>
            <a:endParaRPr lang="es-ES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36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703" y="8134"/>
            <a:ext cx="4665004" cy="51353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0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7793" y="517231"/>
            <a:ext cx="8859982" cy="6438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00" b="1" dirty="0">
                <a:solidFill>
                  <a:srgbClr val="FFC000"/>
                </a:solidFill>
                <a:latin typeface="Arial Narrow" panose="020B0606020202030204" pitchFamily="34" charset="0"/>
                <a:sym typeface="Arial"/>
              </a:rPr>
              <a:t>Factores de éxito</a:t>
            </a:r>
            <a:endParaRPr sz="1400" b="1" dirty="0">
              <a:solidFill>
                <a:srgbClr val="FFC000"/>
              </a:solidFill>
              <a:latin typeface="Arial Narrow" panose="020B0606020202030204" pitchFamily="34" charset="0"/>
              <a:sym typeface="Arial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D93C8488-151C-4E42-AF68-24AC6E10426A}"/>
              </a:ext>
            </a:extLst>
          </p:cNvPr>
          <p:cNvSpPr/>
          <p:nvPr/>
        </p:nvSpPr>
        <p:spPr>
          <a:xfrm>
            <a:off x="154150" y="1124113"/>
            <a:ext cx="42444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D26E2A"/>
              </a:buClr>
              <a:buFont typeface="+mj-lt"/>
              <a:buAutoNum type="arabicPeriod"/>
            </a:pPr>
            <a:endParaRPr lang="es-ES" dirty="0">
              <a:solidFill>
                <a:srgbClr val="0066CD"/>
              </a:solidFill>
              <a:latin typeface="Work Sans Light"/>
            </a:endParaRP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Trabajo coordinado y planificado con equipo editorial y de eventos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Participación de comunicaciones y direcciones técnicas en las actividades de desarrollo, diseño/ejecución mesas de diálogo y contacto con los invitados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Participación de la Secretaria General, administrativa, gestión territorial en la logística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Listado actualizado de invitados focalizados,   agremiaciones, sindicatos en nación y regiones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Convocatoria y piezas de socialización oportunas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Agilidad en los procesos contractuales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Videos e infografías dinámicas y contextualizadas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Transmisión por canales dedicados y herramientas de interacción virtual </a:t>
            </a:r>
          </a:p>
          <a:p>
            <a:pPr marL="432000" indent="-108000" algn="just">
              <a:buClr>
                <a:srgbClr val="D26E2A"/>
              </a:buClr>
              <a:buFont typeface="+mj-lt"/>
              <a:buAutoNum type="arabicPeriod"/>
            </a:pPr>
            <a:endParaRPr lang="es-ES" sz="1600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algn="just"/>
            <a:endParaRPr lang="es-ES" sz="1600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 smtClean="0">
              <a:solidFill>
                <a:srgbClr val="0066CD"/>
              </a:solidFill>
              <a:latin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>
              <a:solidFill>
                <a:srgbClr val="0066CD"/>
              </a:solidFill>
              <a:latin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 smtClean="0">
              <a:solidFill>
                <a:srgbClr val="0066CD"/>
              </a:solidFill>
              <a:latin typeface="Work Sans Light"/>
            </a:endParaRPr>
          </a:p>
          <a:p>
            <a:pPr algn="just"/>
            <a:endParaRPr lang="es-CO" sz="1100" dirty="0">
              <a:solidFill>
                <a:srgbClr val="0066CD"/>
              </a:solidFill>
              <a:latin typeface="Work Sans Light"/>
            </a:endParaRPr>
          </a:p>
        </p:txBody>
      </p:sp>
      <p:sp>
        <p:nvSpPr>
          <p:cNvPr id="4" name="Google Shape;245;p32">
            <a:extLst>
              <a:ext uri="{FF2B5EF4-FFF2-40B4-BE49-F238E27FC236}">
                <a16:creationId xmlns:a16="http://schemas.microsoft.com/office/drawing/2014/main" id="{B277D89E-97BA-48A1-9B8B-85C6335B4546}"/>
              </a:ext>
            </a:extLst>
          </p:cNvPr>
          <p:cNvSpPr txBox="1">
            <a:spLocks/>
          </p:cNvSpPr>
          <p:nvPr/>
        </p:nvSpPr>
        <p:spPr>
          <a:xfrm>
            <a:off x="5993294" y="838920"/>
            <a:ext cx="4211865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 b="0" i="0" u="none" strike="noStrike" cap="none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O" sz="1400" b="1" dirty="0">
                <a:solidFill>
                  <a:srgbClr val="FFC000"/>
                </a:solidFill>
                <a:latin typeface="Arial Narrow" panose="020B0606020202030204" pitchFamily="34" charset="0"/>
              </a:rPr>
              <a:t>Elementos mínimos claves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93C8488-151C-4E42-AF68-24AC6E10426A}"/>
              </a:ext>
            </a:extLst>
          </p:cNvPr>
          <p:cNvSpPr/>
          <p:nvPr/>
        </p:nvSpPr>
        <p:spPr>
          <a:xfrm>
            <a:off x="4552033" y="1074757"/>
            <a:ext cx="450694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D26E2A"/>
              </a:buClr>
              <a:buFont typeface="+mj-lt"/>
              <a:buAutoNum type="arabicPeriod"/>
            </a:pPr>
            <a:endParaRPr lang="es-ES" dirty="0" smtClean="0">
              <a:solidFill>
                <a:srgbClr val="0066CD"/>
              </a:solidFill>
              <a:latin typeface="Work Sans Light"/>
            </a:endParaRPr>
          </a:p>
          <a:p>
            <a:pPr marL="342900" indent="-342900" algn="just">
              <a:buClr>
                <a:srgbClr val="D26E2A"/>
              </a:buClr>
              <a:buFont typeface="+mj-lt"/>
              <a:buAutoNum type="arabicPeriod"/>
            </a:pPr>
            <a:endParaRPr lang="es-ES" dirty="0">
              <a:solidFill>
                <a:srgbClr val="0066CD"/>
              </a:solidFill>
              <a:latin typeface="Work Sans Light"/>
            </a:endParaRP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Informe de rendición de cuentas publicado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Consulta de necesidades y expectativas-participación antes, durante y después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Actores claves para la rendición de cuentas caracterizados y convocados (academia, veedurías, control social, sindicatos, territorio, comunidades, equipos transversales, jóvenes, entidades, servidores públicos) 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Entrega de resultados de gestión, presupuesto, medición y participación de usuarios, estados financieros con antelación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Garantizar el dialogo doble vía con los actores claves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Retroalimentación de los grupos de valor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Innovación en el desarrollo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endParaRPr lang="es-ES" sz="1600" dirty="0" smtClean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432000" indent="-108000" algn="just">
              <a:buClr>
                <a:srgbClr val="D26E2A"/>
              </a:buClr>
              <a:buFont typeface="+mj-lt"/>
              <a:buAutoNum type="arabicPeriod"/>
            </a:pPr>
            <a:endParaRPr lang="es-ES" sz="1600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algn="just"/>
            <a:endParaRPr lang="es-ES" sz="1600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 smtClean="0">
              <a:solidFill>
                <a:srgbClr val="0066CD"/>
              </a:solidFill>
              <a:latin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>
              <a:solidFill>
                <a:srgbClr val="0066CD"/>
              </a:solidFill>
              <a:latin typeface="Work Sans Ligh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100" dirty="0" smtClean="0">
              <a:solidFill>
                <a:srgbClr val="0066CD"/>
              </a:solidFill>
              <a:latin typeface="Work Sans Light"/>
            </a:endParaRPr>
          </a:p>
          <a:p>
            <a:pPr algn="just"/>
            <a:endParaRPr lang="es-CO" sz="1100" dirty="0">
              <a:solidFill>
                <a:srgbClr val="0066CD"/>
              </a:solidFill>
              <a:latin typeface="Work Sans Ligh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08627" y="92148"/>
            <a:ext cx="93083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Audiencia de rendición de cuentas </a:t>
            </a: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2022- elementos </a:t>
            </a:r>
            <a:r>
              <a:rPr lang="es-CO" sz="16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claves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4545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428408" y="103278"/>
            <a:ext cx="100008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D26E2A"/>
              </a:buClr>
            </a:pPr>
            <a:r>
              <a:rPr lang="es-CO" sz="16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Audiencia de rendición de cuentas </a:t>
            </a: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2022 </a:t>
            </a:r>
            <a:r>
              <a:rPr lang="es-CO" sz="16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-p</a:t>
            </a:r>
            <a:r>
              <a:rPr lang="es-ES" sz="16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ropuesta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74661" y="853549"/>
            <a:ext cx="87946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D26E2A"/>
              </a:buClr>
            </a:pPr>
            <a:r>
              <a:rPr lang="es-CO" sz="1500" b="1" dirty="0" smtClean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Fecha:</a:t>
            </a:r>
            <a:r>
              <a:rPr lang="es-CO" sz="1500" dirty="0" smtClean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  		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2 sesiones en territorio   </a:t>
            </a:r>
            <a:r>
              <a:rPr lang="es-CO" sz="1500" b="1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i)  martes 26 </a:t>
            </a:r>
            <a:r>
              <a:rPr lang="es-CO" sz="1500" b="1" dirty="0" smtClean="0">
                <a:solidFill>
                  <a:schemeClr val="bg2"/>
                </a:solidFill>
                <a:latin typeface="Arial Narrow" panose="020B0606020202030204" pitchFamily="34" charset="0"/>
                <a:sym typeface="Work Sans Light"/>
              </a:rPr>
              <a:t>de julio , ii) </a:t>
            </a:r>
            <a:r>
              <a:rPr lang="es-CO" sz="1500" b="1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jueves 28 de julio </a:t>
            </a:r>
          </a:p>
          <a:p>
            <a:pPr algn="just">
              <a:buClr>
                <a:srgbClr val="D26E2A"/>
              </a:buClr>
            </a:pPr>
            <a:endParaRPr lang="es-CO" sz="1500" b="1" dirty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r>
              <a:rPr lang="es-CO" sz="1500" b="1" dirty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Nombre:  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b="1" i="1" dirty="0" smtClean="0">
                <a:solidFill>
                  <a:schemeClr val="bg2"/>
                </a:solidFill>
                <a:latin typeface="Arial Narrow" panose="020B0606020202030204" pitchFamily="34" charset="0"/>
                <a:sym typeface="Work Sans Light"/>
              </a:rPr>
              <a:t>Conversando con las regiones </a:t>
            </a:r>
            <a:endParaRPr lang="es-CO" sz="1500" b="1" i="1" dirty="0">
              <a:solidFill>
                <a:schemeClr val="bg2"/>
              </a:solidFill>
              <a:latin typeface="Arial Narrow" panose="020B0606020202030204" pitchFamily="34" charset="0"/>
              <a:sym typeface="Work Sans Light"/>
            </a:endParaRPr>
          </a:p>
          <a:p>
            <a:pPr marL="342900" indent="-34290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endParaRPr lang="es-CO" sz="1500" b="1" dirty="0" smtClean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r>
              <a:rPr lang="es-CO" sz="1500" b="1" dirty="0" smtClean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Esquema: 	</a:t>
            </a:r>
            <a:r>
              <a:rPr lang="es-CO" sz="1500" b="1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Audiencia 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regional en 2 territorios claves para FP, con buenos resultados y buena 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relación, que 		tenga buena convocatoria y propicie dialogo directo</a:t>
            </a:r>
          </a:p>
          <a:p>
            <a:pPr algn="just">
              <a:buClr>
                <a:srgbClr val="D26E2A"/>
              </a:buClr>
            </a:pPr>
            <a:endParaRPr lang="es-CO" sz="1500" dirty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r>
              <a:rPr lang="es-CO" sz="1500" b="1" dirty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Agenda:</a:t>
            </a:r>
            <a:r>
              <a:rPr lang="es-CO" sz="1500" dirty="0" smtClean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1. Video inicial de generalidades de FP (y la región?) con resultados 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2. Apertura de director o subdirector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4. Video focalizado de la región con resultados, imágenes e infografías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3. Dialogo con gobernador, alcalde o grupo de valor seleccionado por resultados (preguntas 		     claves), con 3 directores técnicos previamente seleccionados  (corto) 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4.  Apertura del dialogo en directo con invitados (previamente convocados según interés)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5.  Uso de herramientas tecnológicas para recoger propuestas y </a:t>
            </a:r>
            <a:r>
              <a:rPr lang="es-CO" sz="1500" dirty="0" smtClean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mediciones</a:t>
            </a:r>
          </a:p>
          <a:p>
            <a:pPr algn="just">
              <a:buClr>
                <a:srgbClr val="D26E2A"/>
              </a:buClr>
            </a:pPr>
            <a:endParaRPr lang="es-CO" sz="1500" dirty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endParaRPr lang="es-CO" sz="1500" dirty="0" smtClean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r>
              <a:rPr lang="es-CO" sz="1500" b="1" dirty="0" smtClean="0">
                <a:solidFill>
                  <a:srgbClr val="FFC000"/>
                </a:solidFill>
                <a:latin typeface="Arial Narrow" panose="020B0606020202030204" pitchFamily="34" charset="0"/>
                <a:sym typeface="Work Sans Light"/>
              </a:rPr>
              <a:t>Presupuesto: 	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$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17.000.000</a:t>
            </a:r>
          </a:p>
          <a:p>
            <a:pPr algn="just">
              <a:buClr>
                <a:srgbClr val="D26E2A"/>
              </a:buClr>
            </a:pP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r>
              <a:rPr lang="es-CO" sz="1500" dirty="0">
                <a:solidFill>
                  <a:srgbClr val="0066CD"/>
                </a:solidFill>
                <a:latin typeface="Arial Narrow" panose="020B0606020202030204" pitchFamily="34" charset="0"/>
                <a:sym typeface="Work Sans Light"/>
              </a:rPr>
              <a:t>	</a:t>
            </a:r>
            <a:endParaRPr lang="es-CO" sz="1500" dirty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algn="just">
              <a:buClr>
                <a:srgbClr val="D26E2A"/>
              </a:buClr>
            </a:pPr>
            <a:endParaRPr lang="es-CO" sz="1500" dirty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  <a:p>
            <a:pPr marL="342900" indent="-342900" algn="just">
              <a:buClr>
                <a:srgbClr val="D26E2A"/>
              </a:buClr>
              <a:buFont typeface="Arial" panose="020B0604020202020204" pitchFamily="34" charset="0"/>
              <a:buChar char="•"/>
            </a:pPr>
            <a:endParaRPr lang="es-CO" sz="1500" dirty="0" smtClean="0">
              <a:solidFill>
                <a:srgbClr val="0066CD"/>
              </a:solidFill>
              <a:latin typeface="Arial Narrow" panose="020B0606020202030204" pitchFamily="34" charset="0"/>
              <a:sym typeface="Work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56936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07000"/>
              </p:ext>
            </p:extLst>
          </p:nvPr>
        </p:nvGraphicFramePr>
        <p:xfrm>
          <a:off x="140315" y="1103103"/>
          <a:ext cx="4479219" cy="3476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033">
                  <a:extLst>
                    <a:ext uri="{9D8B030D-6E8A-4147-A177-3AD203B41FA5}">
                      <a16:colId xmlns:a16="http://schemas.microsoft.com/office/drawing/2014/main" val="2693551933"/>
                    </a:ext>
                  </a:extLst>
                </a:gridCol>
                <a:gridCol w="615993">
                  <a:extLst>
                    <a:ext uri="{9D8B030D-6E8A-4147-A177-3AD203B41FA5}">
                      <a16:colId xmlns:a16="http://schemas.microsoft.com/office/drawing/2014/main" val="508228696"/>
                    </a:ext>
                  </a:extLst>
                </a:gridCol>
                <a:gridCol w="551326">
                  <a:extLst>
                    <a:ext uri="{9D8B030D-6E8A-4147-A177-3AD203B41FA5}">
                      <a16:colId xmlns:a16="http://schemas.microsoft.com/office/drawing/2014/main" val="4048529268"/>
                    </a:ext>
                  </a:extLst>
                </a:gridCol>
                <a:gridCol w="569330">
                  <a:extLst>
                    <a:ext uri="{9D8B030D-6E8A-4147-A177-3AD203B41FA5}">
                      <a16:colId xmlns:a16="http://schemas.microsoft.com/office/drawing/2014/main" val="2039686585"/>
                    </a:ext>
                  </a:extLst>
                </a:gridCol>
                <a:gridCol w="656001">
                  <a:extLst>
                    <a:ext uri="{9D8B030D-6E8A-4147-A177-3AD203B41FA5}">
                      <a16:colId xmlns:a16="http://schemas.microsoft.com/office/drawing/2014/main" val="2709531772"/>
                    </a:ext>
                  </a:extLst>
                </a:gridCol>
                <a:gridCol w="746536">
                  <a:extLst>
                    <a:ext uri="{9D8B030D-6E8A-4147-A177-3AD203B41FA5}">
                      <a16:colId xmlns:a16="http://schemas.microsoft.com/office/drawing/2014/main" val="2631678937"/>
                    </a:ext>
                  </a:extLst>
                </a:gridCol>
              </a:tblGrid>
              <a:tr h="348574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DDO </a:t>
                      </a:r>
                      <a:endParaRPr lang="es-CO" sz="12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DEP </a:t>
                      </a:r>
                      <a:endParaRPr lang="es-CO" sz="12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DGC </a:t>
                      </a:r>
                      <a:endParaRPr lang="es-CO" sz="12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DGDI </a:t>
                      </a:r>
                      <a:endParaRPr lang="es-CO" sz="12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DPTSC </a:t>
                      </a:r>
                      <a:endParaRPr lang="es-CO" sz="12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310955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Antioquia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</a:t>
                      </a:r>
                      <a:r>
                        <a:rPr lang="es-CO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156174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Valle - Cali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57069"/>
                  </a:ext>
                </a:extLst>
              </a:tr>
              <a:tr h="505188">
                <a:tc>
                  <a:txBody>
                    <a:bodyPr/>
                    <a:lstStyle/>
                    <a:p>
                      <a:r>
                        <a:rPr lang="es-CO" dirty="0" smtClean="0"/>
                        <a:t>Norte</a:t>
                      </a:r>
                      <a:r>
                        <a:rPr lang="es-CO" baseline="0" dirty="0" smtClean="0"/>
                        <a:t> de Santander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466762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Huila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606061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Santande</a:t>
                      </a:r>
                      <a:r>
                        <a:rPr lang="es-CO" baseline="0" dirty="0" smtClean="0"/>
                        <a:t>r- Bucaramanga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330712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Meta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12827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Barranquilla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178808"/>
                  </a:ext>
                </a:extLst>
              </a:tr>
              <a:tr h="348574">
                <a:tc>
                  <a:txBody>
                    <a:bodyPr/>
                    <a:lstStyle/>
                    <a:p>
                      <a:r>
                        <a:rPr lang="es-CO" dirty="0" smtClean="0"/>
                        <a:t>Cundinamarca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 </a:t>
                      </a:r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374884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379925" y="628822"/>
            <a:ext cx="33788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Sondeo 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052420" y="1290039"/>
            <a:ext cx="22940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Mejores resultados MIPG  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08237"/>
              </p:ext>
            </p:extLst>
          </p:nvPr>
        </p:nvGraphicFramePr>
        <p:xfrm>
          <a:off x="4835193" y="1739452"/>
          <a:ext cx="1847171" cy="214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975">
                  <a:extLst>
                    <a:ext uri="{9D8B030D-6E8A-4147-A177-3AD203B41FA5}">
                      <a16:colId xmlns:a16="http://schemas.microsoft.com/office/drawing/2014/main" val="2693551933"/>
                    </a:ext>
                  </a:extLst>
                </a:gridCol>
                <a:gridCol w="522196">
                  <a:extLst>
                    <a:ext uri="{9D8B030D-6E8A-4147-A177-3AD203B41FA5}">
                      <a16:colId xmlns:a16="http://schemas.microsoft.com/office/drawing/2014/main" val="508228696"/>
                    </a:ext>
                  </a:extLst>
                </a:gridCol>
              </a:tblGrid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Gobernaciones</a:t>
                      </a:r>
                      <a:r>
                        <a:rPr lang="es-CO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CO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b="0" i="0" u="none" strike="noStrike" cap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310955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Cundinamarca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98,7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156174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Meta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98,4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57069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Caldas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98,3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466762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Quindío</a:t>
                      </a:r>
                      <a:r>
                        <a:rPr lang="es-CO" sz="1200" baseline="0" dirty="0" smtClean="0"/>
                        <a:t>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96,1 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606061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Antioquia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95,4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12827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29496"/>
              </p:ext>
            </p:extLst>
          </p:nvPr>
        </p:nvGraphicFramePr>
        <p:xfrm>
          <a:off x="7008071" y="1706221"/>
          <a:ext cx="1847171" cy="214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653">
                  <a:extLst>
                    <a:ext uri="{9D8B030D-6E8A-4147-A177-3AD203B41FA5}">
                      <a16:colId xmlns:a16="http://schemas.microsoft.com/office/drawing/2014/main" val="2693551933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508228696"/>
                    </a:ext>
                  </a:extLst>
                </a:gridCol>
              </a:tblGrid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Alcaldías </a:t>
                      </a:r>
                      <a:endParaRPr lang="es-CO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1200" b="0" i="0" u="none" strike="noStrike" cap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310955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Bogotá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98.4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156174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Medellín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98.4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57069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Ibagué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98.2 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466762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Tunja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92.8 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606061"/>
                  </a:ext>
                </a:extLst>
              </a:tr>
              <a:tr h="357525">
                <a:tc>
                  <a:txBody>
                    <a:bodyPr/>
                    <a:lstStyle/>
                    <a:p>
                      <a:r>
                        <a:rPr lang="es-CO" sz="1200" dirty="0" smtClean="0"/>
                        <a:t>Cali  </a:t>
                      </a:r>
                      <a:endParaRPr lang="es-C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90.8 </a:t>
                      </a:r>
                      <a:endParaRPr lang="es-CO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12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99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208044" y="551525"/>
            <a:ext cx="46281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Requerimientos mínimos</a:t>
            </a: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 Comunicaciones 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37314" y="1850615"/>
            <a:ext cx="369541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Definir región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Definir temáticas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Distribuir áreas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Elaborar minuto a minuto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Libreto de los 5 videos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Lineamientos de imágenes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Datos y cifras para los videos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411668" y="1194666"/>
            <a:ext cx="1599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Evento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486400" y="1201070"/>
            <a:ext cx="23249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Apoyo audiovisual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82727" y="1685620"/>
            <a:ext cx="36954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Equipo humano (3) para cada sesión:  camarógrafo, fotógrafo y periodista (traslado día anterior)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Transmisión canal teams propio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OBS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Canal dedicado 20 megas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Locación para 100 personas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2 pantallas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Caja de periodista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324000" algn="just">
              <a:buClr>
                <a:srgbClr val="D26E2A"/>
              </a:buClr>
            </a:pPr>
            <a:endParaRPr lang="es-ES" sz="1600" dirty="0" smtClean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324000" algn="just">
              <a:buClr>
                <a:srgbClr val="D26E2A"/>
              </a:buClr>
            </a:pPr>
            <a:r>
              <a:rPr lang="es-ES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Una vez definida lugar y fecha es importante contactar al </a:t>
            </a: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territorialista, </a:t>
            </a:r>
            <a:r>
              <a:rPr lang="es-ES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al equipo de comunicaciones y </a:t>
            </a: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administrativa de la región para reunión de entendimiento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522117" y="3914340"/>
            <a:ext cx="35906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algn="just">
              <a:buClr>
                <a:srgbClr val="D26E2A"/>
              </a:buClr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Compromiso:  entregar la información el viernes 17 de junio, para que se tengan los videos listos el 20 de julio.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9073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011332" y="310893"/>
            <a:ext cx="46281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Propuesta de distribución 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473545" y="1173551"/>
            <a:ext cx="1599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Martes 26 de julio </a:t>
            </a:r>
          </a:p>
          <a:p>
            <a:pPr algn="ctr">
              <a:buClr>
                <a:srgbClr val="D26E2A"/>
              </a:buClr>
            </a:pPr>
            <a:r>
              <a:rPr lang="es-CO" sz="1600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Valle </a:t>
            </a:r>
            <a:endParaRPr lang="es-CO" sz="1600" dirty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	</a:t>
            </a:r>
            <a:endParaRPr lang="es-ES" sz="16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885393" y="1191792"/>
            <a:ext cx="2324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26E2A"/>
              </a:buClr>
            </a:pPr>
            <a:r>
              <a:rPr lang="es-CO" sz="16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        Jueves 28 de julio</a:t>
            </a:r>
          </a:p>
          <a:p>
            <a:pPr algn="ctr">
              <a:buClr>
                <a:srgbClr val="D26E2A"/>
              </a:buClr>
            </a:pPr>
            <a:r>
              <a:rPr lang="es-CO" sz="1600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Norte Santander  </a:t>
            </a:r>
            <a:endParaRPr lang="es-ES" sz="1600" dirty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78360" y="2060947"/>
            <a:ext cx="369541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Director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Dirección de Desarrollo Organizacional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Dirección de Participación y transparencia </a:t>
            </a:r>
            <a:endParaRPr lang="es-ES" dirty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324000" algn="just">
              <a:buClr>
                <a:srgbClr val="D26E2A"/>
              </a:buClr>
            </a:pPr>
            <a:endParaRPr lang="es-ES" sz="1600" dirty="0" smtClean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30764" y="3045832"/>
            <a:ext cx="35906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algn="just">
              <a:buClr>
                <a:srgbClr val="D26E2A"/>
              </a:buClr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Temáticas: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522117" y="2160863"/>
            <a:ext cx="3535603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Subdirector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Dirección de Desarrollo Organizacional </a:t>
            </a:r>
          </a:p>
          <a:p>
            <a:pPr marL="609750" indent="-285750" algn="just">
              <a:buClr>
                <a:srgbClr val="D26E2A"/>
              </a:buClr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C00000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Dirección de Participación y transparencia </a:t>
            </a:r>
            <a:endParaRPr lang="es-ES" dirty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  <a:p>
            <a:pPr marL="324000" algn="just">
              <a:buClr>
                <a:srgbClr val="D26E2A"/>
              </a:buClr>
            </a:pPr>
            <a:endParaRPr lang="es-ES" sz="1600" dirty="0" smtClean="0">
              <a:solidFill>
                <a:srgbClr val="C00000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574520" y="3134094"/>
            <a:ext cx="35906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algn="just">
              <a:buClr>
                <a:srgbClr val="D26E2A"/>
              </a:buClr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Temáticas: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530763" y="3939637"/>
            <a:ext cx="35906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algn="just">
              <a:buClr>
                <a:srgbClr val="D26E2A"/>
              </a:buClr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Invitados: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574520" y="3939637"/>
            <a:ext cx="35906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4000" algn="just">
              <a:buClr>
                <a:srgbClr val="D26E2A"/>
              </a:buClr>
            </a:pPr>
            <a:r>
              <a:rPr lang="es-ES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Invitados: </a:t>
            </a:r>
            <a:endParaRPr lang="es-ES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4890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443838" y="0"/>
            <a:ext cx="100008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D26E2A"/>
              </a:buClr>
            </a:pPr>
            <a:r>
              <a:rPr lang="es-CO" sz="2000" b="1" dirty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Audiencia de rendición de cuentas </a:t>
            </a:r>
            <a:r>
              <a:rPr lang="es-CO" sz="2000" b="1" dirty="0" smtClean="0">
                <a:solidFill>
                  <a:srgbClr val="0066CD"/>
                </a:solidFill>
                <a:latin typeface="Arial Narrow" panose="020B0606020202030204" pitchFamily="34" charset="0"/>
                <a:ea typeface="Work Sans Light"/>
                <a:cs typeface="Work Sans Light"/>
                <a:sym typeface="Work Sans Light"/>
              </a:rPr>
              <a:t>2022 –pasos a seguir </a:t>
            </a:r>
            <a:endParaRPr lang="es-ES" sz="2000" b="1" dirty="0">
              <a:solidFill>
                <a:srgbClr val="0066CD"/>
              </a:solidFill>
              <a:latin typeface="Arial Narrow" panose="020B0606020202030204" pitchFamily="34" charset="0"/>
              <a:ea typeface="Work Sans Light"/>
              <a:cs typeface="Work Sans Light"/>
              <a:sym typeface="Work Sans Light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01537"/>
              </p:ext>
            </p:extLst>
          </p:nvPr>
        </p:nvGraphicFramePr>
        <p:xfrm>
          <a:off x="146756" y="820961"/>
          <a:ext cx="8997244" cy="378089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498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4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785"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Actividad 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Responsable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Fecha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39">
                <a:tc>
                  <a:txBody>
                    <a:bodyPr/>
                    <a:lstStyle/>
                    <a:p>
                      <a:pPr algn="just"/>
                      <a:r>
                        <a:rPr lang="es-CO" sz="1200" b="0" dirty="0" smtClean="0">
                          <a:solidFill>
                            <a:schemeClr val="bg1"/>
                          </a:solidFill>
                        </a:rPr>
                        <a:t>Aprobación</a:t>
                      </a:r>
                      <a:r>
                        <a:rPr lang="es-CO" sz="1200" b="0" baseline="0" dirty="0" smtClean="0">
                          <a:solidFill>
                            <a:schemeClr val="bg1"/>
                          </a:solidFill>
                        </a:rPr>
                        <a:t> esquema y fecha  </a:t>
                      </a:r>
                      <a:endParaRPr lang="es-CO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Director</a:t>
                      </a:r>
                      <a:r>
                        <a:rPr lang="es-CO" sz="1200" baseline="0" dirty="0" smtClean="0">
                          <a:solidFill>
                            <a:schemeClr val="bg2"/>
                          </a:solidFill>
                        </a:rPr>
                        <a:t> – Jefe OAP 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8 de junio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pPr algn="just"/>
                      <a:r>
                        <a:rPr lang="es-CO" sz="1200" b="0" dirty="0" smtClean="0">
                          <a:solidFill>
                            <a:schemeClr val="bg1"/>
                          </a:solidFill>
                        </a:rPr>
                        <a:t>Elaboración de informe</a:t>
                      </a:r>
                      <a:r>
                        <a:rPr lang="es-CO" sz="1200" b="0" baseline="0" dirty="0" smtClean="0">
                          <a:solidFill>
                            <a:schemeClr val="bg1"/>
                          </a:solidFill>
                        </a:rPr>
                        <a:t>, piezas, convocatoria, videos </a:t>
                      </a:r>
                      <a:endParaRPr lang="es-CO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200" baseline="0" dirty="0" smtClean="0">
                          <a:solidFill>
                            <a:schemeClr val="bg2"/>
                          </a:solidFill>
                        </a:rPr>
                        <a:t>OAP, OAC</a:t>
                      </a:r>
                      <a:endParaRPr lang="es-CO" sz="1200" dirty="0" smtClean="0">
                        <a:solidFill>
                          <a:schemeClr val="bg2"/>
                        </a:solidFill>
                      </a:endParaRPr>
                    </a:p>
                    <a:p>
                      <a:pPr algn="ctr"/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14 de junio al 30 de junio</a:t>
                      </a:r>
                    </a:p>
                    <a:p>
                      <a:pPr algn="ctr"/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383570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pPr algn="just"/>
                      <a:r>
                        <a:rPr lang="es-CO" sz="1200" b="0" dirty="0" smtClean="0">
                          <a:solidFill>
                            <a:schemeClr val="bg1"/>
                          </a:solidFill>
                        </a:rPr>
                        <a:t>Conformación</a:t>
                      </a:r>
                      <a:r>
                        <a:rPr lang="es-CO" sz="1200" b="0" baseline="0" dirty="0" smtClean="0">
                          <a:solidFill>
                            <a:schemeClr val="bg1"/>
                          </a:solidFill>
                        </a:rPr>
                        <a:t> equipo base, reunión preparación, aprobación agenda, definición recursos </a:t>
                      </a:r>
                      <a:endParaRPr lang="es-CO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Dirección,</a:t>
                      </a:r>
                      <a:r>
                        <a:rPr lang="es-CO" sz="1200" baseline="0" dirty="0" smtClean="0">
                          <a:solidFill>
                            <a:schemeClr val="bg2"/>
                          </a:solidFill>
                        </a:rPr>
                        <a:t> Subdirección, OAC. OAP, Secretaria General GGA, territoriales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r>
                        <a:rPr lang="es-CO" sz="1200" baseline="0" dirty="0" smtClean="0">
                          <a:solidFill>
                            <a:schemeClr val="bg2"/>
                          </a:solidFill>
                        </a:rPr>
                        <a:t> de junio 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pPr algn="just"/>
                      <a:r>
                        <a:rPr lang="es-CO" sz="1200" b="0" dirty="0" smtClean="0">
                          <a:solidFill>
                            <a:schemeClr val="bg1"/>
                          </a:solidFill>
                        </a:rPr>
                        <a:t>Envio</a:t>
                      </a:r>
                      <a:r>
                        <a:rPr lang="es-CO" sz="1200" b="0" baseline="0" dirty="0" smtClean="0">
                          <a:solidFill>
                            <a:schemeClr val="bg1"/>
                          </a:solidFill>
                        </a:rPr>
                        <a:t> sondeo y publicación de informe rendición de cuentas consulta </a:t>
                      </a:r>
                      <a:endParaRPr lang="es-CO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OAP, </a:t>
                      </a:r>
                      <a:r>
                        <a:rPr lang="es-CO" sz="1200" baseline="0" dirty="0" smtClean="0">
                          <a:solidFill>
                            <a:schemeClr val="bg2"/>
                          </a:solidFill>
                        </a:rPr>
                        <a:t>OAC, OTIC 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>
                          <a:solidFill>
                            <a:schemeClr val="bg2"/>
                          </a:solidFill>
                        </a:rPr>
                        <a:t>14 de junio </a:t>
                      </a:r>
                      <a:endParaRPr lang="es-CO" sz="1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pPr algn="just"/>
                      <a:r>
                        <a:rPr lang="es-CO" sz="1200" b="0" dirty="0" smtClean="0">
                          <a:solidFill>
                            <a:schemeClr val="bg1"/>
                          </a:solidFill>
                        </a:rPr>
                        <a:t>Gestión contractual</a:t>
                      </a:r>
                      <a:r>
                        <a:rPr lang="es-CO" sz="1200" b="0" baseline="0" dirty="0" smtClean="0">
                          <a:solidFill>
                            <a:schemeClr val="bg1"/>
                          </a:solidFill>
                        </a:rPr>
                        <a:t> y logística (sedes, conectividad, traducción, apoyo, banco de datos )</a:t>
                      </a:r>
                      <a:endParaRPr lang="es-CO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Secretaria General, GGA,</a:t>
                      </a:r>
                      <a:r>
                        <a:rPr lang="es-CO" sz="1200" b="0" i="0" u="none" strike="noStrike" cap="none" baseline="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OAP, OAC, OTIC</a:t>
                      </a: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14 de</a:t>
                      </a:r>
                      <a:r>
                        <a:rPr lang="es-CO" sz="1200" b="0" i="0" u="none" strike="noStrike" cap="none" baseline="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junio al 10 de julio </a:t>
                      </a: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pPr algn="just"/>
                      <a:r>
                        <a:rPr lang="es-CO" sz="1200" baseline="0" dirty="0" smtClean="0">
                          <a:solidFill>
                            <a:schemeClr val="bg1"/>
                          </a:solidFill>
                        </a:rPr>
                        <a:t>Presentaciones, apoyo audiovisual, encuestas, libretos </a:t>
                      </a:r>
                      <a:endParaRPr lang="es-CO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OAC. OAP, Direcciones Técnicas </a:t>
                      </a: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14 de</a:t>
                      </a:r>
                      <a:r>
                        <a:rPr lang="es-CO" sz="1200" b="0" i="0" u="none" strike="noStrike" cap="none" baseline="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junio al 30 de junio </a:t>
                      </a:r>
                      <a:endParaRPr lang="es-CO" sz="1200" b="0" i="0" u="none" strike="noStrike" cap="none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398"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Análisis de</a:t>
                      </a:r>
                      <a:r>
                        <a:rPr lang="es-CO" sz="1200" baseline="0" dirty="0" smtClean="0">
                          <a:solidFill>
                            <a:schemeClr val="bg1"/>
                          </a:solidFill>
                        </a:rPr>
                        <a:t> resultados, </a:t>
                      </a:r>
                      <a:r>
                        <a:rPr lang="es-CO" sz="1200" dirty="0" smtClean="0">
                          <a:solidFill>
                            <a:schemeClr val="bg1"/>
                          </a:solidFill>
                        </a:rPr>
                        <a:t>Informe resultados, publicación informe</a:t>
                      </a:r>
                      <a:r>
                        <a:rPr lang="es-CO" sz="1200" baseline="0" dirty="0" smtClean="0">
                          <a:solidFill>
                            <a:schemeClr val="bg1"/>
                          </a:solidFill>
                        </a:rPr>
                        <a:t> , evaluación audiencia </a:t>
                      </a:r>
                      <a:endParaRPr lang="es-CO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OAP </a:t>
                      </a: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2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</a:t>
                      </a:r>
                      <a:r>
                        <a:rPr lang="es-CO" sz="1200" b="0" i="0" u="none" strike="noStrike" cap="none" baseline="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de agosto </a:t>
                      </a:r>
                      <a:endParaRPr lang="es-CO" sz="12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6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962</Words>
  <Application>Microsoft Office PowerPoint</Application>
  <PresentationFormat>Presentación en pantalla (16:9)</PresentationFormat>
  <Paragraphs>192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Arial Narrow</vt:lpstr>
      <vt:lpstr>Calibri</vt:lpstr>
      <vt:lpstr>Wingdings</vt:lpstr>
      <vt:lpstr>Work Sans</vt:lpstr>
      <vt:lpstr>Work Sans Light</vt:lpstr>
      <vt:lpstr>Work Sans SemiBold</vt:lpstr>
      <vt:lpstr>Presidencia de Colomba</vt:lpstr>
      <vt:lpstr>Presentación de PowerPoint</vt:lpstr>
      <vt:lpstr>Audiencia Rendición de Cuentas 2021-2022  “Conversando con las regiones”</vt:lpstr>
      <vt:lpstr>Audiencia pública de rendición de cuentas 2022 Contextualización </vt:lpstr>
      <vt:lpstr>Factores de éxito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Rosalia Osorio Valderrama</dc:creator>
  <cp:lastModifiedBy>Olga Lucia Arango Barbaran</cp:lastModifiedBy>
  <cp:revision>83</cp:revision>
  <cp:lastPrinted>2022-06-08T13:32:49Z</cp:lastPrinted>
  <dcterms:modified xsi:type="dcterms:W3CDTF">2022-06-08T17:56:20Z</dcterms:modified>
</cp:coreProperties>
</file>