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78"/>
  </p:notesMasterIdLst>
  <p:sldIdLst>
    <p:sldId id="256" r:id="rId6"/>
    <p:sldId id="268" r:id="rId7"/>
    <p:sldId id="501" r:id="rId8"/>
    <p:sldId id="294" r:id="rId9"/>
    <p:sldId id="320" r:id="rId10"/>
    <p:sldId id="488" r:id="rId11"/>
    <p:sldId id="279" r:id="rId12"/>
    <p:sldId id="332" r:id="rId13"/>
    <p:sldId id="502" r:id="rId14"/>
    <p:sldId id="296" r:id="rId15"/>
    <p:sldId id="315" r:id="rId16"/>
    <p:sldId id="285" r:id="rId17"/>
    <p:sldId id="287" r:id="rId18"/>
    <p:sldId id="288" r:id="rId19"/>
    <p:sldId id="289" r:id="rId20"/>
    <p:sldId id="510" r:id="rId21"/>
    <p:sldId id="491" r:id="rId22"/>
    <p:sldId id="291" r:id="rId23"/>
    <p:sldId id="293" r:id="rId24"/>
    <p:sldId id="300" r:id="rId25"/>
    <p:sldId id="444" r:id="rId26"/>
    <p:sldId id="439" r:id="rId27"/>
    <p:sldId id="503" r:id="rId28"/>
    <p:sldId id="319" r:id="rId29"/>
    <p:sldId id="318" r:id="rId30"/>
    <p:sldId id="310" r:id="rId31"/>
    <p:sldId id="452" r:id="rId32"/>
    <p:sldId id="453" r:id="rId33"/>
    <p:sldId id="454" r:id="rId34"/>
    <p:sldId id="445" r:id="rId35"/>
    <p:sldId id="447" r:id="rId36"/>
    <p:sldId id="448" r:id="rId37"/>
    <p:sldId id="449" r:id="rId38"/>
    <p:sldId id="456" r:id="rId39"/>
    <p:sldId id="472" r:id="rId40"/>
    <p:sldId id="493" r:id="rId41"/>
    <p:sldId id="458" r:id="rId42"/>
    <p:sldId id="459" r:id="rId43"/>
    <p:sldId id="460" r:id="rId44"/>
    <p:sldId id="461" r:id="rId45"/>
    <p:sldId id="462" r:id="rId46"/>
    <p:sldId id="464" r:id="rId47"/>
    <p:sldId id="494" r:id="rId48"/>
    <p:sldId id="466" r:id="rId49"/>
    <p:sldId id="467" r:id="rId50"/>
    <p:sldId id="473" r:id="rId51"/>
    <p:sldId id="474" r:id="rId52"/>
    <p:sldId id="475" r:id="rId53"/>
    <p:sldId id="496" r:id="rId54"/>
    <p:sldId id="476" r:id="rId55"/>
    <p:sldId id="477" r:id="rId56"/>
    <p:sldId id="498" r:id="rId57"/>
    <p:sldId id="478" r:id="rId58"/>
    <p:sldId id="479" r:id="rId59"/>
    <p:sldId id="480" r:id="rId60"/>
    <p:sldId id="481" r:id="rId61"/>
    <p:sldId id="482" r:id="rId62"/>
    <p:sldId id="500" r:id="rId63"/>
    <p:sldId id="483" r:id="rId64"/>
    <p:sldId id="484" r:id="rId65"/>
    <p:sldId id="485" r:id="rId66"/>
    <p:sldId id="486" r:id="rId67"/>
    <p:sldId id="487" r:id="rId68"/>
    <p:sldId id="505" r:id="rId69"/>
    <p:sldId id="508" r:id="rId70"/>
    <p:sldId id="509" r:id="rId71"/>
    <p:sldId id="506" r:id="rId72"/>
    <p:sldId id="511" r:id="rId73"/>
    <p:sldId id="512" r:id="rId74"/>
    <p:sldId id="314" r:id="rId75"/>
    <p:sldId id="504" r:id="rId76"/>
    <p:sldId id="277" r:id="rId7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C04"/>
    <a:srgbClr val="F36F13"/>
    <a:srgbClr val="558ED5"/>
    <a:srgbClr val="3467C3"/>
    <a:srgbClr val="FFE161"/>
    <a:srgbClr val="17375E"/>
    <a:srgbClr val="F79646"/>
    <a:srgbClr val="F9B073"/>
    <a:srgbClr val="FCCA00"/>
    <a:srgbClr val="D2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648" y="120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A737C-3584-4429-94F4-6F1BEB6EA4DB}" type="datetimeFigureOut">
              <a:rPr lang="es-CO" smtClean="0"/>
              <a:t>17/04/2024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0A30-7ED6-4962-BFB0-6B132D3FB2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30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Henry</a:t>
            </a:r>
          </a:p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3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5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90A30-7ED6-4962-BFB0-6B132D3FB2C5}" type="slidenum">
              <a:rPr lang="es-CO" smtClean="0"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2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3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4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8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023-05-16_Presentacion_titul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7467" y="1881314"/>
            <a:ext cx="4443385" cy="136649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7467" y="3190077"/>
            <a:ext cx="4909632" cy="701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28408" y="817091"/>
            <a:ext cx="1242537" cy="106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874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4488" y="2582862"/>
            <a:ext cx="433546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19138" y="980281"/>
            <a:ext cx="32369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4488" y="3090467"/>
            <a:ext cx="4335462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167188" y="3777850"/>
            <a:ext cx="4233862" cy="35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838434" y="167084"/>
            <a:ext cx="288596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148138" y="1585517"/>
            <a:ext cx="4335462" cy="884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38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9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816099"/>
            <a:ext cx="3008313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03350"/>
            <a:ext cx="5111750" cy="26225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2308224"/>
            <a:ext cx="3008313" cy="13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7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24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8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11529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023-05-16_Presentacion_titul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7467" y="1881314"/>
            <a:ext cx="4443385" cy="136649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7467" y="3190077"/>
            <a:ext cx="4909632" cy="701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28408" y="817091"/>
            <a:ext cx="1242537" cy="106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717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2023-05-16_Presentacion_cier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3784600" y="2139950"/>
            <a:ext cx="511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Carrera 6 No. 12-62 </a:t>
            </a:r>
          </a:p>
          <a:p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Bogotá, D.C. Colombia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Teléfono: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601 7395656 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Fax: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601 7395657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Código Postal: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111711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Internet: </a:t>
            </a:r>
            <a:r>
              <a:rPr lang="es-ES" sz="1600" b="1" dirty="0" err="1">
                <a:solidFill>
                  <a:srgbClr val="4D4D4D"/>
                </a:solidFill>
                <a:latin typeface="Helvetica"/>
                <a:cs typeface="Helvetica"/>
              </a:rPr>
              <a:t>www.funcionpublica.gov.co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Email: </a:t>
            </a:r>
            <a:r>
              <a:rPr lang="es-ES" sz="1600" b="1" dirty="0" err="1">
                <a:solidFill>
                  <a:srgbClr val="4D4D4D"/>
                </a:solidFill>
                <a:latin typeface="Helvetica"/>
                <a:cs typeface="Helvetica"/>
              </a:rPr>
              <a:t>eva@funcionpublica.gov.co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933450"/>
            <a:ext cx="208842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0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2023-05-16_Presentacion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2023-05-16_Presentacion_cier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3784600" y="2139950"/>
            <a:ext cx="511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Carrera 6 No. 12-62 </a:t>
            </a:r>
          </a:p>
          <a:p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Bogotá, D.C. Colombia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Teléfono: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601 7395656 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Fax: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601 7395657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Código Postal: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111711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Internet: </a:t>
            </a:r>
            <a:r>
              <a:rPr lang="es-ES" sz="1600" b="1" dirty="0" err="1">
                <a:solidFill>
                  <a:srgbClr val="4D4D4D"/>
                </a:solidFill>
                <a:latin typeface="Helvetica"/>
                <a:cs typeface="Helvetica"/>
              </a:rPr>
              <a:t>www.funcionpublica.gov.co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Email: </a:t>
            </a:r>
            <a:r>
              <a:rPr lang="es-ES" sz="1600" b="1" dirty="0" err="1">
                <a:solidFill>
                  <a:srgbClr val="4D4D4D"/>
                </a:solidFill>
                <a:latin typeface="Helvetica"/>
                <a:cs typeface="Helvetica"/>
              </a:rPr>
              <a:t>eva@funcionpublica.gov.co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933450"/>
            <a:ext cx="208842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2940" y="1219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67360" y="2175530"/>
            <a:ext cx="1676400" cy="506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2593340" y="1039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207260" y="836302"/>
            <a:ext cx="66040" cy="3735698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3202940" y="18923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2593340" y="17126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3202940" y="25590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2593340" y="23793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3202940" y="3251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2593340" y="3071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3202940" y="39814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2593340" y="38017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270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488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067" y="174229"/>
            <a:ext cx="5473866" cy="44807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80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572145" cy="393126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75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43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1372192"/>
            <a:ext cx="4001013" cy="210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3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94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4488" y="2582862"/>
            <a:ext cx="433546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19138" y="980281"/>
            <a:ext cx="32369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4488" y="3090467"/>
            <a:ext cx="4335462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167188" y="3777850"/>
            <a:ext cx="4233862" cy="35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838434" y="167084"/>
            <a:ext cx="288596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148138" y="1585517"/>
            <a:ext cx="4335462" cy="884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81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41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427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816099"/>
            <a:ext cx="3008313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03350"/>
            <a:ext cx="5111750" cy="26225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2308224"/>
            <a:ext cx="3008313" cy="13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69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2023-05-16_Presentacion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209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487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8187145" y="2479417"/>
            <a:ext cx="13805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spc="225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600" spc="225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600" spc="225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8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EEF1A03-B63F-7A69-3DA6-D5F208E2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4963" y="3138011"/>
            <a:ext cx="5016103" cy="667941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</a:defRPr>
            </a:lvl1pPr>
            <a:lvl2pPr marL="34290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5E2C3813-65D2-0F90-89FF-A1B970A0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63" y="1366224"/>
            <a:ext cx="5016103" cy="1674331"/>
          </a:xfrm>
        </p:spPr>
        <p:txBody>
          <a:bodyPr anchor="b"/>
          <a:lstStyle>
            <a:lvl1pPr>
              <a:defRPr>
                <a:latin typeface="Montserrat SemiBold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530D8C90-3F0E-1EFF-63CB-218F165BA6F0}"/>
              </a:ext>
            </a:extLst>
          </p:cNvPr>
          <p:cNvGrpSpPr/>
          <p:nvPr userDrawn="1"/>
        </p:nvGrpSpPr>
        <p:grpSpPr>
          <a:xfrm>
            <a:off x="-1" y="5073706"/>
            <a:ext cx="9144001" cy="69794"/>
            <a:chOff x="-1" y="6675929"/>
            <a:chExt cx="7501317" cy="182071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F97EF10-65D3-7458-5587-958E63FD2636}"/>
                </a:ext>
              </a:extLst>
            </p:cNvPr>
            <p:cNvSpPr/>
            <p:nvPr userDrawn="1"/>
          </p:nvSpPr>
          <p:spPr>
            <a:xfrm>
              <a:off x="-1" y="6675929"/>
              <a:ext cx="2500439" cy="182071"/>
            </a:xfrm>
            <a:prstGeom prst="rect">
              <a:avLst/>
            </a:prstGeom>
            <a:solidFill>
              <a:srgbClr val="FFB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>
                <a:solidFill>
                  <a:prstClr val="white"/>
                </a:solidFill>
                <a:latin typeface="Montserrat SemiBold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9932B53-6F96-A5A0-E358-3BBEB84DE946}"/>
                </a:ext>
              </a:extLst>
            </p:cNvPr>
            <p:cNvSpPr/>
            <p:nvPr userDrawn="1"/>
          </p:nvSpPr>
          <p:spPr>
            <a:xfrm>
              <a:off x="2500438" y="6675929"/>
              <a:ext cx="2500439" cy="182071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>
                <a:solidFill>
                  <a:prstClr val="white"/>
                </a:solidFill>
                <a:latin typeface="Montserrat SemiBold"/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791499D-1B63-B2C8-B953-45F98CDD9E9A}"/>
                </a:ext>
              </a:extLst>
            </p:cNvPr>
            <p:cNvSpPr/>
            <p:nvPr userDrawn="1"/>
          </p:nvSpPr>
          <p:spPr>
            <a:xfrm>
              <a:off x="5000877" y="6675929"/>
              <a:ext cx="2500439" cy="182071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>
                <a:solidFill>
                  <a:prstClr val="white"/>
                </a:solidFill>
                <a:latin typeface="Montserrat SemiBold"/>
              </a:endParaRPr>
            </a:p>
          </p:txBody>
        </p:sp>
      </p:grp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1C603B8-7DB9-E596-A8A7-846D601F4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6315" y="1962454"/>
            <a:ext cx="1640264" cy="1218593"/>
          </a:xfrm>
        </p:spPr>
        <p:txBody>
          <a:bodyPr anchor="b">
            <a:noAutofit/>
          </a:bodyPr>
          <a:lstStyle>
            <a:lvl1pPr marL="0" indent="0" algn="r">
              <a:buNone/>
              <a:defRPr sz="720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42520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A2085-D427-00F7-C862-629029AE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2550" y="1059657"/>
            <a:ext cx="6438900" cy="994172"/>
          </a:xfrm>
        </p:spPr>
        <p:txBody>
          <a:bodyPr anchor="b"/>
          <a:lstStyle>
            <a:lvl1pPr>
              <a:defRPr>
                <a:latin typeface="Montserrat SemiBold"/>
              </a:defRPr>
            </a:lvl1pPr>
          </a:lstStyle>
          <a:p>
            <a:r>
              <a:rPr lang="es-ES" dirty="0"/>
              <a:t>Espacio Título</a:t>
            </a:r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9269E36-58FD-74BD-D005-BAE8482D5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550" y="2191702"/>
            <a:ext cx="6438900" cy="2025968"/>
          </a:xfrm>
        </p:spPr>
        <p:txBody>
          <a:bodyPr>
            <a:noAutofit/>
          </a:bodyPr>
          <a:lstStyle>
            <a:lvl1pPr marL="0" indent="0">
              <a:buNone/>
              <a:defRPr sz="1088" b="1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</a:t>
            </a:r>
          </a:p>
          <a:p>
            <a:pPr lvl="0"/>
            <a:r>
              <a:rPr lang="es-ES" dirty="0"/>
              <a:t>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velir</a:t>
            </a:r>
            <a:r>
              <a:rPr lang="es-ES" dirty="0"/>
              <a:t> ese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2940" y="1219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67360" y="2175530"/>
            <a:ext cx="1676400" cy="506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2593340" y="1039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207260" y="836302"/>
            <a:ext cx="66040" cy="3735698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3202940" y="18923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2593340" y="17126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3202940" y="25590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2593340" y="23793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3202940" y="3251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2593340" y="3071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3202940" y="39814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2593340" y="38017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241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7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067" y="174229"/>
            <a:ext cx="5473866" cy="44807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7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572145" cy="393126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61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43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1372192"/>
            <a:ext cx="4001013" cy="210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9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17/04/2024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9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564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5640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5950" y="489783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 descr="2023-05-16_Logo_vida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7951"/>
            <a:ext cx="1003300" cy="503350"/>
          </a:xfrm>
          <a:prstGeom prst="rect">
            <a:avLst/>
          </a:prstGeom>
        </p:spPr>
      </p:pic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"/>
            <a:ext cx="1371600" cy="688124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>
                <a:latin typeface="Helvetica"/>
                <a:cs typeface="Helvetica"/>
              </a:rPr>
              <a:t>www.funcionpublica.gov.co</a:t>
            </a:r>
            <a:endParaRPr lang="es-E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45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1" r:id="rId3"/>
    <p:sldLayoutId id="2147483662" r:id="rId4"/>
    <p:sldLayoutId id="2147483649" r:id="rId5"/>
    <p:sldLayoutId id="2147483650" r:id="rId6"/>
    <p:sldLayoutId id="2147483660" r:id="rId7"/>
    <p:sldLayoutId id="2147483652" r:id="rId8"/>
    <p:sldLayoutId id="2147483655" r:id="rId9"/>
    <p:sldLayoutId id="2147483657" r:id="rId10"/>
    <p:sldLayoutId id="2147483653" r:id="rId11"/>
    <p:sldLayoutId id="2147483654" r:id="rId12"/>
    <p:sldLayoutId id="2147483656" r:id="rId13"/>
    <p:sldLayoutId id="2147483658" r:id="rId14"/>
    <p:sldLayoutId id="2147483659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564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17/04/2024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5640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5950" y="489783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 descr="2023-05-16_Logo_vida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7951"/>
            <a:ext cx="1003300" cy="503350"/>
          </a:xfrm>
          <a:prstGeom prst="rect">
            <a:avLst/>
          </a:prstGeom>
        </p:spPr>
      </p:pic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"/>
            <a:ext cx="1371600" cy="688124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>
                <a:latin typeface="Helvetica"/>
                <a:cs typeface="Helvetica"/>
              </a:rPr>
              <a:t>www.funcionpublica.gov.co</a:t>
            </a:r>
            <a:endParaRPr lang="es-E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667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7" r:id="rId16"/>
    <p:sldLayoutId id="2147483691" r:id="rId17"/>
    <p:sldLayoutId id="214748369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cionpublica.gov.co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furag@funcionpublica.gov.co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cionpublica.gov.co/web/mipg/medicion_desempeno" TargetMode="External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hyperlink" Target="mailto:soportefurag@funcionpublica.gov.co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023-05-16_Presentaciones_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262698" cy="1366493"/>
          </a:xfrm>
        </p:spPr>
        <p:txBody>
          <a:bodyPr/>
          <a:lstStyle/>
          <a:p>
            <a:r>
              <a:rPr lang="es-ES" sz="3200" dirty="0"/>
              <a:t>Generalidades Medición del Desempeño Institucional</a:t>
            </a:r>
            <a:endParaRPr lang="es-CO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3.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16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">
            <a:extLst>
              <a:ext uri="{FF2B5EF4-FFF2-40B4-BE49-F238E27FC236}">
                <a16:creationId xmlns:a16="http://schemas.microsoft.com/office/drawing/2014/main" id="{6C787F12-0E14-4DF0-832A-7FB52073ECEA}"/>
              </a:ext>
            </a:extLst>
          </p:cNvPr>
          <p:cNvSpPr/>
          <p:nvPr/>
        </p:nvSpPr>
        <p:spPr>
          <a:xfrm>
            <a:off x="2209038" y="2621526"/>
            <a:ext cx="2010971" cy="2008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2069" y="1194"/>
                </a:lnTo>
                <a:cubicBezTo>
                  <a:pt x="12206" y="1492"/>
                  <a:pt x="12480" y="1699"/>
                  <a:pt x="12823" y="1699"/>
                </a:cubicBezTo>
                <a:cubicBezTo>
                  <a:pt x="13280" y="1699"/>
                  <a:pt x="13669" y="1331"/>
                  <a:pt x="13669" y="849"/>
                </a:cubicBezTo>
                <a:cubicBezTo>
                  <a:pt x="13669" y="367"/>
                  <a:pt x="13303" y="0"/>
                  <a:pt x="12823" y="0"/>
                </a:cubicBezTo>
                <a:cubicBezTo>
                  <a:pt x="12480" y="0"/>
                  <a:pt x="12183" y="207"/>
                  <a:pt x="12069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rgbClr val="17375E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0A3C58D7-7A3D-4D2B-A4FD-228BC6DA1A11}"/>
              </a:ext>
            </a:extLst>
          </p:cNvPr>
          <p:cNvSpPr/>
          <p:nvPr/>
        </p:nvSpPr>
        <p:spPr>
          <a:xfrm>
            <a:off x="4897784" y="2621526"/>
            <a:ext cx="2010971" cy="2008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1680" y="1194"/>
                </a:lnTo>
                <a:cubicBezTo>
                  <a:pt x="11817" y="1492"/>
                  <a:pt x="12091" y="1699"/>
                  <a:pt x="12434" y="1699"/>
                </a:cubicBezTo>
                <a:cubicBezTo>
                  <a:pt x="12891" y="1699"/>
                  <a:pt x="13280" y="1331"/>
                  <a:pt x="13280" y="849"/>
                </a:cubicBezTo>
                <a:cubicBezTo>
                  <a:pt x="13280" y="367"/>
                  <a:pt x="12914" y="0"/>
                  <a:pt x="12434" y="0"/>
                </a:cubicBezTo>
                <a:cubicBezTo>
                  <a:pt x="12091" y="0"/>
                  <a:pt x="11794" y="207"/>
                  <a:pt x="11680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rgbClr val="F36F1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C498ED-ADC7-4874-BF94-3AF64122A5E9}"/>
              </a:ext>
            </a:extLst>
          </p:cNvPr>
          <p:cNvSpPr txBox="1"/>
          <p:nvPr/>
        </p:nvSpPr>
        <p:spPr>
          <a:xfrm>
            <a:off x="1045626" y="1473171"/>
            <a:ext cx="1568273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MX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aspectos temáticos objeto de la Medición se fundamentan en el esquema operativo de MIPG y en la estructura de controles y responsabilidades prevista en el MECI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53200" y="86310"/>
            <a:ext cx="5927005" cy="393126"/>
          </a:xfrm>
        </p:spPr>
        <p:txBody>
          <a:bodyPr/>
          <a:lstStyle/>
          <a:p>
            <a:r>
              <a:rPr lang="es-MX" dirty="0"/>
              <a:t>¿Qué es la Medición del Desempeño Institucional?</a:t>
            </a:r>
            <a:endParaRPr lang="es-C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7" y="2742080"/>
            <a:ext cx="395288" cy="395288"/>
          </a:xfrm>
        </p:spPr>
      </p:pic>
      <p:graphicFrame>
        <p:nvGraphicFramePr>
          <p:cNvPr id="48" name="Tabla 47"/>
          <p:cNvGraphicFramePr>
            <a:graphicFrameLocks noGrp="1"/>
          </p:cNvGraphicFramePr>
          <p:nvPr/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CD5D2B4-8F05-4BBF-B724-86E9793CEB4F}"/>
              </a:ext>
            </a:extLst>
          </p:cNvPr>
          <p:cNvGrpSpPr/>
          <p:nvPr/>
        </p:nvGrpSpPr>
        <p:grpSpPr>
          <a:xfrm>
            <a:off x="864668" y="1362508"/>
            <a:ext cx="7338567" cy="3137876"/>
            <a:chOff x="864668" y="1168962"/>
            <a:chExt cx="7338567" cy="3137876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A1AEDF0B-B7AD-4DC9-8942-7F91563151BE}"/>
                </a:ext>
              </a:extLst>
            </p:cNvPr>
            <p:cNvSpPr/>
            <p:nvPr/>
          </p:nvSpPr>
          <p:spPr>
            <a:xfrm>
              <a:off x="6242160" y="1168962"/>
              <a:ext cx="1961075" cy="196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8" y="0"/>
                  </a:moveTo>
                  <a:lnTo>
                    <a:pt x="4372" y="0"/>
                  </a:lnTo>
                  <a:cubicBezTo>
                    <a:pt x="1951" y="0"/>
                    <a:pt x="0" y="1951"/>
                    <a:pt x="0" y="4372"/>
                  </a:cubicBezTo>
                  <a:lnTo>
                    <a:pt x="0" y="17228"/>
                  </a:lnTo>
                  <a:cubicBezTo>
                    <a:pt x="0" y="19649"/>
                    <a:pt x="1951" y="21600"/>
                    <a:pt x="4372" y="21600"/>
                  </a:cubicBezTo>
                  <a:lnTo>
                    <a:pt x="17228" y="21600"/>
                  </a:lnTo>
                  <a:cubicBezTo>
                    <a:pt x="19649" y="21600"/>
                    <a:pt x="21600" y="19649"/>
                    <a:pt x="21600" y="17228"/>
                  </a:cubicBezTo>
                  <a:lnTo>
                    <a:pt x="21600" y="4372"/>
                  </a:lnTo>
                  <a:cubicBezTo>
                    <a:pt x="21600" y="1951"/>
                    <a:pt x="19649" y="0"/>
                    <a:pt x="17228" y="0"/>
                  </a:cubicBezTo>
                  <a:close/>
                  <a:moveTo>
                    <a:pt x="20895" y="17228"/>
                  </a:moveTo>
                  <a:cubicBezTo>
                    <a:pt x="20895" y="19250"/>
                    <a:pt x="19250" y="20895"/>
                    <a:pt x="17228" y="20895"/>
                  </a:cubicBezTo>
                  <a:lnTo>
                    <a:pt x="4372" y="20895"/>
                  </a:lnTo>
                  <a:cubicBezTo>
                    <a:pt x="2350" y="20895"/>
                    <a:pt x="705" y="19250"/>
                    <a:pt x="705" y="17228"/>
                  </a:cubicBezTo>
                  <a:lnTo>
                    <a:pt x="705" y="4372"/>
                  </a:lnTo>
                  <a:cubicBezTo>
                    <a:pt x="705" y="2350"/>
                    <a:pt x="2350" y="705"/>
                    <a:pt x="4372" y="705"/>
                  </a:cubicBezTo>
                  <a:lnTo>
                    <a:pt x="17228" y="705"/>
                  </a:lnTo>
                  <a:cubicBezTo>
                    <a:pt x="19250" y="705"/>
                    <a:pt x="20895" y="2350"/>
                    <a:pt x="20895" y="4372"/>
                  </a:cubicBezTo>
                  <a:lnTo>
                    <a:pt x="20895" y="17228"/>
                  </a:lnTo>
                  <a:close/>
                </a:path>
              </a:pathLst>
            </a:custGeom>
            <a:solidFill>
              <a:srgbClr val="3467C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D65AD95-399A-4F85-9561-CED6C8BADE69}"/>
                </a:ext>
              </a:extLst>
            </p:cNvPr>
            <p:cNvSpPr/>
            <p:nvPr/>
          </p:nvSpPr>
          <p:spPr>
            <a:xfrm>
              <a:off x="864668" y="1168964"/>
              <a:ext cx="2011858" cy="200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extrusionOk="0">
                  <a:moveTo>
                    <a:pt x="12741" y="19901"/>
                  </a:moveTo>
                  <a:cubicBezTo>
                    <a:pt x="12398" y="19901"/>
                    <a:pt x="12101" y="20108"/>
                    <a:pt x="11987" y="20406"/>
                  </a:cubicBezTo>
                  <a:lnTo>
                    <a:pt x="4270" y="20406"/>
                  </a:lnTo>
                  <a:cubicBezTo>
                    <a:pt x="2306" y="20406"/>
                    <a:pt x="708" y="18800"/>
                    <a:pt x="708" y="16826"/>
                  </a:cubicBezTo>
                  <a:lnTo>
                    <a:pt x="708" y="4270"/>
                  </a:lnTo>
                  <a:cubicBezTo>
                    <a:pt x="708" y="2295"/>
                    <a:pt x="2306" y="689"/>
                    <a:pt x="4270" y="689"/>
                  </a:cubicBezTo>
                  <a:lnTo>
                    <a:pt x="16759" y="689"/>
                  </a:lnTo>
                  <a:cubicBezTo>
                    <a:pt x="18723" y="689"/>
                    <a:pt x="20321" y="2295"/>
                    <a:pt x="20321" y="4270"/>
                  </a:cubicBezTo>
                  <a:lnTo>
                    <a:pt x="20321" y="11179"/>
                  </a:lnTo>
                  <a:lnTo>
                    <a:pt x="20070" y="11179"/>
                  </a:lnTo>
                  <a:cubicBezTo>
                    <a:pt x="19842" y="11179"/>
                    <a:pt x="19728" y="11408"/>
                    <a:pt x="19819" y="11615"/>
                  </a:cubicBezTo>
                  <a:lnTo>
                    <a:pt x="20413" y="12671"/>
                  </a:lnTo>
                  <a:cubicBezTo>
                    <a:pt x="20527" y="12854"/>
                    <a:pt x="20801" y="12854"/>
                    <a:pt x="20892" y="12671"/>
                  </a:cubicBezTo>
                  <a:lnTo>
                    <a:pt x="21486" y="11615"/>
                  </a:lnTo>
                  <a:cubicBezTo>
                    <a:pt x="21600" y="11431"/>
                    <a:pt x="21463" y="11179"/>
                    <a:pt x="21235" y="11179"/>
                  </a:cubicBezTo>
                  <a:lnTo>
                    <a:pt x="20984" y="11179"/>
                  </a:lnTo>
                  <a:lnTo>
                    <a:pt x="20984" y="4270"/>
                  </a:lnTo>
                  <a:cubicBezTo>
                    <a:pt x="20984" y="1905"/>
                    <a:pt x="19088" y="0"/>
                    <a:pt x="16737" y="0"/>
                  </a:cubicBezTo>
                  <a:lnTo>
                    <a:pt x="4247" y="0"/>
                  </a:lnTo>
                  <a:cubicBezTo>
                    <a:pt x="1895" y="0"/>
                    <a:pt x="0" y="1905"/>
                    <a:pt x="0" y="4270"/>
                  </a:cubicBezTo>
                  <a:lnTo>
                    <a:pt x="0" y="16826"/>
                  </a:lnTo>
                  <a:cubicBezTo>
                    <a:pt x="0" y="19190"/>
                    <a:pt x="1895" y="21095"/>
                    <a:pt x="4247" y="21095"/>
                  </a:cubicBezTo>
                  <a:lnTo>
                    <a:pt x="11964" y="21095"/>
                  </a:lnTo>
                  <a:cubicBezTo>
                    <a:pt x="12101" y="21393"/>
                    <a:pt x="12375" y="21600"/>
                    <a:pt x="12718" y="21600"/>
                  </a:cubicBezTo>
                  <a:cubicBezTo>
                    <a:pt x="13175" y="21600"/>
                    <a:pt x="13563" y="21233"/>
                    <a:pt x="13563" y="20751"/>
                  </a:cubicBezTo>
                  <a:cubicBezTo>
                    <a:pt x="13563" y="20269"/>
                    <a:pt x="13197" y="19901"/>
                    <a:pt x="12741" y="19901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4E6441AC-22A9-43EB-8E17-C48807D6173A}"/>
                </a:ext>
              </a:extLst>
            </p:cNvPr>
            <p:cNvSpPr/>
            <p:nvPr/>
          </p:nvSpPr>
          <p:spPr>
            <a:xfrm>
              <a:off x="3553413" y="1168964"/>
              <a:ext cx="2011858" cy="200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extrusionOk="0">
                  <a:moveTo>
                    <a:pt x="12672" y="19901"/>
                  </a:moveTo>
                  <a:cubicBezTo>
                    <a:pt x="12330" y="19901"/>
                    <a:pt x="12033" y="20108"/>
                    <a:pt x="11919" y="20406"/>
                  </a:cubicBezTo>
                  <a:lnTo>
                    <a:pt x="4270" y="20406"/>
                  </a:lnTo>
                  <a:cubicBezTo>
                    <a:pt x="2306" y="20406"/>
                    <a:pt x="708" y="18800"/>
                    <a:pt x="708" y="16826"/>
                  </a:cubicBezTo>
                  <a:lnTo>
                    <a:pt x="708" y="4270"/>
                  </a:lnTo>
                  <a:cubicBezTo>
                    <a:pt x="708" y="2295"/>
                    <a:pt x="2306" y="689"/>
                    <a:pt x="4270" y="689"/>
                  </a:cubicBezTo>
                  <a:lnTo>
                    <a:pt x="16759" y="689"/>
                  </a:lnTo>
                  <a:cubicBezTo>
                    <a:pt x="18723" y="689"/>
                    <a:pt x="20321" y="2295"/>
                    <a:pt x="20321" y="4270"/>
                  </a:cubicBezTo>
                  <a:lnTo>
                    <a:pt x="20321" y="11179"/>
                  </a:lnTo>
                  <a:lnTo>
                    <a:pt x="20070" y="11179"/>
                  </a:lnTo>
                  <a:cubicBezTo>
                    <a:pt x="19842" y="11179"/>
                    <a:pt x="19728" y="11408"/>
                    <a:pt x="19819" y="11615"/>
                  </a:cubicBezTo>
                  <a:lnTo>
                    <a:pt x="20413" y="12671"/>
                  </a:lnTo>
                  <a:cubicBezTo>
                    <a:pt x="20527" y="12854"/>
                    <a:pt x="20801" y="12854"/>
                    <a:pt x="20892" y="12671"/>
                  </a:cubicBezTo>
                  <a:lnTo>
                    <a:pt x="21486" y="11615"/>
                  </a:lnTo>
                  <a:cubicBezTo>
                    <a:pt x="21600" y="11431"/>
                    <a:pt x="21463" y="11179"/>
                    <a:pt x="21235" y="11179"/>
                  </a:cubicBezTo>
                  <a:lnTo>
                    <a:pt x="20984" y="11179"/>
                  </a:lnTo>
                  <a:lnTo>
                    <a:pt x="20984" y="4270"/>
                  </a:lnTo>
                  <a:cubicBezTo>
                    <a:pt x="20984" y="1905"/>
                    <a:pt x="19088" y="0"/>
                    <a:pt x="16737" y="0"/>
                  </a:cubicBezTo>
                  <a:lnTo>
                    <a:pt x="4247" y="0"/>
                  </a:lnTo>
                  <a:cubicBezTo>
                    <a:pt x="1895" y="0"/>
                    <a:pt x="0" y="1905"/>
                    <a:pt x="0" y="4270"/>
                  </a:cubicBezTo>
                  <a:lnTo>
                    <a:pt x="0" y="16826"/>
                  </a:lnTo>
                  <a:cubicBezTo>
                    <a:pt x="0" y="19190"/>
                    <a:pt x="1895" y="21095"/>
                    <a:pt x="4247" y="21095"/>
                  </a:cubicBezTo>
                  <a:lnTo>
                    <a:pt x="11896" y="21095"/>
                  </a:lnTo>
                  <a:cubicBezTo>
                    <a:pt x="12033" y="21393"/>
                    <a:pt x="12307" y="21600"/>
                    <a:pt x="12650" y="21600"/>
                  </a:cubicBezTo>
                  <a:cubicBezTo>
                    <a:pt x="13106" y="21600"/>
                    <a:pt x="13494" y="21233"/>
                    <a:pt x="13494" y="20751"/>
                  </a:cubicBezTo>
                  <a:cubicBezTo>
                    <a:pt x="13494" y="20269"/>
                    <a:pt x="13152" y="19901"/>
                    <a:pt x="12672" y="19901"/>
                  </a:cubicBezTo>
                  <a:close/>
                </a:path>
              </a:pathLst>
            </a:custGeom>
            <a:solidFill>
              <a:srgbClr val="FCCC0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4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57AFEE-94E1-416D-86C3-75464F4BC0C8}"/>
                </a:ext>
              </a:extLst>
            </p:cNvPr>
            <p:cNvSpPr txBox="1"/>
            <p:nvPr/>
          </p:nvSpPr>
          <p:spPr>
            <a:xfrm>
              <a:off x="6438560" y="1395068"/>
              <a:ext cx="156827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MX" sz="1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información de la Medición se concreta en los resultados de los Índices de desempeño.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D322AA-E0B2-4706-9A75-20A98E4AFFA8}"/>
                </a:ext>
              </a:extLst>
            </p:cNvPr>
            <p:cNvSpPr txBox="1"/>
            <p:nvPr/>
          </p:nvSpPr>
          <p:spPr>
            <a:xfrm>
              <a:off x="3763032" y="1327995"/>
              <a:ext cx="1568273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MX" sz="11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periodicidad de la medición del desempeño institucional es anual, y se lleva a cabo a partir de la vigencia inmediatamente anterior.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6BB6D6-D7C0-42EF-AA4B-AFF5229B0BCD}"/>
                </a:ext>
              </a:extLst>
            </p:cNvPr>
            <p:cNvSpPr txBox="1"/>
            <p:nvPr/>
          </p:nvSpPr>
          <p:spPr>
            <a:xfrm>
              <a:off x="2380359" y="3106509"/>
              <a:ext cx="156827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MX" sz="12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población objetivo son las entidades definidas en el Decreto 1499 de 2017, descritas en el universo de estudio.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77AEDA-9A2C-4408-9708-BC5F218A1A22}"/>
                </a:ext>
              </a:extLst>
            </p:cNvPr>
            <p:cNvSpPr txBox="1"/>
            <p:nvPr/>
          </p:nvSpPr>
          <p:spPr>
            <a:xfrm>
              <a:off x="5061352" y="2730238"/>
              <a:ext cx="1128476" cy="57708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05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 MDI y del Sistema de Control Interno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311" y="2624626"/>
              <a:ext cx="411297" cy="41129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969" y="2459849"/>
              <a:ext cx="483973" cy="48397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06" y="3865094"/>
              <a:ext cx="441744" cy="44174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109" y="2468155"/>
              <a:ext cx="484859" cy="484859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F3B141E2-A082-4910-9FD4-C32AAD182697}"/>
              </a:ext>
            </a:extLst>
          </p:cNvPr>
          <p:cNvSpPr/>
          <p:nvPr/>
        </p:nvSpPr>
        <p:spPr>
          <a:xfrm>
            <a:off x="141646" y="694608"/>
            <a:ext cx="8860707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1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Medición del Desempeño Institucional se estructura como una operación estadística que se fundamenta en el análisis de los datos recolectados a través del Registro Administrativo Formulario Único de Reporte y Avance de Gestión FURAG. Sus principales características son: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46">
            <a:extLst>
              <a:ext uri="{FF2B5EF4-FFF2-40B4-BE49-F238E27FC236}">
                <a16:creationId xmlns:a16="http://schemas.microsoft.com/office/drawing/2014/main" id="{EC9D6B08-7693-48E9-9DCA-76F45BE79C82}"/>
              </a:ext>
            </a:extLst>
          </p:cNvPr>
          <p:cNvSpPr txBox="1"/>
          <p:nvPr/>
        </p:nvSpPr>
        <p:spPr>
          <a:xfrm>
            <a:off x="5073727" y="3433791"/>
            <a:ext cx="161757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05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efectuará para el periodo comprendido entre el 1° de enero y el 31 de diciembre de 2023.</a:t>
            </a:r>
          </a:p>
        </p:txBody>
      </p:sp>
    </p:spTree>
    <p:extLst>
      <p:ext uri="{BB962C8B-B14F-4D97-AF65-F5344CB8AC3E}">
        <p14:creationId xmlns:p14="http://schemas.microsoft.com/office/powerpoint/2010/main" val="383633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444C1-D55F-457C-B63E-48B23C663365}"/>
              </a:ext>
            </a:extLst>
          </p:cNvPr>
          <p:cNvGrpSpPr/>
          <p:nvPr/>
        </p:nvGrpSpPr>
        <p:grpSpPr>
          <a:xfrm>
            <a:off x="619974" y="1312131"/>
            <a:ext cx="2759171" cy="2768469"/>
            <a:chOff x="1654057" y="1583354"/>
            <a:chExt cx="3678894" cy="369129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90939593-36D0-3240-BF39-26FA83BB224D}"/>
                </a:ext>
              </a:extLst>
            </p:cNvPr>
            <p:cNvSpPr/>
            <p:nvPr/>
          </p:nvSpPr>
          <p:spPr>
            <a:xfrm>
              <a:off x="3619202" y="2397739"/>
              <a:ext cx="1485811" cy="206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3" extrusionOk="0">
                  <a:moveTo>
                    <a:pt x="13007" y="533"/>
                  </a:moveTo>
                  <a:lnTo>
                    <a:pt x="744" y="9274"/>
                  </a:lnTo>
                  <a:cubicBezTo>
                    <a:pt x="-248" y="9982"/>
                    <a:pt x="-248" y="11124"/>
                    <a:pt x="744" y="11832"/>
                  </a:cubicBezTo>
                  <a:lnTo>
                    <a:pt x="13007" y="20573"/>
                  </a:lnTo>
                  <a:cubicBezTo>
                    <a:pt x="14101" y="21353"/>
                    <a:pt x="15933" y="21262"/>
                    <a:pt x="16849" y="20374"/>
                  </a:cubicBezTo>
                  <a:cubicBezTo>
                    <a:pt x="19673" y="17617"/>
                    <a:pt x="21352" y="14226"/>
                    <a:pt x="21352" y="10544"/>
                  </a:cubicBezTo>
                  <a:cubicBezTo>
                    <a:pt x="21352" y="6862"/>
                    <a:pt x="19673" y="3471"/>
                    <a:pt x="16849" y="714"/>
                  </a:cubicBezTo>
                  <a:cubicBezTo>
                    <a:pt x="15933" y="-156"/>
                    <a:pt x="14101" y="-247"/>
                    <a:pt x="13007" y="5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B32B892-4065-6E47-9071-C132D5894CC6}"/>
                </a:ext>
              </a:extLst>
            </p:cNvPr>
            <p:cNvSpPr/>
            <p:nvPr/>
          </p:nvSpPr>
          <p:spPr>
            <a:xfrm>
              <a:off x="2450737" y="1795803"/>
              <a:ext cx="2061673" cy="148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2" extrusionOk="0">
                  <a:moveTo>
                    <a:pt x="11838" y="20608"/>
                  </a:moveTo>
                  <a:lnTo>
                    <a:pt x="20572" y="8345"/>
                  </a:lnTo>
                  <a:cubicBezTo>
                    <a:pt x="21351" y="7251"/>
                    <a:pt x="21260" y="5419"/>
                    <a:pt x="20372" y="4503"/>
                  </a:cubicBezTo>
                  <a:cubicBezTo>
                    <a:pt x="17618" y="1679"/>
                    <a:pt x="14230" y="0"/>
                    <a:pt x="10551" y="0"/>
                  </a:cubicBezTo>
                  <a:cubicBezTo>
                    <a:pt x="6872" y="0"/>
                    <a:pt x="3484" y="1679"/>
                    <a:pt x="730" y="4503"/>
                  </a:cubicBezTo>
                  <a:cubicBezTo>
                    <a:pt x="-158" y="5419"/>
                    <a:pt x="-249" y="7251"/>
                    <a:pt x="530" y="8345"/>
                  </a:cubicBezTo>
                  <a:lnTo>
                    <a:pt x="9264" y="20608"/>
                  </a:lnTo>
                  <a:cubicBezTo>
                    <a:pt x="9989" y="21600"/>
                    <a:pt x="11131" y="21600"/>
                    <a:pt x="11838" y="20608"/>
                  </a:cubicBezTo>
                  <a:close/>
                </a:path>
              </a:pathLst>
            </a:custGeom>
            <a:solidFill>
              <a:srgbClr val="FCCC0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25EB668-9CEC-364A-9826-BEACD0CEEFA5}"/>
                </a:ext>
              </a:extLst>
            </p:cNvPr>
            <p:cNvSpPr/>
            <p:nvPr/>
          </p:nvSpPr>
          <p:spPr>
            <a:xfrm>
              <a:off x="1866505" y="2397738"/>
              <a:ext cx="1485812" cy="20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2" extrusionOk="0">
                  <a:moveTo>
                    <a:pt x="20608" y="9264"/>
                  </a:moveTo>
                  <a:lnTo>
                    <a:pt x="8345" y="530"/>
                  </a:lnTo>
                  <a:cubicBezTo>
                    <a:pt x="7251" y="-249"/>
                    <a:pt x="5419" y="-158"/>
                    <a:pt x="4503" y="730"/>
                  </a:cubicBezTo>
                  <a:cubicBezTo>
                    <a:pt x="1679" y="3484"/>
                    <a:pt x="0" y="6872"/>
                    <a:pt x="0" y="10551"/>
                  </a:cubicBezTo>
                  <a:cubicBezTo>
                    <a:pt x="0" y="14230"/>
                    <a:pt x="1679" y="17618"/>
                    <a:pt x="4503" y="20372"/>
                  </a:cubicBezTo>
                  <a:cubicBezTo>
                    <a:pt x="5419" y="21260"/>
                    <a:pt x="7251" y="21351"/>
                    <a:pt x="8345" y="20572"/>
                  </a:cubicBezTo>
                  <a:lnTo>
                    <a:pt x="20608" y="11838"/>
                  </a:lnTo>
                  <a:cubicBezTo>
                    <a:pt x="21600" y="11113"/>
                    <a:pt x="21600" y="9971"/>
                    <a:pt x="20608" y="92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87C12AA-B201-F34D-A85E-39E7E91AED42}"/>
                </a:ext>
              </a:extLst>
            </p:cNvPr>
            <p:cNvSpPr/>
            <p:nvPr/>
          </p:nvSpPr>
          <p:spPr>
            <a:xfrm>
              <a:off x="2468442" y="3566204"/>
              <a:ext cx="2061671" cy="148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8" extrusionOk="0">
                  <a:moveTo>
                    <a:pt x="9264" y="726"/>
                  </a:moveTo>
                  <a:lnTo>
                    <a:pt x="530" y="13003"/>
                  </a:lnTo>
                  <a:cubicBezTo>
                    <a:pt x="-249" y="14099"/>
                    <a:pt x="-158" y="15933"/>
                    <a:pt x="730" y="16850"/>
                  </a:cubicBezTo>
                  <a:cubicBezTo>
                    <a:pt x="3484" y="19677"/>
                    <a:pt x="6872" y="21358"/>
                    <a:pt x="10551" y="21358"/>
                  </a:cubicBezTo>
                  <a:cubicBezTo>
                    <a:pt x="14230" y="21358"/>
                    <a:pt x="17618" y="19677"/>
                    <a:pt x="20372" y="16850"/>
                  </a:cubicBezTo>
                  <a:cubicBezTo>
                    <a:pt x="21260" y="15933"/>
                    <a:pt x="21351" y="14099"/>
                    <a:pt x="20572" y="13003"/>
                  </a:cubicBezTo>
                  <a:lnTo>
                    <a:pt x="11838" y="726"/>
                  </a:lnTo>
                  <a:cubicBezTo>
                    <a:pt x="11113" y="-242"/>
                    <a:pt x="9971" y="-242"/>
                    <a:pt x="9264" y="7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11737F1-B03B-054D-B3E4-5A17353C43D2}"/>
                </a:ext>
              </a:extLst>
            </p:cNvPr>
            <p:cNvSpPr/>
            <p:nvPr/>
          </p:nvSpPr>
          <p:spPr>
            <a:xfrm>
              <a:off x="4769964" y="2185291"/>
              <a:ext cx="562987" cy="250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1" y="7658"/>
                  </a:moveTo>
                  <a:cubicBezTo>
                    <a:pt x="19290" y="6681"/>
                    <a:pt x="18000" y="5720"/>
                    <a:pt x="16234" y="4805"/>
                  </a:cubicBezTo>
                  <a:cubicBezTo>
                    <a:pt x="12702" y="2975"/>
                    <a:pt x="7539" y="1312"/>
                    <a:pt x="1019" y="0"/>
                  </a:cubicBezTo>
                  <a:cubicBezTo>
                    <a:pt x="6521" y="1525"/>
                    <a:pt x="10868" y="3219"/>
                    <a:pt x="13789" y="5034"/>
                  </a:cubicBezTo>
                  <a:cubicBezTo>
                    <a:pt x="15215" y="5934"/>
                    <a:pt x="16370" y="6864"/>
                    <a:pt x="17117" y="7810"/>
                  </a:cubicBezTo>
                  <a:cubicBezTo>
                    <a:pt x="17864" y="8756"/>
                    <a:pt x="18272" y="9702"/>
                    <a:pt x="18204" y="10663"/>
                  </a:cubicBezTo>
                  <a:cubicBezTo>
                    <a:pt x="18204" y="11624"/>
                    <a:pt x="17864" y="12569"/>
                    <a:pt x="17117" y="13515"/>
                  </a:cubicBezTo>
                  <a:cubicBezTo>
                    <a:pt x="16438" y="14461"/>
                    <a:pt x="15215" y="15376"/>
                    <a:pt x="13789" y="16292"/>
                  </a:cubicBezTo>
                  <a:cubicBezTo>
                    <a:pt x="11751" y="17542"/>
                    <a:pt x="8966" y="18747"/>
                    <a:pt x="5706" y="19876"/>
                  </a:cubicBezTo>
                  <a:lnTo>
                    <a:pt x="4551" y="18702"/>
                  </a:lnTo>
                  <a:lnTo>
                    <a:pt x="0" y="21600"/>
                  </a:lnTo>
                  <a:lnTo>
                    <a:pt x="11683" y="20014"/>
                  </a:lnTo>
                  <a:lnTo>
                    <a:pt x="6725" y="19998"/>
                  </a:lnTo>
                  <a:cubicBezTo>
                    <a:pt x="10596" y="18961"/>
                    <a:pt x="13857" y="17771"/>
                    <a:pt x="16234" y="16505"/>
                  </a:cubicBezTo>
                  <a:cubicBezTo>
                    <a:pt x="18000" y="15590"/>
                    <a:pt x="19291" y="14629"/>
                    <a:pt x="20242" y="13653"/>
                  </a:cubicBezTo>
                  <a:cubicBezTo>
                    <a:pt x="21125" y="12676"/>
                    <a:pt x="21532" y="11669"/>
                    <a:pt x="21600" y="10663"/>
                  </a:cubicBezTo>
                  <a:cubicBezTo>
                    <a:pt x="21532" y="9641"/>
                    <a:pt x="21124" y="8634"/>
                    <a:pt x="20241" y="76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C0197B12-9273-434F-B798-C0639841CB31}"/>
                </a:ext>
              </a:extLst>
            </p:cNvPr>
            <p:cNvSpPr/>
            <p:nvPr/>
          </p:nvSpPr>
          <p:spPr>
            <a:xfrm>
              <a:off x="2255994" y="1583354"/>
              <a:ext cx="2480336" cy="5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97" y="9577"/>
                  </a:lnTo>
                  <a:lnTo>
                    <a:pt x="19981" y="14540"/>
                  </a:lnTo>
                  <a:cubicBezTo>
                    <a:pt x="18979" y="10905"/>
                    <a:pt x="17854" y="7829"/>
                    <a:pt x="16666" y="5522"/>
                  </a:cubicBezTo>
                  <a:cubicBezTo>
                    <a:pt x="15741" y="3705"/>
                    <a:pt x="14770" y="2377"/>
                    <a:pt x="13783" y="1398"/>
                  </a:cubicBezTo>
                  <a:cubicBezTo>
                    <a:pt x="12797" y="489"/>
                    <a:pt x="11779" y="70"/>
                    <a:pt x="10761" y="0"/>
                  </a:cubicBezTo>
                  <a:cubicBezTo>
                    <a:pt x="9744" y="0"/>
                    <a:pt x="8742" y="489"/>
                    <a:pt x="7740" y="1398"/>
                  </a:cubicBezTo>
                  <a:cubicBezTo>
                    <a:pt x="6753" y="2377"/>
                    <a:pt x="5782" y="3705"/>
                    <a:pt x="4857" y="5522"/>
                  </a:cubicBezTo>
                  <a:cubicBezTo>
                    <a:pt x="3006" y="9157"/>
                    <a:pt x="1326" y="14470"/>
                    <a:pt x="0" y="21181"/>
                  </a:cubicBezTo>
                  <a:cubicBezTo>
                    <a:pt x="1542" y="15518"/>
                    <a:pt x="3253" y="11045"/>
                    <a:pt x="5088" y="8039"/>
                  </a:cubicBezTo>
                  <a:cubicBezTo>
                    <a:pt x="5997" y="6571"/>
                    <a:pt x="6938" y="5383"/>
                    <a:pt x="7894" y="4614"/>
                  </a:cubicBezTo>
                  <a:cubicBezTo>
                    <a:pt x="8850" y="3845"/>
                    <a:pt x="9806" y="3425"/>
                    <a:pt x="10777" y="3495"/>
                  </a:cubicBezTo>
                  <a:cubicBezTo>
                    <a:pt x="11748" y="3495"/>
                    <a:pt x="12704" y="3845"/>
                    <a:pt x="13660" y="4614"/>
                  </a:cubicBezTo>
                  <a:cubicBezTo>
                    <a:pt x="14616" y="5313"/>
                    <a:pt x="15541" y="6571"/>
                    <a:pt x="16466" y="8039"/>
                  </a:cubicBezTo>
                  <a:cubicBezTo>
                    <a:pt x="17653" y="9996"/>
                    <a:pt x="18794" y="12583"/>
                    <a:pt x="19873" y="15728"/>
                  </a:cubicBezTo>
                  <a:lnTo>
                    <a:pt x="18686" y="1691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3B80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9C33455-229D-5847-9DCC-8DD0416F0A04}"/>
                </a:ext>
              </a:extLst>
            </p:cNvPr>
            <p:cNvSpPr/>
            <p:nvPr/>
          </p:nvSpPr>
          <p:spPr>
            <a:xfrm>
              <a:off x="1654057" y="2185291"/>
              <a:ext cx="541742" cy="24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9" y="13731"/>
                  </a:moveTo>
                  <a:cubicBezTo>
                    <a:pt x="3953" y="12775"/>
                    <a:pt x="3529" y="11818"/>
                    <a:pt x="3600" y="10846"/>
                  </a:cubicBezTo>
                  <a:cubicBezTo>
                    <a:pt x="3600" y="9874"/>
                    <a:pt x="3953" y="8918"/>
                    <a:pt x="4729" y="7961"/>
                  </a:cubicBezTo>
                  <a:cubicBezTo>
                    <a:pt x="5435" y="7005"/>
                    <a:pt x="6706" y="6079"/>
                    <a:pt x="8188" y="5153"/>
                  </a:cubicBezTo>
                  <a:cubicBezTo>
                    <a:pt x="10165" y="3981"/>
                    <a:pt x="12706" y="2870"/>
                    <a:pt x="15741" y="1805"/>
                  </a:cubicBezTo>
                  <a:lnTo>
                    <a:pt x="16871" y="2931"/>
                  </a:lnTo>
                  <a:lnTo>
                    <a:pt x="21600" y="0"/>
                  </a:lnTo>
                  <a:lnTo>
                    <a:pt x="9459" y="1605"/>
                  </a:lnTo>
                  <a:lnTo>
                    <a:pt x="14682" y="1620"/>
                  </a:lnTo>
                  <a:cubicBezTo>
                    <a:pt x="11012" y="2623"/>
                    <a:pt x="7976" y="3734"/>
                    <a:pt x="5576" y="4922"/>
                  </a:cubicBezTo>
                  <a:cubicBezTo>
                    <a:pt x="3741" y="5847"/>
                    <a:pt x="2400" y="6819"/>
                    <a:pt x="1412" y="7807"/>
                  </a:cubicBezTo>
                  <a:cubicBezTo>
                    <a:pt x="494" y="8794"/>
                    <a:pt x="71" y="9813"/>
                    <a:pt x="0" y="10831"/>
                  </a:cubicBezTo>
                  <a:cubicBezTo>
                    <a:pt x="0" y="11849"/>
                    <a:pt x="494" y="12852"/>
                    <a:pt x="1412" y="13855"/>
                  </a:cubicBezTo>
                  <a:cubicBezTo>
                    <a:pt x="2400" y="14842"/>
                    <a:pt x="3741" y="15814"/>
                    <a:pt x="5576" y="16740"/>
                  </a:cubicBezTo>
                  <a:cubicBezTo>
                    <a:pt x="9247" y="18591"/>
                    <a:pt x="14612" y="20273"/>
                    <a:pt x="21388" y="21600"/>
                  </a:cubicBezTo>
                  <a:cubicBezTo>
                    <a:pt x="15670" y="20057"/>
                    <a:pt x="11153" y="18345"/>
                    <a:pt x="8118" y="16509"/>
                  </a:cubicBezTo>
                  <a:cubicBezTo>
                    <a:pt x="6706" y="15614"/>
                    <a:pt x="5435" y="14673"/>
                    <a:pt x="4729" y="137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056AC6D-CF18-6D47-AA32-48C14F6328E1}"/>
                </a:ext>
              </a:extLst>
            </p:cNvPr>
            <p:cNvSpPr/>
            <p:nvPr/>
          </p:nvSpPr>
          <p:spPr>
            <a:xfrm>
              <a:off x="2220586" y="4716966"/>
              <a:ext cx="2503352" cy="5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9" y="13714"/>
                  </a:moveTo>
                  <a:cubicBezTo>
                    <a:pt x="15688" y="15154"/>
                    <a:pt x="14756" y="16320"/>
                    <a:pt x="13809" y="17074"/>
                  </a:cubicBezTo>
                  <a:cubicBezTo>
                    <a:pt x="12862" y="17829"/>
                    <a:pt x="11915" y="18240"/>
                    <a:pt x="10953" y="18171"/>
                  </a:cubicBezTo>
                  <a:cubicBezTo>
                    <a:pt x="9990" y="18171"/>
                    <a:pt x="9043" y="17829"/>
                    <a:pt x="8096" y="17074"/>
                  </a:cubicBezTo>
                  <a:cubicBezTo>
                    <a:pt x="7149" y="16389"/>
                    <a:pt x="6233" y="15154"/>
                    <a:pt x="5316" y="13714"/>
                  </a:cubicBezTo>
                  <a:cubicBezTo>
                    <a:pt x="4079" y="11726"/>
                    <a:pt x="2902" y="8983"/>
                    <a:pt x="1787" y="5691"/>
                  </a:cubicBezTo>
                  <a:lnTo>
                    <a:pt x="2902" y="4594"/>
                  </a:lnTo>
                  <a:lnTo>
                    <a:pt x="0" y="0"/>
                  </a:lnTo>
                  <a:lnTo>
                    <a:pt x="1589" y="11794"/>
                  </a:lnTo>
                  <a:lnTo>
                    <a:pt x="1604" y="6583"/>
                  </a:lnTo>
                  <a:cubicBezTo>
                    <a:pt x="2643" y="10491"/>
                    <a:pt x="3819" y="13714"/>
                    <a:pt x="5087" y="16183"/>
                  </a:cubicBezTo>
                  <a:cubicBezTo>
                    <a:pt x="6003" y="17966"/>
                    <a:pt x="6966" y="19269"/>
                    <a:pt x="7943" y="20229"/>
                  </a:cubicBezTo>
                  <a:cubicBezTo>
                    <a:pt x="8921" y="21120"/>
                    <a:pt x="9929" y="21531"/>
                    <a:pt x="10937" y="21600"/>
                  </a:cubicBezTo>
                  <a:cubicBezTo>
                    <a:pt x="11946" y="21600"/>
                    <a:pt x="12939" y="21120"/>
                    <a:pt x="13932" y="20229"/>
                  </a:cubicBezTo>
                  <a:cubicBezTo>
                    <a:pt x="14909" y="19269"/>
                    <a:pt x="15872" y="17966"/>
                    <a:pt x="16788" y="16183"/>
                  </a:cubicBezTo>
                  <a:cubicBezTo>
                    <a:pt x="18621" y="12617"/>
                    <a:pt x="20286" y="7406"/>
                    <a:pt x="21600" y="823"/>
                  </a:cubicBezTo>
                  <a:cubicBezTo>
                    <a:pt x="20103" y="6377"/>
                    <a:pt x="18407" y="10766"/>
                    <a:pt x="16589" y="137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763BD9-F002-7E49-B943-1044E3360AA6}"/>
                </a:ext>
              </a:extLst>
            </p:cNvPr>
            <p:cNvSpPr txBox="1"/>
            <p:nvPr/>
          </p:nvSpPr>
          <p:spPr>
            <a:xfrm>
              <a:off x="3244405" y="1750882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01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F00354-8107-7644-8695-0B590A057EBA}"/>
                </a:ext>
              </a:extLst>
            </p:cNvPr>
            <p:cNvSpPr txBox="1"/>
            <p:nvPr/>
          </p:nvSpPr>
          <p:spPr>
            <a:xfrm>
              <a:off x="4704723" y="3196166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4E2DF-6A76-EB45-AA07-132AD563B78F}"/>
                </a:ext>
              </a:extLst>
            </p:cNvPr>
            <p:cNvSpPr txBox="1"/>
            <p:nvPr/>
          </p:nvSpPr>
          <p:spPr>
            <a:xfrm>
              <a:off x="3244405" y="4718833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AF6B2F-BA6C-6F45-9FD0-7549B1091E2D}"/>
                </a:ext>
              </a:extLst>
            </p:cNvPr>
            <p:cNvSpPr txBox="1"/>
            <p:nvPr/>
          </p:nvSpPr>
          <p:spPr>
            <a:xfrm>
              <a:off x="1812574" y="3237669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04</a:t>
              </a:r>
            </a:p>
          </p:txBody>
        </p:sp>
      </p:grpSp>
      <p:sp>
        <p:nvSpPr>
          <p:cNvPr id="85" name="Shape">
            <a:extLst>
              <a:ext uri="{FF2B5EF4-FFF2-40B4-BE49-F238E27FC236}">
                <a16:creationId xmlns:a16="http://schemas.microsoft.com/office/drawing/2014/main" id="{50FD1531-8857-4202-9ED1-BE7534903061}"/>
              </a:ext>
            </a:extLst>
          </p:cNvPr>
          <p:cNvSpPr/>
          <p:nvPr/>
        </p:nvSpPr>
        <p:spPr>
          <a:xfrm>
            <a:off x="4130510" y="79338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rgbClr val="FCCC0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id="{70DD2B25-674A-47BA-B6AB-C43C90295F3F}"/>
              </a:ext>
            </a:extLst>
          </p:cNvPr>
          <p:cNvSpPr/>
          <p:nvPr/>
        </p:nvSpPr>
        <p:spPr>
          <a:xfrm>
            <a:off x="4130510" y="1789576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cubicBezTo>
                  <a:pt x="21600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CA1926DC-04C8-4CE8-9E89-D2C7B41CDFB9}"/>
              </a:ext>
            </a:extLst>
          </p:cNvPr>
          <p:cNvSpPr/>
          <p:nvPr/>
        </p:nvSpPr>
        <p:spPr>
          <a:xfrm>
            <a:off x="4130510" y="2780251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34DC926-A4C3-44F4-B5A5-6FE1163BD34B}"/>
              </a:ext>
            </a:extLst>
          </p:cNvPr>
          <p:cNvSpPr/>
          <p:nvPr/>
        </p:nvSpPr>
        <p:spPr>
          <a:xfrm>
            <a:off x="4130510" y="386006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20020"/>
                </a:moveTo>
                <a:cubicBezTo>
                  <a:pt x="1113" y="20020"/>
                  <a:pt x="360" y="15893"/>
                  <a:pt x="360" y="10800"/>
                </a:cubicBezTo>
                <a:cubicBezTo>
                  <a:pt x="360" y="5707"/>
                  <a:pt x="1113" y="1580"/>
                  <a:pt x="2042" y="1580"/>
                </a:cubicBezTo>
                <a:cubicBezTo>
                  <a:pt x="2970" y="1580"/>
                  <a:pt x="3723" y="5707"/>
                  <a:pt x="3723" y="10800"/>
                </a:cubicBezTo>
                <a:cubicBezTo>
                  <a:pt x="3723" y="15893"/>
                  <a:pt x="2970" y="20020"/>
                  <a:pt x="2042" y="200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929946"/>
            <a:ext cx="2881482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de las </a:t>
            </a:r>
            <a:r>
              <a:rPr lang="es-ES" sz="1100" b="1" noProof="1">
                <a:solidFill>
                  <a:srgbClr val="F36F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políticas de gestión y desempeño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 institucional, por parte de las entidades públicas. </a:t>
            </a:r>
          </a:p>
        </p:txBody>
      </p:sp>
      <p:sp>
        <p:nvSpPr>
          <p:cNvPr id="50" name="Título 9"/>
          <p:cNvSpPr>
            <a:spLocks noGrp="1"/>
          </p:cNvSpPr>
          <p:nvPr>
            <p:ph type="title"/>
          </p:nvPr>
        </p:nvSpPr>
        <p:spPr>
          <a:xfrm>
            <a:off x="1847850" y="131168"/>
            <a:ext cx="5572145" cy="430287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err="1"/>
              <a:t>Cúales</a:t>
            </a:r>
            <a:r>
              <a:rPr lang="es-ES" dirty="0"/>
              <a:t> son los objetivos de la medición?</a:t>
            </a:r>
            <a:endParaRPr lang="es-CO" dirty="0"/>
          </a:p>
        </p:txBody>
      </p:sp>
      <p:sp>
        <p:nvSpPr>
          <p:cNvPr id="49" name="Elipse 48"/>
          <p:cNvSpPr/>
          <p:nvPr/>
        </p:nvSpPr>
        <p:spPr>
          <a:xfrm>
            <a:off x="1000611" y="1679810"/>
            <a:ext cx="1980000" cy="1980000"/>
          </a:xfrm>
          <a:prstGeom prst="ellipse">
            <a:avLst/>
          </a:prstGeom>
          <a:solidFill>
            <a:srgbClr val="1C4C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  <a:p>
            <a:pPr algn="ctr"/>
            <a:r>
              <a:rPr lang="es-ES" sz="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</a:p>
          <a:p>
            <a:pPr algn="ctr"/>
            <a:endParaRPr lang="es-ES" sz="600" b="1" dirty="0">
              <a:solidFill>
                <a:srgbClr val="1C4C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700" dirty="0">
                <a:latin typeface="Helvetica" panose="020B0604020202020204" pitchFamily="34" charset="0"/>
                <a:cs typeface="Helvetica" panose="020B0604020202020204" pitchFamily="34" charset="0"/>
              </a:rPr>
              <a:t>Medir anualmente la gestión y desempeño de las entidades públicas del orden nacional y territorial en el marco de los criterios y estructura temática tanto de </a:t>
            </a:r>
            <a:r>
              <a:rPr lang="es-ES" sz="700" b="1" dirty="0">
                <a:latin typeface="Helvetica" panose="020B0604020202020204" pitchFamily="34" charset="0"/>
                <a:cs typeface="Helvetica" panose="020B0604020202020204" pitchFamily="34" charset="0"/>
              </a:rPr>
              <a:t>MIPG</a:t>
            </a:r>
            <a:r>
              <a:rPr lang="es-ES" sz="700" dirty="0">
                <a:latin typeface="Helvetica" panose="020B0604020202020204" pitchFamily="34" charset="0"/>
                <a:cs typeface="Helvetica" panose="020B0604020202020204" pitchFamily="34" charset="0"/>
              </a:rPr>
              <a:t> como de </a:t>
            </a:r>
            <a:r>
              <a:rPr lang="es-ES" sz="700" b="1" dirty="0">
                <a:latin typeface="Helvetica" panose="020B0604020202020204" pitchFamily="34" charset="0"/>
                <a:cs typeface="Helvetica" panose="020B0604020202020204" pitchFamily="34" charset="0"/>
              </a:rPr>
              <a:t>MECI</a:t>
            </a:r>
            <a:r>
              <a:rPr lang="es-ES" sz="700" dirty="0">
                <a:latin typeface="Helvetica" panose="020B0604020202020204" pitchFamily="34" charset="0"/>
                <a:cs typeface="Helvetica" panose="020B0604020202020204" pitchFamily="34" charset="0"/>
              </a:rPr>
              <a:t>, con el fin de que las entidades públicas reconozcan fortalezas o debilidades en materia de gestión y emprendan acciones de mejora.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2105" r="7339" b="12105"/>
          <a:stretch/>
        </p:blipFill>
        <p:spPr>
          <a:xfrm>
            <a:off x="4234509" y="2972507"/>
            <a:ext cx="457601" cy="404994"/>
          </a:xfrm>
          <a:prstGeom prst="rect">
            <a:avLst/>
          </a:prstGeom>
        </p:spPr>
      </p:pic>
      <p:sp>
        <p:nvSpPr>
          <p:cNvPr id="52" name="TextBox 89">
            <a:extLst>
              <a:ext uri="{FF2B5EF4-FFF2-40B4-BE49-F238E27FC236}">
                <a16:creationId xmlns:a16="http://schemas.microsoft.com/office/drawing/2014/main" id="{F35F06DB-BC3F-4504-A602-F7F7FEFD7536}"/>
              </a:ext>
            </a:extLst>
          </p:cNvPr>
          <p:cNvSpPr txBox="1"/>
          <p:nvPr/>
        </p:nvSpPr>
        <p:spPr>
          <a:xfrm rot="16200000">
            <a:off x="2720098" y="2536124"/>
            <a:ext cx="2230651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350" b="1" noProof="1">
                <a:latin typeface="Helvetica" panose="020B0604020202020204" pitchFamily="34" charset="0"/>
                <a:cs typeface="Helvetica" panose="020B0604020202020204" pitchFamily="34" charset="0"/>
              </a:rPr>
              <a:t>OBJETIVOS ESPECÍFICOS</a:t>
            </a:r>
          </a:p>
        </p:txBody>
      </p:sp>
      <p:sp>
        <p:nvSpPr>
          <p:cNvPr id="53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1903494"/>
            <a:ext cx="2950556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avance en la implementación del MIPG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públicas.</a:t>
            </a:r>
          </a:p>
        </p:txBody>
      </p:sp>
      <p:sp>
        <p:nvSpPr>
          <p:cNvPr id="54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2809530"/>
            <a:ext cx="2881482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en la implementación del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Modelo Estándar de Control Interno MECI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objeto de aplicación de la Ley 87 de 1993.</a:t>
            </a:r>
          </a:p>
        </p:txBody>
      </p:sp>
      <p:sp>
        <p:nvSpPr>
          <p:cNvPr id="55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3912632"/>
            <a:ext cx="2921604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Proporcionar información mediante la cual las entidades públicas reconozcan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fortalezas o debilidades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materia de gestión, desempeño institucional y control interno.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0" y="2005932"/>
            <a:ext cx="395288" cy="395288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28" y="971638"/>
            <a:ext cx="453053" cy="4530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09" y="4020629"/>
            <a:ext cx="465232" cy="465232"/>
          </a:xfrm>
          <a:prstGeom prst="rect">
            <a:avLst/>
          </a:prstGeom>
        </p:spPr>
      </p:pic>
      <p:graphicFrame>
        <p:nvGraphicFramePr>
          <p:cNvPr id="56" name="Tab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11993"/>
              </p:ext>
            </p:extLst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1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444C1-D55F-457C-B63E-48B23C663365}"/>
              </a:ext>
            </a:extLst>
          </p:cNvPr>
          <p:cNvGrpSpPr/>
          <p:nvPr/>
        </p:nvGrpSpPr>
        <p:grpSpPr>
          <a:xfrm>
            <a:off x="619974" y="1312131"/>
            <a:ext cx="2759171" cy="2768469"/>
            <a:chOff x="1654057" y="1583354"/>
            <a:chExt cx="3678894" cy="369129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90939593-36D0-3240-BF39-26FA83BB224D}"/>
                </a:ext>
              </a:extLst>
            </p:cNvPr>
            <p:cNvSpPr/>
            <p:nvPr/>
          </p:nvSpPr>
          <p:spPr>
            <a:xfrm>
              <a:off x="3619202" y="2397739"/>
              <a:ext cx="1485811" cy="206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3" extrusionOk="0">
                  <a:moveTo>
                    <a:pt x="13007" y="533"/>
                  </a:moveTo>
                  <a:lnTo>
                    <a:pt x="744" y="9274"/>
                  </a:lnTo>
                  <a:cubicBezTo>
                    <a:pt x="-248" y="9982"/>
                    <a:pt x="-248" y="11124"/>
                    <a:pt x="744" y="11832"/>
                  </a:cubicBezTo>
                  <a:lnTo>
                    <a:pt x="13007" y="20573"/>
                  </a:lnTo>
                  <a:cubicBezTo>
                    <a:pt x="14101" y="21353"/>
                    <a:pt x="15933" y="21262"/>
                    <a:pt x="16849" y="20374"/>
                  </a:cubicBezTo>
                  <a:cubicBezTo>
                    <a:pt x="19673" y="17617"/>
                    <a:pt x="21352" y="14226"/>
                    <a:pt x="21352" y="10544"/>
                  </a:cubicBezTo>
                  <a:cubicBezTo>
                    <a:pt x="21352" y="6862"/>
                    <a:pt x="19673" y="3471"/>
                    <a:pt x="16849" y="714"/>
                  </a:cubicBezTo>
                  <a:cubicBezTo>
                    <a:pt x="15933" y="-156"/>
                    <a:pt x="14101" y="-247"/>
                    <a:pt x="13007" y="533"/>
                  </a:cubicBezTo>
                  <a:close/>
                </a:path>
              </a:pathLst>
            </a:custGeom>
            <a:solidFill>
              <a:srgbClr val="F7964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B32B892-4065-6E47-9071-C132D5894CC6}"/>
                </a:ext>
              </a:extLst>
            </p:cNvPr>
            <p:cNvSpPr/>
            <p:nvPr/>
          </p:nvSpPr>
          <p:spPr>
            <a:xfrm>
              <a:off x="2450737" y="1795803"/>
              <a:ext cx="2061673" cy="148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2" extrusionOk="0">
                  <a:moveTo>
                    <a:pt x="11838" y="20608"/>
                  </a:moveTo>
                  <a:lnTo>
                    <a:pt x="20572" y="8345"/>
                  </a:lnTo>
                  <a:cubicBezTo>
                    <a:pt x="21351" y="7251"/>
                    <a:pt x="21260" y="5419"/>
                    <a:pt x="20372" y="4503"/>
                  </a:cubicBezTo>
                  <a:cubicBezTo>
                    <a:pt x="17618" y="1679"/>
                    <a:pt x="14230" y="0"/>
                    <a:pt x="10551" y="0"/>
                  </a:cubicBezTo>
                  <a:cubicBezTo>
                    <a:pt x="6872" y="0"/>
                    <a:pt x="3484" y="1679"/>
                    <a:pt x="730" y="4503"/>
                  </a:cubicBezTo>
                  <a:cubicBezTo>
                    <a:pt x="-158" y="5419"/>
                    <a:pt x="-249" y="7251"/>
                    <a:pt x="530" y="8345"/>
                  </a:cubicBezTo>
                  <a:lnTo>
                    <a:pt x="9264" y="20608"/>
                  </a:lnTo>
                  <a:cubicBezTo>
                    <a:pt x="9989" y="21600"/>
                    <a:pt x="11131" y="21600"/>
                    <a:pt x="11838" y="20608"/>
                  </a:cubicBezTo>
                  <a:close/>
                </a:path>
              </a:pathLst>
            </a:custGeom>
            <a:solidFill>
              <a:srgbClr val="D9D9D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25EB668-9CEC-364A-9826-BEACD0CEEFA5}"/>
                </a:ext>
              </a:extLst>
            </p:cNvPr>
            <p:cNvSpPr/>
            <p:nvPr/>
          </p:nvSpPr>
          <p:spPr>
            <a:xfrm>
              <a:off x="1866505" y="2397738"/>
              <a:ext cx="1485812" cy="20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2" extrusionOk="0">
                  <a:moveTo>
                    <a:pt x="20608" y="9264"/>
                  </a:moveTo>
                  <a:lnTo>
                    <a:pt x="8345" y="530"/>
                  </a:lnTo>
                  <a:cubicBezTo>
                    <a:pt x="7251" y="-249"/>
                    <a:pt x="5419" y="-158"/>
                    <a:pt x="4503" y="730"/>
                  </a:cubicBezTo>
                  <a:cubicBezTo>
                    <a:pt x="1679" y="3484"/>
                    <a:pt x="0" y="6872"/>
                    <a:pt x="0" y="10551"/>
                  </a:cubicBezTo>
                  <a:cubicBezTo>
                    <a:pt x="0" y="14230"/>
                    <a:pt x="1679" y="17618"/>
                    <a:pt x="4503" y="20372"/>
                  </a:cubicBezTo>
                  <a:cubicBezTo>
                    <a:pt x="5419" y="21260"/>
                    <a:pt x="7251" y="21351"/>
                    <a:pt x="8345" y="20572"/>
                  </a:cubicBezTo>
                  <a:lnTo>
                    <a:pt x="20608" y="11838"/>
                  </a:lnTo>
                  <a:cubicBezTo>
                    <a:pt x="21600" y="11113"/>
                    <a:pt x="21600" y="9971"/>
                    <a:pt x="20608" y="92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87C12AA-B201-F34D-A85E-39E7E91AED42}"/>
                </a:ext>
              </a:extLst>
            </p:cNvPr>
            <p:cNvSpPr/>
            <p:nvPr/>
          </p:nvSpPr>
          <p:spPr>
            <a:xfrm>
              <a:off x="2468442" y="3566204"/>
              <a:ext cx="2061671" cy="148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8" extrusionOk="0">
                  <a:moveTo>
                    <a:pt x="9264" y="726"/>
                  </a:moveTo>
                  <a:lnTo>
                    <a:pt x="530" y="13003"/>
                  </a:lnTo>
                  <a:cubicBezTo>
                    <a:pt x="-249" y="14099"/>
                    <a:pt x="-158" y="15933"/>
                    <a:pt x="730" y="16850"/>
                  </a:cubicBezTo>
                  <a:cubicBezTo>
                    <a:pt x="3484" y="19677"/>
                    <a:pt x="6872" y="21358"/>
                    <a:pt x="10551" y="21358"/>
                  </a:cubicBezTo>
                  <a:cubicBezTo>
                    <a:pt x="14230" y="21358"/>
                    <a:pt x="17618" y="19677"/>
                    <a:pt x="20372" y="16850"/>
                  </a:cubicBezTo>
                  <a:cubicBezTo>
                    <a:pt x="21260" y="15933"/>
                    <a:pt x="21351" y="14099"/>
                    <a:pt x="20572" y="13003"/>
                  </a:cubicBezTo>
                  <a:lnTo>
                    <a:pt x="11838" y="726"/>
                  </a:lnTo>
                  <a:cubicBezTo>
                    <a:pt x="11113" y="-242"/>
                    <a:pt x="9971" y="-242"/>
                    <a:pt x="9264" y="7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11737F1-B03B-054D-B3E4-5A17353C43D2}"/>
                </a:ext>
              </a:extLst>
            </p:cNvPr>
            <p:cNvSpPr/>
            <p:nvPr/>
          </p:nvSpPr>
          <p:spPr>
            <a:xfrm>
              <a:off x="4769964" y="2185291"/>
              <a:ext cx="562987" cy="250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1" y="7658"/>
                  </a:moveTo>
                  <a:cubicBezTo>
                    <a:pt x="19290" y="6681"/>
                    <a:pt x="18000" y="5720"/>
                    <a:pt x="16234" y="4805"/>
                  </a:cubicBezTo>
                  <a:cubicBezTo>
                    <a:pt x="12702" y="2975"/>
                    <a:pt x="7539" y="1312"/>
                    <a:pt x="1019" y="0"/>
                  </a:cubicBezTo>
                  <a:cubicBezTo>
                    <a:pt x="6521" y="1525"/>
                    <a:pt x="10868" y="3219"/>
                    <a:pt x="13789" y="5034"/>
                  </a:cubicBezTo>
                  <a:cubicBezTo>
                    <a:pt x="15215" y="5934"/>
                    <a:pt x="16370" y="6864"/>
                    <a:pt x="17117" y="7810"/>
                  </a:cubicBezTo>
                  <a:cubicBezTo>
                    <a:pt x="17864" y="8756"/>
                    <a:pt x="18272" y="9702"/>
                    <a:pt x="18204" y="10663"/>
                  </a:cubicBezTo>
                  <a:cubicBezTo>
                    <a:pt x="18204" y="11624"/>
                    <a:pt x="17864" y="12569"/>
                    <a:pt x="17117" y="13515"/>
                  </a:cubicBezTo>
                  <a:cubicBezTo>
                    <a:pt x="16438" y="14461"/>
                    <a:pt x="15215" y="15376"/>
                    <a:pt x="13789" y="16292"/>
                  </a:cubicBezTo>
                  <a:cubicBezTo>
                    <a:pt x="11751" y="17542"/>
                    <a:pt x="8966" y="18747"/>
                    <a:pt x="5706" y="19876"/>
                  </a:cubicBezTo>
                  <a:lnTo>
                    <a:pt x="4551" y="18702"/>
                  </a:lnTo>
                  <a:lnTo>
                    <a:pt x="0" y="21600"/>
                  </a:lnTo>
                  <a:lnTo>
                    <a:pt x="11683" y="20014"/>
                  </a:lnTo>
                  <a:lnTo>
                    <a:pt x="6725" y="19998"/>
                  </a:lnTo>
                  <a:cubicBezTo>
                    <a:pt x="10596" y="18961"/>
                    <a:pt x="13857" y="17771"/>
                    <a:pt x="16234" y="16505"/>
                  </a:cubicBezTo>
                  <a:cubicBezTo>
                    <a:pt x="18000" y="15590"/>
                    <a:pt x="19291" y="14629"/>
                    <a:pt x="20242" y="13653"/>
                  </a:cubicBezTo>
                  <a:cubicBezTo>
                    <a:pt x="21125" y="12676"/>
                    <a:pt x="21532" y="11669"/>
                    <a:pt x="21600" y="10663"/>
                  </a:cubicBezTo>
                  <a:cubicBezTo>
                    <a:pt x="21532" y="9641"/>
                    <a:pt x="21124" y="8634"/>
                    <a:pt x="20241" y="7658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C0197B12-9273-434F-B798-C0639841CB31}"/>
                </a:ext>
              </a:extLst>
            </p:cNvPr>
            <p:cNvSpPr/>
            <p:nvPr/>
          </p:nvSpPr>
          <p:spPr>
            <a:xfrm>
              <a:off x="2255994" y="1583354"/>
              <a:ext cx="2480336" cy="5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97" y="9577"/>
                  </a:lnTo>
                  <a:lnTo>
                    <a:pt x="19981" y="14540"/>
                  </a:lnTo>
                  <a:cubicBezTo>
                    <a:pt x="18979" y="10905"/>
                    <a:pt x="17854" y="7829"/>
                    <a:pt x="16666" y="5522"/>
                  </a:cubicBezTo>
                  <a:cubicBezTo>
                    <a:pt x="15741" y="3705"/>
                    <a:pt x="14770" y="2377"/>
                    <a:pt x="13783" y="1398"/>
                  </a:cubicBezTo>
                  <a:cubicBezTo>
                    <a:pt x="12797" y="489"/>
                    <a:pt x="11779" y="70"/>
                    <a:pt x="10761" y="0"/>
                  </a:cubicBezTo>
                  <a:cubicBezTo>
                    <a:pt x="9744" y="0"/>
                    <a:pt x="8742" y="489"/>
                    <a:pt x="7740" y="1398"/>
                  </a:cubicBezTo>
                  <a:cubicBezTo>
                    <a:pt x="6753" y="2377"/>
                    <a:pt x="5782" y="3705"/>
                    <a:pt x="4857" y="5522"/>
                  </a:cubicBezTo>
                  <a:cubicBezTo>
                    <a:pt x="3006" y="9157"/>
                    <a:pt x="1326" y="14470"/>
                    <a:pt x="0" y="21181"/>
                  </a:cubicBezTo>
                  <a:cubicBezTo>
                    <a:pt x="1542" y="15518"/>
                    <a:pt x="3253" y="11045"/>
                    <a:pt x="5088" y="8039"/>
                  </a:cubicBezTo>
                  <a:cubicBezTo>
                    <a:pt x="5997" y="6571"/>
                    <a:pt x="6938" y="5383"/>
                    <a:pt x="7894" y="4614"/>
                  </a:cubicBezTo>
                  <a:cubicBezTo>
                    <a:pt x="8850" y="3845"/>
                    <a:pt x="9806" y="3425"/>
                    <a:pt x="10777" y="3495"/>
                  </a:cubicBezTo>
                  <a:cubicBezTo>
                    <a:pt x="11748" y="3495"/>
                    <a:pt x="12704" y="3845"/>
                    <a:pt x="13660" y="4614"/>
                  </a:cubicBezTo>
                  <a:cubicBezTo>
                    <a:pt x="14616" y="5313"/>
                    <a:pt x="15541" y="6571"/>
                    <a:pt x="16466" y="8039"/>
                  </a:cubicBezTo>
                  <a:cubicBezTo>
                    <a:pt x="17653" y="9996"/>
                    <a:pt x="18794" y="12583"/>
                    <a:pt x="19873" y="15728"/>
                  </a:cubicBezTo>
                  <a:lnTo>
                    <a:pt x="18686" y="1691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9C33455-229D-5847-9DCC-8DD0416F0A04}"/>
                </a:ext>
              </a:extLst>
            </p:cNvPr>
            <p:cNvSpPr/>
            <p:nvPr/>
          </p:nvSpPr>
          <p:spPr>
            <a:xfrm>
              <a:off x="1654057" y="2185291"/>
              <a:ext cx="541742" cy="24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9" y="13731"/>
                  </a:moveTo>
                  <a:cubicBezTo>
                    <a:pt x="3953" y="12775"/>
                    <a:pt x="3529" y="11818"/>
                    <a:pt x="3600" y="10846"/>
                  </a:cubicBezTo>
                  <a:cubicBezTo>
                    <a:pt x="3600" y="9874"/>
                    <a:pt x="3953" y="8918"/>
                    <a:pt x="4729" y="7961"/>
                  </a:cubicBezTo>
                  <a:cubicBezTo>
                    <a:pt x="5435" y="7005"/>
                    <a:pt x="6706" y="6079"/>
                    <a:pt x="8188" y="5153"/>
                  </a:cubicBezTo>
                  <a:cubicBezTo>
                    <a:pt x="10165" y="3981"/>
                    <a:pt x="12706" y="2870"/>
                    <a:pt x="15741" y="1805"/>
                  </a:cubicBezTo>
                  <a:lnTo>
                    <a:pt x="16871" y="2931"/>
                  </a:lnTo>
                  <a:lnTo>
                    <a:pt x="21600" y="0"/>
                  </a:lnTo>
                  <a:lnTo>
                    <a:pt x="9459" y="1605"/>
                  </a:lnTo>
                  <a:lnTo>
                    <a:pt x="14682" y="1620"/>
                  </a:lnTo>
                  <a:cubicBezTo>
                    <a:pt x="11012" y="2623"/>
                    <a:pt x="7976" y="3734"/>
                    <a:pt x="5576" y="4922"/>
                  </a:cubicBezTo>
                  <a:cubicBezTo>
                    <a:pt x="3741" y="5847"/>
                    <a:pt x="2400" y="6819"/>
                    <a:pt x="1412" y="7807"/>
                  </a:cubicBezTo>
                  <a:cubicBezTo>
                    <a:pt x="494" y="8794"/>
                    <a:pt x="71" y="9813"/>
                    <a:pt x="0" y="10831"/>
                  </a:cubicBezTo>
                  <a:cubicBezTo>
                    <a:pt x="0" y="11849"/>
                    <a:pt x="494" y="12852"/>
                    <a:pt x="1412" y="13855"/>
                  </a:cubicBezTo>
                  <a:cubicBezTo>
                    <a:pt x="2400" y="14842"/>
                    <a:pt x="3741" y="15814"/>
                    <a:pt x="5576" y="16740"/>
                  </a:cubicBezTo>
                  <a:cubicBezTo>
                    <a:pt x="9247" y="18591"/>
                    <a:pt x="14612" y="20273"/>
                    <a:pt x="21388" y="21600"/>
                  </a:cubicBezTo>
                  <a:cubicBezTo>
                    <a:pt x="15670" y="20057"/>
                    <a:pt x="11153" y="18345"/>
                    <a:pt x="8118" y="16509"/>
                  </a:cubicBezTo>
                  <a:cubicBezTo>
                    <a:pt x="6706" y="15614"/>
                    <a:pt x="5435" y="14673"/>
                    <a:pt x="4729" y="137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056AC6D-CF18-6D47-AA32-48C14F6328E1}"/>
                </a:ext>
              </a:extLst>
            </p:cNvPr>
            <p:cNvSpPr/>
            <p:nvPr/>
          </p:nvSpPr>
          <p:spPr>
            <a:xfrm>
              <a:off x="2220586" y="4716966"/>
              <a:ext cx="2503352" cy="5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9" y="13714"/>
                  </a:moveTo>
                  <a:cubicBezTo>
                    <a:pt x="15688" y="15154"/>
                    <a:pt x="14756" y="16320"/>
                    <a:pt x="13809" y="17074"/>
                  </a:cubicBezTo>
                  <a:cubicBezTo>
                    <a:pt x="12862" y="17829"/>
                    <a:pt x="11915" y="18240"/>
                    <a:pt x="10953" y="18171"/>
                  </a:cubicBezTo>
                  <a:cubicBezTo>
                    <a:pt x="9990" y="18171"/>
                    <a:pt x="9043" y="17829"/>
                    <a:pt x="8096" y="17074"/>
                  </a:cubicBezTo>
                  <a:cubicBezTo>
                    <a:pt x="7149" y="16389"/>
                    <a:pt x="6233" y="15154"/>
                    <a:pt x="5316" y="13714"/>
                  </a:cubicBezTo>
                  <a:cubicBezTo>
                    <a:pt x="4079" y="11726"/>
                    <a:pt x="2902" y="8983"/>
                    <a:pt x="1787" y="5691"/>
                  </a:cubicBezTo>
                  <a:lnTo>
                    <a:pt x="2902" y="4594"/>
                  </a:lnTo>
                  <a:lnTo>
                    <a:pt x="0" y="0"/>
                  </a:lnTo>
                  <a:lnTo>
                    <a:pt x="1589" y="11794"/>
                  </a:lnTo>
                  <a:lnTo>
                    <a:pt x="1604" y="6583"/>
                  </a:lnTo>
                  <a:cubicBezTo>
                    <a:pt x="2643" y="10491"/>
                    <a:pt x="3819" y="13714"/>
                    <a:pt x="5087" y="16183"/>
                  </a:cubicBezTo>
                  <a:cubicBezTo>
                    <a:pt x="6003" y="17966"/>
                    <a:pt x="6966" y="19269"/>
                    <a:pt x="7943" y="20229"/>
                  </a:cubicBezTo>
                  <a:cubicBezTo>
                    <a:pt x="8921" y="21120"/>
                    <a:pt x="9929" y="21531"/>
                    <a:pt x="10937" y="21600"/>
                  </a:cubicBezTo>
                  <a:cubicBezTo>
                    <a:pt x="11946" y="21600"/>
                    <a:pt x="12939" y="21120"/>
                    <a:pt x="13932" y="20229"/>
                  </a:cubicBezTo>
                  <a:cubicBezTo>
                    <a:pt x="14909" y="19269"/>
                    <a:pt x="15872" y="17966"/>
                    <a:pt x="16788" y="16183"/>
                  </a:cubicBezTo>
                  <a:cubicBezTo>
                    <a:pt x="18621" y="12617"/>
                    <a:pt x="20286" y="7406"/>
                    <a:pt x="21600" y="823"/>
                  </a:cubicBezTo>
                  <a:cubicBezTo>
                    <a:pt x="20103" y="6377"/>
                    <a:pt x="18407" y="10766"/>
                    <a:pt x="16589" y="137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763BD9-F002-7E49-B943-1044E3360AA6}"/>
                </a:ext>
              </a:extLst>
            </p:cNvPr>
            <p:cNvSpPr txBox="1"/>
            <p:nvPr/>
          </p:nvSpPr>
          <p:spPr>
            <a:xfrm>
              <a:off x="3244405" y="1750882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F00354-8107-7644-8695-0B590A057EBA}"/>
                </a:ext>
              </a:extLst>
            </p:cNvPr>
            <p:cNvSpPr txBox="1"/>
            <p:nvPr/>
          </p:nvSpPr>
          <p:spPr>
            <a:xfrm>
              <a:off x="4704723" y="3196166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4E2DF-6A76-EB45-AA07-132AD563B78F}"/>
                </a:ext>
              </a:extLst>
            </p:cNvPr>
            <p:cNvSpPr txBox="1"/>
            <p:nvPr/>
          </p:nvSpPr>
          <p:spPr>
            <a:xfrm>
              <a:off x="3244405" y="4718833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AF6B2F-BA6C-6F45-9FD0-7549B1091E2D}"/>
                </a:ext>
              </a:extLst>
            </p:cNvPr>
            <p:cNvSpPr txBox="1"/>
            <p:nvPr/>
          </p:nvSpPr>
          <p:spPr>
            <a:xfrm>
              <a:off x="1812574" y="3237669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04</a:t>
              </a:r>
            </a:p>
          </p:txBody>
        </p:sp>
      </p:grpSp>
      <p:sp>
        <p:nvSpPr>
          <p:cNvPr id="85" name="Shape">
            <a:extLst>
              <a:ext uri="{FF2B5EF4-FFF2-40B4-BE49-F238E27FC236}">
                <a16:creationId xmlns:a16="http://schemas.microsoft.com/office/drawing/2014/main" id="{50FD1531-8857-4202-9ED1-BE7534903061}"/>
              </a:ext>
            </a:extLst>
          </p:cNvPr>
          <p:cNvSpPr/>
          <p:nvPr/>
        </p:nvSpPr>
        <p:spPr>
          <a:xfrm>
            <a:off x="4130510" y="79338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id="{70DD2B25-674A-47BA-B6AB-C43C90295F3F}"/>
              </a:ext>
            </a:extLst>
          </p:cNvPr>
          <p:cNvSpPr/>
          <p:nvPr/>
        </p:nvSpPr>
        <p:spPr>
          <a:xfrm>
            <a:off x="4130510" y="1789576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cubicBezTo>
                  <a:pt x="21600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rgbClr val="F7964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CA1926DC-04C8-4CE8-9E89-D2C7B41CDFB9}"/>
              </a:ext>
            </a:extLst>
          </p:cNvPr>
          <p:cNvSpPr/>
          <p:nvPr/>
        </p:nvSpPr>
        <p:spPr>
          <a:xfrm>
            <a:off x="4130510" y="2780251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34DC926-A4C3-44F4-B5A5-6FE1163BD34B}"/>
              </a:ext>
            </a:extLst>
          </p:cNvPr>
          <p:cNvSpPr/>
          <p:nvPr/>
        </p:nvSpPr>
        <p:spPr>
          <a:xfrm>
            <a:off x="4130510" y="386006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20020"/>
                </a:moveTo>
                <a:cubicBezTo>
                  <a:pt x="1113" y="20020"/>
                  <a:pt x="360" y="15893"/>
                  <a:pt x="360" y="10800"/>
                </a:cubicBezTo>
                <a:cubicBezTo>
                  <a:pt x="360" y="5707"/>
                  <a:pt x="1113" y="1580"/>
                  <a:pt x="2042" y="1580"/>
                </a:cubicBezTo>
                <a:cubicBezTo>
                  <a:pt x="2970" y="1580"/>
                  <a:pt x="3723" y="5707"/>
                  <a:pt x="3723" y="10800"/>
                </a:cubicBezTo>
                <a:cubicBezTo>
                  <a:pt x="3723" y="15893"/>
                  <a:pt x="2970" y="20020"/>
                  <a:pt x="2042" y="200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929946"/>
            <a:ext cx="2881482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de las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políticas de gestión y desempeño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 institucional, por parte de las entidades públicas. </a:t>
            </a:r>
          </a:p>
        </p:txBody>
      </p:sp>
      <p:sp>
        <p:nvSpPr>
          <p:cNvPr id="50" name="Título 9"/>
          <p:cNvSpPr>
            <a:spLocks noGrp="1"/>
          </p:cNvSpPr>
          <p:nvPr>
            <p:ph type="title"/>
          </p:nvPr>
        </p:nvSpPr>
        <p:spPr>
          <a:xfrm>
            <a:off x="1847850" y="131168"/>
            <a:ext cx="5572145" cy="430287"/>
          </a:xfrm>
        </p:spPr>
        <p:txBody>
          <a:bodyPr/>
          <a:lstStyle/>
          <a:p>
            <a:r>
              <a:rPr lang="es-ES" dirty="0"/>
              <a:t>Objetivos de la medición</a:t>
            </a:r>
            <a:endParaRPr lang="es-CO" dirty="0"/>
          </a:p>
        </p:txBody>
      </p:sp>
      <p:sp>
        <p:nvSpPr>
          <p:cNvPr id="49" name="Elipse 48"/>
          <p:cNvSpPr/>
          <p:nvPr/>
        </p:nvSpPr>
        <p:spPr>
          <a:xfrm>
            <a:off x="1000611" y="1679810"/>
            <a:ext cx="1980000" cy="1980000"/>
          </a:xfrm>
          <a:prstGeom prst="ellipse">
            <a:avLst/>
          </a:prstGeom>
          <a:solidFill>
            <a:srgbClr val="1C4C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  <a:p>
            <a:pPr algn="ctr"/>
            <a:r>
              <a:rPr lang="es-E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</a:p>
          <a:p>
            <a:pPr algn="ctr"/>
            <a:endParaRPr lang="es-ES" sz="700" b="1" dirty="0">
              <a:solidFill>
                <a:srgbClr val="1C4C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700" dirty="0">
                <a:latin typeface="Helvetica" panose="020B0604020202020204" pitchFamily="34" charset="0"/>
                <a:cs typeface="Helvetica" panose="020B0604020202020204" pitchFamily="34" charset="0"/>
              </a:rPr>
              <a:t>Medir anualmente la gestión y desempeño de las entidades públicas del orden nacional y territorial en el marco de los criterios y estructura temática tanto de MIPG como de MECI, con el fin de que las entidades públicas reconozcan fortalezas o debilidades en materia de gestión y emprendan acciones de mejora.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2105" r="7339" b="12105"/>
          <a:stretch/>
        </p:blipFill>
        <p:spPr>
          <a:xfrm>
            <a:off x="4234509" y="2972507"/>
            <a:ext cx="457601" cy="404994"/>
          </a:xfrm>
          <a:prstGeom prst="rect">
            <a:avLst/>
          </a:prstGeom>
        </p:spPr>
      </p:pic>
      <p:sp>
        <p:nvSpPr>
          <p:cNvPr id="52" name="TextBox 89">
            <a:extLst>
              <a:ext uri="{FF2B5EF4-FFF2-40B4-BE49-F238E27FC236}">
                <a16:creationId xmlns:a16="http://schemas.microsoft.com/office/drawing/2014/main" id="{F35F06DB-BC3F-4504-A602-F7F7FEFD7536}"/>
              </a:ext>
            </a:extLst>
          </p:cNvPr>
          <p:cNvSpPr txBox="1"/>
          <p:nvPr/>
        </p:nvSpPr>
        <p:spPr>
          <a:xfrm rot="16200000">
            <a:off x="2720098" y="2536124"/>
            <a:ext cx="2230651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350" b="1" noProof="1">
                <a:latin typeface="Helvetica" panose="020B0604020202020204" pitchFamily="34" charset="0"/>
                <a:cs typeface="Helvetica" panose="020B0604020202020204" pitchFamily="34" charset="0"/>
              </a:rPr>
              <a:t>OBJETIVOS ESPECÍFICOS</a:t>
            </a:r>
          </a:p>
        </p:txBody>
      </p:sp>
      <p:sp>
        <p:nvSpPr>
          <p:cNvPr id="53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1903494"/>
            <a:ext cx="2950556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avance en la implementación del MIPG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públicas.</a:t>
            </a:r>
          </a:p>
        </p:txBody>
      </p:sp>
      <p:sp>
        <p:nvSpPr>
          <p:cNvPr id="54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2809530"/>
            <a:ext cx="2881482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en la implementación del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Modelo Estándar de Control Interno MECI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objeto de aplicación de la Ley 87 de 1993.</a:t>
            </a:r>
          </a:p>
        </p:txBody>
      </p:sp>
      <p:sp>
        <p:nvSpPr>
          <p:cNvPr id="55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3912632"/>
            <a:ext cx="2921604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Proporcionar información mediante la cual las entidades públicas reconozcan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fortalezas o debilidades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materia de gestión, desempeño institucional y control interno.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0" y="2005932"/>
            <a:ext cx="395288" cy="395288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28" y="971638"/>
            <a:ext cx="453053" cy="4530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09" y="4020629"/>
            <a:ext cx="465232" cy="465232"/>
          </a:xfrm>
          <a:prstGeom prst="rect">
            <a:avLst/>
          </a:prstGeom>
        </p:spPr>
      </p:pic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11993"/>
              </p:ext>
            </p:extLst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5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444C1-D55F-457C-B63E-48B23C663365}"/>
              </a:ext>
            </a:extLst>
          </p:cNvPr>
          <p:cNvGrpSpPr/>
          <p:nvPr/>
        </p:nvGrpSpPr>
        <p:grpSpPr>
          <a:xfrm>
            <a:off x="619974" y="1312131"/>
            <a:ext cx="2759171" cy="2768469"/>
            <a:chOff x="1654057" y="1583354"/>
            <a:chExt cx="3678894" cy="369129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90939593-36D0-3240-BF39-26FA83BB224D}"/>
                </a:ext>
              </a:extLst>
            </p:cNvPr>
            <p:cNvSpPr/>
            <p:nvPr/>
          </p:nvSpPr>
          <p:spPr>
            <a:xfrm>
              <a:off x="3619202" y="2397739"/>
              <a:ext cx="1485811" cy="206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3" extrusionOk="0">
                  <a:moveTo>
                    <a:pt x="13007" y="533"/>
                  </a:moveTo>
                  <a:lnTo>
                    <a:pt x="744" y="9274"/>
                  </a:lnTo>
                  <a:cubicBezTo>
                    <a:pt x="-248" y="9982"/>
                    <a:pt x="-248" y="11124"/>
                    <a:pt x="744" y="11832"/>
                  </a:cubicBezTo>
                  <a:lnTo>
                    <a:pt x="13007" y="20573"/>
                  </a:lnTo>
                  <a:cubicBezTo>
                    <a:pt x="14101" y="21353"/>
                    <a:pt x="15933" y="21262"/>
                    <a:pt x="16849" y="20374"/>
                  </a:cubicBezTo>
                  <a:cubicBezTo>
                    <a:pt x="19673" y="17617"/>
                    <a:pt x="21352" y="14226"/>
                    <a:pt x="21352" y="10544"/>
                  </a:cubicBezTo>
                  <a:cubicBezTo>
                    <a:pt x="21352" y="6862"/>
                    <a:pt x="19673" y="3471"/>
                    <a:pt x="16849" y="714"/>
                  </a:cubicBezTo>
                  <a:cubicBezTo>
                    <a:pt x="15933" y="-156"/>
                    <a:pt x="14101" y="-247"/>
                    <a:pt x="13007" y="5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B32B892-4065-6E47-9071-C132D5894CC6}"/>
                </a:ext>
              </a:extLst>
            </p:cNvPr>
            <p:cNvSpPr/>
            <p:nvPr/>
          </p:nvSpPr>
          <p:spPr>
            <a:xfrm>
              <a:off x="2450737" y="1795803"/>
              <a:ext cx="2061673" cy="148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2" extrusionOk="0">
                  <a:moveTo>
                    <a:pt x="11838" y="20608"/>
                  </a:moveTo>
                  <a:lnTo>
                    <a:pt x="20572" y="8345"/>
                  </a:lnTo>
                  <a:cubicBezTo>
                    <a:pt x="21351" y="7251"/>
                    <a:pt x="21260" y="5419"/>
                    <a:pt x="20372" y="4503"/>
                  </a:cubicBezTo>
                  <a:cubicBezTo>
                    <a:pt x="17618" y="1679"/>
                    <a:pt x="14230" y="0"/>
                    <a:pt x="10551" y="0"/>
                  </a:cubicBezTo>
                  <a:cubicBezTo>
                    <a:pt x="6872" y="0"/>
                    <a:pt x="3484" y="1679"/>
                    <a:pt x="730" y="4503"/>
                  </a:cubicBezTo>
                  <a:cubicBezTo>
                    <a:pt x="-158" y="5419"/>
                    <a:pt x="-249" y="7251"/>
                    <a:pt x="530" y="8345"/>
                  </a:cubicBezTo>
                  <a:lnTo>
                    <a:pt x="9264" y="20608"/>
                  </a:lnTo>
                  <a:cubicBezTo>
                    <a:pt x="9989" y="21600"/>
                    <a:pt x="11131" y="21600"/>
                    <a:pt x="11838" y="20608"/>
                  </a:cubicBezTo>
                  <a:close/>
                </a:path>
              </a:pathLst>
            </a:custGeom>
            <a:solidFill>
              <a:srgbClr val="D9D9D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25EB668-9CEC-364A-9826-BEACD0CEEFA5}"/>
                </a:ext>
              </a:extLst>
            </p:cNvPr>
            <p:cNvSpPr/>
            <p:nvPr/>
          </p:nvSpPr>
          <p:spPr>
            <a:xfrm>
              <a:off x="1866505" y="2397738"/>
              <a:ext cx="1485812" cy="20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2" extrusionOk="0">
                  <a:moveTo>
                    <a:pt x="20608" y="9264"/>
                  </a:moveTo>
                  <a:lnTo>
                    <a:pt x="8345" y="530"/>
                  </a:lnTo>
                  <a:cubicBezTo>
                    <a:pt x="7251" y="-249"/>
                    <a:pt x="5419" y="-158"/>
                    <a:pt x="4503" y="730"/>
                  </a:cubicBezTo>
                  <a:cubicBezTo>
                    <a:pt x="1679" y="3484"/>
                    <a:pt x="0" y="6872"/>
                    <a:pt x="0" y="10551"/>
                  </a:cubicBezTo>
                  <a:cubicBezTo>
                    <a:pt x="0" y="14230"/>
                    <a:pt x="1679" y="17618"/>
                    <a:pt x="4503" y="20372"/>
                  </a:cubicBezTo>
                  <a:cubicBezTo>
                    <a:pt x="5419" y="21260"/>
                    <a:pt x="7251" y="21351"/>
                    <a:pt x="8345" y="20572"/>
                  </a:cubicBezTo>
                  <a:lnTo>
                    <a:pt x="20608" y="11838"/>
                  </a:lnTo>
                  <a:cubicBezTo>
                    <a:pt x="21600" y="11113"/>
                    <a:pt x="21600" y="9971"/>
                    <a:pt x="20608" y="92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87C12AA-B201-F34D-A85E-39E7E91AED42}"/>
                </a:ext>
              </a:extLst>
            </p:cNvPr>
            <p:cNvSpPr/>
            <p:nvPr/>
          </p:nvSpPr>
          <p:spPr>
            <a:xfrm>
              <a:off x="2468442" y="3566204"/>
              <a:ext cx="2061671" cy="148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8" extrusionOk="0">
                  <a:moveTo>
                    <a:pt x="9264" y="726"/>
                  </a:moveTo>
                  <a:lnTo>
                    <a:pt x="530" y="13003"/>
                  </a:lnTo>
                  <a:cubicBezTo>
                    <a:pt x="-249" y="14099"/>
                    <a:pt x="-158" y="15933"/>
                    <a:pt x="730" y="16850"/>
                  </a:cubicBezTo>
                  <a:cubicBezTo>
                    <a:pt x="3484" y="19677"/>
                    <a:pt x="6872" y="21358"/>
                    <a:pt x="10551" y="21358"/>
                  </a:cubicBezTo>
                  <a:cubicBezTo>
                    <a:pt x="14230" y="21358"/>
                    <a:pt x="17618" y="19677"/>
                    <a:pt x="20372" y="16850"/>
                  </a:cubicBezTo>
                  <a:cubicBezTo>
                    <a:pt x="21260" y="15933"/>
                    <a:pt x="21351" y="14099"/>
                    <a:pt x="20572" y="13003"/>
                  </a:cubicBezTo>
                  <a:lnTo>
                    <a:pt x="11838" y="726"/>
                  </a:lnTo>
                  <a:cubicBezTo>
                    <a:pt x="11113" y="-242"/>
                    <a:pt x="9971" y="-242"/>
                    <a:pt x="9264" y="726"/>
                  </a:cubicBezTo>
                  <a:close/>
                </a:path>
              </a:pathLst>
            </a:custGeom>
            <a:solidFill>
              <a:srgbClr val="F6C80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11737F1-B03B-054D-B3E4-5A17353C43D2}"/>
                </a:ext>
              </a:extLst>
            </p:cNvPr>
            <p:cNvSpPr/>
            <p:nvPr/>
          </p:nvSpPr>
          <p:spPr>
            <a:xfrm>
              <a:off x="4769964" y="2185291"/>
              <a:ext cx="562987" cy="250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1" y="7658"/>
                  </a:moveTo>
                  <a:cubicBezTo>
                    <a:pt x="19290" y="6681"/>
                    <a:pt x="18000" y="5720"/>
                    <a:pt x="16234" y="4805"/>
                  </a:cubicBezTo>
                  <a:cubicBezTo>
                    <a:pt x="12702" y="2975"/>
                    <a:pt x="7539" y="1312"/>
                    <a:pt x="1019" y="0"/>
                  </a:cubicBezTo>
                  <a:cubicBezTo>
                    <a:pt x="6521" y="1525"/>
                    <a:pt x="10868" y="3219"/>
                    <a:pt x="13789" y="5034"/>
                  </a:cubicBezTo>
                  <a:cubicBezTo>
                    <a:pt x="15215" y="5934"/>
                    <a:pt x="16370" y="6864"/>
                    <a:pt x="17117" y="7810"/>
                  </a:cubicBezTo>
                  <a:cubicBezTo>
                    <a:pt x="17864" y="8756"/>
                    <a:pt x="18272" y="9702"/>
                    <a:pt x="18204" y="10663"/>
                  </a:cubicBezTo>
                  <a:cubicBezTo>
                    <a:pt x="18204" y="11624"/>
                    <a:pt x="17864" y="12569"/>
                    <a:pt x="17117" y="13515"/>
                  </a:cubicBezTo>
                  <a:cubicBezTo>
                    <a:pt x="16438" y="14461"/>
                    <a:pt x="15215" y="15376"/>
                    <a:pt x="13789" y="16292"/>
                  </a:cubicBezTo>
                  <a:cubicBezTo>
                    <a:pt x="11751" y="17542"/>
                    <a:pt x="8966" y="18747"/>
                    <a:pt x="5706" y="19876"/>
                  </a:cubicBezTo>
                  <a:lnTo>
                    <a:pt x="4551" y="18702"/>
                  </a:lnTo>
                  <a:lnTo>
                    <a:pt x="0" y="21600"/>
                  </a:lnTo>
                  <a:lnTo>
                    <a:pt x="11683" y="20014"/>
                  </a:lnTo>
                  <a:lnTo>
                    <a:pt x="6725" y="19998"/>
                  </a:lnTo>
                  <a:cubicBezTo>
                    <a:pt x="10596" y="18961"/>
                    <a:pt x="13857" y="17771"/>
                    <a:pt x="16234" y="16505"/>
                  </a:cubicBezTo>
                  <a:cubicBezTo>
                    <a:pt x="18000" y="15590"/>
                    <a:pt x="19291" y="14629"/>
                    <a:pt x="20242" y="13653"/>
                  </a:cubicBezTo>
                  <a:cubicBezTo>
                    <a:pt x="21125" y="12676"/>
                    <a:pt x="21532" y="11669"/>
                    <a:pt x="21600" y="10663"/>
                  </a:cubicBezTo>
                  <a:cubicBezTo>
                    <a:pt x="21532" y="9641"/>
                    <a:pt x="21124" y="8634"/>
                    <a:pt x="20241" y="76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C0197B12-9273-434F-B798-C0639841CB31}"/>
                </a:ext>
              </a:extLst>
            </p:cNvPr>
            <p:cNvSpPr/>
            <p:nvPr/>
          </p:nvSpPr>
          <p:spPr>
            <a:xfrm>
              <a:off x="2255994" y="1583354"/>
              <a:ext cx="2480336" cy="5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97" y="9577"/>
                  </a:lnTo>
                  <a:lnTo>
                    <a:pt x="19981" y="14540"/>
                  </a:lnTo>
                  <a:cubicBezTo>
                    <a:pt x="18979" y="10905"/>
                    <a:pt x="17854" y="7829"/>
                    <a:pt x="16666" y="5522"/>
                  </a:cubicBezTo>
                  <a:cubicBezTo>
                    <a:pt x="15741" y="3705"/>
                    <a:pt x="14770" y="2377"/>
                    <a:pt x="13783" y="1398"/>
                  </a:cubicBezTo>
                  <a:cubicBezTo>
                    <a:pt x="12797" y="489"/>
                    <a:pt x="11779" y="70"/>
                    <a:pt x="10761" y="0"/>
                  </a:cubicBezTo>
                  <a:cubicBezTo>
                    <a:pt x="9744" y="0"/>
                    <a:pt x="8742" y="489"/>
                    <a:pt x="7740" y="1398"/>
                  </a:cubicBezTo>
                  <a:cubicBezTo>
                    <a:pt x="6753" y="2377"/>
                    <a:pt x="5782" y="3705"/>
                    <a:pt x="4857" y="5522"/>
                  </a:cubicBezTo>
                  <a:cubicBezTo>
                    <a:pt x="3006" y="9157"/>
                    <a:pt x="1326" y="14470"/>
                    <a:pt x="0" y="21181"/>
                  </a:cubicBezTo>
                  <a:cubicBezTo>
                    <a:pt x="1542" y="15518"/>
                    <a:pt x="3253" y="11045"/>
                    <a:pt x="5088" y="8039"/>
                  </a:cubicBezTo>
                  <a:cubicBezTo>
                    <a:pt x="5997" y="6571"/>
                    <a:pt x="6938" y="5383"/>
                    <a:pt x="7894" y="4614"/>
                  </a:cubicBezTo>
                  <a:cubicBezTo>
                    <a:pt x="8850" y="3845"/>
                    <a:pt x="9806" y="3425"/>
                    <a:pt x="10777" y="3495"/>
                  </a:cubicBezTo>
                  <a:cubicBezTo>
                    <a:pt x="11748" y="3495"/>
                    <a:pt x="12704" y="3845"/>
                    <a:pt x="13660" y="4614"/>
                  </a:cubicBezTo>
                  <a:cubicBezTo>
                    <a:pt x="14616" y="5313"/>
                    <a:pt x="15541" y="6571"/>
                    <a:pt x="16466" y="8039"/>
                  </a:cubicBezTo>
                  <a:cubicBezTo>
                    <a:pt x="17653" y="9996"/>
                    <a:pt x="18794" y="12583"/>
                    <a:pt x="19873" y="15728"/>
                  </a:cubicBezTo>
                  <a:lnTo>
                    <a:pt x="18686" y="1691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9C33455-229D-5847-9DCC-8DD0416F0A04}"/>
                </a:ext>
              </a:extLst>
            </p:cNvPr>
            <p:cNvSpPr/>
            <p:nvPr/>
          </p:nvSpPr>
          <p:spPr>
            <a:xfrm>
              <a:off x="1654057" y="2185291"/>
              <a:ext cx="541742" cy="24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9" y="13731"/>
                  </a:moveTo>
                  <a:cubicBezTo>
                    <a:pt x="3953" y="12775"/>
                    <a:pt x="3529" y="11818"/>
                    <a:pt x="3600" y="10846"/>
                  </a:cubicBezTo>
                  <a:cubicBezTo>
                    <a:pt x="3600" y="9874"/>
                    <a:pt x="3953" y="8918"/>
                    <a:pt x="4729" y="7961"/>
                  </a:cubicBezTo>
                  <a:cubicBezTo>
                    <a:pt x="5435" y="7005"/>
                    <a:pt x="6706" y="6079"/>
                    <a:pt x="8188" y="5153"/>
                  </a:cubicBezTo>
                  <a:cubicBezTo>
                    <a:pt x="10165" y="3981"/>
                    <a:pt x="12706" y="2870"/>
                    <a:pt x="15741" y="1805"/>
                  </a:cubicBezTo>
                  <a:lnTo>
                    <a:pt x="16871" y="2931"/>
                  </a:lnTo>
                  <a:lnTo>
                    <a:pt x="21600" y="0"/>
                  </a:lnTo>
                  <a:lnTo>
                    <a:pt x="9459" y="1605"/>
                  </a:lnTo>
                  <a:lnTo>
                    <a:pt x="14682" y="1620"/>
                  </a:lnTo>
                  <a:cubicBezTo>
                    <a:pt x="11012" y="2623"/>
                    <a:pt x="7976" y="3734"/>
                    <a:pt x="5576" y="4922"/>
                  </a:cubicBezTo>
                  <a:cubicBezTo>
                    <a:pt x="3741" y="5847"/>
                    <a:pt x="2400" y="6819"/>
                    <a:pt x="1412" y="7807"/>
                  </a:cubicBezTo>
                  <a:cubicBezTo>
                    <a:pt x="494" y="8794"/>
                    <a:pt x="71" y="9813"/>
                    <a:pt x="0" y="10831"/>
                  </a:cubicBezTo>
                  <a:cubicBezTo>
                    <a:pt x="0" y="11849"/>
                    <a:pt x="494" y="12852"/>
                    <a:pt x="1412" y="13855"/>
                  </a:cubicBezTo>
                  <a:cubicBezTo>
                    <a:pt x="2400" y="14842"/>
                    <a:pt x="3741" y="15814"/>
                    <a:pt x="5576" y="16740"/>
                  </a:cubicBezTo>
                  <a:cubicBezTo>
                    <a:pt x="9247" y="18591"/>
                    <a:pt x="14612" y="20273"/>
                    <a:pt x="21388" y="21600"/>
                  </a:cubicBezTo>
                  <a:cubicBezTo>
                    <a:pt x="15670" y="20057"/>
                    <a:pt x="11153" y="18345"/>
                    <a:pt x="8118" y="16509"/>
                  </a:cubicBezTo>
                  <a:cubicBezTo>
                    <a:pt x="6706" y="15614"/>
                    <a:pt x="5435" y="14673"/>
                    <a:pt x="4729" y="137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056AC6D-CF18-6D47-AA32-48C14F6328E1}"/>
                </a:ext>
              </a:extLst>
            </p:cNvPr>
            <p:cNvSpPr/>
            <p:nvPr/>
          </p:nvSpPr>
          <p:spPr>
            <a:xfrm>
              <a:off x="2220586" y="4716966"/>
              <a:ext cx="2503352" cy="5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9" y="13714"/>
                  </a:moveTo>
                  <a:cubicBezTo>
                    <a:pt x="15688" y="15154"/>
                    <a:pt x="14756" y="16320"/>
                    <a:pt x="13809" y="17074"/>
                  </a:cubicBezTo>
                  <a:cubicBezTo>
                    <a:pt x="12862" y="17829"/>
                    <a:pt x="11915" y="18240"/>
                    <a:pt x="10953" y="18171"/>
                  </a:cubicBezTo>
                  <a:cubicBezTo>
                    <a:pt x="9990" y="18171"/>
                    <a:pt x="9043" y="17829"/>
                    <a:pt x="8096" y="17074"/>
                  </a:cubicBezTo>
                  <a:cubicBezTo>
                    <a:pt x="7149" y="16389"/>
                    <a:pt x="6233" y="15154"/>
                    <a:pt x="5316" y="13714"/>
                  </a:cubicBezTo>
                  <a:cubicBezTo>
                    <a:pt x="4079" y="11726"/>
                    <a:pt x="2902" y="8983"/>
                    <a:pt x="1787" y="5691"/>
                  </a:cubicBezTo>
                  <a:lnTo>
                    <a:pt x="2902" y="4594"/>
                  </a:lnTo>
                  <a:lnTo>
                    <a:pt x="0" y="0"/>
                  </a:lnTo>
                  <a:lnTo>
                    <a:pt x="1589" y="11794"/>
                  </a:lnTo>
                  <a:lnTo>
                    <a:pt x="1604" y="6583"/>
                  </a:lnTo>
                  <a:cubicBezTo>
                    <a:pt x="2643" y="10491"/>
                    <a:pt x="3819" y="13714"/>
                    <a:pt x="5087" y="16183"/>
                  </a:cubicBezTo>
                  <a:cubicBezTo>
                    <a:pt x="6003" y="17966"/>
                    <a:pt x="6966" y="19269"/>
                    <a:pt x="7943" y="20229"/>
                  </a:cubicBezTo>
                  <a:cubicBezTo>
                    <a:pt x="8921" y="21120"/>
                    <a:pt x="9929" y="21531"/>
                    <a:pt x="10937" y="21600"/>
                  </a:cubicBezTo>
                  <a:cubicBezTo>
                    <a:pt x="11946" y="21600"/>
                    <a:pt x="12939" y="21120"/>
                    <a:pt x="13932" y="20229"/>
                  </a:cubicBezTo>
                  <a:cubicBezTo>
                    <a:pt x="14909" y="19269"/>
                    <a:pt x="15872" y="17966"/>
                    <a:pt x="16788" y="16183"/>
                  </a:cubicBezTo>
                  <a:cubicBezTo>
                    <a:pt x="18621" y="12617"/>
                    <a:pt x="20286" y="7406"/>
                    <a:pt x="21600" y="823"/>
                  </a:cubicBezTo>
                  <a:cubicBezTo>
                    <a:pt x="20103" y="6377"/>
                    <a:pt x="18407" y="10766"/>
                    <a:pt x="16589" y="13714"/>
                  </a:cubicBezTo>
                  <a:close/>
                </a:path>
              </a:pathLst>
            </a:custGeom>
            <a:solidFill>
              <a:srgbClr val="F6C80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763BD9-F002-7E49-B943-1044E3360AA6}"/>
                </a:ext>
              </a:extLst>
            </p:cNvPr>
            <p:cNvSpPr txBox="1"/>
            <p:nvPr/>
          </p:nvSpPr>
          <p:spPr>
            <a:xfrm>
              <a:off x="3244405" y="1750882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F00354-8107-7644-8695-0B590A057EBA}"/>
                </a:ext>
              </a:extLst>
            </p:cNvPr>
            <p:cNvSpPr txBox="1"/>
            <p:nvPr/>
          </p:nvSpPr>
          <p:spPr>
            <a:xfrm>
              <a:off x="4704723" y="3196166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4E2DF-6A76-EB45-AA07-132AD563B78F}"/>
                </a:ext>
              </a:extLst>
            </p:cNvPr>
            <p:cNvSpPr txBox="1"/>
            <p:nvPr/>
          </p:nvSpPr>
          <p:spPr>
            <a:xfrm>
              <a:off x="3244405" y="4718833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03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AF6B2F-BA6C-6F45-9FD0-7549B1091E2D}"/>
                </a:ext>
              </a:extLst>
            </p:cNvPr>
            <p:cNvSpPr txBox="1"/>
            <p:nvPr/>
          </p:nvSpPr>
          <p:spPr>
            <a:xfrm>
              <a:off x="1812574" y="3237669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04</a:t>
              </a:r>
            </a:p>
          </p:txBody>
        </p:sp>
      </p:grpSp>
      <p:sp>
        <p:nvSpPr>
          <p:cNvPr id="85" name="Shape">
            <a:extLst>
              <a:ext uri="{FF2B5EF4-FFF2-40B4-BE49-F238E27FC236}">
                <a16:creationId xmlns:a16="http://schemas.microsoft.com/office/drawing/2014/main" id="{50FD1531-8857-4202-9ED1-BE7534903061}"/>
              </a:ext>
            </a:extLst>
          </p:cNvPr>
          <p:cNvSpPr/>
          <p:nvPr/>
        </p:nvSpPr>
        <p:spPr>
          <a:xfrm>
            <a:off x="4130510" y="79338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id="{70DD2B25-674A-47BA-B6AB-C43C90295F3F}"/>
              </a:ext>
            </a:extLst>
          </p:cNvPr>
          <p:cNvSpPr/>
          <p:nvPr/>
        </p:nvSpPr>
        <p:spPr>
          <a:xfrm>
            <a:off x="4130510" y="1789576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cubicBezTo>
                  <a:pt x="21600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CA1926DC-04C8-4CE8-9E89-D2C7B41CDFB9}"/>
              </a:ext>
            </a:extLst>
          </p:cNvPr>
          <p:cNvSpPr/>
          <p:nvPr/>
        </p:nvSpPr>
        <p:spPr>
          <a:xfrm>
            <a:off x="4130510" y="2780251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rgbClr val="F6C80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34DC926-A4C3-44F4-B5A5-6FE1163BD34B}"/>
              </a:ext>
            </a:extLst>
          </p:cNvPr>
          <p:cNvSpPr/>
          <p:nvPr/>
        </p:nvSpPr>
        <p:spPr>
          <a:xfrm>
            <a:off x="4130510" y="386006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20020"/>
                </a:moveTo>
                <a:cubicBezTo>
                  <a:pt x="1113" y="20020"/>
                  <a:pt x="360" y="15893"/>
                  <a:pt x="360" y="10800"/>
                </a:cubicBezTo>
                <a:cubicBezTo>
                  <a:pt x="360" y="5707"/>
                  <a:pt x="1113" y="1580"/>
                  <a:pt x="2042" y="1580"/>
                </a:cubicBezTo>
                <a:cubicBezTo>
                  <a:pt x="2970" y="1580"/>
                  <a:pt x="3723" y="5707"/>
                  <a:pt x="3723" y="10800"/>
                </a:cubicBezTo>
                <a:cubicBezTo>
                  <a:pt x="3723" y="15893"/>
                  <a:pt x="2970" y="20020"/>
                  <a:pt x="2042" y="200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929946"/>
            <a:ext cx="2881482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de las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políticas de gestión y desempeño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 institucional, por parte de las entidades públicas. </a:t>
            </a:r>
          </a:p>
        </p:txBody>
      </p:sp>
      <p:sp>
        <p:nvSpPr>
          <p:cNvPr id="50" name="Título 9"/>
          <p:cNvSpPr>
            <a:spLocks noGrp="1"/>
          </p:cNvSpPr>
          <p:nvPr>
            <p:ph type="title"/>
          </p:nvPr>
        </p:nvSpPr>
        <p:spPr>
          <a:xfrm>
            <a:off x="1847850" y="131168"/>
            <a:ext cx="5572145" cy="430287"/>
          </a:xfrm>
        </p:spPr>
        <p:txBody>
          <a:bodyPr/>
          <a:lstStyle/>
          <a:p>
            <a:r>
              <a:rPr lang="es-ES" dirty="0"/>
              <a:t>Objetivos de la medición</a:t>
            </a:r>
            <a:endParaRPr lang="es-CO" dirty="0"/>
          </a:p>
        </p:txBody>
      </p:sp>
      <p:sp>
        <p:nvSpPr>
          <p:cNvPr id="49" name="Elipse 48"/>
          <p:cNvSpPr/>
          <p:nvPr/>
        </p:nvSpPr>
        <p:spPr>
          <a:xfrm>
            <a:off x="1000611" y="1679810"/>
            <a:ext cx="1980000" cy="1980000"/>
          </a:xfrm>
          <a:prstGeom prst="ellipse">
            <a:avLst/>
          </a:prstGeom>
          <a:solidFill>
            <a:srgbClr val="1C4C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  <a:p>
            <a:pPr algn="ctr"/>
            <a:r>
              <a:rPr lang="es-E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</a:p>
          <a:p>
            <a:pPr algn="ctr"/>
            <a:endParaRPr lang="es-ES" sz="700" b="1" dirty="0">
              <a:solidFill>
                <a:srgbClr val="1C4C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700" dirty="0">
                <a:latin typeface="Helvetica" panose="020B0604020202020204" pitchFamily="34" charset="0"/>
                <a:cs typeface="Helvetica" panose="020B0604020202020204" pitchFamily="34" charset="0"/>
              </a:rPr>
              <a:t>Medir anualmente la gestión y desempeño de las entidades públicas del orden nacional y territorial en el marco de los criterios y estructura temática tanto de MIPG como de MECI, con el fin de que las entidades públicas reconozcan fortalezas o debilidades en materia de gestión y emprendan acciones de mejora.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2105" r="7339" b="12105"/>
          <a:stretch/>
        </p:blipFill>
        <p:spPr>
          <a:xfrm>
            <a:off x="4251914" y="2972507"/>
            <a:ext cx="457601" cy="404994"/>
          </a:xfrm>
          <a:prstGeom prst="rect">
            <a:avLst/>
          </a:prstGeom>
        </p:spPr>
      </p:pic>
      <p:sp>
        <p:nvSpPr>
          <p:cNvPr id="52" name="TextBox 89">
            <a:extLst>
              <a:ext uri="{FF2B5EF4-FFF2-40B4-BE49-F238E27FC236}">
                <a16:creationId xmlns:a16="http://schemas.microsoft.com/office/drawing/2014/main" id="{F35F06DB-BC3F-4504-A602-F7F7FEFD7536}"/>
              </a:ext>
            </a:extLst>
          </p:cNvPr>
          <p:cNvSpPr txBox="1"/>
          <p:nvPr/>
        </p:nvSpPr>
        <p:spPr>
          <a:xfrm rot="16200000">
            <a:off x="2720098" y="2536124"/>
            <a:ext cx="2230651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350" b="1" noProof="1">
                <a:latin typeface="Helvetica" panose="020B0604020202020204" pitchFamily="34" charset="0"/>
                <a:cs typeface="Helvetica" panose="020B0604020202020204" pitchFamily="34" charset="0"/>
              </a:rPr>
              <a:t>OBJETIVOS ESPECÍFICOS</a:t>
            </a:r>
          </a:p>
        </p:txBody>
      </p:sp>
      <p:sp>
        <p:nvSpPr>
          <p:cNvPr id="53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1903494"/>
            <a:ext cx="2950556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avance en la implementación del MIPG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públicas.</a:t>
            </a:r>
          </a:p>
        </p:txBody>
      </p:sp>
      <p:sp>
        <p:nvSpPr>
          <p:cNvPr id="54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2809530"/>
            <a:ext cx="2881482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en la implementación del </a:t>
            </a:r>
            <a:r>
              <a:rPr lang="es-ES" sz="1100" b="1" noProof="1">
                <a:solidFill>
                  <a:srgbClr val="F36F1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Modelo Estándar de Control Interno MECI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objeto de aplicación de la Ley 87 de 1993.</a:t>
            </a:r>
          </a:p>
        </p:txBody>
      </p:sp>
      <p:sp>
        <p:nvSpPr>
          <p:cNvPr id="55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3912632"/>
            <a:ext cx="2921604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Proporcionar información mediante la cual las entidades públicas reconozcan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fortalezas o debilidades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materia de gestión, desempeño institucional y control interno.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0" y="2005932"/>
            <a:ext cx="395288" cy="395288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28" y="971638"/>
            <a:ext cx="453053" cy="4530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09" y="4020629"/>
            <a:ext cx="465232" cy="465232"/>
          </a:xfrm>
          <a:prstGeom prst="rect">
            <a:avLst/>
          </a:prstGeom>
        </p:spPr>
      </p:pic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11993"/>
              </p:ext>
            </p:extLst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9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444C1-D55F-457C-B63E-48B23C663365}"/>
              </a:ext>
            </a:extLst>
          </p:cNvPr>
          <p:cNvGrpSpPr/>
          <p:nvPr/>
        </p:nvGrpSpPr>
        <p:grpSpPr>
          <a:xfrm>
            <a:off x="619974" y="1312131"/>
            <a:ext cx="2759171" cy="2768469"/>
            <a:chOff x="1654057" y="1583354"/>
            <a:chExt cx="3678894" cy="3691292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90939593-36D0-3240-BF39-26FA83BB224D}"/>
                </a:ext>
              </a:extLst>
            </p:cNvPr>
            <p:cNvSpPr/>
            <p:nvPr/>
          </p:nvSpPr>
          <p:spPr>
            <a:xfrm>
              <a:off x="3619202" y="2397739"/>
              <a:ext cx="1485811" cy="206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3" extrusionOk="0">
                  <a:moveTo>
                    <a:pt x="13007" y="533"/>
                  </a:moveTo>
                  <a:lnTo>
                    <a:pt x="744" y="9274"/>
                  </a:lnTo>
                  <a:cubicBezTo>
                    <a:pt x="-248" y="9982"/>
                    <a:pt x="-248" y="11124"/>
                    <a:pt x="744" y="11832"/>
                  </a:cubicBezTo>
                  <a:lnTo>
                    <a:pt x="13007" y="20573"/>
                  </a:lnTo>
                  <a:cubicBezTo>
                    <a:pt x="14101" y="21353"/>
                    <a:pt x="15933" y="21262"/>
                    <a:pt x="16849" y="20374"/>
                  </a:cubicBezTo>
                  <a:cubicBezTo>
                    <a:pt x="19673" y="17617"/>
                    <a:pt x="21352" y="14226"/>
                    <a:pt x="21352" y="10544"/>
                  </a:cubicBezTo>
                  <a:cubicBezTo>
                    <a:pt x="21352" y="6862"/>
                    <a:pt x="19673" y="3471"/>
                    <a:pt x="16849" y="714"/>
                  </a:cubicBezTo>
                  <a:cubicBezTo>
                    <a:pt x="15933" y="-156"/>
                    <a:pt x="14101" y="-247"/>
                    <a:pt x="13007" y="5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BB32B892-4065-6E47-9071-C132D5894CC6}"/>
                </a:ext>
              </a:extLst>
            </p:cNvPr>
            <p:cNvSpPr/>
            <p:nvPr/>
          </p:nvSpPr>
          <p:spPr>
            <a:xfrm>
              <a:off x="2450737" y="1795803"/>
              <a:ext cx="2061673" cy="148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2" extrusionOk="0">
                  <a:moveTo>
                    <a:pt x="11838" y="20608"/>
                  </a:moveTo>
                  <a:lnTo>
                    <a:pt x="20572" y="8345"/>
                  </a:lnTo>
                  <a:cubicBezTo>
                    <a:pt x="21351" y="7251"/>
                    <a:pt x="21260" y="5419"/>
                    <a:pt x="20372" y="4503"/>
                  </a:cubicBezTo>
                  <a:cubicBezTo>
                    <a:pt x="17618" y="1679"/>
                    <a:pt x="14230" y="0"/>
                    <a:pt x="10551" y="0"/>
                  </a:cubicBezTo>
                  <a:cubicBezTo>
                    <a:pt x="6872" y="0"/>
                    <a:pt x="3484" y="1679"/>
                    <a:pt x="730" y="4503"/>
                  </a:cubicBezTo>
                  <a:cubicBezTo>
                    <a:pt x="-158" y="5419"/>
                    <a:pt x="-249" y="7251"/>
                    <a:pt x="530" y="8345"/>
                  </a:cubicBezTo>
                  <a:lnTo>
                    <a:pt x="9264" y="20608"/>
                  </a:lnTo>
                  <a:cubicBezTo>
                    <a:pt x="9989" y="21600"/>
                    <a:pt x="11131" y="21600"/>
                    <a:pt x="11838" y="20608"/>
                  </a:cubicBezTo>
                  <a:close/>
                </a:path>
              </a:pathLst>
            </a:custGeom>
            <a:solidFill>
              <a:srgbClr val="D9D9D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025EB668-9CEC-364A-9826-BEACD0CEEFA5}"/>
                </a:ext>
              </a:extLst>
            </p:cNvPr>
            <p:cNvSpPr/>
            <p:nvPr/>
          </p:nvSpPr>
          <p:spPr>
            <a:xfrm>
              <a:off x="1866505" y="2397738"/>
              <a:ext cx="1485812" cy="20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2" extrusionOk="0">
                  <a:moveTo>
                    <a:pt x="20608" y="9264"/>
                  </a:moveTo>
                  <a:lnTo>
                    <a:pt x="8345" y="530"/>
                  </a:lnTo>
                  <a:cubicBezTo>
                    <a:pt x="7251" y="-249"/>
                    <a:pt x="5419" y="-158"/>
                    <a:pt x="4503" y="730"/>
                  </a:cubicBezTo>
                  <a:cubicBezTo>
                    <a:pt x="1679" y="3484"/>
                    <a:pt x="0" y="6872"/>
                    <a:pt x="0" y="10551"/>
                  </a:cubicBezTo>
                  <a:cubicBezTo>
                    <a:pt x="0" y="14230"/>
                    <a:pt x="1679" y="17618"/>
                    <a:pt x="4503" y="20372"/>
                  </a:cubicBezTo>
                  <a:cubicBezTo>
                    <a:pt x="5419" y="21260"/>
                    <a:pt x="7251" y="21351"/>
                    <a:pt x="8345" y="20572"/>
                  </a:cubicBezTo>
                  <a:lnTo>
                    <a:pt x="20608" y="11838"/>
                  </a:lnTo>
                  <a:cubicBezTo>
                    <a:pt x="21600" y="11113"/>
                    <a:pt x="21600" y="9971"/>
                    <a:pt x="20608" y="9264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87C12AA-B201-F34D-A85E-39E7E91AED42}"/>
                </a:ext>
              </a:extLst>
            </p:cNvPr>
            <p:cNvSpPr/>
            <p:nvPr/>
          </p:nvSpPr>
          <p:spPr>
            <a:xfrm>
              <a:off x="2468442" y="3566204"/>
              <a:ext cx="2061671" cy="148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58" extrusionOk="0">
                  <a:moveTo>
                    <a:pt x="9264" y="726"/>
                  </a:moveTo>
                  <a:lnTo>
                    <a:pt x="530" y="13003"/>
                  </a:lnTo>
                  <a:cubicBezTo>
                    <a:pt x="-249" y="14099"/>
                    <a:pt x="-158" y="15933"/>
                    <a:pt x="730" y="16850"/>
                  </a:cubicBezTo>
                  <a:cubicBezTo>
                    <a:pt x="3484" y="19677"/>
                    <a:pt x="6872" y="21358"/>
                    <a:pt x="10551" y="21358"/>
                  </a:cubicBezTo>
                  <a:cubicBezTo>
                    <a:pt x="14230" y="21358"/>
                    <a:pt x="17618" y="19677"/>
                    <a:pt x="20372" y="16850"/>
                  </a:cubicBezTo>
                  <a:cubicBezTo>
                    <a:pt x="21260" y="15933"/>
                    <a:pt x="21351" y="14099"/>
                    <a:pt x="20572" y="13003"/>
                  </a:cubicBezTo>
                  <a:lnTo>
                    <a:pt x="11838" y="726"/>
                  </a:lnTo>
                  <a:cubicBezTo>
                    <a:pt x="11113" y="-242"/>
                    <a:pt x="9971" y="-242"/>
                    <a:pt x="9264" y="7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B11737F1-B03B-054D-B3E4-5A17353C43D2}"/>
                </a:ext>
              </a:extLst>
            </p:cNvPr>
            <p:cNvSpPr/>
            <p:nvPr/>
          </p:nvSpPr>
          <p:spPr>
            <a:xfrm>
              <a:off x="4769964" y="2185291"/>
              <a:ext cx="562987" cy="250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1" y="7658"/>
                  </a:moveTo>
                  <a:cubicBezTo>
                    <a:pt x="19290" y="6681"/>
                    <a:pt x="18000" y="5720"/>
                    <a:pt x="16234" y="4805"/>
                  </a:cubicBezTo>
                  <a:cubicBezTo>
                    <a:pt x="12702" y="2975"/>
                    <a:pt x="7539" y="1312"/>
                    <a:pt x="1019" y="0"/>
                  </a:cubicBezTo>
                  <a:cubicBezTo>
                    <a:pt x="6521" y="1525"/>
                    <a:pt x="10868" y="3219"/>
                    <a:pt x="13789" y="5034"/>
                  </a:cubicBezTo>
                  <a:cubicBezTo>
                    <a:pt x="15215" y="5934"/>
                    <a:pt x="16370" y="6864"/>
                    <a:pt x="17117" y="7810"/>
                  </a:cubicBezTo>
                  <a:cubicBezTo>
                    <a:pt x="17864" y="8756"/>
                    <a:pt x="18272" y="9702"/>
                    <a:pt x="18204" y="10663"/>
                  </a:cubicBezTo>
                  <a:cubicBezTo>
                    <a:pt x="18204" y="11624"/>
                    <a:pt x="17864" y="12569"/>
                    <a:pt x="17117" y="13515"/>
                  </a:cubicBezTo>
                  <a:cubicBezTo>
                    <a:pt x="16438" y="14461"/>
                    <a:pt x="15215" y="15376"/>
                    <a:pt x="13789" y="16292"/>
                  </a:cubicBezTo>
                  <a:cubicBezTo>
                    <a:pt x="11751" y="17542"/>
                    <a:pt x="8966" y="18747"/>
                    <a:pt x="5706" y="19876"/>
                  </a:cubicBezTo>
                  <a:lnTo>
                    <a:pt x="4551" y="18702"/>
                  </a:lnTo>
                  <a:lnTo>
                    <a:pt x="0" y="21600"/>
                  </a:lnTo>
                  <a:lnTo>
                    <a:pt x="11683" y="20014"/>
                  </a:lnTo>
                  <a:lnTo>
                    <a:pt x="6725" y="19998"/>
                  </a:lnTo>
                  <a:cubicBezTo>
                    <a:pt x="10596" y="18961"/>
                    <a:pt x="13857" y="17771"/>
                    <a:pt x="16234" y="16505"/>
                  </a:cubicBezTo>
                  <a:cubicBezTo>
                    <a:pt x="18000" y="15590"/>
                    <a:pt x="19291" y="14629"/>
                    <a:pt x="20242" y="13653"/>
                  </a:cubicBezTo>
                  <a:cubicBezTo>
                    <a:pt x="21125" y="12676"/>
                    <a:pt x="21532" y="11669"/>
                    <a:pt x="21600" y="10663"/>
                  </a:cubicBezTo>
                  <a:cubicBezTo>
                    <a:pt x="21532" y="9641"/>
                    <a:pt x="21124" y="8634"/>
                    <a:pt x="20241" y="76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C0197B12-9273-434F-B798-C0639841CB31}"/>
                </a:ext>
              </a:extLst>
            </p:cNvPr>
            <p:cNvSpPr/>
            <p:nvPr/>
          </p:nvSpPr>
          <p:spPr>
            <a:xfrm>
              <a:off x="2255994" y="1583354"/>
              <a:ext cx="2480336" cy="5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97" y="9577"/>
                  </a:lnTo>
                  <a:lnTo>
                    <a:pt x="19981" y="14540"/>
                  </a:lnTo>
                  <a:cubicBezTo>
                    <a:pt x="18979" y="10905"/>
                    <a:pt x="17854" y="7829"/>
                    <a:pt x="16666" y="5522"/>
                  </a:cubicBezTo>
                  <a:cubicBezTo>
                    <a:pt x="15741" y="3705"/>
                    <a:pt x="14770" y="2377"/>
                    <a:pt x="13783" y="1398"/>
                  </a:cubicBezTo>
                  <a:cubicBezTo>
                    <a:pt x="12797" y="489"/>
                    <a:pt x="11779" y="70"/>
                    <a:pt x="10761" y="0"/>
                  </a:cubicBezTo>
                  <a:cubicBezTo>
                    <a:pt x="9744" y="0"/>
                    <a:pt x="8742" y="489"/>
                    <a:pt x="7740" y="1398"/>
                  </a:cubicBezTo>
                  <a:cubicBezTo>
                    <a:pt x="6753" y="2377"/>
                    <a:pt x="5782" y="3705"/>
                    <a:pt x="4857" y="5522"/>
                  </a:cubicBezTo>
                  <a:cubicBezTo>
                    <a:pt x="3006" y="9157"/>
                    <a:pt x="1326" y="14470"/>
                    <a:pt x="0" y="21181"/>
                  </a:cubicBezTo>
                  <a:cubicBezTo>
                    <a:pt x="1542" y="15518"/>
                    <a:pt x="3253" y="11045"/>
                    <a:pt x="5088" y="8039"/>
                  </a:cubicBezTo>
                  <a:cubicBezTo>
                    <a:pt x="5997" y="6571"/>
                    <a:pt x="6938" y="5383"/>
                    <a:pt x="7894" y="4614"/>
                  </a:cubicBezTo>
                  <a:cubicBezTo>
                    <a:pt x="8850" y="3845"/>
                    <a:pt x="9806" y="3425"/>
                    <a:pt x="10777" y="3495"/>
                  </a:cubicBezTo>
                  <a:cubicBezTo>
                    <a:pt x="11748" y="3495"/>
                    <a:pt x="12704" y="3845"/>
                    <a:pt x="13660" y="4614"/>
                  </a:cubicBezTo>
                  <a:cubicBezTo>
                    <a:pt x="14616" y="5313"/>
                    <a:pt x="15541" y="6571"/>
                    <a:pt x="16466" y="8039"/>
                  </a:cubicBezTo>
                  <a:cubicBezTo>
                    <a:pt x="17653" y="9996"/>
                    <a:pt x="18794" y="12583"/>
                    <a:pt x="19873" y="15728"/>
                  </a:cubicBezTo>
                  <a:lnTo>
                    <a:pt x="18686" y="1691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E9C33455-229D-5847-9DCC-8DD0416F0A04}"/>
                </a:ext>
              </a:extLst>
            </p:cNvPr>
            <p:cNvSpPr/>
            <p:nvPr/>
          </p:nvSpPr>
          <p:spPr>
            <a:xfrm>
              <a:off x="1654057" y="2185291"/>
              <a:ext cx="541742" cy="24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9" y="13731"/>
                  </a:moveTo>
                  <a:cubicBezTo>
                    <a:pt x="3953" y="12775"/>
                    <a:pt x="3529" y="11818"/>
                    <a:pt x="3600" y="10846"/>
                  </a:cubicBezTo>
                  <a:cubicBezTo>
                    <a:pt x="3600" y="9874"/>
                    <a:pt x="3953" y="8918"/>
                    <a:pt x="4729" y="7961"/>
                  </a:cubicBezTo>
                  <a:cubicBezTo>
                    <a:pt x="5435" y="7005"/>
                    <a:pt x="6706" y="6079"/>
                    <a:pt x="8188" y="5153"/>
                  </a:cubicBezTo>
                  <a:cubicBezTo>
                    <a:pt x="10165" y="3981"/>
                    <a:pt x="12706" y="2870"/>
                    <a:pt x="15741" y="1805"/>
                  </a:cubicBezTo>
                  <a:lnTo>
                    <a:pt x="16871" y="2931"/>
                  </a:lnTo>
                  <a:lnTo>
                    <a:pt x="21600" y="0"/>
                  </a:lnTo>
                  <a:lnTo>
                    <a:pt x="9459" y="1605"/>
                  </a:lnTo>
                  <a:lnTo>
                    <a:pt x="14682" y="1620"/>
                  </a:lnTo>
                  <a:cubicBezTo>
                    <a:pt x="11012" y="2623"/>
                    <a:pt x="7976" y="3734"/>
                    <a:pt x="5576" y="4922"/>
                  </a:cubicBezTo>
                  <a:cubicBezTo>
                    <a:pt x="3741" y="5847"/>
                    <a:pt x="2400" y="6819"/>
                    <a:pt x="1412" y="7807"/>
                  </a:cubicBezTo>
                  <a:cubicBezTo>
                    <a:pt x="494" y="8794"/>
                    <a:pt x="71" y="9813"/>
                    <a:pt x="0" y="10831"/>
                  </a:cubicBezTo>
                  <a:cubicBezTo>
                    <a:pt x="0" y="11849"/>
                    <a:pt x="494" y="12852"/>
                    <a:pt x="1412" y="13855"/>
                  </a:cubicBezTo>
                  <a:cubicBezTo>
                    <a:pt x="2400" y="14842"/>
                    <a:pt x="3741" y="15814"/>
                    <a:pt x="5576" y="16740"/>
                  </a:cubicBezTo>
                  <a:cubicBezTo>
                    <a:pt x="9247" y="18591"/>
                    <a:pt x="14612" y="20273"/>
                    <a:pt x="21388" y="21600"/>
                  </a:cubicBezTo>
                  <a:cubicBezTo>
                    <a:pt x="15670" y="20057"/>
                    <a:pt x="11153" y="18345"/>
                    <a:pt x="8118" y="16509"/>
                  </a:cubicBezTo>
                  <a:cubicBezTo>
                    <a:pt x="6706" y="15614"/>
                    <a:pt x="5435" y="14673"/>
                    <a:pt x="4729" y="13731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056AC6D-CF18-6D47-AA32-48C14F6328E1}"/>
                </a:ext>
              </a:extLst>
            </p:cNvPr>
            <p:cNvSpPr/>
            <p:nvPr/>
          </p:nvSpPr>
          <p:spPr>
            <a:xfrm>
              <a:off x="2220586" y="4716966"/>
              <a:ext cx="2503352" cy="5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9" y="13714"/>
                  </a:moveTo>
                  <a:cubicBezTo>
                    <a:pt x="15688" y="15154"/>
                    <a:pt x="14756" y="16320"/>
                    <a:pt x="13809" y="17074"/>
                  </a:cubicBezTo>
                  <a:cubicBezTo>
                    <a:pt x="12862" y="17829"/>
                    <a:pt x="11915" y="18240"/>
                    <a:pt x="10953" y="18171"/>
                  </a:cubicBezTo>
                  <a:cubicBezTo>
                    <a:pt x="9990" y="18171"/>
                    <a:pt x="9043" y="17829"/>
                    <a:pt x="8096" y="17074"/>
                  </a:cubicBezTo>
                  <a:cubicBezTo>
                    <a:pt x="7149" y="16389"/>
                    <a:pt x="6233" y="15154"/>
                    <a:pt x="5316" y="13714"/>
                  </a:cubicBezTo>
                  <a:cubicBezTo>
                    <a:pt x="4079" y="11726"/>
                    <a:pt x="2902" y="8983"/>
                    <a:pt x="1787" y="5691"/>
                  </a:cubicBezTo>
                  <a:lnTo>
                    <a:pt x="2902" y="4594"/>
                  </a:lnTo>
                  <a:lnTo>
                    <a:pt x="0" y="0"/>
                  </a:lnTo>
                  <a:lnTo>
                    <a:pt x="1589" y="11794"/>
                  </a:lnTo>
                  <a:lnTo>
                    <a:pt x="1604" y="6583"/>
                  </a:lnTo>
                  <a:cubicBezTo>
                    <a:pt x="2643" y="10491"/>
                    <a:pt x="3819" y="13714"/>
                    <a:pt x="5087" y="16183"/>
                  </a:cubicBezTo>
                  <a:cubicBezTo>
                    <a:pt x="6003" y="17966"/>
                    <a:pt x="6966" y="19269"/>
                    <a:pt x="7943" y="20229"/>
                  </a:cubicBezTo>
                  <a:cubicBezTo>
                    <a:pt x="8921" y="21120"/>
                    <a:pt x="9929" y="21531"/>
                    <a:pt x="10937" y="21600"/>
                  </a:cubicBezTo>
                  <a:cubicBezTo>
                    <a:pt x="11946" y="21600"/>
                    <a:pt x="12939" y="21120"/>
                    <a:pt x="13932" y="20229"/>
                  </a:cubicBezTo>
                  <a:cubicBezTo>
                    <a:pt x="14909" y="19269"/>
                    <a:pt x="15872" y="17966"/>
                    <a:pt x="16788" y="16183"/>
                  </a:cubicBezTo>
                  <a:cubicBezTo>
                    <a:pt x="18621" y="12617"/>
                    <a:pt x="20286" y="7406"/>
                    <a:pt x="21600" y="823"/>
                  </a:cubicBezTo>
                  <a:cubicBezTo>
                    <a:pt x="20103" y="6377"/>
                    <a:pt x="18407" y="10766"/>
                    <a:pt x="16589" y="137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763BD9-F002-7E49-B943-1044E3360AA6}"/>
                </a:ext>
              </a:extLst>
            </p:cNvPr>
            <p:cNvSpPr txBox="1"/>
            <p:nvPr/>
          </p:nvSpPr>
          <p:spPr>
            <a:xfrm>
              <a:off x="3244405" y="1750882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F00354-8107-7644-8695-0B590A057EBA}"/>
                </a:ext>
              </a:extLst>
            </p:cNvPr>
            <p:cNvSpPr txBox="1"/>
            <p:nvPr/>
          </p:nvSpPr>
          <p:spPr>
            <a:xfrm>
              <a:off x="4704723" y="3196166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4E2DF-6A76-EB45-AA07-132AD563B78F}"/>
                </a:ext>
              </a:extLst>
            </p:cNvPr>
            <p:cNvSpPr txBox="1"/>
            <p:nvPr/>
          </p:nvSpPr>
          <p:spPr>
            <a:xfrm>
              <a:off x="3244405" y="4718833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AF6B2F-BA6C-6F45-9FD0-7549B1091E2D}"/>
                </a:ext>
              </a:extLst>
            </p:cNvPr>
            <p:cNvSpPr txBox="1"/>
            <p:nvPr/>
          </p:nvSpPr>
          <p:spPr>
            <a:xfrm>
              <a:off x="1812574" y="3237669"/>
              <a:ext cx="47277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04</a:t>
              </a:r>
            </a:p>
          </p:txBody>
        </p:sp>
      </p:grpSp>
      <p:sp>
        <p:nvSpPr>
          <p:cNvPr id="85" name="Shape">
            <a:extLst>
              <a:ext uri="{FF2B5EF4-FFF2-40B4-BE49-F238E27FC236}">
                <a16:creationId xmlns:a16="http://schemas.microsoft.com/office/drawing/2014/main" id="{50FD1531-8857-4202-9ED1-BE7534903061}"/>
              </a:ext>
            </a:extLst>
          </p:cNvPr>
          <p:cNvSpPr/>
          <p:nvPr/>
        </p:nvSpPr>
        <p:spPr>
          <a:xfrm>
            <a:off x="4130510" y="79338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id="{70DD2B25-674A-47BA-B6AB-C43C90295F3F}"/>
              </a:ext>
            </a:extLst>
          </p:cNvPr>
          <p:cNvSpPr/>
          <p:nvPr/>
        </p:nvSpPr>
        <p:spPr>
          <a:xfrm>
            <a:off x="4130510" y="1789576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cubicBezTo>
                  <a:pt x="21600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id="{CA1926DC-04C8-4CE8-9E89-D2C7B41CDFB9}"/>
              </a:ext>
            </a:extLst>
          </p:cNvPr>
          <p:cNvSpPr/>
          <p:nvPr/>
        </p:nvSpPr>
        <p:spPr>
          <a:xfrm>
            <a:off x="4130510" y="2780251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19976"/>
                </a:moveTo>
                <a:cubicBezTo>
                  <a:pt x="1113" y="19976"/>
                  <a:pt x="360" y="15849"/>
                  <a:pt x="360" y="10756"/>
                </a:cubicBezTo>
                <a:cubicBezTo>
                  <a:pt x="360" y="5663"/>
                  <a:pt x="1113" y="1537"/>
                  <a:pt x="2042" y="1537"/>
                </a:cubicBezTo>
                <a:cubicBezTo>
                  <a:pt x="2970" y="1537"/>
                  <a:pt x="3723" y="5663"/>
                  <a:pt x="3723" y="10756"/>
                </a:cubicBezTo>
                <a:cubicBezTo>
                  <a:pt x="3723" y="15849"/>
                  <a:pt x="2970" y="19976"/>
                  <a:pt x="2042" y="199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34DC926-A4C3-44F4-B5A5-6FE1163BD34B}"/>
              </a:ext>
            </a:extLst>
          </p:cNvPr>
          <p:cNvSpPr/>
          <p:nvPr/>
        </p:nvSpPr>
        <p:spPr>
          <a:xfrm>
            <a:off x="4130510" y="3860063"/>
            <a:ext cx="3787664" cy="82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1969" y="0"/>
                </a:lnTo>
                <a:cubicBezTo>
                  <a:pt x="881" y="0"/>
                  <a:pt x="0" y="4829"/>
                  <a:pt x="0" y="10800"/>
                </a:cubicBezTo>
                <a:lnTo>
                  <a:pt x="0" y="10800"/>
                </a:lnTo>
                <a:cubicBezTo>
                  <a:pt x="0" y="16771"/>
                  <a:pt x="881" y="21600"/>
                  <a:pt x="1969" y="21600"/>
                </a:cubicBezTo>
                <a:lnTo>
                  <a:pt x="19631" y="21600"/>
                </a:lnTo>
                <a:cubicBezTo>
                  <a:pt x="20719" y="21600"/>
                  <a:pt x="21600" y="16771"/>
                  <a:pt x="21600" y="10800"/>
                </a:cubicBezTo>
                <a:lnTo>
                  <a:pt x="21600" y="10800"/>
                </a:lnTo>
                <a:cubicBezTo>
                  <a:pt x="21592" y="4829"/>
                  <a:pt x="20711" y="0"/>
                  <a:pt x="19631" y="0"/>
                </a:cubicBezTo>
                <a:close/>
                <a:moveTo>
                  <a:pt x="2042" y="20020"/>
                </a:moveTo>
                <a:cubicBezTo>
                  <a:pt x="1113" y="20020"/>
                  <a:pt x="360" y="15893"/>
                  <a:pt x="360" y="10800"/>
                </a:cubicBezTo>
                <a:cubicBezTo>
                  <a:pt x="360" y="5707"/>
                  <a:pt x="1113" y="1580"/>
                  <a:pt x="2042" y="1580"/>
                </a:cubicBezTo>
                <a:cubicBezTo>
                  <a:pt x="2970" y="1580"/>
                  <a:pt x="3723" y="5707"/>
                  <a:pt x="3723" y="10800"/>
                </a:cubicBezTo>
                <a:cubicBezTo>
                  <a:pt x="3723" y="15893"/>
                  <a:pt x="2970" y="20020"/>
                  <a:pt x="2042" y="20020"/>
                </a:cubicBezTo>
                <a:close/>
              </a:path>
            </a:pathLst>
          </a:custGeom>
          <a:solidFill>
            <a:srgbClr val="F36F1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929946"/>
            <a:ext cx="2881482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de las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políticas de gestión y desempeño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 institucional, por parte de las entidades públicas. </a:t>
            </a:r>
          </a:p>
        </p:txBody>
      </p:sp>
      <p:sp>
        <p:nvSpPr>
          <p:cNvPr id="50" name="Título 9"/>
          <p:cNvSpPr>
            <a:spLocks noGrp="1"/>
          </p:cNvSpPr>
          <p:nvPr>
            <p:ph type="title"/>
          </p:nvPr>
        </p:nvSpPr>
        <p:spPr>
          <a:xfrm>
            <a:off x="1847850" y="131168"/>
            <a:ext cx="5572145" cy="430287"/>
          </a:xfrm>
        </p:spPr>
        <p:txBody>
          <a:bodyPr/>
          <a:lstStyle/>
          <a:p>
            <a:r>
              <a:rPr lang="es-ES" dirty="0"/>
              <a:t>Objetivos de la medición</a:t>
            </a:r>
            <a:endParaRPr lang="es-CO" dirty="0"/>
          </a:p>
        </p:txBody>
      </p:sp>
      <p:sp>
        <p:nvSpPr>
          <p:cNvPr id="49" name="Elipse 48"/>
          <p:cNvSpPr/>
          <p:nvPr/>
        </p:nvSpPr>
        <p:spPr>
          <a:xfrm>
            <a:off x="1000611" y="1679810"/>
            <a:ext cx="1980000" cy="1980000"/>
          </a:xfrm>
          <a:prstGeom prst="ellipse">
            <a:avLst/>
          </a:prstGeom>
          <a:solidFill>
            <a:srgbClr val="1C4C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</a:t>
            </a:r>
          </a:p>
          <a:p>
            <a:pPr algn="ctr"/>
            <a:r>
              <a:rPr lang="es-E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</a:t>
            </a:r>
          </a:p>
          <a:p>
            <a:pPr algn="ctr"/>
            <a:endParaRPr lang="es-ES" sz="700" b="1" dirty="0">
              <a:solidFill>
                <a:srgbClr val="1C4C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s-ES" sz="700" dirty="0">
                <a:latin typeface="Helvetica" panose="020B0604020202020204" pitchFamily="34" charset="0"/>
                <a:cs typeface="Helvetica" panose="020B0604020202020204" pitchFamily="34" charset="0"/>
              </a:rPr>
              <a:t>Medir anualmente la gestión y desempeño de las entidades públicas del orden nacional y territorial en el marco de los criterios y estructura temática tanto de MIPG como de MECI, con el fin de que las entidades públicas reconozcan fortalezas o debilidades en materia de gestión y emprendan acciones de mejora.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2105" r="7339" b="12105"/>
          <a:stretch/>
        </p:blipFill>
        <p:spPr>
          <a:xfrm>
            <a:off x="4234509" y="2972507"/>
            <a:ext cx="457601" cy="404994"/>
          </a:xfrm>
          <a:prstGeom prst="rect">
            <a:avLst/>
          </a:prstGeom>
        </p:spPr>
      </p:pic>
      <p:sp>
        <p:nvSpPr>
          <p:cNvPr id="52" name="TextBox 89">
            <a:extLst>
              <a:ext uri="{FF2B5EF4-FFF2-40B4-BE49-F238E27FC236}">
                <a16:creationId xmlns:a16="http://schemas.microsoft.com/office/drawing/2014/main" id="{F35F06DB-BC3F-4504-A602-F7F7FEFD7536}"/>
              </a:ext>
            </a:extLst>
          </p:cNvPr>
          <p:cNvSpPr txBox="1"/>
          <p:nvPr/>
        </p:nvSpPr>
        <p:spPr>
          <a:xfrm rot="16200000">
            <a:off x="2720098" y="2536124"/>
            <a:ext cx="2230651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350" b="1" noProof="1">
                <a:latin typeface="Helvetica" panose="020B0604020202020204" pitchFamily="34" charset="0"/>
                <a:cs typeface="Helvetica" panose="020B0604020202020204" pitchFamily="34" charset="0"/>
              </a:rPr>
              <a:t>OBJETIVOS ESPECÍFICOS</a:t>
            </a:r>
          </a:p>
        </p:txBody>
      </p:sp>
      <p:sp>
        <p:nvSpPr>
          <p:cNvPr id="53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1903494"/>
            <a:ext cx="2950556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avance en la implementación del MIPG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públicas.</a:t>
            </a:r>
          </a:p>
        </p:txBody>
      </p:sp>
      <p:sp>
        <p:nvSpPr>
          <p:cNvPr id="54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2809530"/>
            <a:ext cx="2881482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Medir el nivel de avance en la implementación del 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Modelo Estándar de Control Interno MECI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las entidades objeto de aplicación de la Ley 87 de 1993.</a:t>
            </a:r>
          </a:p>
        </p:txBody>
      </p:sp>
      <p:sp>
        <p:nvSpPr>
          <p:cNvPr id="55" name="TextBox 90">
            <a:extLst>
              <a:ext uri="{FF2B5EF4-FFF2-40B4-BE49-F238E27FC236}">
                <a16:creationId xmlns:a16="http://schemas.microsoft.com/office/drawing/2014/main" id="{107E91D7-5B0C-4226-B617-C1518F828612}"/>
              </a:ext>
            </a:extLst>
          </p:cNvPr>
          <p:cNvSpPr txBox="1"/>
          <p:nvPr/>
        </p:nvSpPr>
        <p:spPr>
          <a:xfrm>
            <a:off x="4830918" y="3912632"/>
            <a:ext cx="2921604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Proporcionar información mediante la cual las entidades públicas reconozcan </a:t>
            </a:r>
            <a:r>
              <a:rPr lang="es-ES" sz="1100" b="1" noProof="1">
                <a:solidFill>
                  <a:srgbClr val="F6C8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fortalezas o debilidades</a:t>
            </a:r>
            <a:r>
              <a:rPr lang="es-ES" sz="1100" b="1" noProof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100" noProof="1">
                <a:latin typeface="Helvetica" panose="020B0604020202020204" pitchFamily="34" charset="0"/>
                <a:cs typeface="Helvetica" panose="020B0604020202020204" pitchFamily="34" charset="0"/>
              </a:rPr>
              <a:t>en materia de gestión, desempeño institucional y control interno.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0" y="2005932"/>
            <a:ext cx="395288" cy="395288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28" y="971638"/>
            <a:ext cx="453053" cy="4530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09" y="4020629"/>
            <a:ext cx="465232" cy="465232"/>
          </a:xfrm>
          <a:prstGeom prst="rect">
            <a:avLst/>
          </a:prstGeom>
        </p:spPr>
      </p:pic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11993"/>
              </p:ext>
            </p:extLst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6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262698" cy="1366493"/>
          </a:xfrm>
        </p:spPr>
        <p:txBody>
          <a:bodyPr/>
          <a:lstStyle/>
          <a:p>
            <a:r>
              <a:rPr lang="es-ES" sz="3200" dirty="0"/>
              <a:t>Panel de Preguntas</a:t>
            </a:r>
            <a:endParaRPr lang="es-CO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4.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573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262698" cy="1366493"/>
          </a:xfrm>
        </p:spPr>
        <p:txBody>
          <a:bodyPr/>
          <a:lstStyle/>
          <a:p>
            <a:r>
              <a:rPr lang="es-ES" sz="3200" dirty="0"/>
              <a:t>¿Cuáles son las entidades objeto de medición?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23755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es el Campo de aplicación?</a:t>
            </a:r>
          </a:p>
        </p:txBody>
      </p:sp>
      <p:sp>
        <p:nvSpPr>
          <p:cNvPr id="10" name="Google Shape;58;p7"/>
          <p:cNvSpPr txBox="1"/>
          <p:nvPr/>
        </p:nvSpPr>
        <p:spPr>
          <a:xfrm>
            <a:off x="5577411" y="1677225"/>
            <a:ext cx="2126542" cy="37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algn="ctr"/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Ley 87 de 1993</a:t>
            </a:r>
          </a:p>
        </p:txBody>
      </p:sp>
      <p:sp>
        <p:nvSpPr>
          <p:cNvPr id="11" name="Google Shape;60;p7"/>
          <p:cNvSpPr/>
          <p:nvPr/>
        </p:nvSpPr>
        <p:spPr>
          <a:xfrm>
            <a:off x="3701169" y="1556888"/>
            <a:ext cx="1498373" cy="2786325"/>
          </a:xfrm>
          <a:custGeom>
            <a:avLst/>
            <a:gdLst/>
            <a:ahLst/>
            <a:cxnLst/>
            <a:rect l="l" t="t" r="r" b="b"/>
            <a:pathLst>
              <a:path w="21581" h="21525" extrusionOk="0">
                <a:moveTo>
                  <a:pt x="21317" y="8691"/>
                </a:moveTo>
                <a:cubicBezTo>
                  <a:pt x="20882" y="8671"/>
                  <a:pt x="20485" y="8722"/>
                  <a:pt x="20107" y="8823"/>
                </a:cubicBezTo>
                <a:cubicBezTo>
                  <a:pt x="15798" y="9948"/>
                  <a:pt x="11490" y="11083"/>
                  <a:pt x="7294" y="12350"/>
                </a:cubicBezTo>
                <a:cubicBezTo>
                  <a:pt x="6463" y="12604"/>
                  <a:pt x="5594" y="12837"/>
                  <a:pt x="4762" y="13080"/>
                </a:cubicBezTo>
                <a:cubicBezTo>
                  <a:pt x="4743" y="13101"/>
                  <a:pt x="4706" y="13111"/>
                  <a:pt x="4668" y="13090"/>
                </a:cubicBezTo>
                <a:cubicBezTo>
                  <a:pt x="4687" y="13080"/>
                  <a:pt x="4706" y="13070"/>
                  <a:pt x="4743" y="13060"/>
                </a:cubicBezTo>
                <a:cubicBezTo>
                  <a:pt x="4819" y="13030"/>
                  <a:pt x="4894" y="12989"/>
                  <a:pt x="4970" y="12959"/>
                </a:cubicBezTo>
                <a:cubicBezTo>
                  <a:pt x="6482" y="12361"/>
                  <a:pt x="8032" y="11803"/>
                  <a:pt x="9581" y="11246"/>
                </a:cubicBezTo>
                <a:cubicBezTo>
                  <a:pt x="12775" y="10100"/>
                  <a:pt x="16006" y="8975"/>
                  <a:pt x="19162" y="7789"/>
                </a:cubicBezTo>
                <a:cubicBezTo>
                  <a:pt x="19597" y="7627"/>
                  <a:pt x="20050" y="7465"/>
                  <a:pt x="20428" y="7262"/>
                </a:cubicBezTo>
                <a:cubicBezTo>
                  <a:pt x="20523" y="7211"/>
                  <a:pt x="20598" y="7171"/>
                  <a:pt x="20598" y="7090"/>
                </a:cubicBezTo>
                <a:cubicBezTo>
                  <a:pt x="20598" y="6907"/>
                  <a:pt x="20598" y="6715"/>
                  <a:pt x="20598" y="6532"/>
                </a:cubicBezTo>
                <a:cubicBezTo>
                  <a:pt x="20598" y="6472"/>
                  <a:pt x="20580" y="6441"/>
                  <a:pt x="20447" y="6441"/>
                </a:cubicBezTo>
                <a:cubicBezTo>
                  <a:pt x="20145" y="6441"/>
                  <a:pt x="19824" y="6441"/>
                  <a:pt x="19521" y="6492"/>
                </a:cubicBezTo>
                <a:cubicBezTo>
                  <a:pt x="18331" y="6705"/>
                  <a:pt x="17197" y="6988"/>
                  <a:pt x="16101" y="7293"/>
                </a:cubicBezTo>
                <a:cubicBezTo>
                  <a:pt x="13852" y="7911"/>
                  <a:pt x="11679" y="8610"/>
                  <a:pt x="9449" y="9259"/>
                </a:cubicBezTo>
                <a:cubicBezTo>
                  <a:pt x="9373" y="9279"/>
                  <a:pt x="9279" y="9330"/>
                  <a:pt x="9165" y="9299"/>
                </a:cubicBezTo>
                <a:cubicBezTo>
                  <a:pt x="9260" y="9259"/>
                  <a:pt x="9354" y="9229"/>
                  <a:pt x="9449" y="9188"/>
                </a:cubicBezTo>
                <a:cubicBezTo>
                  <a:pt x="13077" y="7799"/>
                  <a:pt x="16819" y="6502"/>
                  <a:pt x="20580" y="5225"/>
                </a:cubicBezTo>
                <a:cubicBezTo>
                  <a:pt x="20882" y="5123"/>
                  <a:pt x="21298" y="5052"/>
                  <a:pt x="21449" y="4911"/>
                </a:cubicBezTo>
                <a:cubicBezTo>
                  <a:pt x="21600" y="4759"/>
                  <a:pt x="21487" y="4525"/>
                  <a:pt x="21506" y="4333"/>
                </a:cubicBezTo>
                <a:cubicBezTo>
                  <a:pt x="21506" y="4323"/>
                  <a:pt x="21506" y="4302"/>
                  <a:pt x="21506" y="4292"/>
                </a:cubicBezTo>
                <a:cubicBezTo>
                  <a:pt x="21524" y="4231"/>
                  <a:pt x="21449" y="4211"/>
                  <a:pt x="21354" y="4211"/>
                </a:cubicBezTo>
                <a:cubicBezTo>
                  <a:pt x="20995" y="4201"/>
                  <a:pt x="20674" y="4221"/>
                  <a:pt x="20353" y="4313"/>
                </a:cubicBezTo>
                <a:cubicBezTo>
                  <a:pt x="17008" y="5225"/>
                  <a:pt x="13682" y="6178"/>
                  <a:pt x="10394" y="7151"/>
                </a:cubicBezTo>
                <a:cubicBezTo>
                  <a:pt x="9468" y="7424"/>
                  <a:pt x="8542" y="7698"/>
                  <a:pt x="7616" y="7982"/>
                </a:cubicBezTo>
                <a:cubicBezTo>
                  <a:pt x="7578" y="7992"/>
                  <a:pt x="7540" y="8002"/>
                  <a:pt x="7521" y="8012"/>
                </a:cubicBezTo>
                <a:cubicBezTo>
                  <a:pt x="7502" y="8012"/>
                  <a:pt x="7483" y="8022"/>
                  <a:pt x="7465" y="8022"/>
                </a:cubicBezTo>
                <a:cubicBezTo>
                  <a:pt x="7483" y="8012"/>
                  <a:pt x="7483" y="8002"/>
                  <a:pt x="7502" y="7992"/>
                </a:cubicBezTo>
                <a:cubicBezTo>
                  <a:pt x="7540" y="7982"/>
                  <a:pt x="7559" y="7972"/>
                  <a:pt x="7597" y="7951"/>
                </a:cubicBezTo>
                <a:cubicBezTo>
                  <a:pt x="7635" y="7931"/>
                  <a:pt x="7654" y="7921"/>
                  <a:pt x="7691" y="7901"/>
                </a:cubicBezTo>
                <a:cubicBezTo>
                  <a:pt x="10866" y="6694"/>
                  <a:pt x="14117" y="5549"/>
                  <a:pt x="17405" y="4444"/>
                </a:cubicBezTo>
                <a:cubicBezTo>
                  <a:pt x="17707" y="4343"/>
                  <a:pt x="18009" y="4221"/>
                  <a:pt x="18293" y="4100"/>
                </a:cubicBezTo>
                <a:cubicBezTo>
                  <a:pt x="18369" y="4069"/>
                  <a:pt x="18444" y="4029"/>
                  <a:pt x="18444" y="3968"/>
                </a:cubicBezTo>
                <a:cubicBezTo>
                  <a:pt x="18444" y="3765"/>
                  <a:pt x="18444" y="3562"/>
                  <a:pt x="18444" y="3370"/>
                </a:cubicBezTo>
                <a:cubicBezTo>
                  <a:pt x="18444" y="3319"/>
                  <a:pt x="18425" y="3289"/>
                  <a:pt x="18312" y="3289"/>
                </a:cubicBezTo>
                <a:cubicBezTo>
                  <a:pt x="17972" y="3289"/>
                  <a:pt x="17650" y="3289"/>
                  <a:pt x="17329" y="3380"/>
                </a:cubicBezTo>
                <a:cubicBezTo>
                  <a:pt x="16876" y="3522"/>
                  <a:pt x="16422" y="3633"/>
                  <a:pt x="15950" y="3765"/>
                </a:cubicBezTo>
                <a:cubicBezTo>
                  <a:pt x="15931" y="3775"/>
                  <a:pt x="15912" y="3775"/>
                  <a:pt x="15874" y="3785"/>
                </a:cubicBezTo>
                <a:cubicBezTo>
                  <a:pt x="15836" y="3796"/>
                  <a:pt x="15798" y="3806"/>
                  <a:pt x="15761" y="3816"/>
                </a:cubicBezTo>
                <a:cubicBezTo>
                  <a:pt x="15723" y="3826"/>
                  <a:pt x="15685" y="3836"/>
                  <a:pt x="15647" y="3846"/>
                </a:cubicBezTo>
                <a:cubicBezTo>
                  <a:pt x="15628" y="3867"/>
                  <a:pt x="15591" y="3877"/>
                  <a:pt x="15534" y="3877"/>
                </a:cubicBezTo>
                <a:cubicBezTo>
                  <a:pt x="15534" y="3887"/>
                  <a:pt x="15515" y="3897"/>
                  <a:pt x="15477" y="3887"/>
                </a:cubicBezTo>
                <a:cubicBezTo>
                  <a:pt x="15496" y="3877"/>
                  <a:pt x="15496" y="3877"/>
                  <a:pt x="15515" y="3867"/>
                </a:cubicBezTo>
                <a:cubicBezTo>
                  <a:pt x="15534" y="3846"/>
                  <a:pt x="15572" y="3836"/>
                  <a:pt x="15609" y="3836"/>
                </a:cubicBezTo>
                <a:cubicBezTo>
                  <a:pt x="15647" y="3826"/>
                  <a:pt x="15666" y="3816"/>
                  <a:pt x="15704" y="3806"/>
                </a:cubicBezTo>
                <a:cubicBezTo>
                  <a:pt x="15742" y="3796"/>
                  <a:pt x="15780" y="3785"/>
                  <a:pt x="15798" y="3775"/>
                </a:cubicBezTo>
                <a:cubicBezTo>
                  <a:pt x="15817" y="3765"/>
                  <a:pt x="15836" y="3765"/>
                  <a:pt x="15855" y="3755"/>
                </a:cubicBezTo>
                <a:cubicBezTo>
                  <a:pt x="16139" y="3664"/>
                  <a:pt x="16422" y="3573"/>
                  <a:pt x="16687" y="3471"/>
                </a:cubicBezTo>
                <a:cubicBezTo>
                  <a:pt x="17556" y="3177"/>
                  <a:pt x="18482" y="2924"/>
                  <a:pt x="19370" y="2650"/>
                </a:cubicBezTo>
                <a:cubicBezTo>
                  <a:pt x="19483" y="2620"/>
                  <a:pt x="19597" y="2589"/>
                  <a:pt x="19597" y="2498"/>
                </a:cubicBezTo>
                <a:cubicBezTo>
                  <a:pt x="19597" y="2316"/>
                  <a:pt x="19597" y="2133"/>
                  <a:pt x="19597" y="1951"/>
                </a:cubicBezTo>
                <a:cubicBezTo>
                  <a:pt x="19597" y="1910"/>
                  <a:pt x="19597" y="1860"/>
                  <a:pt x="19502" y="1870"/>
                </a:cubicBezTo>
                <a:cubicBezTo>
                  <a:pt x="19276" y="1880"/>
                  <a:pt x="19030" y="1829"/>
                  <a:pt x="18803" y="1900"/>
                </a:cubicBezTo>
                <a:cubicBezTo>
                  <a:pt x="17953" y="2164"/>
                  <a:pt x="17083" y="2427"/>
                  <a:pt x="16214" y="2681"/>
                </a:cubicBezTo>
                <a:cubicBezTo>
                  <a:pt x="15420" y="2924"/>
                  <a:pt x="14627" y="3177"/>
                  <a:pt x="13814" y="3390"/>
                </a:cubicBezTo>
                <a:cubicBezTo>
                  <a:pt x="13795" y="3400"/>
                  <a:pt x="13757" y="3400"/>
                  <a:pt x="13739" y="3410"/>
                </a:cubicBezTo>
                <a:cubicBezTo>
                  <a:pt x="13720" y="3431"/>
                  <a:pt x="13682" y="3441"/>
                  <a:pt x="13663" y="3431"/>
                </a:cubicBezTo>
                <a:cubicBezTo>
                  <a:pt x="13644" y="3410"/>
                  <a:pt x="13701" y="3410"/>
                  <a:pt x="13720" y="3410"/>
                </a:cubicBezTo>
                <a:cubicBezTo>
                  <a:pt x="13739" y="3400"/>
                  <a:pt x="13757" y="3390"/>
                  <a:pt x="13776" y="3380"/>
                </a:cubicBezTo>
                <a:cubicBezTo>
                  <a:pt x="13852" y="3350"/>
                  <a:pt x="13946" y="3309"/>
                  <a:pt x="14022" y="3279"/>
                </a:cubicBezTo>
                <a:cubicBezTo>
                  <a:pt x="16214" y="2468"/>
                  <a:pt x="18501" y="1728"/>
                  <a:pt x="20712" y="937"/>
                </a:cubicBezTo>
                <a:cubicBezTo>
                  <a:pt x="21184" y="765"/>
                  <a:pt x="21468" y="593"/>
                  <a:pt x="21392" y="268"/>
                </a:cubicBezTo>
                <a:cubicBezTo>
                  <a:pt x="21335" y="5"/>
                  <a:pt x="21241" y="-46"/>
                  <a:pt x="20750" y="35"/>
                </a:cubicBezTo>
                <a:cubicBezTo>
                  <a:pt x="20655" y="55"/>
                  <a:pt x="20561" y="76"/>
                  <a:pt x="20447" y="106"/>
                </a:cubicBezTo>
                <a:cubicBezTo>
                  <a:pt x="19937" y="228"/>
                  <a:pt x="19483" y="390"/>
                  <a:pt x="18992" y="532"/>
                </a:cubicBezTo>
                <a:cubicBezTo>
                  <a:pt x="17159" y="1069"/>
                  <a:pt x="15307" y="1576"/>
                  <a:pt x="13493" y="2133"/>
                </a:cubicBezTo>
                <a:cubicBezTo>
                  <a:pt x="12038" y="2579"/>
                  <a:pt x="10564" y="3035"/>
                  <a:pt x="9109" y="3471"/>
                </a:cubicBezTo>
                <a:cubicBezTo>
                  <a:pt x="8655" y="3603"/>
                  <a:pt x="8428" y="3765"/>
                  <a:pt x="8504" y="4049"/>
                </a:cubicBezTo>
                <a:cubicBezTo>
                  <a:pt x="8542" y="4231"/>
                  <a:pt x="8731" y="4292"/>
                  <a:pt x="9033" y="4201"/>
                </a:cubicBezTo>
                <a:cubicBezTo>
                  <a:pt x="9109" y="4181"/>
                  <a:pt x="9184" y="4150"/>
                  <a:pt x="9260" y="4120"/>
                </a:cubicBezTo>
                <a:cubicBezTo>
                  <a:pt x="9789" y="3937"/>
                  <a:pt x="10337" y="3775"/>
                  <a:pt x="10904" y="3633"/>
                </a:cubicBezTo>
                <a:cubicBezTo>
                  <a:pt x="10923" y="3623"/>
                  <a:pt x="10942" y="3623"/>
                  <a:pt x="10980" y="3613"/>
                </a:cubicBezTo>
                <a:cubicBezTo>
                  <a:pt x="10998" y="3593"/>
                  <a:pt x="11036" y="3583"/>
                  <a:pt x="11074" y="3603"/>
                </a:cubicBezTo>
                <a:cubicBezTo>
                  <a:pt x="11055" y="3613"/>
                  <a:pt x="11036" y="3623"/>
                  <a:pt x="11017" y="3633"/>
                </a:cubicBezTo>
                <a:cubicBezTo>
                  <a:pt x="10998" y="3644"/>
                  <a:pt x="10980" y="3654"/>
                  <a:pt x="10961" y="3654"/>
                </a:cubicBezTo>
                <a:cubicBezTo>
                  <a:pt x="10885" y="3694"/>
                  <a:pt x="10791" y="3725"/>
                  <a:pt x="10715" y="3765"/>
                </a:cubicBezTo>
                <a:cubicBezTo>
                  <a:pt x="9827" y="4150"/>
                  <a:pt x="8863" y="4495"/>
                  <a:pt x="8031" y="4921"/>
                </a:cubicBezTo>
                <a:cubicBezTo>
                  <a:pt x="7672" y="5103"/>
                  <a:pt x="7446" y="5296"/>
                  <a:pt x="7521" y="5569"/>
                </a:cubicBezTo>
                <a:cubicBezTo>
                  <a:pt x="7559" y="5661"/>
                  <a:pt x="7465" y="5721"/>
                  <a:pt x="7332" y="5772"/>
                </a:cubicBezTo>
                <a:cubicBezTo>
                  <a:pt x="6746" y="5995"/>
                  <a:pt x="6180" y="6228"/>
                  <a:pt x="5613" y="6451"/>
                </a:cubicBezTo>
                <a:cubicBezTo>
                  <a:pt x="5065" y="6664"/>
                  <a:pt x="4498" y="6867"/>
                  <a:pt x="4044" y="7140"/>
                </a:cubicBezTo>
                <a:cubicBezTo>
                  <a:pt x="3950" y="7191"/>
                  <a:pt x="3836" y="7242"/>
                  <a:pt x="3836" y="7333"/>
                </a:cubicBezTo>
                <a:cubicBezTo>
                  <a:pt x="3836" y="7516"/>
                  <a:pt x="3836" y="7708"/>
                  <a:pt x="3836" y="7891"/>
                </a:cubicBezTo>
                <a:cubicBezTo>
                  <a:pt x="3836" y="7941"/>
                  <a:pt x="3855" y="7982"/>
                  <a:pt x="3969" y="7982"/>
                </a:cubicBezTo>
                <a:cubicBezTo>
                  <a:pt x="4271" y="7982"/>
                  <a:pt x="4592" y="8022"/>
                  <a:pt x="4894" y="7931"/>
                </a:cubicBezTo>
                <a:cubicBezTo>
                  <a:pt x="5310" y="7820"/>
                  <a:pt x="5726" y="7708"/>
                  <a:pt x="6142" y="7597"/>
                </a:cubicBezTo>
                <a:cubicBezTo>
                  <a:pt x="6161" y="7597"/>
                  <a:pt x="6180" y="7586"/>
                  <a:pt x="6198" y="7586"/>
                </a:cubicBezTo>
                <a:cubicBezTo>
                  <a:pt x="6180" y="7597"/>
                  <a:pt x="6180" y="7607"/>
                  <a:pt x="6161" y="7617"/>
                </a:cubicBezTo>
                <a:cubicBezTo>
                  <a:pt x="6085" y="7657"/>
                  <a:pt x="6009" y="7688"/>
                  <a:pt x="5915" y="7728"/>
                </a:cubicBezTo>
                <a:cubicBezTo>
                  <a:pt x="5008" y="8134"/>
                  <a:pt x="4044" y="8509"/>
                  <a:pt x="3250" y="8975"/>
                </a:cubicBezTo>
                <a:cubicBezTo>
                  <a:pt x="3137" y="9036"/>
                  <a:pt x="3005" y="9097"/>
                  <a:pt x="3005" y="9188"/>
                </a:cubicBezTo>
                <a:cubicBezTo>
                  <a:pt x="2986" y="9391"/>
                  <a:pt x="3005" y="9593"/>
                  <a:pt x="3005" y="9786"/>
                </a:cubicBezTo>
                <a:cubicBezTo>
                  <a:pt x="3005" y="9837"/>
                  <a:pt x="3024" y="9867"/>
                  <a:pt x="3137" y="9867"/>
                </a:cubicBezTo>
                <a:cubicBezTo>
                  <a:pt x="3553" y="9867"/>
                  <a:pt x="3950" y="9887"/>
                  <a:pt x="4328" y="9776"/>
                </a:cubicBezTo>
                <a:cubicBezTo>
                  <a:pt x="4894" y="9614"/>
                  <a:pt x="5461" y="9462"/>
                  <a:pt x="6028" y="9299"/>
                </a:cubicBezTo>
                <a:cubicBezTo>
                  <a:pt x="6935" y="9036"/>
                  <a:pt x="7843" y="8772"/>
                  <a:pt x="8750" y="8509"/>
                </a:cubicBezTo>
                <a:cubicBezTo>
                  <a:pt x="8768" y="8499"/>
                  <a:pt x="8787" y="8499"/>
                  <a:pt x="8806" y="8489"/>
                </a:cubicBezTo>
                <a:cubicBezTo>
                  <a:pt x="8825" y="8468"/>
                  <a:pt x="8863" y="8458"/>
                  <a:pt x="8901" y="8478"/>
                </a:cubicBezTo>
                <a:cubicBezTo>
                  <a:pt x="8939" y="8499"/>
                  <a:pt x="8882" y="8509"/>
                  <a:pt x="8863" y="8509"/>
                </a:cubicBezTo>
                <a:cubicBezTo>
                  <a:pt x="8844" y="8519"/>
                  <a:pt x="8825" y="8529"/>
                  <a:pt x="8806" y="8529"/>
                </a:cubicBezTo>
                <a:cubicBezTo>
                  <a:pt x="7672" y="8985"/>
                  <a:pt x="6539" y="9441"/>
                  <a:pt x="5405" y="9897"/>
                </a:cubicBezTo>
                <a:cubicBezTo>
                  <a:pt x="4384" y="10303"/>
                  <a:pt x="3402" y="10739"/>
                  <a:pt x="2513" y="11235"/>
                </a:cubicBezTo>
                <a:cubicBezTo>
                  <a:pt x="2438" y="11276"/>
                  <a:pt x="2362" y="11317"/>
                  <a:pt x="2362" y="11377"/>
                </a:cubicBezTo>
                <a:cubicBezTo>
                  <a:pt x="2362" y="11560"/>
                  <a:pt x="2362" y="11752"/>
                  <a:pt x="2362" y="11935"/>
                </a:cubicBezTo>
                <a:cubicBezTo>
                  <a:pt x="2362" y="11986"/>
                  <a:pt x="2381" y="12016"/>
                  <a:pt x="2494" y="12016"/>
                </a:cubicBezTo>
                <a:cubicBezTo>
                  <a:pt x="2778" y="12016"/>
                  <a:pt x="3061" y="12026"/>
                  <a:pt x="3345" y="11975"/>
                </a:cubicBezTo>
                <a:cubicBezTo>
                  <a:pt x="3704" y="11904"/>
                  <a:pt x="4025" y="11803"/>
                  <a:pt x="4346" y="11712"/>
                </a:cubicBezTo>
                <a:cubicBezTo>
                  <a:pt x="6728" y="11002"/>
                  <a:pt x="9090" y="10293"/>
                  <a:pt x="11471" y="9583"/>
                </a:cubicBezTo>
                <a:cubicBezTo>
                  <a:pt x="11565" y="9553"/>
                  <a:pt x="11641" y="9512"/>
                  <a:pt x="11830" y="9533"/>
                </a:cubicBezTo>
                <a:cubicBezTo>
                  <a:pt x="11717" y="9573"/>
                  <a:pt x="11622" y="9614"/>
                  <a:pt x="11528" y="9644"/>
                </a:cubicBezTo>
                <a:cubicBezTo>
                  <a:pt x="8863" y="10597"/>
                  <a:pt x="6217" y="11550"/>
                  <a:pt x="3666" y="12563"/>
                </a:cubicBezTo>
                <a:cubicBezTo>
                  <a:pt x="2476" y="13040"/>
                  <a:pt x="1361" y="13557"/>
                  <a:pt x="265" y="14094"/>
                </a:cubicBezTo>
                <a:cubicBezTo>
                  <a:pt x="132" y="14155"/>
                  <a:pt x="0" y="14215"/>
                  <a:pt x="0" y="14317"/>
                </a:cubicBezTo>
                <a:cubicBezTo>
                  <a:pt x="0" y="14509"/>
                  <a:pt x="0" y="14712"/>
                  <a:pt x="0" y="14905"/>
                </a:cubicBezTo>
                <a:cubicBezTo>
                  <a:pt x="0" y="14955"/>
                  <a:pt x="19" y="15006"/>
                  <a:pt x="151" y="15006"/>
                </a:cubicBezTo>
                <a:cubicBezTo>
                  <a:pt x="435" y="15006"/>
                  <a:pt x="718" y="15036"/>
                  <a:pt x="1002" y="14976"/>
                </a:cubicBezTo>
                <a:cubicBezTo>
                  <a:pt x="1852" y="14803"/>
                  <a:pt x="2646" y="14580"/>
                  <a:pt x="3439" y="14347"/>
                </a:cubicBezTo>
                <a:cubicBezTo>
                  <a:pt x="5329" y="13810"/>
                  <a:pt x="7219" y="13253"/>
                  <a:pt x="9109" y="12715"/>
                </a:cubicBezTo>
                <a:cubicBezTo>
                  <a:pt x="9184" y="12695"/>
                  <a:pt x="9260" y="12644"/>
                  <a:pt x="9392" y="12665"/>
                </a:cubicBezTo>
                <a:cubicBezTo>
                  <a:pt x="9335" y="12715"/>
                  <a:pt x="9241" y="12736"/>
                  <a:pt x="9184" y="12756"/>
                </a:cubicBezTo>
                <a:cubicBezTo>
                  <a:pt x="7956" y="13192"/>
                  <a:pt x="6709" y="13617"/>
                  <a:pt x="5537" y="14084"/>
                </a:cubicBezTo>
                <a:cubicBezTo>
                  <a:pt x="4724" y="14408"/>
                  <a:pt x="3912" y="14732"/>
                  <a:pt x="3288" y="15158"/>
                </a:cubicBezTo>
                <a:cubicBezTo>
                  <a:pt x="3194" y="15229"/>
                  <a:pt x="3080" y="15290"/>
                  <a:pt x="3080" y="15381"/>
                </a:cubicBezTo>
                <a:cubicBezTo>
                  <a:pt x="3080" y="15584"/>
                  <a:pt x="3080" y="15797"/>
                  <a:pt x="3080" y="15999"/>
                </a:cubicBezTo>
                <a:cubicBezTo>
                  <a:pt x="3080" y="16050"/>
                  <a:pt x="3080" y="16091"/>
                  <a:pt x="3194" y="16081"/>
                </a:cubicBezTo>
                <a:cubicBezTo>
                  <a:pt x="3534" y="16081"/>
                  <a:pt x="3855" y="16091"/>
                  <a:pt x="4195" y="16020"/>
                </a:cubicBezTo>
                <a:cubicBezTo>
                  <a:pt x="5783" y="15655"/>
                  <a:pt x="7294" y="15189"/>
                  <a:pt x="8844" y="14783"/>
                </a:cubicBezTo>
                <a:cubicBezTo>
                  <a:pt x="10602" y="14317"/>
                  <a:pt x="12359" y="13830"/>
                  <a:pt x="14135" y="13374"/>
                </a:cubicBezTo>
                <a:cubicBezTo>
                  <a:pt x="14211" y="13354"/>
                  <a:pt x="14268" y="13313"/>
                  <a:pt x="14381" y="13344"/>
                </a:cubicBezTo>
                <a:cubicBezTo>
                  <a:pt x="14343" y="13394"/>
                  <a:pt x="14249" y="13425"/>
                  <a:pt x="14173" y="13455"/>
                </a:cubicBezTo>
                <a:cubicBezTo>
                  <a:pt x="11452" y="14611"/>
                  <a:pt x="8825" y="15807"/>
                  <a:pt x="6293" y="17064"/>
                </a:cubicBezTo>
                <a:cubicBezTo>
                  <a:pt x="5783" y="17317"/>
                  <a:pt x="5254" y="17540"/>
                  <a:pt x="4838" y="17844"/>
                </a:cubicBezTo>
                <a:cubicBezTo>
                  <a:pt x="4724" y="17935"/>
                  <a:pt x="4573" y="18017"/>
                  <a:pt x="4554" y="18128"/>
                </a:cubicBezTo>
                <a:cubicBezTo>
                  <a:pt x="4535" y="18341"/>
                  <a:pt x="4554" y="18554"/>
                  <a:pt x="4554" y="18777"/>
                </a:cubicBezTo>
                <a:cubicBezTo>
                  <a:pt x="4554" y="18858"/>
                  <a:pt x="4630" y="18888"/>
                  <a:pt x="4781" y="18898"/>
                </a:cubicBezTo>
                <a:cubicBezTo>
                  <a:pt x="5537" y="18929"/>
                  <a:pt x="6274" y="18848"/>
                  <a:pt x="6992" y="18716"/>
                </a:cubicBezTo>
                <a:cubicBezTo>
                  <a:pt x="8031" y="18523"/>
                  <a:pt x="9052" y="18310"/>
                  <a:pt x="10072" y="18108"/>
                </a:cubicBezTo>
                <a:cubicBezTo>
                  <a:pt x="10885" y="17956"/>
                  <a:pt x="11717" y="17804"/>
                  <a:pt x="12567" y="17682"/>
                </a:cubicBezTo>
                <a:cubicBezTo>
                  <a:pt x="12586" y="17672"/>
                  <a:pt x="12605" y="17662"/>
                  <a:pt x="12624" y="17682"/>
                </a:cubicBezTo>
                <a:cubicBezTo>
                  <a:pt x="12605" y="17692"/>
                  <a:pt x="12605" y="17692"/>
                  <a:pt x="12586" y="17702"/>
                </a:cubicBezTo>
                <a:cubicBezTo>
                  <a:pt x="12548" y="17723"/>
                  <a:pt x="12510" y="17753"/>
                  <a:pt x="12454" y="17773"/>
                </a:cubicBezTo>
                <a:cubicBezTo>
                  <a:pt x="11206" y="18321"/>
                  <a:pt x="9978" y="18888"/>
                  <a:pt x="8768" y="19456"/>
                </a:cubicBezTo>
                <a:cubicBezTo>
                  <a:pt x="7843" y="19882"/>
                  <a:pt x="6935" y="20307"/>
                  <a:pt x="6161" y="20814"/>
                </a:cubicBezTo>
                <a:cubicBezTo>
                  <a:pt x="6085" y="20865"/>
                  <a:pt x="5991" y="20905"/>
                  <a:pt x="5991" y="20976"/>
                </a:cubicBezTo>
                <a:cubicBezTo>
                  <a:pt x="5991" y="21128"/>
                  <a:pt x="5991" y="21280"/>
                  <a:pt x="5991" y="21432"/>
                </a:cubicBezTo>
                <a:cubicBezTo>
                  <a:pt x="5991" y="21463"/>
                  <a:pt x="5972" y="21513"/>
                  <a:pt x="6066" y="21513"/>
                </a:cubicBezTo>
                <a:cubicBezTo>
                  <a:pt x="6274" y="21513"/>
                  <a:pt x="6482" y="21554"/>
                  <a:pt x="6652" y="21483"/>
                </a:cubicBezTo>
                <a:cubicBezTo>
                  <a:pt x="6954" y="21361"/>
                  <a:pt x="7238" y="21240"/>
                  <a:pt x="7521" y="21098"/>
                </a:cubicBezTo>
                <a:cubicBezTo>
                  <a:pt x="9071" y="20328"/>
                  <a:pt x="10696" y="19598"/>
                  <a:pt x="12302" y="18868"/>
                </a:cubicBezTo>
                <a:cubicBezTo>
                  <a:pt x="13096" y="18513"/>
                  <a:pt x="13890" y="18179"/>
                  <a:pt x="14627" y="17783"/>
                </a:cubicBezTo>
                <a:cubicBezTo>
                  <a:pt x="14891" y="17641"/>
                  <a:pt x="15080" y="17489"/>
                  <a:pt x="15024" y="17266"/>
                </a:cubicBezTo>
                <a:cubicBezTo>
                  <a:pt x="14986" y="17135"/>
                  <a:pt x="15024" y="17003"/>
                  <a:pt x="15024" y="16861"/>
                </a:cubicBezTo>
                <a:cubicBezTo>
                  <a:pt x="15024" y="16679"/>
                  <a:pt x="14948" y="16638"/>
                  <a:pt x="14608" y="16628"/>
                </a:cubicBezTo>
                <a:cubicBezTo>
                  <a:pt x="13965" y="16618"/>
                  <a:pt x="13342" y="16699"/>
                  <a:pt x="12718" y="16790"/>
                </a:cubicBezTo>
                <a:cubicBezTo>
                  <a:pt x="10923" y="17054"/>
                  <a:pt x="9184" y="17388"/>
                  <a:pt x="7465" y="17753"/>
                </a:cubicBezTo>
                <a:cubicBezTo>
                  <a:pt x="7219" y="17804"/>
                  <a:pt x="6973" y="17875"/>
                  <a:pt x="6690" y="17885"/>
                </a:cubicBezTo>
                <a:cubicBezTo>
                  <a:pt x="6690" y="17895"/>
                  <a:pt x="6671" y="17895"/>
                  <a:pt x="6671" y="17905"/>
                </a:cubicBezTo>
                <a:cubicBezTo>
                  <a:pt x="6633" y="17885"/>
                  <a:pt x="6671" y="17885"/>
                  <a:pt x="6690" y="17885"/>
                </a:cubicBezTo>
                <a:cubicBezTo>
                  <a:pt x="6709" y="17864"/>
                  <a:pt x="6728" y="17854"/>
                  <a:pt x="6746" y="17844"/>
                </a:cubicBezTo>
                <a:cubicBezTo>
                  <a:pt x="8050" y="17195"/>
                  <a:pt x="9392" y="16567"/>
                  <a:pt x="10753" y="15949"/>
                </a:cubicBezTo>
                <a:cubicBezTo>
                  <a:pt x="13134" y="14864"/>
                  <a:pt x="15591" y="13830"/>
                  <a:pt x="18028" y="12776"/>
                </a:cubicBezTo>
                <a:cubicBezTo>
                  <a:pt x="18236" y="12685"/>
                  <a:pt x="18425" y="12594"/>
                  <a:pt x="18576" y="12482"/>
                </a:cubicBezTo>
                <a:cubicBezTo>
                  <a:pt x="18633" y="12442"/>
                  <a:pt x="18671" y="12391"/>
                  <a:pt x="18671" y="12340"/>
                </a:cubicBezTo>
                <a:cubicBezTo>
                  <a:pt x="18671" y="12138"/>
                  <a:pt x="18671" y="11925"/>
                  <a:pt x="18671" y="11722"/>
                </a:cubicBezTo>
                <a:cubicBezTo>
                  <a:pt x="18671" y="11641"/>
                  <a:pt x="18614" y="11611"/>
                  <a:pt x="18463" y="11600"/>
                </a:cubicBezTo>
                <a:cubicBezTo>
                  <a:pt x="18047" y="11590"/>
                  <a:pt x="17650" y="11631"/>
                  <a:pt x="17272" y="11712"/>
                </a:cubicBezTo>
                <a:cubicBezTo>
                  <a:pt x="15402" y="12097"/>
                  <a:pt x="13606" y="12573"/>
                  <a:pt x="11811" y="13050"/>
                </a:cubicBezTo>
                <a:cubicBezTo>
                  <a:pt x="10753" y="13334"/>
                  <a:pt x="9694" y="13628"/>
                  <a:pt x="8655" y="13911"/>
                </a:cubicBezTo>
                <a:cubicBezTo>
                  <a:pt x="8636" y="13922"/>
                  <a:pt x="8617" y="13922"/>
                  <a:pt x="8580" y="13932"/>
                </a:cubicBezTo>
                <a:cubicBezTo>
                  <a:pt x="8561" y="13952"/>
                  <a:pt x="8523" y="13962"/>
                  <a:pt x="8485" y="13942"/>
                </a:cubicBezTo>
                <a:cubicBezTo>
                  <a:pt x="8504" y="13932"/>
                  <a:pt x="8523" y="13922"/>
                  <a:pt x="8561" y="13911"/>
                </a:cubicBezTo>
                <a:cubicBezTo>
                  <a:pt x="8580" y="13901"/>
                  <a:pt x="8598" y="13891"/>
                  <a:pt x="8617" y="13891"/>
                </a:cubicBezTo>
                <a:cubicBezTo>
                  <a:pt x="8712" y="13861"/>
                  <a:pt x="8787" y="13820"/>
                  <a:pt x="8882" y="13790"/>
                </a:cubicBezTo>
                <a:cubicBezTo>
                  <a:pt x="12283" y="12604"/>
                  <a:pt x="15704" y="11418"/>
                  <a:pt x="19181" y="10293"/>
                </a:cubicBezTo>
                <a:cubicBezTo>
                  <a:pt x="19880" y="10070"/>
                  <a:pt x="20561" y="9837"/>
                  <a:pt x="21241" y="9604"/>
                </a:cubicBezTo>
                <a:cubicBezTo>
                  <a:pt x="21392" y="9553"/>
                  <a:pt x="21581" y="9512"/>
                  <a:pt x="21581" y="9391"/>
                </a:cubicBezTo>
                <a:cubicBezTo>
                  <a:pt x="21581" y="9188"/>
                  <a:pt x="21581" y="8975"/>
                  <a:pt x="21581" y="8772"/>
                </a:cubicBezTo>
                <a:cubicBezTo>
                  <a:pt x="21506" y="8722"/>
                  <a:pt x="21449" y="8701"/>
                  <a:pt x="21317" y="8691"/>
                </a:cubicBezTo>
                <a:close/>
                <a:moveTo>
                  <a:pt x="15383" y="3917"/>
                </a:moveTo>
                <a:cubicBezTo>
                  <a:pt x="15383" y="3917"/>
                  <a:pt x="15383" y="3917"/>
                  <a:pt x="15383" y="3917"/>
                </a:cubicBezTo>
                <a:cubicBezTo>
                  <a:pt x="15402" y="3927"/>
                  <a:pt x="15383" y="3927"/>
                  <a:pt x="15383" y="3927"/>
                </a:cubicBezTo>
                <a:cubicBezTo>
                  <a:pt x="15364" y="3927"/>
                  <a:pt x="15364" y="3927"/>
                  <a:pt x="15383" y="3917"/>
                </a:cubicBezTo>
                <a:cubicBezTo>
                  <a:pt x="15364" y="3917"/>
                  <a:pt x="15364" y="3917"/>
                  <a:pt x="15383" y="3917"/>
                </a:cubicBezTo>
                <a:close/>
                <a:moveTo>
                  <a:pt x="6255" y="7566"/>
                </a:moveTo>
                <a:lnTo>
                  <a:pt x="6255" y="7566"/>
                </a:lnTo>
                <a:lnTo>
                  <a:pt x="6274" y="7566"/>
                </a:lnTo>
                <a:lnTo>
                  <a:pt x="6255" y="7566"/>
                </a:lnTo>
                <a:close/>
                <a:moveTo>
                  <a:pt x="7351" y="8063"/>
                </a:moveTo>
                <a:cubicBezTo>
                  <a:pt x="7351" y="8053"/>
                  <a:pt x="7332" y="8053"/>
                  <a:pt x="7351" y="8063"/>
                </a:cubicBezTo>
                <a:cubicBezTo>
                  <a:pt x="7351" y="8053"/>
                  <a:pt x="7351" y="8053"/>
                  <a:pt x="7351" y="8053"/>
                </a:cubicBezTo>
                <a:cubicBezTo>
                  <a:pt x="7351" y="8043"/>
                  <a:pt x="7370" y="8053"/>
                  <a:pt x="7351" y="8063"/>
                </a:cubicBezTo>
                <a:cubicBezTo>
                  <a:pt x="7370" y="8053"/>
                  <a:pt x="7351" y="8053"/>
                  <a:pt x="7351" y="8063"/>
                </a:cubicBezTo>
                <a:close/>
                <a:moveTo>
                  <a:pt x="12019" y="9431"/>
                </a:moveTo>
                <a:cubicBezTo>
                  <a:pt x="12038" y="9421"/>
                  <a:pt x="12057" y="9421"/>
                  <a:pt x="12094" y="9411"/>
                </a:cubicBezTo>
                <a:cubicBezTo>
                  <a:pt x="12113" y="9401"/>
                  <a:pt x="12132" y="9391"/>
                  <a:pt x="12151" y="9391"/>
                </a:cubicBezTo>
                <a:cubicBezTo>
                  <a:pt x="12151" y="9401"/>
                  <a:pt x="12170" y="9401"/>
                  <a:pt x="12170" y="9411"/>
                </a:cubicBezTo>
                <a:cubicBezTo>
                  <a:pt x="12151" y="9411"/>
                  <a:pt x="12113" y="9411"/>
                  <a:pt x="12094" y="9421"/>
                </a:cubicBezTo>
                <a:cubicBezTo>
                  <a:pt x="12094" y="9441"/>
                  <a:pt x="12076" y="9452"/>
                  <a:pt x="12038" y="9452"/>
                </a:cubicBezTo>
                <a:cubicBezTo>
                  <a:pt x="12000" y="9462"/>
                  <a:pt x="11981" y="9482"/>
                  <a:pt x="11943" y="9492"/>
                </a:cubicBezTo>
                <a:cubicBezTo>
                  <a:pt x="11924" y="9502"/>
                  <a:pt x="11887" y="9502"/>
                  <a:pt x="11849" y="9512"/>
                </a:cubicBezTo>
                <a:cubicBezTo>
                  <a:pt x="11849" y="9441"/>
                  <a:pt x="11943" y="9441"/>
                  <a:pt x="12019" y="9431"/>
                </a:cubicBezTo>
                <a:close/>
                <a:moveTo>
                  <a:pt x="14400" y="13323"/>
                </a:moveTo>
                <a:cubicBezTo>
                  <a:pt x="14419" y="13323"/>
                  <a:pt x="14419" y="13334"/>
                  <a:pt x="14400" y="13323"/>
                </a:cubicBezTo>
                <a:cubicBezTo>
                  <a:pt x="14419" y="13334"/>
                  <a:pt x="14400" y="13334"/>
                  <a:pt x="14400" y="13334"/>
                </a:cubicBezTo>
                <a:cubicBezTo>
                  <a:pt x="14400" y="13334"/>
                  <a:pt x="14400" y="13334"/>
                  <a:pt x="14400" y="13323"/>
                </a:cubicBezTo>
                <a:cubicBezTo>
                  <a:pt x="14400" y="13323"/>
                  <a:pt x="14400" y="13323"/>
                  <a:pt x="14400" y="13323"/>
                </a:cubicBezTo>
                <a:close/>
                <a:moveTo>
                  <a:pt x="9487" y="12634"/>
                </a:moveTo>
                <a:cubicBezTo>
                  <a:pt x="9468" y="12634"/>
                  <a:pt x="9430" y="12644"/>
                  <a:pt x="9430" y="12644"/>
                </a:cubicBezTo>
                <a:cubicBezTo>
                  <a:pt x="9411" y="12624"/>
                  <a:pt x="9449" y="12624"/>
                  <a:pt x="9468" y="12624"/>
                </a:cubicBezTo>
                <a:cubicBezTo>
                  <a:pt x="9487" y="12604"/>
                  <a:pt x="9524" y="12594"/>
                  <a:pt x="9562" y="12614"/>
                </a:cubicBezTo>
                <a:cubicBezTo>
                  <a:pt x="9524" y="12624"/>
                  <a:pt x="9506" y="12624"/>
                  <a:pt x="9487" y="12634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1;p7"/>
          <p:cNvSpPr/>
          <p:nvPr/>
        </p:nvSpPr>
        <p:spPr>
          <a:xfrm>
            <a:off x="3975756" y="1128498"/>
            <a:ext cx="4611196" cy="3685240"/>
          </a:xfrm>
          <a:custGeom>
            <a:avLst/>
            <a:gdLst/>
            <a:ahLst/>
            <a:cxnLst/>
            <a:rect l="l" t="t" r="r" b="b"/>
            <a:pathLst>
              <a:path w="21480" h="21553" extrusionOk="0">
                <a:moveTo>
                  <a:pt x="8201" y="21551"/>
                </a:moveTo>
                <a:cubicBezTo>
                  <a:pt x="7500" y="21568"/>
                  <a:pt x="6771" y="21491"/>
                  <a:pt x="6042" y="21355"/>
                </a:cubicBezTo>
                <a:cubicBezTo>
                  <a:pt x="5001" y="21167"/>
                  <a:pt x="4002" y="20817"/>
                  <a:pt x="3065" y="20220"/>
                </a:cubicBezTo>
                <a:cubicBezTo>
                  <a:pt x="2398" y="19801"/>
                  <a:pt x="1794" y="19281"/>
                  <a:pt x="1288" y="18590"/>
                </a:cubicBezTo>
                <a:cubicBezTo>
                  <a:pt x="767" y="17881"/>
                  <a:pt x="427" y="17070"/>
                  <a:pt x="233" y="16157"/>
                </a:cubicBezTo>
                <a:cubicBezTo>
                  <a:pt x="45" y="15278"/>
                  <a:pt x="-31" y="14382"/>
                  <a:pt x="11" y="13469"/>
                </a:cubicBezTo>
                <a:cubicBezTo>
                  <a:pt x="80" y="11643"/>
                  <a:pt x="538" y="9962"/>
                  <a:pt x="1302" y="8400"/>
                </a:cubicBezTo>
                <a:cubicBezTo>
                  <a:pt x="1732" y="7512"/>
                  <a:pt x="2266" y="6719"/>
                  <a:pt x="2863" y="5985"/>
                </a:cubicBezTo>
                <a:cubicBezTo>
                  <a:pt x="3398" y="5319"/>
                  <a:pt x="3953" y="4679"/>
                  <a:pt x="4564" y="4124"/>
                </a:cubicBezTo>
                <a:cubicBezTo>
                  <a:pt x="5216" y="3535"/>
                  <a:pt x="5883" y="2963"/>
                  <a:pt x="6598" y="2486"/>
                </a:cubicBezTo>
                <a:cubicBezTo>
                  <a:pt x="7389" y="1956"/>
                  <a:pt x="8194" y="1487"/>
                  <a:pt x="9041" y="1120"/>
                </a:cubicBezTo>
                <a:cubicBezTo>
                  <a:pt x="9901" y="753"/>
                  <a:pt x="10783" y="463"/>
                  <a:pt x="11685" y="284"/>
                </a:cubicBezTo>
                <a:cubicBezTo>
                  <a:pt x="12407" y="139"/>
                  <a:pt x="13129" y="45"/>
                  <a:pt x="13858" y="11"/>
                </a:cubicBezTo>
                <a:cubicBezTo>
                  <a:pt x="14670" y="-32"/>
                  <a:pt x="15468" y="53"/>
                  <a:pt x="16238" y="378"/>
                </a:cubicBezTo>
                <a:cubicBezTo>
                  <a:pt x="16579" y="523"/>
                  <a:pt x="16912" y="693"/>
                  <a:pt x="17203" y="958"/>
                </a:cubicBezTo>
                <a:cubicBezTo>
                  <a:pt x="17314" y="1060"/>
                  <a:pt x="17411" y="1171"/>
                  <a:pt x="17502" y="1291"/>
                </a:cubicBezTo>
                <a:cubicBezTo>
                  <a:pt x="17592" y="1419"/>
                  <a:pt x="17627" y="1572"/>
                  <a:pt x="17599" y="1743"/>
                </a:cubicBezTo>
                <a:cubicBezTo>
                  <a:pt x="17585" y="1820"/>
                  <a:pt x="17543" y="1863"/>
                  <a:pt x="17488" y="1871"/>
                </a:cubicBezTo>
                <a:cubicBezTo>
                  <a:pt x="17425" y="1880"/>
                  <a:pt x="17377" y="1846"/>
                  <a:pt x="17349" y="1777"/>
                </a:cubicBezTo>
                <a:cubicBezTo>
                  <a:pt x="17210" y="1436"/>
                  <a:pt x="16967" y="1231"/>
                  <a:pt x="16697" y="1077"/>
                </a:cubicBezTo>
                <a:cubicBezTo>
                  <a:pt x="16190" y="804"/>
                  <a:pt x="15669" y="608"/>
                  <a:pt x="15114" y="523"/>
                </a:cubicBezTo>
                <a:cubicBezTo>
                  <a:pt x="14677" y="454"/>
                  <a:pt x="14232" y="446"/>
                  <a:pt x="13788" y="472"/>
                </a:cubicBezTo>
                <a:cubicBezTo>
                  <a:pt x="13469" y="489"/>
                  <a:pt x="13150" y="514"/>
                  <a:pt x="12830" y="557"/>
                </a:cubicBezTo>
                <a:cubicBezTo>
                  <a:pt x="12338" y="617"/>
                  <a:pt x="11845" y="702"/>
                  <a:pt x="11359" y="821"/>
                </a:cubicBezTo>
                <a:cubicBezTo>
                  <a:pt x="10047" y="1146"/>
                  <a:pt x="8791" y="1675"/>
                  <a:pt x="7590" y="2392"/>
                </a:cubicBezTo>
                <a:cubicBezTo>
                  <a:pt x="6459" y="3066"/>
                  <a:pt x="5404" y="3894"/>
                  <a:pt x="4432" y="4858"/>
                </a:cubicBezTo>
                <a:cubicBezTo>
                  <a:pt x="3557" y="5737"/>
                  <a:pt x="2752" y="6710"/>
                  <a:pt x="2086" y="7837"/>
                </a:cubicBezTo>
                <a:cubicBezTo>
                  <a:pt x="1392" y="9006"/>
                  <a:pt x="913" y="10294"/>
                  <a:pt x="635" y="11702"/>
                </a:cubicBezTo>
                <a:cubicBezTo>
                  <a:pt x="469" y="12547"/>
                  <a:pt x="392" y="13409"/>
                  <a:pt x="427" y="14271"/>
                </a:cubicBezTo>
                <a:cubicBezTo>
                  <a:pt x="455" y="15133"/>
                  <a:pt x="580" y="15970"/>
                  <a:pt x="857" y="16772"/>
                </a:cubicBezTo>
                <a:cubicBezTo>
                  <a:pt x="1191" y="17745"/>
                  <a:pt x="1739" y="18504"/>
                  <a:pt x="2440" y="19110"/>
                </a:cubicBezTo>
                <a:cubicBezTo>
                  <a:pt x="3183" y="19750"/>
                  <a:pt x="4002" y="20177"/>
                  <a:pt x="4876" y="20467"/>
                </a:cubicBezTo>
                <a:cubicBezTo>
                  <a:pt x="5473" y="20663"/>
                  <a:pt x="6077" y="20774"/>
                  <a:pt x="6688" y="20860"/>
                </a:cubicBezTo>
                <a:cubicBezTo>
                  <a:pt x="7243" y="20936"/>
                  <a:pt x="7805" y="20954"/>
                  <a:pt x="8361" y="20954"/>
                </a:cubicBezTo>
                <a:cubicBezTo>
                  <a:pt x="9013" y="20945"/>
                  <a:pt x="9658" y="20885"/>
                  <a:pt x="10304" y="20766"/>
                </a:cubicBezTo>
                <a:cubicBezTo>
                  <a:pt x="11442" y="20561"/>
                  <a:pt x="12553" y="20237"/>
                  <a:pt x="13629" y="19742"/>
                </a:cubicBezTo>
                <a:cubicBezTo>
                  <a:pt x="14614" y="19289"/>
                  <a:pt x="15572" y="18760"/>
                  <a:pt x="16447" y="18035"/>
                </a:cubicBezTo>
                <a:cubicBezTo>
                  <a:pt x="17467" y="17190"/>
                  <a:pt x="18376" y="16183"/>
                  <a:pt x="19098" y="14963"/>
                </a:cubicBezTo>
                <a:cubicBezTo>
                  <a:pt x="19674" y="13998"/>
                  <a:pt x="20195" y="12991"/>
                  <a:pt x="20514" y="11848"/>
                </a:cubicBezTo>
                <a:cubicBezTo>
                  <a:pt x="20639" y="11387"/>
                  <a:pt x="20722" y="10917"/>
                  <a:pt x="20771" y="10439"/>
                </a:cubicBezTo>
                <a:cubicBezTo>
                  <a:pt x="20854" y="9535"/>
                  <a:pt x="20729" y="8673"/>
                  <a:pt x="20479" y="7819"/>
                </a:cubicBezTo>
                <a:cubicBezTo>
                  <a:pt x="20327" y="7307"/>
                  <a:pt x="20084" y="6864"/>
                  <a:pt x="19806" y="6437"/>
                </a:cubicBezTo>
                <a:cubicBezTo>
                  <a:pt x="19744" y="6343"/>
                  <a:pt x="19688" y="6232"/>
                  <a:pt x="19626" y="6138"/>
                </a:cubicBezTo>
                <a:cubicBezTo>
                  <a:pt x="19591" y="6078"/>
                  <a:pt x="19570" y="6010"/>
                  <a:pt x="19619" y="5959"/>
                </a:cubicBezTo>
                <a:cubicBezTo>
                  <a:pt x="19674" y="5899"/>
                  <a:pt x="19723" y="5933"/>
                  <a:pt x="19764" y="5985"/>
                </a:cubicBezTo>
                <a:cubicBezTo>
                  <a:pt x="20021" y="6309"/>
                  <a:pt x="20285" y="6616"/>
                  <a:pt x="20493" y="6992"/>
                </a:cubicBezTo>
                <a:cubicBezTo>
                  <a:pt x="20507" y="7017"/>
                  <a:pt x="20528" y="7043"/>
                  <a:pt x="20542" y="7068"/>
                </a:cubicBezTo>
                <a:cubicBezTo>
                  <a:pt x="21048" y="7674"/>
                  <a:pt x="21319" y="8425"/>
                  <a:pt x="21430" y="9270"/>
                </a:cubicBezTo>
                <a:cubicBezTo>
                  <a:pt x="21569" y="10303"/>
                  <a:pt x="21402" y="11293"/>
                  <a:pt x="21104" y="12257"/>
                </a:cubicBezTo>
                <a:cubicBezTo>
                  <a:pt x="20896" y="12923"/>
                  <a:pt x="20604" y="13529"/>
                  <a:pt x="20299" y="14135"/>
                </a:cubicBezTo>
                <a:cubicBezTo>
                  <a:pt x="19653" y="15415"/>
                  <a:pt x="18869" y="16533"/>
                  <a:pt x="17939" y="17506"/>
                </a:cubicBezTo>
                <a:cubicBezTo>
                  <a:pt x="17168" y="18316"/>
                  <a:pt x="16315" y="18982"/>
                  <a:pt x="15406" y="19511"/>
                </a:cubicBezTo>
                <a:cubicBezTo>
                  <a:pt x="14413" y="20092"/>
                  <a:pt x="13386" y="20561"/>
                  <a:pt x="12310" y="20894"/>
                </a:cubicBezTo>
                <a:cubicBezTo>
                  <a:pt x="11685" y="21082"/>
                  <a:pt x="11061" y="21235"/>
                  <a:pt x="10422" y="21346"/>
                </a:cubicBezTo>
                <a:cubicBezTo>
                  <a:pt x="9929" y="21440"/>
                  <a:pt x="9429" y="21491"/>
                  <a:pt x="8930" y="21517"/>
                </a:cubicBezTo>
                <a:cubicBezTo>
                  <a:pt x="8714" y="21542"/>
                  <a:pt x="8479" y="21559"/>
                  <a:pt x="8201" y="21551"/>
                </a:cubicBezTo>
                <a:close/>
              </a:path>
            </a:pathLst>
          </a:custGeom>
          <a:solidFill>
            <a:srgbClr val="3467C3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2;p7"/>
          <p:cNvSpPr/>
          <p:nvPr/>
        </p:nvSpPr>
        <p:spPr>
          <a:xfrm>
            <a:off x="922036" y="1182106"/>
            <a:ext cx="3889256" cy="3141272"/>
          </a:xfrm>
          <a:custGeom>
            <a:avLst/>
            <a:gdLst/>
            <a:ahLst/>
            <a:cxnLst/>
            <a:rect l="l" t="t" r="r" b="b"/>
            <a:pathLst>
              <a:path w="21499" h="21527" extrusionOk="0">
                <a:moveTo>
                  <a:pt x="9993" y="21519"/>
                </a:moveTo>
                <a:cubicBezTo>
                  <a:pt x="9559" y="21519"/>
                  <a:pt x="9055" y="21484"/>
                  <a:pt x="8551" y="21413"/>
                </a:cubicBezTo>
                <a:cubicBezTo>
                  <a:pt x="7052" y="21202"/>
                  <a:pt x="5596" y="20797"/>
                  <a:pt x="4218" y="20022"/>
                </a:cubicBezTo>
                <a:cubicBezTo>
                  <a:pt x="3557" y="19652"/>
                  <a:pt x="2925" y="19221"/>
                  <a:pt x="2357" y="18657"/>
                </a:cubicBezTo>
                <a:cubicBezTo>
                  <a:pt x="1355" y="17662"/>
                  <a:pt x="681" y="16385"/>
                  <a:pt x="290" y="14879"/>
                </a:cubicBezTo>
                <a:cubicBezTo>
                  <a:pt x="20" y="13832"/>
                  <a:pt x="-58" y="12757"/>
                  <a:pt x="41" y="11665"/>
                </a:cubicBezTo>
                <a:cubicBezTo>
                  <a:pt x="162" y="10318"/>
                  <a:pt x="489" y="9059"/>
                  <a:pt x="1029" y="7879"/>
                </a:cubicBezTo>
                <a:cubicBezTo>
                  <a:pt x="1427" y="7016"/>
                  <a:pt x="1902" y="6232"/>
                  <a:pt x="2442" y="5493"/>
                </a:cubicBezTo>
                <a:cubicBezTo>
                  <a:pt x="3323" y="4295"/>
                  <a:pt x="4353" y="3309"/>
                  <a:pt x="5475" y="2481"/>
                </a:cubicBezTo>
                <a:cubicBezTo>
                  <a:pt x="6796" y="1495"/>
                  <a:pt x="8196" y="746"/>
                  <a:pt x="9701" y="315"/>
                </a:cubicBezTo>
                <a:cubicBezTo>
                  <a:pt x="10305" y="139"/>
                  <a:pt x="10923" y="77"/>
                  <a:pt x="11541" y="24"/>
                </a:cubicBezTo>
                <a:cubicBezTo>
                  <a:pt x="12457" y="-46"/>
                  <a:pt x="13367" y="42"/>
                  <a:pt x="14276" y="218"/>
                </a:cubicBezTo>
                <a:cubicBezTo>
                  <a:pt x="14482" y="262"/>
                  <a:pt x="14688" y="324"/>
                  <a:pt x="14894" y="377"/>
                </a:cubicBezTo>
                <a:cubicBezTo>
                  <a:pt x="15000" y="403"/>
                  <a:pt x="15071" y="482"/>
                  <a:pt x="15128" y="588"/>
                </a:cubicBezTo>
                <a:cubicBezTo>
                  <a:pt x="15156" y="650"/>
                  <a:pt x="15156" y="702"/>
                  <a:pt x="15121" y="764"/>
                </a:cubicBezTo>
                <a:cubicBezTo>
                  <a:pt x="15085" y="817"/>
                  <a:pt x="15036" y="843"/>
                  <a:pt x="14986" y="808"/>
                </a:cubicBezTo>
                <a:cubicBezTo>
                  <a:pt x="14780" y="676"/>
                  <a:pt x="14553" y="667"/>
                  <a:pt x="14333" y="623"/>
                </a:cubicBezTo>
                <a:cubicBezTo>
                  <a:pt x="13473" y="421"/>
                  <a:pt x="12607" y="403"/>
                  <a:pt x="11740" y="465"/>
                </a:cubicBezTo>
                <a:cubicBezTo>
                  <a:pt x="11257" y="500"/>
                  <a:pt x="10774" y="535"/>
                  <a:pt x="10298" y="632"/>
                </a:cubicBezTo>
                <a:cubicBezTo>
                  <a:pt x="9595" y="782"/>
                  <a:pt x="8906" y="1019"/>
                  <a:pt x="8238" y="1328"/>
                </a:cubicBezTo>
                <a:cubicBezTo>
                  <a:pt x="7137" y="1847"/>
                  <a:pt x="6086" y="2490"/>
                  <a:pt x="5099" y="3300"/>
                </a:cubicBezTo>
                <a:cubicBezTo>
                  <a:pt x="3785" y="4366"/>
                  <a:pt x="2655" y="5669"/>
                  <a:pt x="1753" y="7271"/>
                </a:cubicBezTo>
                <a:cubicBezTo>
                  <a:pt x="1149" y="8337"/>
                  <a:pt x="730" y="9499"/>
                  <a:pt x="510" y="10776"/>
                </a:cubicBezTo>
                <a:cubicBezTo>
                  <a:pt x="162" y="12792"/>
                  <a:pt x="382" y="14694"/>
                  <a:pt x="1256" y="16464"/>
                </a:cubicBezTo>
                <a:cubicBezTo>
                  <a:pt x="1682" y="17327"/>
                  <a:pt x="2243" y="18041"/>
                  <a:pt x="2925" y="18604"/>
                </a:cubicBezTo>
                <a:cubicBezTo>
                  <a:pt x="4111" y="19582"/>
                  <a:pt x="5418" y="20189"/>
                  <a:pt x="6803" y="20568"/>
                </a:cubicBezTo>
                <a:cubicBezTo>
                  <a:pt x="7954" y="20885"/>
                  <a:pt x="9119" y="21034"/>
                  <a:pt x="10291" y="21026"/>
                </a:cubicBezTo>
                <a:cubicBezTo>
                  <a:pt x="11321" y="21017"/>
                  <a:pt x="12330" y="20814"/>
                  <a:pt x="13317" y="20462"/>
                </a:cubicBezTo>
                <a:cubicBezTo>
                  <a:pt x="14553" y="20022"/>
                  <a:pt x="15696" y="19335"/>
                  <a:pt x="16762" y="18454"/>
                </a:cubicBezTo>
                <a:cubicBezTo>
                  <a:pt x="17806" y="17592"/>
                  <a:pt x="18729" y="16561"/>
                  <a:pt x="19418" y="15240"/>
                </a:cubicBezTo>
                <a:cubicBezTo>
                  <a:pt x="19859" y="14386"/>
                  <a:pt x="20192" y="13462"/>
                  <a:pt x="20455" y="12502"/>
                </a:cubicBezTo>
                <a:cubicBezTo>
                  <a:pt x="20739" y="11436"/>
                  <a:pt x="20924" y="10345"/>
                  <a:pt x="20874" y="9217"/>
                </a:cubicBezTo>
                <a:cubicBezTo>
                  <a:pt x="20818" y="7976"/>
                  <a:pt x="20533" y="6831"/>
                  <a:pt x="19958" y="5801"/>
                </a:cubicBezTo>
                <a:cubicBezTo>
                  <a:pt x="19603" y="5167"/>
                  <a:pt x="19205" y="4595"/>
                  <a:pt x="18722" y="4110"/>
                </a:cubicBezTo>
                <a:cubicBezTo>
                  <a:pt x="18381" y="3767"/>
                  <a:pt x="18019" y="3450"/>
                  <a:pt x="17621" y="3203"/>
                </a:cubicBezTo>
                <a:cubicBezTo>
                  <a:pt x="17401" y="3071"/>
                  <a:pt x="17188" y="2930"/>
                  <a:pt x="16968" y="2789"/>
                </a:cubicBezTo>
                <a:cubicBezTo>
                  <a:pt x="16868" y="2728"/>
                  <a:pt x="16833" y="2622"/>
                  <a:pt x="16868" y="2516"/>
                </a:cubicBezTo>
                <a:cubicBezTo>
                  <a:pt x="16904" y="2411"/>
                  <a:pt x="16989" y="2367"/>
                  <a:pt x="17088" y="2411"/>
                </a:cubicBezTo>
                <a:cubicBezTo>
                  <a:pt x="17380" y="2552"/>
                  <a:pt x="17671" y="2675"/>
                  <a:pt x="17955" y="2851"/>
                </a:cubicBezTo>
                <a:cubicBezTo>
                  <a:pt x="18516" y="3194"/>
                  <a:pt x="19035" y="3626"/>
                  <a:pt x="19518" y="4137"/>
                </a:cubicBezTo>
                <a:cubicBezTo>
                  <a:pt x="20491" y="5176"/>
                  <a:pt x="21109" y="6479"/>
                  <a:pt x="21386" y="8020"/>
                </a:cubicBezTo>
                <a:cubicBezTo>
                  <a:pt x="21542" y="8874"/>
                  <a:pt x="21521" y="9737"/>
                  <a:pt x="21421" y="10609"/>
                </a:cubicBezTo>
                <a:cubicBezTo>
                  <a:pt x="21258" y="11965"/>
                  <a:pt x="20896" y="13242"/>
                  <a:pt x="20406" y="14474"/>
                </a:cubicBezTo>
                <a:cubicBezTo>
                  <a:pt x="19979" y="15540"/>
                  <a:pt x="19418" y="16500"/>
                  <a:pt x="18722" y="17327"/>
                </a:cubicBezTo>
                <a:cubicBezTo>
                  <a:pt x="17607" y="18657"/>
                  <a:pt x="16314" y="19643"/>
                  <a:pt x="14894" y="20392"/>
                </a:cubicBezTo>
                <a:cubicBezTo>
                  <a:pt x="14006" y="20858"/>
                  <a:pt x="13090" y="21167"/>
                  <a:pt x="12138" y="21360"/>
                </a:cubicBezTo>
                <a:cubicBezTo>
                  <a:pt x="11463" y="21475"/>
                  <a:pt x="10767" y="21554"/>
                  <a:pt x="9993" y="21519"/>
                </a:cubicBezTo>
                <a:close/>
              </a:path>
            </a:pathLst>
          </a:custGeom>
          <a:solidFill>
            <a:srgbClr val="F36F13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19258" y="2053890"/>
            <a:ext cx="24271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>
                <a:solidFill>
                  <a:srgbClr val="FCCC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Entidades que deben implementar MIPG</a:t>
            </a:r>
            <a:endParaRPr lang="es-ES" sz="1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ES" sz="1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Estas entidades contarán con dos usuarios y sus respectivas contraseñas para el ingreso al aplicativo del FURAG, una para el Jefe de Control Interno y otra para el Jefe de Planeación o quienes hagan sus veces.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040612" y="2174227"/>
            <a:ext cx="2844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>
                <a:solidFill>
                  <a:srgbClr val="FCCC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Entidades que deben implementar MECI: </a:t>
            </a:r>
          </a:p>
          <a:p>
            <a:endParaRPr lang="es-ES" sz="10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Las entidades a las que solo les aplica MECI contarán con un usuario y contraseña para el Jefe de Control Interno o quien haga sus veces. A estas entidades se aplican algunas políticas de gestión y desempeño, por lo que el Jefe de Control Interno podrá acudir a los responsables de dichas políticas dentro de la entidad para diligenciar la información correspondiente.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Google Shape;58;p7"/>
          <p:cNvSpPr txBox="1"/>
          <p:nvPr/>
        </p:nvSpPr>
        <p:spPr>
          <a:xfrm>
            <a:off x="1857970" y="1677225"/>
            <a:ext cx="2126542" cy="37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algn="ctr"/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Decreto 1499 de 2017 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/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817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7DD59A1-9EF2-4AE8-BDCC-11215299B9D8}"/>
              </a:ext>
            </a:extLst>
          </p:cNvPr>
          <p:cNvGrpSpPr/>
          <p:nvPr/>
        </p:nvGrpSpPr>
        <p:grpSpPr>
          <a:xfrm>
            <a:off x="6477745" y="1479161"/>
            <a:ext cx="2382752" cy="1876733"/>
            <a:chOff x="8921976" y="2564164"/>
            <a:chExt cx="3075482" cy="66766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4702E4-B1A8-43CB-8614-B1B345691C2C}"/>
                </a:ext>
              </a:extLst>
            </p:cNvPr>
            <p:cNvSpPr txBox="1"/>
            <p:nvPr/>
          </p:nvSpPr>
          <p:spPr>
            <a:xfrm>
              <a:off x="8921976" y="2564164"/>
              <a:ext cx="3075481" cy="197088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ES" sz="1500" b="1" noProof="1">
                  <a:solidFill>
                    <a:srgbClr val="24579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Jefe de Control Interno o quien haga sus veces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70B173-7536-4D93-8E29-D9F361FFEEB0}"/>
                </a:ext>
              </a:extLst>
            </p:cNvPr>
            <p:cNvSpPr txBox="1"/>
            <p:nvPr/>
          </p:nvSpPr>
          <p:spPr>
            <a:xfrm>
              <a:off x="8921977" y="4532545"/>
              <a:ext cx="3075481" cy="470822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Como evaluador independiente de la gestión, diligencia el formulario que analiza la eficiencia y efectividad de la estructura de control de la entidad. </a:t>
              </a:r>
            </a:p>
            <a:p>
              <a:pPr algn="just"/>
              <a:endPara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/>
              <a:r>
                <a:rPr lang="es-E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 analiza la labor que adelanta esta instancia en cumplimiento de sus funciones.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9D1D29-FDE9-4140-A4C0-7080D5A92D55}"/>
              </a:ext>
            </a:extLst>
          </p:cNvPr>
          <p:cNvGrpSpPr/>
          <p:nvPr/>
        </p:nvGrpSpPr>
        <p:grpSpPr>
          <a:xfrm>
            <a:off x="125265" y="1481061"/>
            <a:ext cx="2590486" cy="2184480"/>
            <a:chOff x="332936" y="3221554"/>
            <a:chExt cx="2926080" cy="74621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90F995-C409-4142-9617-733E22A734D9}"/>
                </a:ext>
              </a:extLst>
            </p:cNvPr>
            <p:cNvSpPr txBox="1"/>
            <p:nvPr/>
          </p:nvSpPr>
          <p:spPr>
            <a:xfrm>
              <a:off x="332936" y="3221554"/>
              <a:ext cx="2926080" cy="189244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s-ES" sz="1500" b="1" noProof="1">
                  <a:solidFill>
                    <a:srgbClr val="F36F13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Jefe de Planeación o quien haga sus veces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E80B9D-95D7-4DA5-8814-245D24CDB4A3}"/>
                </a:ext>
              </a:extLst>
            </p:cNvPr>
            <p:cNvSpPr txBox="1"/>
            <p:nvPr/>
          </p:nvSpPr>
          <p:spPr>
            <a:xfrm>
              <a:off x="332936" y="5111495"/>
              <a:ext cx="2926080" cy="55722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Responsable del diligenciamiento del formulario que evalúa la implementación y avance de las políticas de gestión y desempeño institucional, incluyendo la política de control interno.</a:t>
              </a:r>
            </a:p>
            <a:p>
              <a:pPr algn="just"/>
              <a:endPara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just"/>
              <a:r>
                <a:rPr lang="es-E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Requiere del apoyo de otras instancias internas para su diligenciamiento, lo que exige una coordinación y trabajo en equipo para un diligenciamiento adecuado.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542756-E07F-4DA4-A9B0-6E85C914C3F9}"/>
              </a:ext>
            </a:extLst>
          </p:cNvPr>
          <p:cNvGrpSpPr/>
          <p:nvPr/>
        </p:nvGrpSpPr>
        <p:grpSpPr>
          <a:xfrm>
            <a:off x="3160919" y="613642"/>
            <a:ext cx="2815836" cy="480245"/>
            <a:chOff x="8921977" y="1114527"/>
            <a:chExt cx="2932721" cy="1522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D4C14-701E-4E18-AB1C-84C9CD7F2A94}"/>
                </a:ext>
              </a:extLst>
            </p:cNvPr>
            <p:cNvSpPr txBox="1"/>
            <p:nvPr/>
          </p:nvSpPr>
          <p:spPr>
            <a:xfrm>
              <a:off x="8928618" y="1114527"/>
              <a:ext cx="2926080" cy="102462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500" b="1" noProof="1">
                  <a:solidFill>
                    <a:srgbClr val="FCCC0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Representante Legal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8B005B-F28B-414C-A6DC-3A7932FCB1DB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71130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s-E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Principal responsable del reporte de información.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981794" y="1198179"/>
            <a:ext cx="3094328" cy="2578691"/>
            <a:chOff x="2749881" y="1060407"/>
            <a:chExt cx="3644238" cy="3022686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71CC6576-792B-433F-BB88-7A76B7C04F14}"/>
                </a:ext>
              </a:extLst>
            </p:cNvPr>
            <p:cNvSpPr/>
            <p:nvPr/>
          </p:nvSpPr>
          <p:spPr>
            <a:xfrm>
              <a:off x="3301502" y="1559476"/>
              <a:ext cx="2541049" cy="226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19357" y="21600"/>
                  </a:moveTo>
                  <a:lnTo>
                    <a:pt x="2069" y="21600"/>
                  </a:lnTo>
                  <a:cubicBezTo>
                    <a:pt x="1320" y="21600"/>
                    <a:pt x="655" y="21161"/>
                    <a:pt x="280" y="20424"/>
                  </a:cubicBezTo>
                  <a:cubicBezTo>
                    <a:pt x="-94" y="19688"/>
                    <a:pt x="-94" y="18826"/>
                    <a:pt x="280" y="18089"/>
                  </a:cubicBezTo>
                  <a:lnTo>
                    <a:pt x="8918" y="1176"/>
                  </a:lnTo>
                  <a:cubicBezTo>
                    <a:pt x="9292" y="439"/>
                    <a:pt x="9957" y="0"/>
                    <a:pt x="10706" y="0"/>
                  </a:cubicBezTo>
                  <a:cubicBezTo>
                    <a:pt x="11455" y="0"/>
                    <a:pt x="12120" y="439"/>
                    <a:pt x="12494" y="1176"/>
                  </a:cubicBezTo>
                  <a:lnTo>
                    <a:pt x="21132" y="18089"/>
                  </a:lnTo>
                  <a:cubicBezTo>
                    <a:pt x="21506" y="18826"/>
                    <a:pt x="21506" y="19703"/>
                    <a:pt x="21132" y="20424"/>
                  </a:cubicBezTo>
                  <a:cubicBezTo>
                    <a:pt x="20771" y="21161"/>
                    <a:pt x="20106" y="21600"/>
                    <a:pt x="19357" y="21600"/>
                  </a:cubicBezTo>
                  <a:close/>
                  <a:moveTo>
                    <a:pt x="10720" y="1709"/>
                  </a:moveTo>
                  <a:cubicBezTo>
                    <a:pt x="10623" y="1709"/>
                    <a:pt x="10387" y="1740"/>
                    <a:pt x="10235" y="2022"/>
                  </a:cubicBezTo>
                  <a:lnTo>
                    <a:pt x="1597" y="18935"/>
                  </a:lnTo>
                  <a:cubicBezTo>
                    <a:pt x="1459" y="19217"/>
                    <a:pt x="1556" y="19468"/>
                    <a:pt x="1597" y="19562"/>
                  </a:cubicBezTo>
                  <a:cubicBezTo>
                    <a:pt x="1639" y="19656"/>
                    <a:pt x="1791" y="19876"/>
                    <a:pt x="2083" y="19876"/>
                  </a:cubicBezTo>
                  <a:lnTo>
                    <a:pt x="19357" y="19876"/>
                  </a:lnTo>
                  <a:cubicBezTo>
                    <a:pt x="19648" y="19876"/>
                    <a:pt x="19787" y="19656"/>
                    <a:pt x="19842" y="19562"/>
                  </a:cubicBezTo>
                  <a:cubicBezTo>
                    <a:pt x="19884" y="19468"/>
                    <a:pt x="19981" y="19217"/>
                    <a:pt x="19842" y="18935"/>
                  </a:cubicBezTo>
                  <a:lnTo>
                    <a:pt x="11205" y="2022"/>
                  </a:lnTo>
                  <a:cubicBezTo>
                    <a:pt x="11053" y="1740"/>
                    <a:pt x="10817" y="1709"/>
                    <a:pt x="10720" y="17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41DC6A1D-75E4-4C08-AD7D-F9350E4FDA68}"/>
                </a:ext>
              </a:extLst>
            </p:cNvPr>
            <p:cNvSpPr/>
            <p:nvPr/>
          </p:nvSpPr>
          <p:spPr>
            <a:xfrm>
              <a:off x="4033154" y="1060407"/>
              <a:ext cx="1394585" cy="223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52" extrusionOk="0">
                  <a:moveTo>
                    <a:pt x="19111" y="17718"/>
                  </a:moveTo>
                  <a:lnTo>
                    <a:pt x="11374" y="9223"/>
                  </a:lnTo>
                  <a:lnTo>
                    <a:pt x="13705" y="9223"/>
                  </a:lnTo>
                  <a:cubicBezTo>
                    <a:pt x="15516" y="9223"/>
                    <a:pt x="16632" y="7980"/>
                    <a:pt x="15739" y="6989"/>
                  </a:cubicBezTo>
                  <a:lnTo>
                    <a:pt x="10060" y="743"/>
                  </a:lnTo>
                  <a:cubicBezTo>
                    <a:pt x="9167" y="-248"/>
                    <a:pt x="6886" y="-248"/>
                    <a:pt x="5993" y="743"/>
                  </a:cubicBezTo>
                  <a:lnTo>
                    <a:pt x="314" y="6989"/>
                  </a:lnTo>
                  <a:cubicBezTo>
                    <a:pt x="-579" y="7980"/>
                    <a:pt x="537" y="9223"/>
                    <a:pt x="2347" y="9223"/>
                  </a:cubicBezTo>
                  <a:lnTo>
                    <a:pt x="8274" y="9223"/>
                  </a:lnTo>
                  <a:lnTo>
                    <a:pt x="16780" y="18567"/>
                  </a:lnTo>
                  <a:lnTo>
                    <a:pt x="14821" y="19291"/>
                  </a:lnTo>
                  <a:lnTo>
                    <a:pt x="20823" y="21352"/>
                  </a:lnTo>
                  <a:lnTo>
                    <a:pt x="21021" y="17026"/>
                  </a:lnTo>
                  <a:lnTo>
                    <a:pt x="19111" y="17718"/>
                  </a:lnTo>
                  <a:close/>
                </a:path>
              </a:pathLst>
            </a:custGeom>
            <a:solidFill>
              <a:srgbClr val="FCCC04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2FF44571-5473-4540-9A51-6B9DE6AD2E20}"/>
                </a:ext>
              </a:extLst>
            </p:cNvPr>
            <p:cNvSpPr/>
            <p:nvPr/>
          </p:nvSpPr>
          <p:spPr>
            <a:xfrm>
              <a:off x="2749881" y="2197669"/>
              <a:ext cx="1628206" cy="1885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extrusionOk="0">
                  <a:moveTo>
                    <a:pt x="21102" y="5183"/>
                  </a:moveTo>
                  <a:lnTo>
                    <a:pt x="21059" y="0"/>
                  </a:lnTo>
                  <a:lnTo>
                    <a:pt x="15857" y="2375"/>
                  </a:lnTo>
                  <a:lnTo>
                    <a:pt x="17498" y="3261"/>
                  </a:lnTo>
                  <a:lnTo>
                    <a:pt x="10398" y="14117"/>
                  </a:lnTo>
                  <a:lnTo>
                    <a:pt x="8649" y="11441"/>
                  </a:lnTo>
                  <a:cubicBezTo>
                    <a:pt x="7882" y="10253"/>
                    <a:pt x="5920" y="10253"/>
                    <a:pt x="5153" y="11441"/>
                  </a:cubicBezTo>
                  <a:lnTo>
                    <a:pt x="270" y="18924"/>
                  </a:lnTo>
                  <a:cubicBezTo>
                    <a:pt x="-498" y="20111"/>
                    <a:pt x="462" y="21600"/>
                    <a:pt x="2018" y="21600"/>
                  </a:cubicBezTo>
                  <a:lnTo>
                    <a:pt x="11805" y="21600"/>
                  </a:lnTo>
                  <a:cubicBezTo>
                    <a:pt x="13362" y="21600"/>
                    <a:pt x="14321" y="20111"/>
                    <a:pt x="13554" y="18924"/>
                  </a:cubicBezTo>
                  <a:lnTo>
                    <a:pt x="11763" y="16172"/>
                  </a:lnTo>
                  <a:lnTo>
                    <a:pt x="19503" y="4316"/>
                  </a:lnTo>
                  <a:lnTo>
                    <a:pt x="21102" y="5183"/>
                  </a:ln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21431" tIns="21431" rIns="21431" bIns="21431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1" name="Graphic 10" descr="Lightbulb with solid fill">
              <a:extLst>
                <a:ext uri="{FF2B5EF4-FFF2-40B4-BE49-F238E27FC236}">
                  <a16:creationId xmlns:a16="http://schemas.microsoft.com/office/drawing/2014/main" id="{21D11068-2E41-497A-B2B1-B7FE12882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74243" y="1336811"/>
              <a:ext cx="582815" cy="5828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Graphic 11" descr="Research with solid fill">
              <a:extLst>
                <a:ext uri="{FF2B5EF4-FFF2-40B4-BE49-F238E27FC236}">
                  <a16:creationId xmlns:a16="http://schemas.microsoft.com/office/drawing/2014/main" id="{44D800EE-84E8-495A-976E-784DD2CA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91778" y="3394976"/>
              <a:ext cx="582815" cy="5828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0FC730-C29A-405E-9CA4-F75CEFB0F75B}"/>
                </a:ext>
              </a:extLst>
            </p:cNvPr>
            <p:cNvSpPr/>
            <p:nvPr/>
          </p:nvSpPr>
          <p:spPr>
            <a:xfrm>
              <a:off x="3774499" y="3116946"/>
              <a:ext cx="2619620" cy="966146"/>
            </a:xfrm>
            <a:custGeom>
              <a:avLst/>
              <a:gdLst>
                <a:gd name="connsiteX0" fmla="*/ 2891825 w 3630781"/>
                <a:gd name="connsiteY0" fmla="*/ 0 h 1339074"/>
                <a:gd name="connsiteX1" fmla="*/ 3078804 w 3630781"/>
                <a:gd name="connsiteY1" fmla="*/ 107756 h 1339074"/>
                <a:gd name="connsiteX2" fmla="*/ 3600943 w 3630781"/>
                <a:gd name="connsiteY2" fmla="*/ 1013023 h 1339074"/>
                <a:gd name="connsiteX3" fmla="*/ 3413964 w 3630781"/>
                <a:gd name="connsiteY3" fmla="*/ 1339074 h 1339074"/>
                <a:gd name="connsiteX4" fmla="*/ 2367463 w 3630781"/>
                <a:gd name="connsiteY4" fmla="*/ 1339074 h 1339074"/>
                <a:gd name="connsiteX5" fmla="*/ 2180484 w 3630781"/>
                <a:gd name="connsiteY5" fmla="*/ 1015251 h 1339074"/>
                <a:gd name="connsiteX6" fmla="*/ 2341037 w 3630781"/>
                <a:gd name="connsiteY6" fmla="*/ 737388 h 1339074"/>
                <a:gd name="connsiteX7" fmla="*/ 533591 w 3630781"/>
                <a:gd name="connsiteY7" fmla="*/ 737388 h 1339074"/>
                <a:gd name="connsiteX8" fmla="*/ 533591 w 3630781"/>
                <a:gd name="connsiteY8" fmla="*/ 940327 h 1339074"/>
                <a:gd name="connsiteX9" fmla="*/ 0 w 3630781"/>
                <a:gd name="connsiteY9" fmla="*/ 611984 h 1339074"/>
                <a:gd name="connsiteX10" fmla="*/ 533591 w 3630781"/>
                <a:gd name="connsiteY10" fmla="*/ 283641 h 1339074"/>
                <a:gd name="connsiteX11" fmla="*/ 533591 w 3630781"/>
                <a:gd name="connsiteY11" fmla="*/ 486580 h 1339074"/>
                <a:gd name="connsiteX12" fmla="*/ 2485957 w 3630781"/>
                <a:gd name="connsiteY12" fmla="*/ 486580 h 1339074"/>
                <a:gd name="connsiteX13" fmla="*/ 2704846 w 3630781"/>
                <a:gd name="connsiteY13" fmla="*/ 107756 h 1339074"/>
                <a:gd name="connsiteX14" fmla="*/ 2891825 w 3630781"/>
                <a:gd name="connsiteY14" fmla="*/ 0 h 133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0781" h="1339074">
                  <a:moveTo>
                    <a:pt x="2891825" y="0"/>
                  </a:moveTo>
                  <a:cubicBezTo>
                    <a:pt x="2964805" y="0"/>
                    <a:pt x="3037785" y="35919"/>
                    <a:pt x="3078804" y="107756"/>
                  </a:cubicBezTo>
                  <a:lnTo>
                    <a:pt x="3600943" y="1013023"/>
                  </a:lnTo>
                  <a:cubicBezTo>
                    <a:pt x="3685374" y="1158925"/>
                    <a:pt x="3580434" y="1339074"/>
                    <a:pt x="3413964" y="1339074"/>
                  </a:cubicBezTo>
                  <a:lnTo>
                    <a:pt x="2367463" y="1339074"/>
                  </a:lnTo>
                  <a:cubicBezTo>
                    <a:pt x="2200994" y="1339074"/>
                    <a:pt x="2098275" y="1158925"/>
                    <a:pt x="2180484" y="1015251"/>
                  </a:cubicBezTo>
                  <a:lnTo>
                    <a:pt x="2341037" y="737388"/>
                  </a:lnTo>
                  <a:lnTo>
                    <a:pt x="533591" y="737388"/>
                  </a:lnTo>
                  <a:lnTo>
                    <a:pt x="533591" y="940327"/>
                  </a:lnTo>
                  <a:lnTo>
                    <a:pt x="0" y="611984"/>
                  </a:lnTo>
                  <a:lnTo>
                    <a:pt x="533591" y="283641"/>
                  </a:lnTo>
                  <a:lnTo>
                    <a:pt x="533591" y="486580"/>
                  </a:lnTo>
                  <a:lnTo>
                    <a:pt x="2485957" y="486580"/>
                  </a:lnTo>
                  <a:lnTo>
                    <a:pt x="2704846" y="107756"/>
                  </a:lnTo>
                  <a:cubicBezTo>
                    <a:pt x="2745865" y="35919"/>
                    <a:pt x="2818845" y="0"/>
                    <a:pt x="2891825" y="0"/>
                  </a:cubicBezTo>
                  <a:close/>
                </a:path>
              </a:pathLst>
            </a:custGeom>
            <a:solidFill>
              <a:srgbClr val="245794"/>
            </a:solidFill>
            <a:ln w="12700">
              <a:miter lim="400000"/>
            </a:ln>
          </p:spPr>
          <p:txBody>
            <a:bodyPr wrap="square" lIns="21431" tIns="21431" rIns="21431" bIns="2143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688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6" name="Graphic 25" descr="Hourglass 30% with solid fill">
              <a:extLst>
                <a:ext uri="{FF2B5EF4-FFF2-40B4-BE49-F238E27FC236}">
                  <a16:creationId xmlns:a16="http://schemas.microsoft.com/office/drawing/2014/main" id="{0FF92C0D-D518-40F4-8144-851DF085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69085" y="3394170"/>
              <a:ext cx="582815" cy="5828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90481"/>
              </p:ext>
            </p:extLst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Responsables del reporte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1542508" y="4189950"/>
            <a:ext cx="6456985" cy="600164"/>
          </a:xfrm>
          <a:prstGeom prst="rect">
            <a:avLst/>
          </a:prstGeom>
          <a:gradFill flip="none" rotWithShape="1">
            <a:gsLst>
              <a:gs pos="0">
                <a:srgbClr val="558ED5">
                  <a:tint val="66000"/>
                  <a:satMod val="160000"/>
                </a:srgbClr>
              </a:gs>
              <a:gs pos="50000">
                <a:srgbClr val="558ED5">
                  <a:tint val="44500"/>
                  <a:satMod val="160000"/>
                </a:srgbClr>
              </a:gs>
              <a:gs pos="100000">
                <a:srgbClr val="558E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 defTabSz="914356">
              <a:buClr>
                <a:srgbClr val="000000"/>
              </a:buClr>
              <a:defRPr/>
            </a:pPr>
            <a:r>
              <a:rPr lang="es-ES" sz="1100" i="1" kern="0" dirty="0">
                <a:solidFill>
                  <a:srgbClr val="000000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Dada la integralidad de la evaluación, es necesaria una articulación entre ambas instancias, ya que el incumplimiento o diligenciamiento incompleto de alguno de los formularios afectará los resultados de la entidad.</a:t>
            </a:r>
          </a:p>
        </p:txBody>
      </p:sp>
      <p:cxnSp>
        <p:nvCxnSpPr>
          <p:cNvPr id="28" name="Conector angular 27"/>
          <p:cNvCxnSpPr>
            <a:stCxn id="18" idx="2"/>
            <a:endCxn id="9" idx="1"/>
          </p:cNvCxnSpPr>
          <p:nvPr/>
        </p:nvCxnSpPr>
        <p:spPr>
          <a:xfrm rot="16200000" flipH="1">
            <a:off x="1069263" y="4016786"/>
            <a:ext cx="824491" cy="122000"/>
          </a:xfrm>
          <a:prstGeom prst="bentConnector2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15" idx="2"/>
            <a:endCxn id="9" idx="3"/>
          </p:cNvCxnSpPr>
          <p:nvPr/>
        </p:nvCxnSpPr>
        <p:spPr>
          <a:xfrm rot="16200000" flipH="1">
            <a:off x="7267238" y="3757777"/>
            <a:ext cx="1134138" cy="330371"/>
          </a:xfrm>
          <a:prstGeom prst="bentConnector4">
            <a:avLst>
              <a:gd name="adj1" fmla="val 35017"/>
              <a:gd name="adj2" fmla="val 151027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6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423" y="967507"/>
            <a:ext cx="6136794" cy="2451554"/>
          </a:xfrm>
        </p:spPr>
        <p:txBody>
          <a:bodyPr/>
          <a:lstStyle/>
          <a:p>
            <a:r>
              <a:rPr lang="es-ES" sz="3600" b="0" dirty="0"/>
              <a:t>Jornada de capacitación sobre el reporte de información en el </a:t>
            </a:r>
            <a:br>
              <a:rPr lang="es-ES" sz="3600" b="0" dirty="0"/>
            </a:br>
            <a:r>
              <a:rPr lang="es-ES" sz="3600" b="0" dirty="0"/>
              <a:t>FURAG </a:t>
            </a:r>
            <a:r>
              <a:rPr lang="es-MX" sz="3600" b="0" dirty="0"/>
              <a:t>vigencia 2023</a:t>
            </a:r>
            <a:endParaRPr lang="es-ES" sz="3600" b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2423" y="3925732"/>
            <a:ext cx="2227403" cy="346406"/>
          </a:xfrm>
        </p:spPr>
        <p:txBody>
          <a:bodyPr/>
          <a:lstStyle/>
          <a:p>
            <a:r>
              <a:rPr lang="es-ES" sz="1600" dirty="0"/>
              <a:t>17 de Abril de 2024</a:t>
            </a:r>
          </a:p>
        </p:txBody>
      </p:sp>
    </p:spTree>
    <p:extLst>
      <p:ext uri="{BB962C8B-B14F-4D97-AF65-F5344CB8AC3E}">
        <p14:creationId xmlns:p14="http://schemas.microsoft.com/office/powerpoint/2010/main" val="270475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270433" cy="1366493"/>
          </a:xfrm>
        </p:spPr>
        <p:txBody>
          <a:bodyPr/>
          <a:lstStyle/>
          <a:p>
            <a:r>
              <a:rPr lang="es-ES" sz="3200" dirty="0"/>
              <a:t>¿Qué recomendaciones se pueden dar antes del diligenciamiento de la Información?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55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25102" y="167095"/>
            <a:ext cx="6368233" cy="393126"/>
          </a:xfrm>
        </p:spPr>
        <p:txBody>
          <a:bodyPr/>
          <a:lstStyle/>
          <a:p>
            <a:r>
              <a:rPr lang="es-MX" sz="1600" dirty="0"/>
              <a:t>Recomendaciones generales antes de diligenciar el formulario </a:t>
            </a:r>
            <a:endParaRPr lang="es-CO" sz="1600" dirty="0"/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80435"/>
              </p:ext>
            </p:extLst>
          </p:nvPr>
        </p:nvGraphicFramePr>
        <p:xfrm>
          <a:off x="-352621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266496" y="1427640"/>
            <a:ext cx="8486231" cy="2842335"/>
            <a:chOff x="266496" y="1083881"/>
            <a:chExt cx="8486231" cy="284233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3E1D9A-D0C1-1720-F8E5-DFBD543C7510}"/>
                </a:ext>
              </a:extLst>
            </p:cNvPr>
            <p:cNvSpPr/>
            <p:nvPr/>
          </p:nvSpPr>
          <p:spPr>
            <a:xfrm flipH="1">
              <a:off x="415929" y="1918494"/>
              <a:ext cx="8336798" cy="1336793"/>
            </a:xfrm>
            <a:custGeom>
              <a:avLst/>
              <a:gdLst>
                <a:gd name="connsiteX0" fmla="*/ 5366367 w 5713583"/>
                <a:gd name="connsiteY0" fmla="*/ 0 h 1108613"/>
                <a:gd name="connsiteX1" fmla="*/ 554308 w 5713583"/>
                <a:gd name="connsiteY1" fmla="*/ 0 h 1108613"/>
                <a:gd name="connsiteX2" fmla="*/ 554307 w 5713583"/>
                <a:gd name="connsiteY2" fmla="*/ 0 h 1108613"/>
                <a:gd name="connsiteX3" fmla="*/ 0 w 5713583"/>
                <a:gd name="connsiteY3" fmla="*/ 554307 h 1108613"/>
                <a:gd name="connsiteX4" fmla="*/ 442595 w 5713583"/>
                <a:gd name="connsiteY4" fmla="*/ 1097353 h 1108613"/>
                <a:gd name="connsiteX5" fmla="*/ 554297 w 5713583"/>
                <a:gd name="connsiteY5" fmla="*/ 1108613 h 1108613"/>
                <a:gd name="connsiteX6" fmla="*/ 5368174 w 5713583"/>
                <a:gd name="connsiteY6" fmla="*/ 1108613 h 1108613"/>
                <a:gd name="connsiteX7" fmla="*/ 5578730 w 5713583"/>
                <a:gd name="connsiteY7" fmla="*/ 898057 h 1108613"/>
                <a:gd name="connsiteX8" fmla="*/ 5578736 w 5713583"/>
                <a:gd name="connsiteY8" fmla="*/ 898051 h 1108613"/>
                <a:gd name="connsiteX9" fmla="*/ 5626267 w 5713583"/>
                <a:gd name="connsiteY9" fmla="*/ 839863 h 1108613"/>
                <a:gd name="connsiteX10" fmla="*/ 5633228 w 5713583"/>
                <a:gd name="connsiteY10" fmla="*/ 826634 h 1108613"/>
                <a:gd name="connsiteX11" fmla="*/ 5635106 w 5713583"/>
                <a:gd name="connsiteY11" fmla="*/ 824335 h 1108613"/>
                <a:gd name="connsiteX12" fmla="*/ 5713583 w 5713583"/>
                <a:gd name="connsiteY12" fmla="*/ 562237 h 1108613"/>
                <a:gd name="connsiteX13" fmla="*/ 5712824 w 5713583"/>
                <a:gd name="connsiteY13" fmla="*/ 554307 h 1108613"/>
                <a:gd name="connsiteX14" fmla="*/ 5713583 w 5713583"/>
                <a:gd name="connsiteY14" fmla="*/ 546376 h 1108613"/>
                <a:gd name="connsiteX15" fmla="*/ 5635106 w 5713583"/>
                <a:gd name="connsiteY15" fmla="*/ 284279 h 1108613"/>
                <a:gd name="connsiteX16" fmla="*/ 5623741 w 5713583"/>
                <a:gd name="connsiteY16" fmla="*/ 270365 h 1108613"/>
                <a:gd name="connsiteX17" fmla="*/ 5622910 w 5713583"/>
                <a:gd name="connsiteY17" fmla="*/ 268786 h 1108613"/>
                <a:gd name="connsiteX18" fmla="*/ 5568309 w 5713583"/>
                <a:gd name="connsiteY18" fmla="*/ 201943 h 11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3583" h="1108613">
                  <a:moveTo>
                    <a:pt x="5366367" y="0"/>
                  </a:moveTo>
                  <a:lnTo>
                    <a:pt x="554308" y="0"/>
                  </a:lnTo>
                  <a:lnTo>
                    <a:pt x="554307" y="0"/>
                  </a:lnTo>
                  <a:cubicBezTo>
                    <a:pt x="248172" y="0"/>
                    <a:pt x="0" y="248172"/>
                    <a:pt x="0" y="554307"/>
                  </a:cubicBezTo>
                  <a:cubicBezTo>
                    <a:pt x="0" y="822175"/>
                    <a:pt x="190007" y="1045666"/>
                    <a:pt x="442595" y="1097353"/>
                  </a:cubicBezTo>
                  <a:lnTo>
                    <a:pt x="554297" y="1108613"/>
                  </a:lnTo>
                  <a:lnTo>
                    <a:pt x="5368174" y="1108613"/>
                  </a:lnTo>
                  <a:lnTo>
                    <a:pt x="5578730" y="898057"/>
                  </a:lnTo>
                  <a:lnTo>
                    <a:pt x="5578736" y="898051"/>
                  </a:lnTo>
                  <a:cubicBezTo>
                    <a:pt x="5596843" y="879944"/>
                    <a:pt x="5612686" y="860431"/>
                    <a:pt x="5626267" y="839863"/>
                  </a:cubicBezTo>
                  <a:lnTo>
                    <a:pt x="5633228" y="826634"/>
                  </a:lnTo>
                  <a:lnTo>
                    <a:pt x="5635106" y="824335"/>
                  </a:lnTo>
                  <a:cubicBezTo>
                    <a:pt x="5687424" y="745096"/>
                    <a:pt x="5713583" y="653667"/>
                    <a:pt x="5713583" y="562237"/>
                  </a:cubicBezTo>
                  <a:lnTo>
                    <a:pt x="5712824" y="554307"/>
                  </a:lnTo>
                  <a:lnTo>
                    <a:pt x="5713583" y="546376"/>
                  </a:lnTo>
                  <a:cubicBezTo>
                    <a:pt x="5713583" y="454947"/>
                    <a:pt x="5687424" y="363518"/>
                    <a:pt x="5635106" y="284279"/>
                  </a:cubicBezTo>
                  <a:lnTo>
                    <a:pt x="5623741" y="270365"/>
                  </a:lnTo>
                  <a:lnTo>
                    <a:pt x="5622910" y="268786"/>
                  </a:lnTo>
                  <a:cubicBezTo>
                    <a:pt x="5607310" y="245159"/>
                    <a:pt x="5589109" y="222743"/>
                    <a:pt x="5568309" y="201943"/>
                  </a:cubicBezTo>
                  <a:close/>
                </a:path>
              </a:pathLst>
            </a:custGeom>
            <a:solidFill>
              <a:srgbClr val="FCC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FB7395-D235-BE61-2251-E2AE588FF5E5}"/>
                </a:ext>
              </a:extLst>
            </p:cNvPr>
            <p:cNvSpPr/>
            <p:nvPr/>
          </p:nvSpPr>
          <p:spPr>
            <a:xfrm>
              <a:off x="364590" y="1083881"/>
              <a:ext cx="1765143" cy="1703520"/>
            </a:xfrm>
            <a:custGeom>
              <a:avLst/>
              <a:gdLst>
                <a:gd name="connsiteX0" fmla="*/ 1474175 w 1903436"/>
                <a:gd name="connsiteY0" fmla="*/ 1031 h 1903437"/>
                <a:gd name="connsiteX1" fmla="*/ 1786145 w 1903436"/>
                <a:gd name="connsiteY1" fmla="*/ 117291 h 1903437"/>
                <a:gd name="connsiteX2" fmla="*/ 1786145 w 1903436"/>
                <a:gd name="connsiteY2" fmla="*/ 683623 h 1903437"/>
                <a:gd name="connsiteX3" fmla="*/ 1786138 w 1903436"/>
                <a:gd name="connsiteY3" fmla="*/ 683629 h 1903437"/>
                <a:gd name="connsiteX4" fmla="*/ 683629 w 1903436"/>
                <a:gd name="connsiteY4" fmla="*/ 1786138 h 1903437"/>
                <a:gd name="connsiteX5" fmla="*/ 683622 w 1903436"/>
                <a:gd name="connsiteY5" fmla="*/ 1786146 h 1903437"/>
                <a:gd name="connsiteX6" fmla="*/ 117291 w 1903436"/>
                <a:gd name="connsiteY6" fmla="*/ 1786146 h 1903437"/>
                <a:gd name="connsiteX7" fmla="*/ 117291 w 1903436"/>
                <a:gd name="connsiteY7" fmla="*/ 1219814 h 1903437"/>
                <a:gd name="connsiteX8" fmla="*/ 1219814 w 1903436"/>
                <a:gd name="connsiteY8" fmla="*/ 117291 h 1903437"/>
                <a:gd name="connsiteX9" fmla="*/ 1219815 w 1903436"/>
                <a:gd name="connsiteY9" fmla="*/ 117290 h 1903437"/>
                <a:gd name="connsiteX10" fmla="*/ 1282634 w 1903436"/>
                <a:gd name="connsiteY10" fmla="*/ 65977 h 1903437"/>
                <a:gd name="connsiteX11" fmla="*/ 1474175 w 1903436"/>
                <a:gd name="connsiteY11" fmla="*/ 1031 h 19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3436" h="1903437">
                  <a:moveTo>
                    <a:pt x="1474175" y="1031"/>
                  </a:moveTo>
                  <a:cubicBezTo>
                    <a:pt x="1586036" y="-6987"/>
                    <a:pt x="1700621" y="31767"/>
                    <a:pt x="1786145" y="117291"/>
                  </a:cubicBezTo>
                  <a:cubicBezTo>
                    <a:pt x="1942533" y="273679"/>
                    <a:pt x="1942533" y="527235"/>
                    <a:pt x="1786145" y="683623"/>
                  </a:cubicBezTo>
                  <a:lnTo>
                    <a:pt x="1786138" y="683629"/>
                  </a:lnTo>
                  <a:lnTo>
                    <a:pt x="683629" y="1786138"/>
                  </a:lnTo>
                  <a:lnTo>
                    <a:pt x="683622" y="1786146"/>
                  </a:lnTo>
                  <a:cubicBezTo>
                    <a:pt x="527234" y="1942534"/>
                    <a:pt x="273679" y="1942534"/>
                    <a:pt x="117291" y="1786146"/>
                  </a:cubicBezTo>
                  <a:cubicBezTo>
                    <a:pt x="-39097" y="1629758"/>
                    <a:pt x="-39097" y="1376202"/>
                    <a:pt x="117291" y="1219814"/>
                  </a:cubicBezTo>
                  <a:lnTo>
                    <a:pt x="1219814" y="117291"/>
                  </a:lnTo>
                  <a:lnTo>
                    <a:pt x="1219815" y="117290"/>
                  </a:lnTo>
                  <a:lnTo>
                    <a:pt x="1282634" y="65977"/>
                  </a:lnTo>
                  <a:cubicBezTo>
                    <a:pt x="1340924" y="27491"/>
                    <a:pt x="1407059" y="5842"/>
                    <a:pt x="1474175" y="1031"/>
                  </a:cubicBezTo>
                  <a:close/>
                </a:path>
              </a:pathLst>
            </a:custGeom>
            <a:solidFill>
              <a:srgbClr val="FFEEA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A53085-6597-9D87-007D-283E83574647}"/>
                </a:ext>
              </a:extLst>
            </p:cNvPr>
            <p:cNvSpPr/>
            <p:nvPr/>
          </p:nvSpPr>
          <p:spPr>
            <a:xfrm rot="5400000">
              <a:off x="235896" y="2192816"/>
              <a:ext cx="1764000" cy="1702800"/>
            </a:xfrm>
            <a:custGeom>
              <a:avLst/>
              <a:gdLst>
                <a:gd name="connsiteX0" fmla="*/ 1474175 w 1903436"/>
                <a:gd name="connsiteY0" fmla="*/ 1031 h 1903437"/>
                <a:gd name="connsiteX1" fmla="*/ 1786145 w 1903436"/>
                <a:gd name="connsiteY1" fmla="*/ 117291 h 1903437"/>
                <a:gd name="connsiteX2" fmla="*/ 1786145 w 1903436"/>
                <a:gd name="connsiteY2" fmla="*/ 683623 h 1903437"/>
                <a:gd name="connsiteX3" fmla="*/ 1786138 w 1903436"/>
                <a:gd name="connsiteY3" fmla="*/ 683629 h 1903437"/>
                <a:gd name="connsiteX4" fmla="*/ 683629 w 1903436"/>
                <a:gd name="connsiteY4" fmla="*/ 1786138 h 1903437"/>
                <a:gd name="connsiteX5" fmla="*/ 683622 w 1903436"/>
                <a:gd name="connsiteY5" fmla="*/ 1786146 h 1903437"/>
                <a:gd name="connsiteX6" fmla="*/ 117291 w 1903436"/>
                <a:gd name="connsiteY6" fmla="*/ 1786146 h 1903437"/>
                <a:gd name="connsiteX7" fmla="*/ 117291 w 1903436"/>
                <a:gd name="connsiteY7" fmla="*/ 1219814 h 1903437"/>
                <a:gd name="connsiteX8" fmla="*/ 1219814 w 1903436"/>
                <a:gd name="connsiteY8" fmla="*/ 117291 h 1903437"/>
                <a:gd name="connsiteX9" fmla="*/ 1219815 w 1903436"/>
                <a:gd name="connsiteY9" fmla="*/ 117290 h 1903437"/>
                <a:gd name="connsiteX10" fmla="*/ 1282634 w 1903436"/>
                <a:gd name="connsiteY10" fmla="*/ 65977 h 1903437"/>
                <a:gd name="connsiteX11" fmla="*/ 1474175 w 1903436"/>
                <a:gd name="connsiteY11" fmla="*/ 1031 h 19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3436" h="1903437">
                  <a:moveTo>
                    <a:pt x="1474175" y="1031"/>
                  </a:moveTo>
                  <a:cubicBezTo>
                    <a:pt x="1586036" y="-6987"/>
                    <a:pt x="1700621" y="31767"/>
                    <a:pt x="1786145" y="117291"/>
                  </a:cubicBezTo>
                  <a:cubicBezTo>
                    <a:pt x="1942533" y="273679"/>
                    <a:pt x="1942533" y="527235"/>
                    <a:pt x="1786145" y="683623"/>
                  </a:cubicBezTo>
                  <a:lnTo>
                    <a:pt x="1786138" y="683629"/>
                  </a:lnTo>
                  <a:lnTo>
                    <a:pt x="683629" y="1786138"/>
                  </a:lnTo>
                  <a:lnTo>
                    <a:pt x="683622" y="1786146"/>
                  </a:lnTo>
                  <a:cubicBezTo>
                    <a:pt x="527234" y="1942534"/>
                    <a:pt x="273679" y="1942534"/>
                    <a:pt x="117291" y="1786146"/>
                  </a:cubicBezTo>
                  <a:cubicBezTo>
                    <a:pt x="-39097" y="1629758"/>
                    <a:pt x="-39097" y="1376202"/>
                    <a:pt x="117291" y="1219814"/>
                  </a:cubicBezTo>
                  <a:lnTo>
                    <a:pt x="1219814" y="117291"/>
                  </a:lnTo>
                  <a:lnTo>
                    <a:pt x="1219815" y="117290"/>
                  </a:lnTo>
                  <a:lnTo>
                    <a:pt x="1282634" y="65977"/>
                  </a:lnTo>
                  <a:cubicBezTo>
                    <a:pt x="1340924" y="27491"/>
                    <a:pt x="1407059" y="5842"/>
                    <a:pt x="1474175" y="1031"/>
                  </a:cubicBezTo>
                  <a:close/>
                </a:path>
              </a:pathLst>
            </a:custGeom>
            <a:solidFill>
              <a:srgbClr val="FFEA9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0F6A7606-6B68-B786-F53B-D71B390CD8DC}"/>
                </a:ext>
              </a:extLst>
            </p:cNvPr>
            <p:cNvSpPr txBox="1"/>
            <p:nvPr/>
          </p:nvSpPr>
          <p:spPr>
            <a:xfrm>
              <a:off x="1754367" y="2003114"/>
              <a:ext cx="6648029" cy="123110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MX" sz="1600" b="1" noProof="1">
                  <a:solidFill>
                    <a:schemeClr val="accent6">
                      <a:lumMod val="75000"/>
                    </a:schemeClr>
                  </a:solidFill>
                </a:rPr>
                <a:t>Análisis inicial de los temas desplegados en los formularios:</a:t>
              </a:r>
              <a:r>
                <a:rPr lang="es-MX" sz="1600" noProof="1">
                  <a:solidFill>
                    <a:schemeClr val="tx2">
                      <a:lumMod val="75000"/>
                    </a:schemeClr>
                  </a:solidFill>
                </a:rPr>
                <a:t> Mesa interna de coordinación inicial entre las Oficinas de Planeación y Control Interno. </a:t>
              </a:r>
            </a:p>
            <a:p>
              <a:pPr algn="just"/>
              <a:endParaRPr lang="es-MX" sz="1000" noProof="1">
                <a:solidFill>
                  <a:schemeClr val="tx2">
                    <a:lumMod val="75000"/>
                  </a:schemeClr>
                </a:solidFill>
              </a:endParaRPr>
            </a:p>
            <a:p>
              <a:pPr algn="just"/>
              <a:r>
                <a:rPr lang="es-MX" sz="1600" noProof="1">
                  <a:solidFill>
                    <a:schemeClr val="tx2">
                      <a:lumMod val="75000"/>
                    </a:schemeClr>
                  </a:solidFill>
                </a:rPr>
                <a:t>Establecer responsables internos directos, así como aquellos temas que se identifiquen como complejos, donde puede existir responsabilidad compartida.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536470" y="953431"/>
            <a:ext cx="7019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200" b="1" kern="0" dirty="0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Coordinación interna para el análisis de los temas evaluados</a:t>
            </a:r>
          </a:p>
        </p:txBody>
      </p:sp>
    </p:spTree>
    <p:extLst>
      <p:ext uri="{BB962C8B-B14F-4D97-AF65-F5344CB8AC3E}">
        <p14:creationId xmlns:p14="http://schemas.microsoft.com/office/powerpoint/2010/main" val="290915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0" name="Tabla 39"/>
          <p:cNvGraphicFramePr>
            <a:graphicFrameLocks noGrp="1"/>
          </p:cNvGraphicFramePr>
          <p:nvPr/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260600" y="1470739"/>
            <a:ext cx="8497235" cy="2842335"/>
            <a:chOff x="-15387" y="1613271"/>
            <a:chExt cx="8497235" cy="2842335"/>
          </a:xfrm>
        </p:grpSpPr>
        <p:grpSp>
          <p:nvGrpSpPr>
            <p:cNvPr id="6" name="Grupo 5"/>
            <p:cNvGrpSpPr/>
            <p:nvPr/>
          </p:nvGrpSpPr>
          <p:grpSpPr>
            <a:xfrm>
              <a:off x="145050" y="2415128"/>
              <a:ext cx="8336798" cy="1336793"/>
              <a:chOff x="145050" y="2415128"/>
              <a:chExt cx="8336798" cy="133679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3E1D9A-D0C1-1720-F8E5-DFBD543C7510}"/>
                  </a:ext>
                </a:extLst>
              </p:cNvPr>
              <p:cNvSpPr/>
              <p:nvPr/>
            </p:nvSpPr>
            <p:spPr>
              <a:xfrm flipH="1">
                <a:off x="145050" y="2415128"/>
                <a:ext cx="8336798" cy="1336793"/>
              </a:xfrm>
              <a:custGeom>
                <a:avLst/>
                <a:gdLst>
                  <a:gd name="connsiteX0" fmla="*/ 5366367 w 5713583"/>
                  <a:gd name="connsiteY0" fmla="*/ 0 h 1108613"/>
                  <a:gd name="connsiteX1" fmla="*/ 554308 w 5713583"/>
                  <a:gd name="connsiteY1" fmla="*/ 0 h 1108613"/>
                  <a:gd name="connsiteX2" fmla="*/ 554307 w 5713583"/>
                  <a:gd name="connsiteY2" fmla="*/ 0 h 1108613"/>
                  <a:gd name="connsiteX3" fmla="*/ 0 w 5713583"/>
                  <a:gd name="connsiteY3" fmla="*/ 554307 h 1108613"/>
                  <a:gd name="connsiteX4" fmla="*/ 442595 w 5713583"/>
                  <a:gd name="connsiteY4" fmla="*/ 1097353 h 1108613"/>
                  <a:gd name="connsiteX5" fmla="*/ 554297 w 5713583"/>
                  <a:gd name="connsiteY5" fmla="*/ 1108613 h 1108613"/>
                  <a:gd name="connsiteX6" fmla="*/ 5368174 w 5713583"/>
                  <a:gd name="connsiteY6" fmla="*/ 1108613 h 1108613"/>
                  <a:gd name="connsiteX7" fmla="*/ 5578730 w 5713583"/>
                  <a:gd name="connsiteY7" fmla="*/ 898057 h 1108613"/>
                  <a:gd name="connsiteX8" fmla="*/ 5578736 w 5713583"/>
                  <a:gd name="connsiteY8" fmla="*/ 898051 h 1108613"/>
                  <a:gd name="connsiteX9" fmla="*/ 5626267 w 5713583"/>
                  <a:gd name="connsiteY9" fmla="*/ 839863 h 1108613"/>
                  <a:gd name="connsiteX10" fmla="*/ 5633228 w 5713583"/>
                  <a:gd name="connsiteY10" fmla="*/ 826634 h 1108613"/>
                  <a:gd name="connsiteX11" fmla="*/ 5635106 w 5713583"/>
                  <a:gd name="connsiteY11" fmla="*/ 824335 h 1108613"/>
                  <a:gd name="connsiteX12" fmla="*/ 5713583 w 5713583"/>
                  <a:gd name="connsiteY12" fmla="*/ 562237 h 1108613"/>
                  <a:gd name="connsiteX13" fmla="*/ 5712824 w 5713583"/>
                  <a:gd name="connsiteY13" fmla="*/ 554307 h 1108613"/>
                  <a:gd name="connsiteX14" fmla="*/ 5713583 w 5713583"/>
                  <a:gd name="connsiteY14" fmla="*/ 546376 h 1108613"/>
                  <a:gd name="connsiteX15" fmla="*/ 5635106 w 5713583"/>
                  <a:gd name="connsiteY15" fmla="*/ 284279 h 1108613"/>
                  <a:gd name="connsiteX16" fmla="*/ 5623741 w 5713583"/>
                  <a:gd name="connsiteY16" fmla="*/ 270365 h 1108613"/>
                  <a:gd name="connsiteX17" fmla="*/ 5622910 w 5713583"/>
                  <a:gd name="connsiteY17" fmla="*/ 268786 h 1108613"/>
                  <a:gd name="connsiteX18" fmla="*/ 5568309 w 5713583"/>
                  <a:gd name="connsiteY18" fmla="*/ 201943 h 11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3583" h="1108613">
                    <a:moveTo>
                      <a:pt x="5366367" y="0"/>
                    </a:moveTo>
                    <a:lnTo>
                      <a:pt x="554308" y="0"/>
                    </a:lnTo>
                    <a:lnTo>
                      <a:pt x="554307" y="0"/>
                    </a:lnTo>
                    <a:cubicBezTo>
                      <a:pt x="248172" y="0"/>
                      <a:pt x="0" y="248172"/>
                      <a:pt x="0" y="554307"/>
                    </a:cubicBezTo>
                    <a:cubicBezTo>
                      <a:pt x="0" y="822175"/>
                      <a:pt x="190007" y="1045666"/>
                      <a:pt x="442595" y="1097353"/>
                    </a:cubicBezTo>
                    <a:lnTo>
                      <a:pt x="554297" y="1108613"/>
                    </a:lnTo>
                    <a:lnTo>
                      <a:pt x="5368174" y="1108613"/>
                    </a:lnTo>
                    <a:lnTo>
                      <a:pt x="5578730" y="898057"/>
                    </a:lnTo>
                    <a:lnTo>
                      <a:pt x="5578736" y="898051"/>
                    </a:lnTo>
                    <a:cubicBezTo>
                      <a:pt x="5596843" y="879944"/>
                      <a:pt x="5612686" y="860431"/>
                      <a:pt x="5626267" y="839863"/>
                    </a:cubicBezTo>
                    <a:lnTo>
                      <a:pt x="5633228" y="826634"/>
                    </a:lnTo>
                    <a:lnTo>
                      <a:pt x="5635106" y="824335"/>
                    </a:lnTo>
                    <a:cubicBezTo>
                      <a:pt x="5687424" y="745096"/>
                      <a:pt x="5713583" y="653667"/>
                      <a:pt x="5713583" y="562237"/>
                    </a:cubicBezTo>
                    <a:lnTo>
                      <a:pt x="5712824" y="554307"/>
                    </a:lnTo>
                    <a:lnTo>
                      <a:pt x="5713583" y="546376"/>
                    </a:lnTo>
                    <a:cubicBezTo>
                      <a:pt x="5713583" y="454947"/>
                      <a:pt x="5687424" y="363518"/>
                      <a:pt x="5635106" y="284279"/>
                    </a:cubicBezTo>
                    <a:lnTo>
                      <a:pt x="5623741" y="270365"/>
                    </a:lnTo>
                    <a:lnTo>
                      <a:pt x="5622910" y="268786"/>
                    </a:lnTo>
                    <a:cubicBezTo>
                      <a:pt x="5607310" y="245159"/>
                      <a:pt x="5589109" y="222743"/>
                      <a:pt x="5568309" y="201943"/>
                    </a:cubicBezTo>
                    <a:close/>
                  </a:path>
                </a:pathLst>
              </a:custGeom>
              <a:solidFill>
                <a:srgbClr val="FCCC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TextBox 32">
                <a:extLst>
                  <a:ext uri="{FF2B5EF4-FFF2-40B4-BE49-F238E27FC236}">
                    <a16:creationId xmlns:a16="http://schemas.microsoft.com/office/drawing/2014/main" id="{0F6A7606-6B68-B786-F53B-D71B390CD8DC}"/>
                  </a:ext>
                </a:extLst>
              </p:cNvPr>
              <p:cNvSpPr txBox="1"/>
              <p:nvPr/>
            </p:nvSpPr>
            <p:spPr>
              <a:xfrm>
                <a:off x="1448365" y="2544915"/>
                <a:ext cx="6648029" cy="107721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s-MX" sz="1600" b="1" noProof="1">
                    <a:solidFill>
                      <a:schemeClr val="accent6">
                        <a:lumMod val="75000"/>
                      </a:schemeClr>
                    </a:solidFill>
                  </a:rPr>
                  <a:t>Coordinación en el marco del Comité Institucional de Gestión y Desempeño: </a:t>
                </a:r>
                <a:r>
                  <a:rPr lang="es-MX" sz="1600" noProof="1">
                    <a:solidFill>
                      <a:schemeClr val="tx2">
                        <a:lumMod val="50000"/>
                      </a:schemeClr>
                    </a:solidFill>
                  </a:rPr>
                  <a:t>definir el esquema de trabajo, responsables, fechas límite de entrega, fuentes de información para los soportes, repositorios de información (si aplica), u otros aspectos necesarios para facilitar el diligenciamiento de los formularios.</a:t>
                </a: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FB7395-D235-BE61-2251-E2AE588FF5E5}"/>
                </a:ext>
              </a:extLst>
            </p:cNvPr>
            <p:cNvSpPr/>
            <p:nvPr/>
          </p:nvSpPr>
          <p:spPr>
            <a:xfrm>
              <a:off x="82707" y="1613271"/>
              <a:ext cx="1765143" cy="1703520"/>
            </a:xfrm>
            <a:custGeom>
              <a:avLst/>
              <a:gdLst>
                <a:gd name="connsiteX0" fmla="*/ 1474175 w 1903436"/>
                <a:gd name="connsiteY0" fmla="*/ 1031 h 1903437"/>
                <a:gd name="connsiteX1" fmla="*/ 1786145 w 1903436"/>
                <a:gd name="connsiteY1" fmla="*/ 117291 h 1903437"/>
                <a:gd name="connsiteX2" fmla="*/ 1786145 w 1903436"/>
                <a:gd name="connsiteY2" fmla="*/ 683623 h 1903437"/>
                <a:gd name="connsiteX3" fmla="*/ 1786138 w 1903436"/>
                <a:gd name="connsiteY3" fmla="*/ 683629 h 1903437"/>
                <a:gd name="connsiteX4" fmla="*/ 683629 w 1903436"/>
                <a:gd name="connsiteY4" fmla="*/ 1786138 h 1903437"/>
                <a:gd name="connsiteX5" fmla="*/ 683622 w 1903436"/>
                <a:gd name="connsiteY5" fmla="*/ 1786146 h 1903437"/>
                <a:gd name="connsiteX6" fmla="*/ 117291 w 1903436"/>
                <a:gd name="connsiteY6" fmla="*/ 1786146 h 1903437"/>
                <a:gd name="connsiteX7" fmla="*/ 117291 w 1903436"/>
                <a:gd name="connsiteY7" fmla="*/ 1219814 h 1903437"/>
                <a:gd name="connsiteX8" fmla="*/ 1219814 w 1903436"/>
                <a:gd name="connsiteY8" fmla="*/ 117291 h 1903437"/>
                <a:gd name="connsiteX9" fmla="*/ 1219815 w 1903436"/>
                <a:gd name="connsiteY9" fmla="*/ 117290 h 1903437"/>
                <a:gd name="connsiteX10" fmla="*/ 1282634 w 1903436"/>
                <a:gd name="connsiteY10" fmla="*/ 65977 h 1903437"/>
                <a:gd name="connsiteX11" fmla="*/ 1474175 w 1903436"/>
                <a:gd name="connsiteY11" fmla="*/ 1031 h 19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3436" h="1903437">
                  <a:moveTo>
                    <a:pt x="1474175" y="1031"/>
                  </a:moveTo>
                  <a:cubicBezTo>
                    <a:pt x="1586036" y="-6987"/>
                    <a:pt x="1700621" y="31767"/>
                    <a:pt x="1786145" y="117291"/>
                  </a:cubicBezTo>
                  <a:cubicBezTo>
                    <a:pt x="1942533" y="273679"/>
                    <a:pt x="1942533" y="527235"/>
                    <a:pt x="1786145" y="683623"/>
                  </a:cubicBezTo>
                  <a:lnTo>
                    <a:pt x="1786138" y="683629"/>
                  </a:lnTo>
                  <a:lnTo>
                    <a:pt x="683629" y="1786138"/>
                  </a:lnTo>
                  <a:lnTo>
                    <a:pt x="683622" y="1786146"/>
                  </a:lnTo>
                  <a:cubicBezTo>
                    <a:pt x="527234" y="1942534"/>
                    <a:pt x="273679" y="1942534"/>
                    <a:pt x="117291" y="1786146"/>
                  </a:cubicBezTo>
                  <a:cubicBezTo>
                    <a:pt x="-39097" y="1629758"/>
                    <a:pt x="-39097" y="1376202"/>
                    <a:pt x="117291" y="1219814"/>
                  </a:cubicBezTo>
                  <a:lnTo>
                    <a:pt x="1219814" y="117291"/>
                  </a:lnTo>
                  <a:lnTo>
                    <a:pt x="1219815" y="117290"/>
                  </a:lnTo>
                  <a:lnTo>
                    <a:pt x="1282634" y="65977"/>
                  </a:lnTo>
                  <a:cubicBezTo>
                    <a:pt x="1340924" y="27491"/>
                    <a:pt x="1407059" y="5842"/>
                    <a:pt x="1474175" y="1031"/>
                  </a:cubicBezTo>
                  <a:close/>
                </a:path>
              </a:pathLst>
            </a:custGeom>
            <a:solidFill>
              <a:srgbClr val="FFEEA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A53085-6597-9D87-007D-283E83574647}"/>
                </a:ext>
              </a:extLst>
            </p:cNvPr>
            <p:cNvSpPr/>
            <p:nvPr/>
          </p:nvSpPr>
          <p:spPr>
            <a:xfrm rot="5400000">
              <a:off x="-45987" y="2722206"/>
              <a:ext cx="1764000" cy="1702800"/>
            </a:xfrm>
            <a:custGeom>
              <a:avLst/>
              <a:gdLst>
                <a:gd name="connsiteX0" fmla="*/ 1474175 w 1903436"/>
                <a:gd name="connsiteY0" fmla="*/ 1031 h 1903437"/>
                <a:gd name="connsiteX1" fmla="*/ 1786145 w 1903436"/>
                <a:gd name="connsiteY1" fmla="*/ 117291 h 1903437"/>
                <a:gd name="connsiteX2" fmla="*/ 1786145 w 1903436"/>
                <a:gd name="connsiteY2" fmla="*/ 683623 h 1903437"/>
                <a:gd name="connsiteX3" fmla="*/ 1786138 w 1903436"/>
                <a:gd name="connsiteY3" fmla="*/ 683629 h 1903437"/>
                <a:gd name="connsiteX4" fmla="*/ 683629 w 1903436"/>
                <a:gd name="connsiteY4" fmla="*/ 1786138 h 1903437"/>
                <a:gd name="connsiteX5" fmla="*/ 683622 w 1903436"/>
                <a:gd name="connsiteY5" fmla="*/ 1786146 h 1903437"/>
                <a:gd name="connsiteX6" fmla="*/ 117291 w 1903436"/>
                <a:gd name="connsiteY6" fmla="*/ 1786146 h 1903437"/>
                <a:gd name="connsiteX7" fmla="*/ 117291 w 1903436"/>
                <a:gd name="connsiteY7" fmla="*/ 1219814 h 1903437"/>
                <a:gd name="connsiteX8" fmla="*/ 1219814 w 1903436"/>
                <a:gd name="connsiteY8" fmla="*/ 117291 h 1903437"/>
                <a:gd name="connsiteX9" fmla="*/ 1219815 w 1903436"/>
                <a:gd name="connsiteY9" fmla="*/ 117290 h 1903437"/>
                <a:gd name="connsiteX10" fmla="*/ 1282634 w 1903436"/>
                <a:gd name="connsiteY10" fmla="*/ 65977 h 1903437"/>
                <a:gd name="connsiteX11" fmla="*/ 1474175 w 1903436"/>
                <a:gd name="connsiteY11" fmla="*/ 1031 h 19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3436" h="1903437">
                  <a:moveTo>
                    <a:pt x="1474175" y="1031"/>
                  </a:moveTo>
                  <a:cubicBezTo>
                    <a:pt x="1586036" y="-6987"/>
                    <a:pt x="1700621" y="31767"/>
                    <a:pt x="1786145" y="117291"/>
                  </a:cubicBezTo>
                  <a:cubicBezTo>
                    <a:pt x="1942533" y="273679"/>
                    <a:pt x="1942533" y="527235"/>
                    <a:pt x="1786145" y="683623"/>
                  </a:cubicBezTo>
                  <a:lnTo>
                    <a:pt x="1786138" y="683629"/>
                  </a:lnTo>
                  <a:lnTo>
                    <a:pt x="683629" y="1786138"/>
                  </a:lnTo>
                  <a:lnTo>
                    <a:pt x="683622" y="1786146"/>
                  </a:lnTo>
                  <a:cubicBezTo>
                    <a:pt x="527234" y="1942534"/>
                    <a:pt x="273679" y="1942534"/>
                    <a:pt x="117291" y="1786146"/>
                  </a:cubicBezTo>
                  <a:cubicBezTo>
                    <a:pt x="-39097" y="1629758"/>
                    <a:pt x="-39097" y="1376202"/>
                    <a:pt x="117291" y="1219814"/>
                  </a:cubicBezTo>
                  <a:lnTo>
                    <a:pt x="1219814" y="117291"/>
                  </a:lnTo>
                  <a:lnTo>
                    <a:pt x="1219815" y="117290"/>
                  </a:lnTo>
                  <a:lnTo>
                    <a:pt x="1282634" y="65977"/>
                  </a:lnTo>
                  <a:cubicBezTo>
                    <a:pt x="1340924" y="27491"/>
                    <a:pt x="1407059" y="5842"/>
                    <a:pt x="1474175" y="1031"/>
                  </a:cubicBezTo>
                  <a:close/>
                </a:path>
              </a:pathLst>
            </a:custGeom>
            <a:solidFill>
              <a:srgbClr val="FFEA93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536470" y="999240"/>
            <a:ext cx="70193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200" b="1" kern="0" dirty="0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Coordinación interna para el análisis de los temas evaluados</a:t>
            </a:r>
          </a:p>
        </p:txBody>
      </p:sp>
      <p:sp>
        <p:nvSpPr>
          <p:cNvPr id="16" name="Título 3"/>
          <p:cNvSpPr>
            <a:spLocks noGrp="1"/>
          </p:cNvSpPr>
          <p:nvPr>
            <p:ph type="title"/>
          </p:nvPr>
        </p:nvSpPr>
        <p:spPr>
          <a:xfrm>
            <a:off x="1325102" y="167095"/>
            <a:ext cx="6368233" cy="393126"/>
          </a:xfrm>
        </p:spPr>
        <p:txBody>
          <a:bodyPr/>
          <a:lstStyle/>
          <a:p>
            <a:r>
              <a:rPr lang="es-MX" sz="1600" dirty="0"/>
              <a:t>Recomendaciones generales antes de diligenciar el formulario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28797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Aspectos técnicos clave</a:t>
            </a:r>
          </a:p>
        </p:txBody>
      </p:sp>
      <p:sp>
        <p:nvSpPr>
          <p:cNvPr id="4" name="Arrow: Pentagon 10">
            <a:extLst>
              <a:ext uri="{FF2B5EF4-FFF2-40B4-BE49-F238E27FC236}">
                <a16:creationId xmlns:a16="http://schemas.microsoft.com/office/drawing/2014/main" id="{CF3343B6-4FD3-46FF-B326-7BA3C930216A}"/>
              </a:ext>
            </a:extLst>
          </p:cNvPr>
          <p:cNvSpPr/>
          <p:nvPr/>
        </p:nvSpPr>
        <p:spPr>
          <a:xfrm>
            <a:off x="1232490" y="1768682"/>
            <a:ext cx="1689100" cy="371781"/>
          </a:xfrm>
          <a:prstGeom prst="homePlate">
            <a:avLst>
              <a:gd name="adj" fmla="val 32883"/>
            </a:avLst>
          </a:prstGeom>
          <a:solidFill>
            <a:srgbClr val="FCCC0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CE1BC761-7772-41CC-9B60-832C7AAA2BE3}"/>
              </a:ext>
            </a:extLst>
          </p:cNvPr>
          <p:cNvSpPr/>
          <p:nvPr/>
        </p:nvSpPr>
        <p:spPr>
          <a:xfrm>
            <a:off x="1232491" y="1317084"/>
            <a:ext cx="226017" cy="3303499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Arrow: Pentagon 13">
            <a:extLst>
              <a:ext uri="{FF2B5EF4-FFF2-40B4-BE49-F238E27FC236}">
                <a16:creationId xmlns:a16="http://schemas.microsoft.com/office/drawing/2014/main" id="{D590F810-5CB0-4F68-8113-0E3D1A20C3BC}"/>
              </a:ext>
            </a:extLst>
          </p:cNvPr>
          <p:cNvSpPr/>
          <p:nvPr/>
        </p:nvSpPr>
        <p:spPr>
          <a:xfrm>
            <a:off x="3673388" y="1768682"/>
            <a:ext cx="1689100" cy="371781"/>
          </a:xfrm>
          <a:prstGeom prst="homePlate">
            <a:avLst>
              <a:gd name="adj" fmla="val 32883"/>
            </a:avLst>
          </a:prstGeom>
          <a:solidFill>
            <a:srgbClr val="3467C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77425D4A-728E-4129-91CD-D25359D0B213}"/>
              </a:ext>
            </a:extLst>
          </p:cNvPr>
          <p:cNvSpPr/>
          <p:nvPr/>
        </p:nvSpPr>
        <p:spPr>
          <a:xfrm>
            <a:off x="3673388" y="1317084"/>
            <a:ext cx="226017" cy="3303499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Arrow: Pentagon 16">
            <a:extLst>
              <a:ext uri="{FF2B5EF4-FFF2-40B4-BE49-F238E27FC236}">
                <a16:creationId xmlns:a16="http://schemas.microsoft.com/office/drawing/2014/main" id="{11B6FB9F-F2C8-4E80-AA79-8DBF9E01481C}"/>
              </a:ext>
            </a:extLst>
          </p:cNvPr>
          <p:cNvSpPr/>
          <p:nvPr/>
        </p:nvSpPr>
        <p:spPr>
          <a:xfrm>
            <a:off x="6093506" y="1768682"/>
            <a:ext cx="1689100" cy="371781"/>
          </a:xfrm>
          <a:prstGeom prst="homePlate">
            <a:avLst>
              <a:gd name="adj" fmla="val 32883"/>
            </a:avLst>
          </a:prstGeom>
          <a:solidFill>
            <a:srgbClr val="F36F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cap="all" dirty="0">
              <a:solidFill>
                <a:schemeClr val="bg1"/>
              </a:solidFill>
            </a:endParaRPr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D08CE655-DF83-4B80-BF74-209C028D5855}"/>
              </a:ext>
            </a:extLst>
          </p:cNvPr>
          <p:cNvSpPr/>
          <p:nvPr/>
        </p:nvSpPr>
        <p:spPr>
          <a:xfrm>
            <a:off x="6093507" y="1317084"/>
            <a:ext cx="226017" cy="3303499"/>
          </a:xfrm>
          <a:custGeom>
            <a:avLst/>
            <a:gdLst>
              <a:gd name="connsiteX0" fmla="*/ 0 w 160867"/>
              <a:gd name="connsiteY0" fmla="*/ 0 h 4404665"/>
              <a:gd name="connsiteX1" fmla="*/ 10837 w 160867"/>
              <a:gd name="connsiteY1" fmla="*/ 53058 h 4404665"/>
              <a:gd name="connsiteX2" fmla="*/ 160867 w 160867"/>
              <a:gd name="connsiteY2" fmla="*/ 2202332 h 4404665"/>
              <a:gd name="connsiteX3" fmla="*/ 10837 w 160867"/>
              <a:gd name="connsiteY3" fmla="*/ 4351607 h 4404665"/>
              <a:gd name="connsiteX4" fmla="*/ 0 w 160867"/>
              <a:gd name="connsiteY4" fmla="*/ 4404665 h 44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7" h="4404665">
                <a:moveTo>
                  <a:pt x="0" y="0"/>
                </a:moveTo>
                <a:lnTo>
                  <a:pt x="10837" y="53058"/>
                </a:lnTo>
                <a:cubicBezTo>
                  <a:pt x="103533" y="603105"/>
                  <a:pt x="160867" y="1362988"/>
                  <a:pt x="160867" y="2202332"/>
                </a:cubicBezTo>
                <a:cubicBezTo>
                  <a:pt x="160867" y="3041676"/>
                  <a:pt x="103533" y="3801560"/>
                  <a:pt x="10837" y="4351607"/>
                </a:cubicBezTo>
                <a:lnTo>
                  <a:pt x="0" y="440466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61000">
                <a:schemeClr val="tx1">
                  <a:alpha val="0"/>
                </a:schemeClr>
              </a:gs>
              <a:gs pos="92000">
                <a:schemeClr val="tx1">
                  <a:alpha val="3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1CF95402-0D7A-4BB9-A4E4-107D58C3D02A}"/>
              </a:ext>
            </a:extLst>
          </p:cNvPr>
          <p:cNvSpPr txBox="1"/>
          <p:nvPr/>
        </p:nvSpPr>
        <p:spPr>
          <a:xfrm>
            <a:off x="1382896" y="2206476"/>
            <a:ext cx="1463082" cy="236218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Conozca el material de apoyo disponible para orientar el ingreso y diligenciamiento al aplicativo FURAG tales como:</a:t>
            </a:r>
          </a:p>
          <a:p>
            <a:pPr marL="171450" indent="-171450" algn="just">
              <a:spcAft>
                <a:spcPts val="9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Instructivos</a:t>
            </a:r>
          </a:p>
          <a:p>
            <a:pPr marL="171450" indent="-171450" algn="just">
              <a:spcAft>
                <a:spcPts val="9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Vídeos tutoriales</a:t>
            </a:r>
          </a:p>
          <a:p>
            <a:pPr marL="171450" indent="-171450" algn="just">
              <a:spcAft>
                <a:spcPts val="9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Circulares</a:t>
            </a:r>
          </a:p>
          <a:p>
            <a:pPr marL="171450" indent="-171450" algn="just">
              <a:spcAft>
                <a:spcPts val="9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Preguntas frecuentes</a:t>
            </a:r>
          </a:p>
          <a:p>
            <a:pPr marL="171450" indent="-171450" algn="just">
              <a:spcAft>
                <a:spcPts val="9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 otros.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B9942FFF-4B05-41E6-9928-DC0C95DF01CC}"/>
              </a:ext>
            </a:extLst>
          </p:cNvPr>
          <p:cNvSpPr txBox="1"/>
          <p:nvPr/>
        </p:nvSpPr>
        <p:spPr>
          <a:xfrm>
            <a:off x="3823981" y="2294528"/>
            <a:ext cx="1463082" cy="8617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la navegación en el aplicativo, se recomienda usar la última versión de Google Chrome, Firefox o Safari. </a:t>
            </a:r>
          </a:p>
        </p:txBody>
      </p:sp>
      <p:sp>
        <p:nvSpPr>
          <p:cNvPr id="12" name="TextBox 33">
            <a:extLst>
              <a:ext uri="{FF2B5EF4-FFF2-40B4-BE49-F238E27FC236}">
                <a16:creationId xmlns:a16="http://schemas.microsoft.com/office/drawing/2014/main" id="{4784787E-F974-4EAE-90FF-580F9EB29DD0}"/>
              </a:ext>
            </a:extLst>
          </p:cNvPr>
          <p:cNvSpPr txBox="1"/>
          <p:nvPr/>
        </p:nvSpPr>
        <p:spPr>
          <a:xfrm>
            <a:off x="6181438" y="2294528"/>
            <a:ext cx="1739254" cy="186204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just">
              <a:spcAft>
                <a:spcPts val="9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Valide las restricciones de seguridad de la información (firewall) de los equipos de computó.</a:t>
            </a:r>
          </a:p>
          <a:p>
            <a:pPr marL="171450" indent="-171450" algn="just">
              <a:spcAft>
                <a:spcPts val="9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Asegure una conexión estable a internet.</a:t>
            </a:r>
          </a:p>
          <a:p>
            <a:pPr marL="171450" indent="-171450" algn="just">
              <a:spcAft>
                <a:spcPts val="9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ser necesario borre el historial de navegación y la memoría caché del navegador.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97365" y="769708"/>
            <a:ext cx="7800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sz="1200" i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Antes de ingresar al formulario, tenga en cuenta los siguientes pasos y recomendaciones: </a:t>
            </a:r>
          </a:p>
        </p:txBody>
      </p:sp>
      <p:graphicFrame>
        <p:nvGraphicFramePr>
          <p:cNvPr id="40" name="Tabla 39"/>
          <p:cNvGraphicFramePr>
            <a:graphicFrameLocks noGrp="1"/>
          </p:cNvGraphicFramePr>
          <p:nvPr/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82" y="1498305"/>
            <a:ext cx="605123" cy="605123"/>
          </a:xfrm>
          <a:prstGeom prst="rect">
            <a:avLst/>
          </a:prstGeom>
        </p:spPr>
      </p:pic>
      <p:pic>
        <p:nvPicPr>
          <p:cNvPr id="39" name="Marcador de contenido 3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52" y="1603807"/>
            <a:ext cx="536656" cy="536656"/>
          </a:xfr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68" y="1572931"/>
            <a:ext cx="515180" cy="5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413B20-D320-2367-2E94-DA0D951F11C0}"/>
              </a:ext>
            </a:extLst>
          </p:cNvPr>
          <p:cNvSpPr/>
          <p:nvPr/>
        </p:nvSpPr>
        <p:spPr>
          <a:xfrm flipH="1">
            <a:off x="0" y="1371638"/>
            <a:ext cx="5285790" cy="831461"/>
          </a:xfrm>
          <a:custGeom>
            <a:avLst/>
            <a:gdLst>
              <a:gd name="connsiteX0" fmla="*/ 5159274 w 5713582"/>
              <a:gd name="connsiteY0" fmla="*/ 0 h 1108615"/>
              <a:gd name="connsiteX1" fmla="*/ 577613 w 5713582"/>
              <a:gd name="connsiteY1" fmla="*/ 0 h 1108615"/>
              <a:gd name="connsiteX2" fmla="*/ 267695 w 5713582"/>
              <a:gd name="connsiteY2" fmla="*/ 94667 h 1108615"/>
              <a:gd name="connsiteX3" fmla="*/ 191708 w 5713582"/>
              <a:gd name="connsiteY3" fmla="*/ 157363 h 1108615"/>
              <a:gd name="connsiteX4" fmla="*/ 180669 w 5713582"/>
              <a:gd name="connsiteY4" fmla="*/ 168401 h 1108615"/>
              <a:gd name="connsiteX5" fmla="*/ 139515 w 5713582"/>
              <a:gd name="connsiteY5" fmla="*/ 209555 h 1108615"/>
              <a:gd name="connsiteX6" fmla="*/ 0 w 5713582"/>
              <a:gd name="connsiteY6" fmla="*/ 546377 h 1108615"/>
              <a:gd name="connsiteX7" fmla="*/ 759 w 5713582"/>
              <a:gd name="connsiteY7" fmla="*/ 554307 h 1108615"/>
              <a:gd name="connsiteX8" fmla="*/ 0 w 5713582"/>
              <a:gd name="connsiteY8" fmla="*/ 562238 h 1108615"/>
              <a:gd name="connsiteX9" fmla="*/ 139515 w 5713582"/>
              <a:gd name="connsiteY9" fmla="*/ 899060 h 1108615"/>
              <a:gd name="connsiteX10" fmla="*/ 180673 w 5713582"/>
              <a:gd name="connsiteY10" fmla="*/ 940218 h 1108615"/>
              <a:gd name="connsiteX11" fmla="*/ 185659 w 5713582"/>
              <a:gd name="connsiteY11" fmla="*/ 946261 h 1108615"/>
              <a:gd name="connsiteX12" fmla="*/ 191702 w 5713582"/>
              <a:gd name="connsiteY12" fmla="*/ 951247 h 1108615"/>
              <a:gd name="connsiteX13" fmla="*/ 200782 w 5713582"/>
              <a:gd name="connsiteY13" fmla="*/ 958739 h 1108615"/>
              <a:gd name="connsiteX14" fmla="*/ 200793 w 5713582"/>
              <a:gd name="connsiteY14" fmla="*/ 958749 h 1108615"/>
              <a:gd name="connsiteX15" fmla="*/ 191701 w 5713582"/>
              <a:gd name="connsiteY15" fmla="*/ 951248 h 1108615"/>
              <a:gd name="connsiteX16" fmla="*/ 345009 w 5713582"/>
              <a:gd name="connsiteY16" fmla="*/ 1104556 h 1108615"/>
              <a:gd name="connsiteX17" fmla="*/ 351005 w 5713582"/>
              <a:gd name="connsiteY17" fmla="*/ 1104561 h 1108615"/>
              <a:gd name="connsiteX18" fmla="*/ 351005 w 5713582"/>
              <a:gd name="connsiteY18" fmla="*/ 1108615 h 1108615"/>
              <a:gd name="connsiteX19" fmla="*/ 371960 w 5713582"/>
              <a:gd name="connsiteY19" fmla="*/ 1108615 h 1108615"/>
              <a:gd name="connsiteX20" fmla="*/ 1880720 w 5713582"/>
              <a:gd name="connsiteY20" fmla="*/ 1108615 h 1108615"/>
              <a:gd name="connsiteX21" fmla="*/ 4470569 w 5713582"/>
              <a:gd name="connsiteY21" fmla="*/ 1108615 h 1108615"/>
              <a:gd name="connsiteX22" fmla="*/ 4470569 w 5713582"/>
              <a:gd name="connsiteY22" fmla="*/ 1108033 h 1108615"/>
              <a:gd name="connsiteX23" fmla="*/ 5159284 w 5713582"/>
              <a:gd name="connsiteY23" fmla="*/ 1108613 h 1108615"/>
              <a:gd name="connsiteX24" fmla="*/ 5270986 w 5713582"/>
              <a:gd name="connsiteY24" fmla="*/ 1097353 h 1108615"/>
              <a:gd name="connsiteX25" fmla="*/ 5713582 w 5713582"/>
              <a:gd name="connsiteY25" fmla="*/ 554307 h 1108615"/>
              <a:gd name="connsiteX26" fmla="*/ 5159274 w 5713582"/>
              <a:gd name="connsiteY26" fmla="*/ 0 h 1108615"/>
              <a:gd name="connsiteX0" fmla="*/ 5159274 w 5713582"/>
              <a:gd name="connsiteY0" fmla="*/ 0 h 1108615"/>
              <a:gd name="connsiteX1" fmla="*/ 577613 w 5713582"/>
              <a:gd name="connsiteY1" fmla="*/ 0 h 1108615"/>
              <a:gd name="connsiteX2" fmla="*/ 267695 w 5713582"/>
              <a:gd name="connsiteY2" fmla="*/ 94667 h 1108615"/>
              <a:gd name="connsiteX3" fmla="*/ 191708 w 5713582"/>
              <a:gd name="connsiteY3" fmla="*/ 157363 h 1108615"/>
              <a:gd name="connsiteX4" fmla="*/ 180669 w 5713582"/>
              <a:gd name="connsiteY4" fmla="*/ 168401 h 1108615"/>
              <a:gd name="connsiteX5" fmla="*/ 139515 w 5713582"/>
              <a:gd name="connsiteY5" fmla="*/ 209555 h 1108615"/>
              <a:gd name="connsiteX6" fmla="*/ 0 w 5713582"/>
              <a:gd name="connsiteY6" fmla="*/ 546377 h 1108615"/>
              <a:gd name="connsiteX7" fmla="*/ 759 w 5713582"/>
              <a:gd name="connsiteY7" fmla="*/ 554307 h 1108615"/>
              <a:gd name="connsiteX8" fmla="*/ 0 w 5713582"/>
              <a:gd name="connsiteY8" fmla="*/ 562238 h 1108615"/>
              <a:gd name="connsiteX9" fmla="*/ 139515 w 5713582"/>
              <a:gd name="connsiteY9" fmla="*/ 899060 h 1108615"/>
              <a:gd name="connsiteX10" fmla="*/ 180673 w 5713582"/>
              <a:gd name="connsiteY10" fmla="*/ 940218 h 1108615"/>
              <a:gd name="connsiteX11" fmla="*/ 185659 w 5713582"/>
              <a:gd name="connsiteY11" fmla="*/ 946261 h 1108615"/>
              <a:gd name="connsiteX12" fmla="*/ 191702 w 5713582"/>
              <a:gd name="connsiteY12" fmla="*/ 951247 h 1108615"/>
              <a:gd name="connsiteX13" fmla="*/ 200782 w 5713582"/>
              <a:gd name="connsiteY13" fmla="*/ 958739 h 1108615"/>
              <a:gd name="connsiteX14" fmla="*/ 200793 w 5713582"/>
              <a:gd name="connsiteY14" fmla="*/ 958749 h 1108615"/>
              <a:gd name="connsiteX15" fmla="*/ 191701 w 5713582"/>
              <a:gd name="connsiteY15" fmla="*/ 951248 h 1108615"/>
              <a:gd name="connsiteX16" fmla="*/ 345009 w 5713582"/>
              <a:gd name="connsiteY16" fmla="*/ 1104556 h 1108615"/>
              <a:gd name="connsiteX17" fmla="*/ 351005 w 5713582"/>
              <a:gd name="connsiteY17" fmla="*/ 1108615 h 1108615"/>
              <a:gd name="connsiteX18" fmla="*/ 371960 w 5713582"/>
              <a:gd name="connsiteY18" fmla="*/ 1108615 h 1108615"/>
              <a:gd name="connsiteX19" fmla="*/ 1880720 w 5713582"/>
              <a:gd name="connsiteY19" fmla="*/ 1108615 h 1108615"/>
              <a:gd name="connsiteX20" fmla="*/ 4470569 w 5713582"/>
              <a:gd name="connsiteY20" fmla="*/ 1108615 h 1108615"/>
              <a:gd name="connsiteX21" fmla="*/ 4470569 w 5713582"/>
              <a:gd name="connsiteY21" fmla="*/ 1108033 h 1108615"/>
              <a:gd name="connsiteX22" fmla="*/ 5159284 w 5713582"/>
              <a:gd name="connsiteY22" fmla="*/ 1108613 h 1108615"/>
              <a:gd name="connsiteX23" fmla="*/ 5270986 w 5713582"/>
              <a:gd name="connsiteY23" fmla="*/ 1097353 h 1108615"/>
              <a:gd name="connsiteX24" fmla="*/ 5713582 w 5713582"/>
              <a:gd name="connsiteY24" fmla="*/ 554307 h 1108615"/>
              <a:gd name="connsiteX25" fmla="*/ 5159274 w 5713582"/>
              <a:gd name="connsiteY25" fmla="*/ 0 h 11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3582" h="1108615">
                <a:moveTo>
                  <a:pt x="5159274" y="0"/>
                </a:moveTo>
                <a:lnTo>
                  <a:pt x="577613" y="0"/>
                </a:lnTo>
                <a:cubicBezTo>
                  <a:pt x="462813" y="0"/>
                  <a:pt x="356163" y="34899"/>
                  <a:pt x="267695" y="94667"/>
                </a:cubicBezTo>
                <a:lnTo>
                  <a:pt x="191708" y="157363"/>
                </a:lnTo>
                <a:lnTo>
                  <a:pt x="180669" y="168401"/>
                </a:lnTo>
                <a:lnTo>
                  <a:pt x="139515" y="209555"/>
                </a:lnTo>
                <a:cubicBezTo>
                  <a:pt x="46505" y="302565"/>
                  <a:pt x="0" y="424471"/>
                  <a:pt x="0" y="546377"/>
                </a:cubicBezTo>
                <a:lnTo>
                  <a:pt x="759" y="554307"/>
                </a:lnTo>
                <a:lnTo>
                  <a:pt x="0" y="562238"/>
                </a:lnTo>
                <a:cubicBezTo>
                  <a:pt x="0" y="684144"/>
                  <a:pt x="46505" y="806048"/>
                  <a:pt x="139515" y="899060"/>
                </a:cubicBezTo>
                <a:lnTo>
                  <a:pt x="180673" y="940218"/>
                </a:lnTo>
                <a:lnTo>
                  <a:pt x="185659" y="946261"/>
                </a:lnTo>
                <a:lnTo>
                  <a:pt x="191702" y="951247"/>
                </a:lnTo>
                <a:lnTo>
                  <a:pt x="200782" y="958739"/>
                </a:lnTo>
                <a:cubicBezTo>
                  <a:pt x="200786" y="958742"/>
                  <a:pt x="200789" y="958746"/>
                  <a:pt x="200793" y="958749"/>
                </a:cubicBezTo>
                <a:lnTo>
                  <a:pt x="191701" y="951248"/>
                </a:lnTo>
                <a:lnTo>
                  <a:pt x="345009" y="1104556"/>
                </a:lnTo>
                <a:lnTo>
                  <a:pt x="351005" y="1108615"/>
                </a:lnTo>
                <a:lnTo>
                  <a:pt x="371960" y="1108615"/>
                </a:lnTo>
                <a:lnTo>
                  <a:pt x="1880720" y="1108615"/>
                </a:lnTo>
                <a:lnTo>
                  <a:pt x="4470569" y="1108615"/>
                </a:lnTo>
                <a:lnTo>
                  <a:pt x="4470569" y="1108033"/>
                </a:lnTo>
                <a:lnTo>
                  <a:pt x="5159284" y="1108613"/>
                </a:lnTo>
                <a:lnTo>
                  <a:pt x="5270986" y="1097353"/>
                </a:lnTo>
                <a:cubicBezTo>
                  <a:pt x="5523575" y="1045666"/>
                  <a:pt x="5713582" y="822175"/>
                  <a:pt x="5713582" y="554307"/>
                </a:cubicBezTo>
                <a:cubicBezTo>
                  <a:pt x="5713582" y="248172"/>
                  <a:pt x="5465410" y="0"/>
                  <a:pt x="5159274" y="0"/>
                </a:cubicBezTo>
                <a:close/>
              </a:path>
            </a:pathLst>
          </a:custGeom>
          <a:solidFill>
            <a:srgbClr val="FC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050978-A77F-0876-DB78-D46FD9170A57}"/>
              </a:ext>
            </a:extLst>
          </p:cNvPr>
          <p:cNvSpPr/>
          <p:nvPr/>
        </p:nvSpPr>
        <p:spPr>
          <a:xfrm flipH="1">
            <a:off x="-1" y="3409045"/>
            <a:ext cx="5150069" cy="922076"/>
          </a:xfrm>
          <a:custGeom>
            <a:avLst/>
            <a:gdLst>
              <a:gd name="connsiteX0" fmla="*/ 362263 w 5713582"/>
              <a:gd name="connsiteY0" fmla="*/ 1063789 h 1108613"/>
              <a:gd name="connsiteX1" fmla="*/ 387321 w 5713582"/>
              <a:gd name="connsiteY1" fmla="*/ 1073662 h 1108613"/>
              <a:gd name="connsiteX2" fmla="*/ 374362 w 5713582"/>
              <a:gd name="connsiteY2" fmla="*/ 1070166 h 1108613"/>
              <a:gd name="connsiteX3" fmla="*/ 5159275 w 5713582"/>
              <a:gd name="connsiteY3" fmla="*/ 0 h 1108613"/>
              <a:gd name="connsiteX4" fmla="*/ 2013954 w 5713582"/>
              <a:gd name="connsiteY4" fmla="*/ 0 h 1108613"/>
              <a:gd name="connsiteX5" fmla="*/ 346364 w 5713582"/>
              <a:gd name="connsiteY5" fmla="*/ 0 h 1108613"/>
              <a:gd name="connsiteX6" fmla="*/ 137709 w 5713582"/>
              <a:gd name="connsiteY6" fmla="*/ 208654 h 1108613"/>
              <a:gd name="connsiteX7" fmla="*/ 137704 w 5713582"/>
              <a:gd name="connsiteY7" fmla="*/ 208660 h 1108613"/>
              <a:gd name="connsiteX8" fmla="*/ 90173 w 5713582"/>
              <a:gd name="connsiteY8" fmla="*/ 266848 h 1108613"/>
              <a:gd name="connsiteX9" fmla="*/ 85569 w 5713582"/>
              <a:gd name="connsiteY9" fmla="*/ 275598 h 1108613"/>
              <a:gd name="connsiteX10" fmla="*/ 78477 w 5713582"/>
              <a:gd name="connsiteY10" fmla="*/ 284279 h 1108613"/>
              <a:gd name="connsiteX11" fmla="*/ 0 w 5713582"/>
              <a:gd name="connsiteY11" fmla="*/ 546376 h 1108613"/>
              <a:gd name="connsiteX12" fmla="*/ 0 w 5713582"/>
              <a:gd name="connsiteY12" fmla="*/ 546377 h 1108613"/>
              <a:gd name="connsiteX13" fmla="*/ 759 w 5713582"/>
              <a:gd name="connsiteY13" fmla="*/ 554307 h 1108613"/>
              <a:gd name="connsiteX14" fmla="*/ 0 w 5713582"/>
              <a:gd name="connsiteY14" fmla="*/ 562237 h 1108613"/>
              <a:gd name="connsiteX15" fmla="*/ 0 w 5713582"/>
              <a:gd name="connsiteY15" fmla="*/ 562238 h 1108613"/>
              <a:gd name="connsiteX16" fmla="*/ 139515 w 5713582"/>
              <a:gd name="connsiteY16" fmla="*/ 899060 h 1108613"/>
              <a:gd name="connsiteX17" fmla="*/ 180673 w 5713582"/>
              <a:gd name="connsiteY17" fmla="*/ 940218 h 1108613"/>
              <a:gd name="connsiteX18" fmla="*/ 185659 w 5713582"/>
              <a:gd name="connsiteY18" fmla="*/ 946261 h 1108613"/>
              <a:gd name="connsiteX19" fmla="*/ 191702 w 5713582"/>
              <a:gd name="connsiteY19" fmla="*/ 951247 h 1108613"/>
              <a:gd name="connsiteX20" fmla="*/ 267695 w 5713582"/>
              <a:gd name="connsiteY20" fmla="*/ 1013947 h 1108613"/>
              <a:gd name="connsiteX21" fmla="*/ 267728 w 5713582"/>
              <a:gd name="connsiteY21" fmla="*/ 1013965 h 1108613"/>
              <a:gd name="connsiteX22" fmla="*/ 267694 w 5713582"/>
              <a:gd name="connsiteY22" fmla="*/ 1013948 h 1108613"/>
              <a:gd name="connsiteX23" fmla="*/ 191701 w 5713582"/>
              <a:gd name="connsiteY23" fmla="*/ 951248 h 1108613"/>
              <a:gd name="connsiteX24" fmla="*/ 349066 w 5713582"/>
              <a:gd name="connsiteY24" fmla="*/ 1108613 h 1108613"/>
              <a:gd name="connsiteX25" fmla="*/ 5159285 w 5713582"/>
              <a:gd name="connsiteY25" fmla="*/ 1108613 h 1108613"/>
              <a:gd name="connsiteX26" fmla="*/ 5270987 w 5713582"/>
              <a:gd name="connsiteY26" fmla="*/ 1097353 h 1108613"/>
              <a:gd name="connsiteX27" fmla="*/ 5713582 w 5713582"/>
              <a:gd name="connsiteY27" fmla="*/ 554307 h 1108613"/>
              <a:gd name="connsiteX28" fmla="*/ 5159275 w 5713582"/>
              <a:gd name="connsiteY28" fmla="*/ 0 h 11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13582" h="1108613">
                <a:moveTo>
                  <a:pt x="362263" y="1063789"/>
                </a:moveTo>
                <a:lnTo>
                  <a:pt x="387321" y="1073662"/>
                </a:lnTo>
                <a:lnTo>
                  <a:pt x="374362" y="1070166"/>
                </a:lnTo>
                <a:close/>
                <a:moveTo>
                  <a:pt x="5159275" y="0"/>
                </a:moveTo>
                <a:lnTo>
                  <a:pt x="2013954" y="0"/>
                </a:lnTo>
                <a:lnTo>
                  <a:pt x="346364" y="0"/>
                </a:lnTo>
                <a:lnTo>
                  <a:pt x="137709" y="208654"/>
                </a:lnTo>
                <a:cubicBezTo>
                  <a:pt x="137707" y="208656"/>
                  <a:pt x="137706" y="208658"/>
                  <a:pt x="137704" y="208660"/>
                </a:cubicBezTo>
                <a:cubicBezTo>
                  <a:pt x="119597" y="226767"/>
                  <a:pt x="103753" y="246280"/>
                  <a:pt x="90173" y="266848"/>
                </a:cubicBezTo>
                <a:lnTo>
                  <a:pt x="85569" y="275598"/>
                </a:lnTo>
                <a:lnTo>
                  <a:pt x="78477" y="284279"/>
                </a:lnTo>
                <a:cubicBezTo>
                  <a:pt x="26159" y="363518"/>
                  <a:pt x="0" y="454947"/>
                  <a:pt x="0" y="546376"/>
                </a:cubicBezTo>
                <a:lnTo>
                  <a:pt x="0" y="546377"/>
                </a:lnTo>
                <a:lnTo>
                  <a:pt x="759" y="554307"/>
                </a:lnTo>
                <a:lnTo>
                  <a:pt x="0" y="562237"/>
                </a:lnTo>
                <a:lnTo>
                  <a:pt x="0" y="562238"/>
                </a:lnTo>
                <a:cubicBezTo>
                  <a:pt x="0" y="684144"/>
                  <a:pt x="46505" y="806048"/>
                  <a:pt x="139515" y="899060"/>
                </a:cubicBezTo>
                <a:lnTo>
                  <a:pt x="180673" y="940218"/>
                </a:lnTo>
                <a:lnTo>
                  <a:pt x="185659" y="946261"/>
                </a:lnTo>
                <a:lnTo>
                  <a:pt x="191702" y="951247"/>
                </a:lnTo>
                <a:lnTo>
                  <a:pt x="267695" y="1013947"/>
                </a:lnTo>
                <a:lnTo>
                  <a:pt x="267728" y="1013965"/>
                </a:lnTo>
                <a:cubicBezTo>
                  <a:pt x="267717" y="1013959"/>
                  <a:pt x="267705" y="1013954"/>
                  <a:pt x="267694" y="1013948"/>
                </a:cubicBezTo>
                <a:lnTo>
                  <a:pt x="191701" y="951248"/>
                </a:lnTo>
                <a:lnTo>
                  <a:pt x="349066" y="1108613"/>
                </a:lnTo>
                <a:lnTo>
                  <a:pt x="5159285" y="1108613"/>
                </a:lnTo>
                <a:lnTo>
                  <a:pt x="5270987" y="1097353"/>
                </a:lnTo>
                <a:cubicBezTo>
                  <a:pt x="5523575" y="1045666"/>
                  <a:pt x="5713582" y="822175"/>
                  <a:pt x="5713582" y="554307"/>
                </a:cubicBezTo>
                <a:cubicBezTo>
                  <a:pt x="5713582" y="248172"/>
                  <a:pt x="5465410" y="0"/>
                  <a:pt x="5159275" y="0"/>
                </a:cubicBezTo>
                <a:close/>
              </a:path>
            </a:pathLst>
          </a:custGeom>
          <a:solidFill>
            <a:srgbClr val="2E6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3E1D9A-D0C1-1720-F8E5-DFBD543C7510}"/>
              </a:ext>
            </a:extLst>
          </p:cNvPr>
          <p:cNvSpPr/>
          <p:nvPr/>
        </p:nvSpPr>
        <p:spPr>
          <a:xfrm flipH="1">
            <a:off x="3707828" y="2372859"/>
            <a:ext cx="5456764" cy="922077"/>
          </a:xfrm>
          <a:custGeom>
            <a:avLst/>
            <a:gdLst>
              <a:gd name="connsiteX0" fmla="*/ 5366367 w 5713583"/>
              <a:gd name="connsiteY0" fmla="*/ 0 h 1108613"/>
              <a:gd name="connsiteX1" fmla="*/ 554308 w 5713583"/>
              <a:gd name="connsiteY1" fmla="*/ 0 h 1108613"/>
              <a:gd name="connsiteX2" fmla="*/ 554307 w 5713583"/>
              <a:gd name="connsiteY2" fmla="*/ 0 h 1108613"/>
              <a:gd name="connsiteX3" fmla="*/ 0 w 5713583"/>
              <a:gd name="connsiteY3" fmla="*/ 554307 h 1108613"/>
              <a:gd name="connsiteX4" fmla="*/ 442595 w 5713583"/>
              <a:gd name="connsiteY4" fmla="*/ 1097353 h 1108613"/>
              <a:gd name="connsiteX5" fmla="*/ 554297 w 5713583"/>
              <a:gd name="connsiteY5" fmla="*/ 1108613 h 1108613"/>
              <a:gd name="connsiteX6" fmla="*/ 5368174 w 5713583"/>
              <a:gd name="connsiteY6" fmla="*/ 1108613 h 1108613"/>
              <a:gd name="connsiteX7" fmla="*/ 5578730 w 5713583"/>
              <a:gd name="connsiteY7" fmla="*/ 898057 h 1108613"/>
              <a:gd name="connsiteX8" fmla="*/ 5578736 w 5713583"/>
              <a:gd name="connsiteY8" fmla="*/ 898051 h 1108613"/>
              <a:gd name="connsiteX9" fmla="*/ 5626267 w 5713583"/>
              <a:gd name="connsiteY9" fmla="*/ 839863 h 1108613"/>
              <a:gd name="connsiteX10" fmla="*/ 5633228 w 5713583"/>
              <a:gd name="connsiteY10" fmla="*/ 826634 h 1108613"/>
              <a:gd name="connsiteX11" fmla="*/ 5635106 w 5713583"/>
              <a:gd name="connsiteY11" fmla="*/ 824335 h 1108613"/>
              <a:gd name="connsiteX12" fmla="*/ 5713583 w 5713583"/>
              <a:gd name="connsiteY12" fmla="*/ 562237 h 1108613"/>
              <a:gd name="connsiteX13" fmla="*/ 5712824 w 5713583"/>
              <a:gd name="connsiteY13" fmla="*/ 554307 h 1108613"/>
              <a:gd name="connsiteX14" fmla="*/ 5713583 w 5713583"/>
              <a:gd name="connsiteY14" fmla="*/ 546376 h 1108613"/>
              <a:gd name="connsiteX15" fmla="*/ 5635106 w 5713583"/>
              <a:gd name="connsiteY15" fmla="*/ 284279 h 1108613"/>
              <a:gd name="connsiteX16" fmla="*/ 5623741 w 5713583"/>
              <a:gd name="connsiteY16" fmla="*/ 270365 h 1108613"/>
              <a:gd name="connsiteX17" fmla="*/ 5622910 w 5713583"/>
              <a:gd name="connsiteY17" fmla="*/ 268786 h 1108613"/>
              <a:gd name="connsiteX18" fmla="*/ 5568309 w 5713583"/>
              <a:gd name="connsiteY18" fmla="*/ 201943 h 11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3583" h="1108613">
                <a:moveTo>
                  <a:pt x="5366367" y="0"/>
                </a:moveTo>
                <a:lnTo>
                  <a:pt x="554308" y="0"/>
                </a:lnTo>
                <a:lnTo>
                  <a:pt x="554307" y="0"/>
                </a:lnTo>
                <a:cubicBezTo>
                  <a:pt x="248172" y="0"/>
                  <a:pt x="0" y="248172"/>
                  <a:pt x="0" y="554307"/>
                </a:cubicBezTo>
                <a:cubicBezTo>
                  <a:pt x="0" y="822175"/>
                  <a:pt x="190007" y="1045666"/>
                  <a:pt x="442595" y="1097353"/>
                </a:cubicBezTo>
                <a:lnTo>
                  <a:pt x="554297" y="1108613"/>
                </a:lnTo>
                <a:lnTo>
                  <a:pt x="5368174" y="1108613"/>
                </a:lnTo>
                <a:lnTo>
                  <a:pt x="5578730" y="898057"/>
                </a:lnTo>
                <a:lnTo>
                  <a:pt x="5578736" y="898051"/>
                </a:lnTo>
                <a:cubicBezTo>
                  <a:pt x="5596843" y="879944"/>
                  <a:pt x="5612686" y="860431"/>
                  <a:pt x="5626267" y="839863"/>
                </a:cubicBezTo>
                <a:lnTo>
                  <a:pt x="5633228" y="826634"/>
                </a:lnTo>
                <a:lnTo>
                  <a:pt x="5635106" y="824335"/>
                </a:lnTo>
                <a:cubicBezTo>
                  <a:pt x="5687424" y="745096"/>
                  <a:pt x="5713583" y="653667"/>
                  <a:pt x="5713583" y="562237"/>
                </a:cubicBezTo>
                <a:lnTo>
                  <a:pt x="5712824" y="554307"/>
                </a:lnTo>
                <a:lnTo>
                  <a:pt x="5713583" y="546376"/>
                </a:lnTo>
                <a:cubicBezTo>
                  <a:pt x="5713583" y="454947"/>
                  <a:pt x="5687424" y="363518"/>
                  <a:pt x="5635106" y="284279"/>
                </a:cubicBezTo>
                <a:lnTo>
                  <a:pt x="5623741" y="270365"/>
                </a:lnTo>
                <a:lnTo>
                  <a:pt x="5622910" y="268786"/>
                </a:lnTo>
                <a:cubicBezTo>
                  <a:pt x="5607310" y="245159"/>
                  <a:pt x="5589109" y="222743"/>
                  <a:pt x="5568309" y="201943"/>
                </a:cubicBezTo>
                <a:close/>
              </a:path>
            </a:pathLst>
          </a:custGeom>
          <a:solidFill>
            <a:srgbClr val="F36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FB7395-D235-BE61-2251-E2AE588FF5E5}"/>
              </a:ext>
            </a:extLst>
          </p:cNvPr>
          <p:cNvSpPr/>
          <p:nvPr/>
        </p:nvSpPr>
        <p:spPr>
          <a:xfrm>
            <a:off x="3624894" y="1373680"/>
            <a:ext cx="1765143" cy="1703520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rgbClr val="FFEEA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A53085-6597-9D87-007D-283E83574647}"/>
              </a:ext>
            </a:extLst>
          </p:cNvPr>
          <p:cNvSpPr/>
          <p:nvPr/>
        </p:nvSpPr>
        <p:spPr>
          <a:xfrm rot="5400000">
            <a:off x="3496200" y="2482615"/>
            <a:ext cx="1764000" cy="1702800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rgbClr val="FFE57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3" name="Graphic 22" descr="Badge 3 with solid fill">
            <a:extLst>
              <a:ext uri="{FF2B5EF4-FFF2-40B4-BE49-F238E27FC236}">
                <a16:creationId xmlns:a16="http://schemas.microsoft.com/office/drawing/2014/main" id="{B1E4BF29-3817-0783-3E5D-00487C19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8239" y="3626782"/>
            <a:ext cx="560360" cy="560360"/>
          </a:xfrm>
          <a:prstGeom prst="rect">
            <a:avLst/>
          </a:prstGeom>
        </p:spPr>
      </p:pic>
      <p:pic>
        <p:nvPicPr>
          <p:cNvPr id="25" name="Graphic 24" descr="Badge with solid fill">
            <a:extLst>
              <a:ext uri="{FF2B5EF4-FFF2-40B4-BE49-F238E27FC236}">
                <a16:creationId xmlns:a16="http://schemas.microsoft.com/office/drawing/2014/main" id="{A5ADD030-840C-2797-5587-17664A66C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1244" y="2532383"/>
            <a:ext cx="560360" cy="560360"/>
          </a:xfrm>
          <a:prstGeom prst="rect">
            <a:avLst/>
          </a:prstGeom>
        </p:spPr>
      </p:pic>
      <p:pic>
        <p:nvPicPr>
          <p:cNvPr id="27" name="Graphic 26" descr="Badge 1 with solid fill">
            <a:extLst>
              <a:ext uri="{FF2B5EF4-FFF2-40B4-BE49-F238E27FC236}">
                <a16:creationId xmlns:a16="http://schemas.microsoft.com/office/drawing/2014/main" id="{8FD7695C-5FDC-697A-6635-8F5EFC12A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0546" y="1390038"/>
            <a:ext cx="560360" cy="5603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354703" y="1729457"/>
            <a:ext cx="3868017" cy="30777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400" b="1" noProof="1">
                <a:solidFill>
                  <a:schemeClr val="accent6">
                    <a:lumMod val="75000"/>
                  </a:schemeClr>
                </a:solidFill>
              </a:rPr>
              <a:t>Sistema de Información de Trámites SUIT: </a:t>
            </a:r>
            <a:r>
              <a: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41" name="Rectángulo 40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115886" y="783316"/>
            <a:ext cx="5169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200" i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Una vez se tenga acceso a los formularios, es necesario tener en cuenta:</a:t>
            </a:r>
            <a:endParaRPr lang="es-ES" sz="1200" i="1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278892" y="1530662"/>
            <a:ext cx="47280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050" b="1" kern="0" dirty="0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Preguntas precargadas desde otros sistemas de información</a:t>
            </a:r>
            <a:endParaRPr lang="es-ES" sz="1050" b="1" kern="0" dirty="0">
              <a:solidFill>
                <a:srgbClr val="17375E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4918173" y="2711835"/>
            <a:ext cx="3868017" cy="47705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400" b="1" noProof="1">
                <a:solidFill>
                  <a:schemeClr val="tx2">
                    <a:lumMod val="75000"/>
                  </a:schemeClr>
                </a:solidFill>
              </a:rPr>
              <a:t>Información Ministerio de Hacienda: </a:t>
            </a:r>
            <a:r>
              <a:rPr lang="en-US" sz="1100" noProof="1">
                <a:solidFill>
                  <a:schemeClr val="bg1"/>
                </a:solidFill>
              </a:rPr>
              <a:t>Para las entidades de nación que les aplica la política de Gestión Presupuestal, </a:t>
            </a:r>
            <a:endParaRPr lang="en-US" sz="1050" noProof="1">
              <a:solidFill>
                <a:schemeClr val="bg1"/>
              </a:solidFill>
            </a:endParaRPr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278892" y="3623491"/>
            <a:ext cx="3868017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200" noProof="1">
                <a:solidFill>
                  <a:schemeClr val="bg1"/>
                </a:solidFill>
              </a:rPr>
              <a:t>Las preguntas de la política de Control Interno (tanto Jefe de Planeación como Jefe de Control Interno), no se podrá asignar con la funcionalidad del aplicativo.</a:t>
            </a:r>
            <a:endParaRPr lang="en-US" sz="1200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198097" y="3441609"/>
            <a:ext cx="36074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050" b="1" kern="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Asignación de preguntas de los formularios</a:t>
            </a:r>
            <a:endParaRPr lang="es-ES" sz="1050" b="1" kern="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4820546" y="2439770"/>
            <a:ext cx="41943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050" b="1" kern="0" dirty="0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Preguntas precargadas desde otros sistemas de información</a:t>
            </a:r>
            <a:endParaRPr lang="es-ES" sz="1050" b="1" kern="0" dirty="0">
              <a:solidFill>
                <a:srgbClr val="17375E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1323348" y="179902"/>
            <a:ext cx="6368233" cy="39312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MX" sz="1600" dirty="0"/>
              <a:t>Recomendaciones generales antes de diligenciar el formulario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42553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413B20-D320-2367-2E94-DA0D951F11C0}"/>
              </a:ext>
            </a:extLst>
          </p:cNvPr>
          <p:cNvSpPr/>
          <p:nvPr/>
        </p:nvSpPr>
        <p:spPr>
          <a:xfrm flipH="1">
            <a:off x="-1" y="1466907"/>
            <a:ext cx="5456759" cy="831461"/>
          </a:xfrm>
          <a:custGeom>
            <a:avLst/>
            <a:gdLst>
              <a:gd name="connsiteX0" fmla="*/ 5159274 w 5713582"/>
              <a:gd name="connsiteY0" fmla="*/ 0 h 1108615"/>
              <a:gd name="connsiteX1" fmla="*/ 577613 w 5713582"/>
              <a:gd name="connsiteY1" fmla="*/ 0 h 1108615"/>
              <a:gd name="connsiteX2" fmla="*/ 267695 w 5713582"/>
              <a:gd name="connsiteY2" fmla="*/ 94667 h 1108615"/>
              <a:gd name="connsiteX3" fmla="*/ 191708 w 5713582"/>
              <a:gd name="connsiteY3" fmla="*/ 157363 h 1108615"/>
              <a:gd name="connsiteX4" fmla="*/ 180669 w 5713582"/>
              <a:gd name="connsiteY4" fmla="*/ 168401 h 1108615"/>
              <a:gd name="connsiteX5" fmla="*/ 139515 w 5713582"/>
              <a:gd name="connsiteY5" fmla="*/ 209555 h 1108615"/>
              <a:gd name="connsiteX6" fmla="*/ 0 w 5713582"/>
              <a:gd name="connsiteY6" fmla="*/ 546377 h 1108615"/>
              <a:gd name="connsiteX7" fmla="*/ 759 w 5713582"/>
              <a:gd name="connsiteY7" fmla="*/ 554307 h 1108615"/>
              <a:gd name="connsiteX8" fmla="*/ 0 w 5713582"/>
              <a:gd name="connsiteY8" fmla="*/ 562238 h 1108615"/>
              <a:gd name="connsiteX9" fmla="*/ 139515 w 5713582"/>
              <a:gd name="connsiteY9" fmla="*/ 899060 h 1108615"/>
              <a:gd name="connsiteX10" fmla="*/ 180673 w 5713582"/>
              <a:gd name="connsiteY10" fmla="*/ 940218 h 1108615"/>
              <a:gd name="connsiteX11" fmla="*/ 185659 w 5713582"/>
              <a:gd name="connsiteY11" fmla="*/ 946261 h 1108615"/>
              <a:gd name="connsiteX12" fmla="*/ 191702 w 5713582"/>
              <a:gd name="connsiteY12" fmla="*/ 951247 h 1108615"/>
              <a:gd name="connsiteX13" fmla="*/ 200782 w 5713582"/>
              <a:gd name="connsiteY13" fmla="*/ 958739 h 1108615"/>
              <a:gd name="connsiteX14" fmla="*/ 200793 w 5713582"/>
              <a:gd name="connsiteY14" fmla="*/ 958749 h 1108615"/>
              <a:gd name="connsiteX15" fmla="*/ 191701 w 5713582"/>
              <a:gd name="connsiteY15" fmla="*/ 951248 h 1108615"/>
              <a:gd name="connsiteX16" fmla="*/ 345009 w 5713582"/>
              <a:gd name="connsiteY16" fmla="*/ 1104556 h 1108615"/>
              <a:gd name="connsiteX17" fmla="*/ 351005 w 5713582"/>
              <a:gd name="connsiteY17" fmla="*/ 1104561 h 1108615"/>
              <a:gd name="connsiteX18" fmla="*/ 351005 w 5713582"/>
              <a:gd name="connsiteY18" fmla="*/ 1108615 h 1108615"/>
              <a:gd name="connsiteX19" fmla="*/ 371960 w 5713582"/>
              <a:gd name="connsiteY19" fmla="*/ 1108615 h 1108615"/>
              <a:gd name="connsiteX20" fmla="*/ 1880720 w 5713582"/>
              <a:gd name="connsiteY20" fmla="*/ 1108615 h 1108615"/>
              <a:gd name="connsiteX21" fmla="*/ 4470569 w 5713582"/>
              <a:gd name="connsiteY21" fmla="*/ 1108615 h 1108615"/>
              <a:gd name="connsiteX22" fmla="*/ 4470569 w 5713582"/>
              <a:gd name="connsiteY22" fmla="*/ 1108033 h 1108615"/>
              <a:gd name="connsiteX23" fmla="*/ 5159284 w 5713582"/>
              <a:gd name="connsiteY23" fmla="*/ 1108613 h 1108615"/>
              <a:gd name="connsiteX24" fmla="*/ 5270986 w 5713582"/>
              <a:gd name="connsiteY24" fmla="*/ 1097353 h 1108615"/>
              <a:gd name="connsiteX25" fmla="*/ 5713582 w 5713582"/>
              <a:gd name="connsiteY25" fmla="*/ 554307 h 1108615"/>
              <a:gd name="connsiteX26" fmla="*/ 5159274 w 5713582"/>
              <a:gd name="connsiteY26" fmla="*/ 0 h 1108615"/>
              <a:gd name="connsiteX0" fmla="*/ 5159274 w 5713582"/>
              <a:gd name="connsiteY0" fmla="*/ 0 h 1108615"/>
              <a:gd name="connsiteX1" fmla="*/ 577613 w 5713582"/>
              <a:gd name="connsiteY1" fmla="*/ 0 h 1108615"/>
              <a:gd name="connsiteX2" fmla="*/ 267695 w 5713582"/>
              <a:gd name="connsiteY2" fmla="*/ 94667 h 1108615"/>
              <a:gd name="connsiteX3" fmla="*/ 191708 w 5713582"/>
              <a:gd name="connsiteY3" fmla="*/ 157363 h 1108615"/>
              <a:gd name="connsiteX4" fmla="*/ 180669 w 5713582"/>
              <a:gd name="connsiteY4" fmla="*/ 168401 h 1108615"/>
              <a:gd name="connsiteX5" fmla="*/ 139515 w 5713582"/>
              <a:gd name="connsiteY5" fmla="*/ 209555 h 1108615"/>
              <a:gd name="connsiteX6" fmla="*/ 0 w 5713582"/>
              <a:gd name="connsiteY6" fmla="*/ 546377 h 1108615"/>
              <a:gd name="connsiteX7" fmla="*/ 759 w 5713582"/>
              <a:gd name="connsiteY7" fmla="*/ 554307 h 1108615"/>
              <a:gd name="connsiteX8" fmla="*/ 0 w 5713582"/>
              <a:gd name="connsiteY8" fmla="*/ 562238 h 1108615"/>
              <a:gd name="connsiteX9" fmla="*/ 139515 w 5713582"/>
              <a:gd name="connsiteY9" fmla="*/ 899060 h 1108615"/>
              <a:gd name="connsiteX10" fmla="*/ 180673 w 5713582"/>
              <a:gd name="connsiteY10" fmla="*/ 940218 h 1108615"/>
              <a:gd name="connsiteX11" fmla="*/ 185659 w 5713582"/>
              <a:gd name="connsiteY11" fmla="*/ 946261 h 1108615"/>
              <a:gd name="connsiteX12" fmla="*/ 191702 w 5713582"/>
              <a:gd name="connsiteY12" fmla="*/ 951247 h 1108615"/>
              <a:gd name="connsiteX13" fmla="*/ 200782 w 5713582"/>
              <a:gd name="connsiteY13" fmla="*/ 958739 h 1108615"/>
              <a:gd name="connsiteX14" fmla="*/ 200793 w 5713582"/>
              <a:gd name="connsiteY14" fmla="*/ 958749 h 1108615"/>
              <a:gd name="connsiteX15" fmla="*/ 191701 w 5713582"/>
              <a:gd name="connsiteY15" fmla="*/ 951248 h 1108615"/>
              <a:gd name="connsiteX16" fmla="*/ 345009 w 5713582"/>
              <a:gd name="connsiteY16" fmla="*/ 1104556 h 1108615"/>
              <a:gd name="connsiteX17" fmla="*/ 351005 w 5713582"/>
              <a:gd name="connsiteY17" fmla="*/ 1108615 h 1108615"/>
              <a:gd name="connsiteX18" fmla="*/ 371960 w 5713582"/>
              <a:gd name="connsiteY18" fmla="*/ 1108615 h 1108615"/>
              <a:gd name="connsiteX19" fmla="*/ 1880720 w 5713582"/>
              <a:gd name="connsiteY19" fmla="*/ 1108615 h 1108615"/>
              <a:gd name="connsiteX20" fmla="*/ 4470569 w 5713582"/>
              <a:gd name="connsiteY20" fmla="*/ 1108615 h 1108615"/>
              <a:gd name="connsiteX21" fmla="*/ 4470569 w 5713582"/>
              <a:gd name="connsiteY21" fmla="*/ 1108033 h 1108615"/>
              <a:gd name="connsiteX22" fmla="*/ 5159284 w 5713582"/>
              <a:gd name="connsiteY22" fmla="*/ 1108613 h 1108615"/>
              <a:gd name="connsiteX23" fmla="*/ 5270986 w 5713582"/>
              <a:gd name="connsiteY23" fmla="*/ 1097353 h 1108615"/>
              <a:gd name="connsiteX24" fmla="*/ 5713582 w 5713582"/>
              <a:gd name="connsiteY24" fmla="*/ 554307 h 1108615"/>
              <a:gd name="connsiteX25" fmla="*/ 5159274 w 5713582"/>
              <a:gd name="connsiteY25" fmla="*/ 0 h 11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3582" h="1108615">
                <a:moveTo>
                  <a:pt x="5159274" y="0"/>
                </a:moveTo>
                <a:lnTo>
                  <a:pt x="577613" y="0"/>
                </a:lnTo>
                <a:cubicBezTo>
                  <a:pt x="462813" y="0"/>
                  <a:pt x="356163" y="34899"/>
                  <a:pt x="267695" y="94667"/>
                </a:cubicBezTo>
                <a:lnTo>
                  <a:pt x="191708" y="157363"/>
                </a:lnTo>
                <a:lnTo>
                  <a:pt x="180669" y="168401"/>
                </a:lnTo>
                <a:lnTo>
                  <a:pt x="139515" y="209555"/>
                </a:lnTo>
                <a:cubicBezTo>
                  <a:pt x="46505" y="302565"/>
                  <a:pt x="0" y="424471"/>
                  <a:pt x="0" y="546377"/>
                </a:cubicBezTo>
                <a:lnTo>
                  <a:pt x="759" y="554307"/>
                </a:lnTo>
                <a:lnTo>
                  <a:pt x="0" y="562238"/>
                </a:lnTo>
                <a:cubicBezTo>
                  <a:pt x="0" y="684144"/>
                  <a:pt x="46505" y="806048"/>
                  <a:pt x="139515" y="899060"/>
                </a:cubicBezTo>
                <a:lnTo>
                  <a:pt x="180673" y="940218"/>
                </a:lnTo>
                <a:lnTo>
                  <a:pt x="185659" y="946261"/>
                </a:lnTo>
                <a:lnTo>
                  <a:pt x="191702" y="951247"/>
                </a:lnTo>
                <a:lnTo>
                  <a:pt x="200782" y="958739"/>
                </a:lnTo>
                <a:cubicBezTo>
                  <a:pt x="200786" y="958742"/>
                  <a:pt x="200789" y="958746"/>
                  <a:pt x="200793" y="958749"/>
                </a:cubicBezTo>
                <a:lnTo>
                  <a:pt x="191701" y="951248"/>
                </a:lnTo>
                <a:lnTo>
                  <a:pt x="345009" y="1104556"/>
                </a:lnTo>
                <a:lnTo>
                  <a:pt x="351005" y="1108615"/>
                </a:lnTo>
                <a:lnTo>
                  <a:pt x="371960" y="1108615"/>
                </a:lnTo>
                <a:lnTo>
                  <a:pt x="1880720" y="1108615"/>
                </a:lnTo>
                <a:lnTo>
                  <a:pt x="4470569" y="1108615"/>
                </a:lnTo>
                <a:lnTo>
                  <a:pt x="4470569" y="1108033"/>
                </a:lnTo>
                <a:lnTo>
                  <a:pt x="5159284" y="1108613"/>
                </a:lnTo>
                <a:lnTo>
                  <a:pt x="5270986" y="1097353"/>
                </a:lnTo>
                <a:cubicBezTo>
                  <a:pt x="5523575" y="1045666"/>
                  <a:pt x="5713582" y="822175"/>
                  <a:pt x="5713582" y="554307"/>
                </a:cubicBezTo>
                <a:cubicBezTo>
                  <a:pt x="5713582" y="248172"/>
                  <a:pt x="5465410" y="0"/>
                  <a:pt x="5159274" y="0"/>
                </a:cubicBezTo>
                <a:close/>
              </a:path>
            </a:pathLst>
          </a:custGeom>
          <a:solidFill>
            <a:srgbClr val="FC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050978-A77F-0876-DB78-D46FD9170A57}"/>
              </a:ext>
            </a:extLst>
          </p:cNvPr>
          <p:cNvSpPr/>
          <p:nvPr/>
        </p:nvSpPr>
        <p:spPr>
          <a:xfrm flipH="1">
            <a:off x="0" y="3129828"/>
            <a:ext cx="5456760" cy="831460"/>
          </a:xfrm>
          <a:custGeom>
            <a:avLst/>
            <a:gdLst>
              <a:gd name="connsiteX0" fmla="*/ 362263 w 5713582"/>
              <a:gd name="connsiteY0" fmla="*/ 1063789 h 1108613"/>
              <a:gd name="connsiteX1" fmla="*/ 387321 w 5713582"/>
              <a:gd name="connsiteY1" fmla="*/ 1073662 h 1108613"/>
              <a:gd name="connsiteX2" fmla="*/ 374362 w 5713582"/>
              <a:gd name="connsiteY2" fmla="*/ 1070166 h 1108613"/>
              <a:gd name="connsiteX3" fmla="*/ 5159275 w 5713582"/>
              <a:gd name="connsiteY3" fmla="*/ 0 h 1108613"/>
              <a:gd name="connsiteX4" fmla="*/ 2013954 w 5713582"/>
              <a:gd name="connsiteY4" fmla="*/ 0 h 1108613"/>
              <a:gd name="connsiteX5" fmla="*/ 346364 w 5713582"/>
              <a:gd name="connsiteY5" fmla="*/ 0 h 1108613"/>
              <a:gd name="connsiteX6" fmla="*/ 137709 w 5713582"/>
              <a:gd name="connsiteY6" fmla="*/ 208654 h 1108613"/>
              <a:gd name="connsiteX7" fmla="*/ 137704 w 5713582"/>
              <a:gd name="connsiteY7" fmla="*/ 208660 h 1108613"/>
              <a:gd name="connsiteX8" fmla="*/ 90173 w 5713582"/>
              <a:gd name="connsiteY8" fmla="*/ 266848 h 1108613"/>
              <a:gd name="connsiteX9" fmla="*/ 85569 w 5713582"/>
              <a:gd name="connsiteY9" fmla="*/ 275598 h 1108613"/>
              <a:gd name="connsiteX10" fmla="*/ 78477 w 5713582"/>
              <a:gd name="connsiteY10" fmla="*/ 284279 h 1108613"/>
              <a:gd name="connsiteX11" fmla="*/ 0 w 5713582"/>
              <a:gd name="connsiteY11" fmla="*/ 546376 h 1108613"/>
              <a:gd name="connsiteX12" fmla="*/ 0 w 5713582"/>
              <a:gd name="connsiteY12" fmla="*/ 546377 h 1108613"/>
              <a:gd name="connsiteX13" fmla="*/ 759 w 5713582"/>
              <a:gd name="connsiteY13" fmla="*/ 554307 h 1108613"/>
              <a:gd name="connsiteX14" fmla="*/ 0 w 5713582"/>
              <a:gd name="connsiteY14" fmla="*/ 562237 h 1108613"/>
              <a:gd name="connsiteX15" fmla="*/ 0 w 5713582"/>
              <a:gd name="connsiteY15" fmla="*/ 562238 h 1108613"/>
              <a:gd name="connsiteX16" fmla="*/ 139515 w 5713582"/>
              <a:gd name="connsiteY16" fmla="*/ 899060 h 1108613"/>
              <a:gd name="connsiteX17" fmla="*/ 180673 w 5713582"/>
              <a:gd name="connsiteY17" fmla="*/ 940218 h 1108613"/>
              <a:gd name="connsiteX18" fmla="*/ 185659 w 5713582"/>
              <a:gd name="connsiteY18" fmla="*/ 946261 h 1108613"/>
              <a:gd name="connsiteX19" fmla="*/ 191702 w 5713582"/>
              <a:gd name="connsiteY19" fmla="*/ 951247 h 1108613"/>
              <a:gd name="connsiteX20" fmla="*/ 267695 w 5713582"/>
              <a:gd name="connsiteY20" fmla="*/ 1013947 h 1108613"/>
              <a:gd name="connsiteX21" fmla="*/ 267728 w 5713582"/>
              <a:gd name="connsiteY21" fmla="*/ 1013965 h 1108613"/>
              <a:gd name="connsiteX22" fmla="*/ 267694 w 5713582"/>
              <a:gd name="connsiteY22" fmla="*/ 1013948 h 1108613"/>
              <a:gd name="connsiteX23" fmla="*/ 191701 w 5713582"/>
              <a:gd name="connsiteY23" fmla="*/ 951248 h 1108613"/>
              <a:gd name="connsiteX24" fmla="*/ 349066 w 5713582"/>
              <a:gd name="connsiteY24" fmla="*/ 1108613 h 1108613"/>
              <a:gd name="connsiteX25" fmla="*/ 5159285 w 5713582"/>
              <a:gd name="connsiteY25" fmla="*/ 1108613 h 1108613"/>
              <a:gd name="connsiteX26" fmla="*/ 5270987 w 5713582"/>
              <a:gd name="connsiteY26" fmla="*/ 1097353 h 1108613"/>
              <a:gd name="connsiteX27" fmla="*/ 5713582 w 5713582"/>
              <a:gd name="connsiteY27" fmla="*/ 554307 h 1108613"/>
              <a:gd name="connsiteX28" fmla="*/ 5159275 w 5713582"/>
              <a:gd name="connsiteY28" fmla="*/ 0 h 11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13582" h="1108613">
                <a:moveTo>
                  <a:pt x="362263" y="1063789"/>
                </a:moveTo>
                <a:lnTo>
                  <a:pt x="387321" y="1073662"/>
                </a:lnTo>
                <a:lnTo>
                  <a:pt x="374362" y="1070166"/>
                </a:lnTo>
                <a:close/>
                <a:moveTo>
                  <a:pt x="5159275" y="0"/>
                </a:moveTo>
                <a:lnTo>
                  <a:pt x="2013954" y="0"/>
                </a:lnTo>
                <a:lnTo>
                  <a:pt x="346364" y="0"/>
                </a:lnTo>
                <a:lnTo>
                  <a:pt x="137709" y="208654"/>
                </a:lnTo>
                <a:cubicBezTo>
                  <a:pt x="137707" y="208656"/>
                  <a:pt x="137706" y="208658"/>
                  <a:pt x="137704" y="208660"/>
                </a:cubicBezTo>
                <a:cubicBezTo>
                  <a:pt x="119597" y="226767"/>
                  <a:pt x="103753" y="246280"/>
                  <a:pt x="90173" y="266848"/>
                </a:cubicBezTo>
                <a:lnTo>
                  <a:pt x="85569" y="275598"/>
                </a:lnTo>
                <a:lnTo>
                  <a:pt x="78477" y="284279"/>
                </a:lnTo>
                <a:cubicBezTo>
                  <a:pt x="26159" y="363518"/>
                  <a:pt x="0" y="454947"/>
                  <a:pt x="0" y="546376"/>
                </a:cubicBezTo>
                <a:lnTo>
                  <a:pt x="0" y="546377"/>
                </a:lnTo>
                <a:lnTo>
                  <a:pt x="759" y="554307"/>
                </a:lnTo>
                <a:lnTo>
                  <a:pt x="0" y="562237"/>
                </a:lnTo>
                <a:lnTo>
                  <a:pt x="0" y="562238"/>
                </a:lnTo>
                <a:cubicBezTo>
                  <a:pt x="0" y="684144"/>
                  <a:pt x="46505" y="806048"/>
                  <a:pt x="139515" y="899060"/>
                </a:cubicBezTo>
                <a:lnTo>
                  <a:pt x="180673" y="940218"/>
                </a:lnTo>
                <a:lnTo>
                  <a:pt x="185659" y="946261"/>
                </a:lnTo>
                <a:lnTo>
                  <a:pt x="191702" y="951247"/>
                </a:lnTo>
                <a:lnTo>
                  <a:pt x="267695" y="1013947"/>
                </a:lnTo>
                <a:lnTo>
                  <a:pt x="267728" y="1013965"/>
                </a:lnTo>
                <a:cubicBezTo>
                  <a:pt x="267717" y="1013959"/>
                  <a:pt x="267705" y="1013954"/>
                  <a:pt x="267694" y="1013948"/>
                </a:cubicBezTo>
                <a:lnTo>
                  <a:pt x="191701" y="951248"/>
                </a:lnTo>
                <a:lnTo>
                  <a:pt x="349066" y="1108613"/>
                </a:lnTo>
                <a:lnTo>
                  <a:pt x="5159285" y="1108613"/>
                </a:lnTo>
                <a:lnTo>
                  <a:pt x="5270987" y="1097353"/>
                </a:lnTo>
                <a:cubicBezTo>
                  <a:pt x="5523575" y="1045666"/>
                  <a:pt x="5713582" y="822175"/>
                  <a:pt x="5713582" y="554307"/>
                </a:cubicBezTo>
                <a:cubicBezTo>
                  <a:pt x="5713582" y="248172"/>
                  <a:pt x="5465410" y="0"/>
                  <a:pt x="5159275" y="0"/>
                </a:cubicBezTo>
                <a:close/>
              </a:path>
            </a:pathLst>
          </a:custGeom>
          <a:solidFill>
            <a:srgbClr val="2E6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B66DDC-F0CF-716E-658A-83EC5C6DA74C}"/>
              </a:ext>
            </a:extLst>
          </p:cNvPr>
          <p:cNvSpPr/>
          <p:nvPr/>
        </p:nvSpPr>
        <p:spPr>
          <a:xfrm flipH="1">
            <a:off x="3687235" y="3961287"/>
            <a:ext cx="5456764" cy="831461"/>
          </a:xfrm>
          <a:custGeom>
            <a:avLst/>
            <a:gdLst>
              <a:gd name="connsiteX0" fmla="*/ 5367686 w 5713582"/>
              <a:gd name="connsiteY0" fmla="*/ 0 h 1108614"/>
              <a:gd name="connsiteX1" fmla="*/ 3703287 w 5713582"/>
              <a:gd name="connsiteY1" fmla="*/ 0 h 1108614"/>
              <a:gd name="connsiteX2" fmla="*/ 554307 w 5713582"/>
              <a:gd name="connsiteY2" fmla="*/ 0 h 1108614"/>
              <a:gd name="connsiteX3" fmla="*/ 0 w 5713582"/>
              <a:gd name="connsiteY3" fmla="*/ 554307 h 1108614"/>
              <a:gd name="connsiteX4" fmla="*/ 554307 w 5713582"/>
              <a:gd name="connsiteY4" fmla="*/ 1108614 h 1108614"/>
              <a:gd name="connsiteX5" fmla="*/ 5135969 w 5713582"/>
              <a:gd name="connsiteY5" fmla="*/ 1108614 h 1108614"/>
              <a:gd name="connsiteX6" fmla="*/ 5445887 w 5713582"/>
              <a:gd name="connsiteY6" fmla="*/ 1013947 h 1108614"/>
              <a:gd name="connsiteX7" fmla="*/ 5521874 w 5713582"/>
              <a:gd name="connsiteY7" fmla="*/ 951251 h 1108614"/>
              <a:gd name="connsiteX8" fmla="*/ 5532913 w 5713582"/>
              <a:gd name="connsiteY8" fmla="*/ 940213 h 1108614"/>
              <a:gd name="connsiteX9" fmla="*/ 5574067 w 5713582"/>
              <a:gd name="connsiteY9" fmla="*/ 899059 h 1108614"/>
              <a:gd name="connsiteX10" fmla="*/ 5713582 w 5713582"/>
              <a:gd name="connsiteY10" fmla="*/ 562237 h 1108614"/>
              <a:gd name="connsiteX11" fmla="*/ 5712823 w 5713582"/>
              <a:gd name="connsiteY11" fmla="*/ 554307 h 1108614"/>
              <a:gd name="connsiteX12" fmla="*/ 5713582 w 5713582"/>
              <a:gd name="connsiteY12" fmla="*/ 546376 h 1108614"/>
              <a:gd name="connsiteX13" fmla="*/ 5635105 w 5713582"/>
              <a:gd name="connsiteY13" fmla="*/ 284279 h 1108614"/>
              <a:gd name="connsiteX14" fmla="*/ 5632511 w 5713582"/>
              <a:gd name="connsiteY14" fmla="*/ 281103 h 1108614"/>
              <a:gd name="connsiteX15" fmla="*/ 5626268 w 5713582"/>
              <a:gd name="connsiteY15" fmla="*/ 269240 h 1108614"/>
              <a:gd name="connsiteX16" fmla="*/ 5578737 w 5713582"/>
              <a:gd name="connsiteY16" fmla="*/ 211051 h 1108614"/>
              <a:gd name="connsiteX17" fmla="*/ 5578731 w 5713582"/>
              <a:gd name="connsiteY17" fmla="*/ 211045 h 110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3582" h="1108614">
                <a:moveTo>
                  <a:pt x="5367686" y="0"/>
                </a:moveTo>
                <a:lnTo>
                  <a:pt x="3703287" y="0"/>
                </a:lnTo>
                <a:lnTo>
                  <a:pt x="554307" y="0"/>
                </a:lnTo>
                <a:cubicBezTo>
                  <a:pt x="248172" y="0"/>
                  <a:pt x="0" y="248172"/>
                  <a:pt x="0" y="554307"/>
                </a:cubicBezTo>
                <a:cubicBezTo>
                  <a:pt x="0" y="860442"/>
                  <a:pt x="248172" y="1108614"/>
                  <a:pt x="554307" y="1108614"/>
                </a:cubicBezTo>
                <a:lnTo>
                  <a:pt x="5135969" y="1108614"/>
                </a:lnTo>
                <a:cubicBezTo>
                  <a:pt x="5250769" y="1108614"/>
                  <a:pt x="5357419" y="1073715"/>
                  <a:pt x="5445887" y="1013947"/>
                </a:cubicBezTo>
                <a:lnTo>
                  <a:pt x="5521874" y="951251"/>
                </a:lnTo>
                <a:lnTo>
                  <a:pt x="5532913" y="940213"/>
                </a:lnTo>
                <a:lnTo>
                  <a:pt x="5574067" y="899059"/>
                </a:lnTo>
                <a:cubicBezTo>
                  <a:pt x="5667077" y="806049"/>
                  <a:pt x="5713582" y="684143"/>
                  <a:pt x="5713582" y="562237"/>
                </a:cubicBezTo>
                <a:lnTo>
                  <a:pt x="5712823" y="554307"/>
                </a:lnTo>
                <a:lnTo>
                  <a:pt x="5713582" y="546376"/>
                </a:lnTo>
                <a:cubicBezTo>
                  <a:pt x="5713582" y="454947"/>
                  <a:pt x="5687423" y="363518"/>
                  <a:pt x="5635105" y="284279"/>
                </a:cubicBezTo>
                <a:lnTo>
                  <a:pt x="5632511" y="281103"/>
                </a:lnTo>
                <a:lnTo>
                  <a:pt x="5626268" y="269240"/>
                </a:lnTo>
                <a:cubicBezTo>
                  <a:pt x="5612687" y="248672"/>
                  <a:pt x="5596844" y="229158"/>
                  <a:pt x="5578737" y="211051"/>
                </a:cubicBezTo>
                <a:lnTo>
                  <a:pt x="5578731" y="211045"/>
                </a:lnTo>
                <a:close/>
              </a:path>
            </a:pathLst>
          </a:custGeom>
          <a:solidFill>
            <a:srgbClr val="F79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3E1D9A-D0C1-1720-F8E5-DFBD543C7510}"/>
              </a:ext>
            </a:extLst>
          </p:cNvPr>
          <p:cNvSpPr/>
          <p:nvPr/>
        </p:nvSpPr>
        <p:spPr>
          <a:xfrm flipH="1">
            <a:off x="3687236" y="2298367"/>
            <a:ext cx="5456764" cy="831460"/>
          </a:xfrm>
          <a:custGeom>
            <a:avLst/>
            <a:gdLst>
              <a:gd name="connsiteX0" fmla="*/ 5366367 w 5713583"/>
              <a:gd name="connsiteY0" fmla="*/ 0 h 1108613"/>
              <a:gd name="connsiteX1" fmla="*/ 554308 w 5713583"/>
              <a:gd name="connsiteY1" fmla="*/ 0 h 1108613"/>
              <a:gd name="connsiteX2" fmla="*/ 554307 w 5713583"/>
              <a:gd name="connsiteY2" fmla="*/ 0 h 1108613"/>
              <a:gd name="connsiteX3" fmla="*/ 0 w 5713583"/>
              <a:gd name="connsiteY3" fmla="*/ 554307 h 1108613"/>
              <a:gd name="connsiteX4" fmla="*/ 442595 w 5713583"/>
              <a:gd name="connsiteY4" fmla="*/ 1097353 h 1108613"/>
              <a:gd name="connsiteX5" fmla="*/ 554297 w 5713583"/>
              <a:gd name="connsiteY5" fmla="*/ 1108613 h 1108613"/>
              <a:gd name="connsiteX6" fmla="*/ 5368174 w 5713583"/>
              <a:gd name="connsiteY6" fmla="*/ 1108613 h 1108613"/>
              <a:gd name="connsiteX7" fmla="*/ 5578730 w 5713583"/>
              <a:gd name="connsiteY7" fmla="*/ 898057 h 1108613"/>
              <a:gd name="connsiteX8" fmla="*/ 5578736 w 5713583"/>
              <a:gd name="connsiteY8" fmla="*/ 898051 h 1108613"/>
              <a:gd name="connsiteX9" fmla="*/ 5626267 w 5713583"/>
              <a:gd name="connsiteY9" fmla="*/ 839863 h 1108613"/>
              <a:gd name="connsiteX10" fmla="*/ 5633228 w 5713583"/>
              <a:gd name="connsiteY10" fmla="*/ 826634 h 1108613"/>
              <a:gd name="connsiteX11" fmla="*/ 5635106 w 5713583"/>
              <a:gd name="connsiteY11" fmla="*/ 824335 h 1108613"/>
              <a:gd name="connsiteX12" fmla="*/ 5713583 w 5713583"/>
              <a:gd name="connsiteY12" fmla="*/ 562237 h 1108613"/>
              <a:gd name="connsiteX13" fmla="*/ 5712824 w 5713583"/>
              <a:gd name="connsiteY13" fmla="*/ 554307 h 1108613"/>
              <a:gd name="connsiteX14" fmla="*/ 5713583 w 5713583"/>
              <a:gd name="connsiteY14" fmla="*/ 546376 h 1108613"/>
              <a:gd name="connsiteX15" fmla="*/ 5635106 w 5713583"/>
              <a:gd name="connsiteY15" fmla="*/ 284279 h 1108613"/>
              <a:gd name="connsiteX16" fmla="*/ 5623741 w 5713583"/>
              <a:gd name="connsiteY16" fmla="*/ 270365 h 1108613"/>
              <a:gd name="connsiteX17" fmla="*/ 5622910 w 5713583"/>
              <a:gd name="connsiteY17" fmla="*/ 268786 h 1108613"/>
              <a:gd name="connsiteX18" fmla="*/ 5568309 w 5713583"/>
              <a:gd name="connsiteY18" fmla="*/ 201943 h 11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3583" h="1108613">
                <a:moveTo>
                  <a:pt x="5366367" y="0"/>
                </a:moveTo>
                <a:lnTo>
                  <a:pt x="554308" y="0"/>
                </a:lnTo>
                <a:lnTo>
                  <a:pt x="554307" y="0"/>
                </a:lnTo>
                <a:cubicBezTo>
                  <a:pt x="248172" y="0"/>
                  <a:pt x="0" y="248172"/>
                  <a:pt x="0" y="554307"/>
                </a:cubicBezTo>
                <a:cubicBezTo>
                  <a:pt x="0" y="822175"/>
                  <a:pt x="190007" y="1045666"/>
                  <a:pt x="442595" y="1097353"/>
                </a:cubicBezTo>
                <a:lnTo>
                  <a:pt x="554297" y="1108613"/>
                </a:lnTo>
                <a:lnTo>
                  <a:pt x="5368174" y="1108613"/>
                </a:lnTo>
                <a:lnTo>
                  <a:pt x="5578730" y="898057"/>
                </a:lnTo>
                <a:lnTo>
                  <a:pt x="5578736" y="898051"/>
                </a:lnTo>
                <a:cubicBezTo>
                  <a:pt x="5596843" y="879944"/>
                  <a:pt x="5612686" y="860431"/>
                  <a:pt x="5626267" y="839863"/>
                </a:cubicBezTo>
                <a:lnTo>
                  <a:pt x="5633228" y="826634"/>
                </a:lnTo>
                <a:lnTo>
                  <a:pt x="5635106" y="824335"/>
                </a:lnTo>
                <a:cubicBezTo>
                  <a:pt x="5687424" y="745096"/>
                  <a:pt x="5713583" y="653667"/>
                  <a:pt x="5713583" y="562237"/>
                </a:cubicBezTo>
                <a:lnTo>
                  <a:pt x="5712824" y="554307"/>
                </a:lnTo>
                <a:lnTo>
                  <a:pt x="5713583" y="546376"/>
                </a:lnTo>
                <a:cubicBezTo>
                  <a:pt x="5713583" y="454947"/>
                  <a:pt x="5687424" y="363518"/>
                  <a:pt x="5635106" y="284279"/>
                </a:cubicBezTo>
                <a:lnTo>
                  <a:pt x="5623741" y="270365"/>
                </a:lnTo>
                <a:lnTo>
                  <a:pt x="5622910" y="268786"/>
                </a:lnTo>
                <a:cubicBezTo>
                  <a:pt x="5607310" y="245159"/>
                  <a:pt x="5589109" y="222743"/>
                  <a:pt x="5568309" y="201943"/>
                </a:cubicBezTo>
                <a:close/>
              </a:path>
            </a:pathLst>
          </a:custGeom>
          <a:solidFill>
            <a:srgbClr val="F36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FB7395-D235-BE61-2251-E2AE588FF5E5}"/>
              </a:ext>
            </a:extLst>
          </p:cNvPr>
          <p:cNvSpPr/>
          <p:nvPr/>
        </p:nvSpPr>
        <p:spPr>
          <a:xfrm>
            <a:off x="3858212" y="1586099"/>
            <a:ext cx="1427577" cy="1427578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A53085-6597-9D87-007D-283E83574647}"/>
              </a:ext>
            </a:extLst>
          </p:cNvPr>
          <p:cNvSpPr/>
          <p:nvPr/>
        </p:nvSpPr>
        <p:spPr>
          <a:xfrm rot="5400000">
            <a:off x="3858212" y="2416039"/>
            <a:ext cx="1427577" cy="1427578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E309FD-6F26-FFE7-D667-FB0FA818A1FE}"/>
              </a:ext>
            </a:extLst>
          </p:cNvPr>
          <p:cNvSpPr/>
          <p:nvPr/>
        </p:nvSpPr>
        <p:spPr>
          <a:xfrm>
            <a:off x="3858212" y="3245978"/>
            <a:ext cx="1427577" cy="1427578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3" name="Graphic 22" descr="Badge 3 with solid fill">
            <a:extLst>
              <a:ext uri="{FF2B5EF4-FFF2-40B4-BE49-F238E27FC236}">
                <a16:creationId xmlns:a16="http://schemas.microsoft.com/office/drawing/2014/main" id="{B1E4BF29-3817-0783-3E5D-00487C19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6298" y="3265378"/>
            <a:ext cx="560360" cy="560360"/>
          </a:xfrm>
          <a:prstGeom prst="rect">
            <a:avLst/>
          </a:prstGeom>
        </p:spPr>
      </p:pic>
      <p:pic>
        <p:nvPicPr>
          <p:cNvPr id="25" name="Graphic 24" descr="Badge with solid fill">
            <a:extLst>
              <a:ext uri="{FF2B5EF4-FFF2-40B4-BE49-F238E27FC236}">
                <a16:creationId xmlns:a16="http://schemas.microsoft.com/office/drawing/2014/main" id="{A5ADD030-840C-2797-5587-17664A66C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5046" y="2433917"/>
            <a:ext cx="560360" cy="560360"/>
          </a:xfrm>
          <a:prstGeom prst="rect">
            <a:avLst/>
          </a:prstGeom>
        </p:spPr>
      </p:pic>
      <p:pic>
        <p:nvPicPr>
          <p:cNvPr id="27" name="Graphic 26" descr="Badge 1 with solid fill">
            <a:extLst>
              <a:ext uri="{FF2B5EF4-FFF2-40B4-BE49-F238E27FC236}">
                <a16:creationId xmlns:a16="http://schemas.microsoft.com/office/drawing/2014/main" id="{8FD7695C-5FDC-697A-6635-8F5EFC12A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6298" y="1602457"/>
            <a:ext cx="560360" cy="5603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337566" y="1508449"/>
            <a:ext cx="3792757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1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No permite cargar documentos</a:t>
            </a:r>
            <a:r>
              <a:rPr lang="en-US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05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sz="1100" b="1" noProof="1">
                <a:solidFill>
                  <a:schemeClr val="accent6">
                    <a:lumMod val="50000"/>
                  </a:schemeClr>
                </a:solidFill>
              </a:rPr>
              <a:t>Ruta o link</a:t>
            </a:r>
            <a:r>
              <a: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/>
            <a:r>
              <a:rPr lang="en-US" sz="1100" b="1" noProof="1">
                <a:solidFill>
                  <a:schemeClr val="accent6">
                    <a:lumMod val="50000"/>
                  </a:schemeClr>
                </a:solidFill>
              </a:rPr>
              <a:t>soportes físicos describirlos adecuadamente</a:t>
            </a:r>
            <a:r>
              <a: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10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Ejemplo: Acta comité y Desempeño Institucional de fecha XXXX. </a:t>
            </a:r>
            <a:endParaRPr lang="en-US" sz="8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41" name="Rectángulo 40">
            <a:extLst>
              <a:ext uri="{FF2B5EF4-FFF2-40B4-BE49-F238E27FC236}">
                <a16:creationId xmlns:a16="http://schemas.microsoft.com/office/drawing/2014/main" id="{C7ECF03A-F367-02B7-6696-56A31EF18F84}"/>
              </a:ext>
            </a:extLst>
          </p:cNvPr>
          <p:cNvSpPr/>
          <p:nvPr/>
        </p:nvSpPr>
        <p:spPr>
          <a:xfrm>
            <a:off x="115886" y="751786"/>
            <a:ext cx="8148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es-MX" sz="1200" b="1" kern="0" dirty="0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Una vez se tenga acceso a los formularios, es necesario tener en cuenta para el registro de evidencias:</a:t>
            </a:r>
            <a:endParaRPr lang="es-ES" sz="1200" b="1" kern="0" dirty="0">
              <a:solidFill>
                <a:srgbClr val="17375E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4938418" y="2305268"/>
            <a:ext cx="3868017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000" noProof="1">
                <a:solidFill>
                  <a:schemeClr val="bg1"/>
                </a:solidFill>
              </a:rPr>
              <a:t>Cuando URL de publicaciones de acceso libre o de acceso interno y restringido, </a:t>
            </a:r>
            <a:r>
              <a:rPr lang="en-US" sz="1200" b="1" noProof="1">
                <a:solidFill>
                  <a:schemeClr val="tx2">
                    <a:lumMod val="50000"/>
                  </a:schemeClr>
                </a:solidFill>
              </a:rPr>
              <a:t>no es necesario que Función Pública tenga acceso a este enlace</a:t>
            </a:r>
            <a:r>
              <a:rPr lang="en-US" sz="1000" noProof="1">
                <a:solidFill>
                  <a:schemeClr val="bg1"/>
                </a:solidFill>
              </a:rPr>
              <a:t>, pero usted si debe asegurar que sea verídico, Órgano de Control esta será la ruta de acceso a utilizar.</a:t>
            </a:r>
          </a:p>
        </p:txBody>
      </p:sp>
      <p:pic>
        <p:nvPicPr>
          <p:cNvPr id="44" name="Graphic 20" descr="Badge 4 with solid fill">
            <a:extLst>
              <a:ext uri="{FF2B5EF4-FFF2-40B4-BE49-F238E27FC236}">
                <a16:creationId xmlns:a16="http://schemas.microsoft.com/office/drawing/2014/main" id="{C36C500A-6F5C-AF3F-18A8-DB818A7CF4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58212" y="4096218"/>
            <a:ext cx="561600" cy="561600"/>
          </a:xfrm>
          <a:prstGeom prst="rect">
            <a:avLst/>
          </a:prstGeom>
        </p:spPr>
      </p:pic>
      <p:sp>
        <p:nvSpPr>
          <p:cNvPr id="46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4938417" y="4052678"/>
            <a:ext cx="3868017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000" b="1" noProof="1">
                <a:solidFill>
                  <a:schemeClr val="tx2">
                    <a:lumMod val="75000"/>
                  </a:schemeClr>
                </a:solidFill>
              </a:rPr>
              <a:t>Si al momento de verificar las evidencias registradas en el formulario por alguno de los líderes de política o algún órgano de control se comprueba que no corresponde con las respuestas marcadas, el puntaje se verá afectado. </a:t>
            </a:r>
            <a:endParaRPr lang="en-US" sz="1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DFD2FF87-981A-43FA-B01E-0A2832A6ADC8}"/>
              </a:ext>
            </a:extLst>
          </p:cNvPr>
          <p:cNvSpPr txBox="1"/>
          <p:nvPr/>
        </p:nvSpPr>
        <p:spPr>
          <a:xfrm>
            <a:off x="262306" y="3190293"/>
            <a:ext cx="3868017" cy="66941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050" b="1" noProof="1">
                <a:solidFill>
                  <a:schemeClr val="bg1"/>
                </a:solidFill>
              </a:rPr>
              <a:t>No ingrese en el campo de evidencias frases como: </a:t>
            </a:r>
            <a:r>
              <a:rPr lang="en-US" sz="900" noProof="1">
                <a:solidFill>
                  <a:schemeClr val="bg1"/>
                </a:solidFill>
              </a:rPr>
              <a:t>Si tenemos; No aplica; Está en la carpeta; Lo tiene X persona; Esta en el archivo u otra información ambigua que no permita dar un soporte a su respuesta, ya que esto invalida una respuesta positiva.</a:t>
            </a:r>
          </a:p>
        </p:txBody>
      </p:sp>
      <p:sp>
        <p:nvSpPr>
          <p:cNvPr id="24" name="Título 3"/>
          <p:cNvSpPr>
            <a:spLocks noGrp="1"/>
          </p:cNvSpPr>
          <p:nvPr>
            <p:ph type="title"/>
          </p:nvPr>
        </p:nvSpPr>
        <p:spPr>
          <a:xfrm>
            <a:off x="1325102" y="167095"/>
            <a:ext cx="6368233" cy="393126"/>
          </a:xfrm>
        </p:spPr>
        <p:txBody>
          <a:bodyPr/>
          <a:lstStyle/>
          <a:p>
            <a:r>
              <a:rPr lang="es-MX" sz="1600" dirty="0"/>
              <a:t>Recomendaciones generales antes de diligenciar el formulario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70281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¿Cómo se ingresa al aplicativo?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BB167B-98BB-49BB-80DB-1ACD3C75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70" y="2311446"/>
            <a:ext cx="3033912" cy="17065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2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945C7-38D4-FA97-4DA1-C88BFF23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Ingreso al aplicativo – Crear cuenta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E0B442-0C60-C5A1-8679-6084B7087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1" t="16021" r="9708" b="45420"/>
          <a:stretch/>
        </p:blipFill>
        <p:spPr bwMode="auto">
          <a:xfrm>
            <a:off x="1592949" y="1557581"/>
            <a:ext cx="5505228" cy="1560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05DB973B-C3DC-11E0-A2DD-89A78DFF0646}"/>
              </a:ext>
            </a:extLst>
          </p:cNvPr>
          <p:cNvSpPr txBox="1"/>
          <p:nvPr/>
        </p:nvSpPr>
        <p:spPr>
          <a:xfrm>
            <a:off x="412806" y="1004467"/>
            <a:ext cx="5412384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MX" sz="1200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Ingrese a la página de Función Pública: </a:t>
            </a:r>
            <a:r>
              <a:rPr lang="es-MX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www.funcionpublica.gov.co</a:t>
            </a:r>
            <a:endParaRPr lang="en-US" sz="1200" noProof="1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A9264DE-B56E-5E0E-C64A-904D06251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55" b="52751"/>
          <a:stretch/>
        </p:blipFill>
        <p:spPr bwMode="auto">
          <a:xfrm>
            <a:off x="679432" y="3324524"/>
            <a:ext cx="7616762" cy="85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895725B-1C09-469E-5BD6-64A9831F129A}"/>
              </a:ext>
            </a:extLst>
          </p:cNvPr>
          <p:cNvSpPr/>
          <p:nvPr/>
        </p:nvSpPr>
        <p:spPr>
          <a:xfrm>
            <a:off x="4580769" y="4043285"/>
            <a:ext cx="2956140" cy="46655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17375E"/>
                </a:solidFill>
              </a:rPr>
              <a:t>Medición del desempeño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1889412" y="1669471"/>
            <a:ext cx="1038573" cy="126278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5462">
            <a:off x="1495850" y="2651146"/>
            <a:ext cx="714001" cy="71400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517254" y="3685309"/>
            <a:ext cx="1038573" cy="32508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5462">
            <a:off x="3220764" y="3857633"/>
            <a:ext cx="498955" cy="498955"/>
          </a:xfrm>
          <a:prstGeom prst="rect">
            <a:avLst/>
          </a:prstGeom>
        </p:spPr>
      </p:pic>
      <p:sp>
        <p:nvSpPr>
          <p:cNvPr id="21" name="Marcador de contenido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243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2B371-75DC-9FB8-20C5-A85E949A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Ingreso al aplicativo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FCEB9-ACDE-008C-7C02-C93E6BD40A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1233055" y="678872"/>
            <a:ext cx="6059112" cy="1709224"/>
            <a:chOff x="1101436" y="1524305"/>
            <a:chExt cx="6059112" cy="170922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63BBDFF-F67E-3ACD-9FE7-49E2B7A08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4" t="55087" r="7258" b="16089"/>
            <a:stretch/>
          </p:blipFill>
          <p:spPr bwMode="auto">
            <a:xfrm>
              <a:off x="1101436" y="1524305"/>
              <a:ext cx="6026727" cy="12607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6121975" y="1537853"/>
              <a:ext cx="1038573" cy="1262785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5462">
              <a:off x="5728413" y="2519528"/>
              <a:ext cx="714001" cy="714001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5CD4781-33FC-861C-DCA1-DE5C4DAE23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2" t="18870" r="14010" b="9576"/>
          <a:stretch/>
        </p:blipFill>
        <p:spPr bwMode="auto">
          <a:xfrm>
            <a:off x="678874" y="2334491"/>
            <a:ext cx="4031674" cy="250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70E4C7B-B215-7146-7134-D3ACA0D46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31" t="16778" r="34801" b="56561"/>
          <a:stretch/>
        </p:blipFill>
        <p:spPr bwMode="auto">
          <a:xfrm>
            <a:off x="6054437" y="3121872"/>
            <a:ext cx="1586345" cy="935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5873795" y="2958070"/>
            <a:ext cx="1885693" cy="126278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1307">
            <a:off x="7498844" y="3972290"/>
            <a:ext cx="714001" cy="714001"/>
          </a:xfrm>
          <a:prstGeom prst="rect">
            <a:avLst/>
          </a:prstGeom>
        </p:spPr>
      </p:pic>
      <p:cxnSp>
        <p:nvCxnSpPr>
          <p:cNvPr id="18" name="Conector recto de flecha 17"/>
          <p:cNvCxnSpPr>
            <a:stCxn id="13" idx="3"/>
            <a:endCxn id="15" idx="1"/>
          </p:cNvCxnSpPr>
          <p:nvPr/>
        </p:nvCxnSpPr>
        <p:spPr>
          <a:xfrm>
            <a:off x="4710548" y="3589463"/>
            <a:ext cx="1163247" cy="0"/>
          </a:xfrm>
          <a:prstGeom prst="straightConnector1">
            <a:avLst/>
          </a:prstGeom>
          <a:ln>
            <a:solidFill>
              <a:srgbClr val="17375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10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08044-6FF7-C135-8783-4DC66700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Ingreso al aplicativo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0E8B5C-7FA4-36B1-5057-C38710CF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7" t="19551" r="7993" b="7133"/>
          <a:stretch/>
        </p:blipFill>
        <p:spPr bwMode="auto">
          <a:xfrm>
            <a:off x="1073426" y="810873"/>
            <a:ext cx="6619461" cy="372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B36A66-6879-44B0-A0CC-A558EBBCF4A0}"/>
              </a:ext>
            </a:extLst>
          </p:cNvPr>
          <p:cNvSpPr txBox="1"/>
          <p:nvPr/>
        </p:nvSpPr>
        <p:spPr>
          <a:xfrm>
            <a:off x="1153872" y="4636792"/>
            <a:ext cx="644828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200" dirty="0"/>
              <a:t>Nota: En el correo enviado a </a:t>
            </a:r>
            <a:r>
              <a:rPr lang="es-ES" sz="1200" dirty="0">
                <a:hlinkClick r:id="rId3"/>
              </a:rPr>
              <a:t>soportefurag@funcionpublica.gov.co</a:t>
            </a:r>
            <a:r>
              <a:rPr lang="es-ES" sz="1200" dirty="0"/>
              <a:t>  incluya su número de celular</a:t>
            </a:r>
            <a:endParaRPr lang="es-CO" sz="1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538867" y="1285798"/>
            <a:ext cx="1585334" cy="171371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5462">
            <a:off x="1117595" y="2746466"/>
            <a:ext cx="714001" cy="71400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388024" y="1112617"/>
            <a:ext cx="3975667" cy="11387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92">
            <a:off x="6932008" y="597898"/>
            <a:ext cx="727695" cy="727695"/>
          </a:xfrm>
        </p:spPr>
      </p:pic>
    </p:spTree>
    <p:extLst>
      <p:ext uri="{BB962C8B-B14F-4D97-AF65-F5344CB8AC3E}">
        <p14:creationId xmlns:p14="http://schemas.microsoft.com/office/powerpoint/2010/main" val="317498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35757" y="1650151"/>
            <a:ext cx="3905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CD00"/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20079" y="1979350"/>
            <a:ext cx="442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4D4D4D"/>
                </a:solidFill>
                <a:latin typeface="Helvetica"/>
                <a:cs typeface="Helvetica"/>
              </a:rPr>
              <a:t>Generalidades MIPG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224693" y="2270145"/>
            <a:ext cx="4320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834741" y="1962368"/>
            <a:ext cx="3905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CD00"/>
                </a:solidFill>
                <a:latin typeface="Helvetica"/>
                <a:cs typeface="Helvetica"/>
              </a:rPr>
              <a:t>2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3222388" y="2577922"/>
            <a:ext cx="4320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771985" y="2430502"/>
            <a:ext cx="161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D4D4D"/>
                </a:solidFill>
                <a:latin typeface="Helvetica"/>
                <a:cs typeface="Helvetica"/>
              </a:rPr>
              <a:t>Contenido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570391" y="881270"/>
            <a:ext cx="132868" cy="3180522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220079" y="1675981"/>
            <a:ext cx="442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4D4D4D"/>
                </a:solidFill>
                <a:latin typeface="Helvetica"/>
                <a:cs typeface="Helvetica"/>
              </a:rPr>
              <a:t>Introducción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3222691" y="1959319"/>
            <a:ext cx="4320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20079" y="2291310"/>
            <a:ext cx="442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4D4D4D"/>
                </a:solidFill>
                <a:latin typeface="Helvetica"/>
                <a:cs typeface="Helvetica"/>
              </a:rPr>
              <a:t>Generalidades Medición Desempeño Institucional – MDI 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834741" y="2270145"/>
            <a:ext cx="3905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CD00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20079" y="2603179"/>
            <a:ext cx="442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4D4D4D"/>
                </a:solidFill>
                <a:latin typeface="Helvetica"/>
                <a:cs typeface="Helvetica"/>
              </a:rPr>
              <a:t>Panel de Preguntas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834741" y="2575213"/>
            <a:ext cx="3905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CD00"/>
                </a:solidFill>
                <a:latin typeface="Helvetica"/>
                <a:cs typeface="Helvetica"/>
              </a:rPr>
              <a:t>4</a:t>
            </a:r>
          </a:p>
        </p:txBody>
      </p:sp>
      <p:cxnSp>
        <p:nvCxnSpPr>
          <p:cNvPr id="42" name="Conector recto 41"/>
          <p:cNvCxnSpPr/>
          <p:nvPr/>
        </p:nvCxnSpPr>
        <p:spPr>
          <a:xfrm>
            <a:off x="3222990" y="2882461"/>
            <a:ext cx="4320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4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04645-2730-69DA-A38F-A1E65A9E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Inicial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36D6E-6FD8-664F-5C29-B55125A059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96FC1AEF-876A-E2E9-8D79-4745B941E582}"/>
              </a:ext>
            </a:extLst>
          </p:cNvPr>
          <p:cNvSpPr txBox="1"/>
          <p:nvPr/>
        </p:nvSpPr>
        <p:spPr>
          <a:xfrm>
            <a:off x="138545" y="739338"/>
            <a:ext cx="3782291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MX" sz="1000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la nueva ventana, haga clic en </a:t>
            </a:r>
            <a:r>
              <a:rPr lang="es-MX" sz="1000" b="1" noProof="1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“Crear cuenta”</a:t>
            </a:r>
            <a:r>
              <a:rPr lang="es-MX" sz="1000" b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1000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posteriormente diligencie los campos requeridos como se muestra a continuación.</a:t>
            </a:r>
            <a:endParaRPr lang="en-US" sz="1000" noProof="1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E6F6B8-011E-6BDC-7E5E-7797FE864B61}"/>
              </a:ext>
            </a:extLst>
          </p:cNvPr>
          <p:cNvSpPr txBox="1"/>
          <p:nvPr/>
        </p:nvSpPr>
        <p:spPr>
          <a:xfrm>
            <a:off x="3362468" y="4580485"/>
            <a:ext cx="2530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u="sng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Haga clic en “crear cuenta”</a:t>
            </a:r>
            <a:endParaRPr lang="es-CO" sz="1400" b="1" u="sng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3BDDC6-04D4-42E0-A7C3-1C31CD0647EA}"/>
              </a:ext>
            </a:extLst>
          </p:cNvPr>
          <p:cNvSpPr txBox="1"/>
          <p:nvPr/>
        </p:nvSpPr>
        <p:spPr>
          <a:xfrm>
            <a:off x="5810086" y="851832"/>
            <a:ext cx="3053563" cy="954107"/>
          </a:xfrm>
          <a:prstGeom prst="rect">
            <a:avLst/>
          </a:prstGeom>
          <a:noFill/>
          <a:ln w="12700">
            <a:solidFill>
              <a:srgbClr val="FCCC0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Verifique que el </a:t>
            </a:r>
            <a:r>
              <a:rPr lang="es-ES" sz="1400" b="1" u="sng" dirty="0">
                <a:solidFill>
                  <a:schemeClr val="accent6">
                    <a:lumMod val="75000"/>
                  </a:schemeClr>
                </a:solidFill>
              </a:rPr>
              <a:t>correo electrónico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le quede </a:t>
            </a:r>
            <a:r>
              <a:rPr lang="es-ES" sz="1400" b="1" u="sng" dirty="0">
                <a:solidFill>
                  <a:schemeClr val="accent6">
                    <a:lumMod val="75000"/>
                  </a:schemeClr>
                </a:solidFill>
              </a:rPr>
              <a:t>bien diligenciado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para garantizar que a su bandeja le llegue el correo de validación.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2202873" y="4149436"/>
            <a:ext cx="775854" cy="28679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70" y="2040230"/>
            <a:ext cx="2717389" cy="22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3716289" y="2798617"/>
            <a:ext cx="2490952" cy="49876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9942" t="10182" r="21496" b="22535"/>
          <a:stretch/>
        </p:blipFill>
        <p:spPr>
          <a:xfrm>
            <a:off x="855517" y="1339503"/>
            <a:ext cx="2348345" cy="333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ángulo 18"/>
          <p:cNvSpPr/>
          <p:nvPr/>
        </p:nvSpPr>
        <p:spPr>
          <a:xfrm>
            <a:off x="2182092" y="4149436"/>
            <a:ext cx="775854" cy="28679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842">
            <a:off x="2662697" y="4286038"/>
            <a:ext cx="714001" cy="714001"/>
          </a:xfrm>
          <a:prstGeom prst="rect">
            <a:avLst/>
          </a:prstGeom>
        </p:spPr>
      </p:pic>
      <p:cxnSp>
        <p:nvCxnSpPr>
          <p:cNvPr id="21" name="Conector angular 20"/>
          <p:cNvCxnSpPr>
            <a:stCxn id="16" idx="3"/>
            <a:endCxn id="12" idx="2"/>
          </p:cNvCxnSpPr>
          <p:nvPr/>
        </p:nvCxnSpPr>
        <p:spPr>
          <a:xfrm flipV="1">
            <a:off x="6320459" y="1805939"/>
            <a:ext cx="1016409" cy="1360482"/>
          </a:xfrm>
          <a:prstGeom prst="bentConnector2">
            <a:avLst/>
          </a:prstGeom>
          <a:ln>
            <a:solidFill>
              <a:srgbClr val="FCCC04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4839874" y="3871359"/>
            <a:ext cx="775854" cy="28679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842">
            <a:off x="5489277" y="4033554"/>
            <a:ext cx="401921" cy="4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5" y="731763"/>
            <a:ext cx="5268981" cy="11514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68104E-8AA3-817C-DD08-E89A0F06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Registro Inicial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85166-6350-FCC7-71DE-1FE6D618C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07217" y="2160057"/>
            <a:ext cx="3669044" cy="25152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DBAE46D6-3177-4716-B26D-7DC7A4A3E377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rot="5400000" flipH="1" flipV="1">
            <a:off x="4841761" y="-918679"/>
            <a:ext cx="278715" cy="587875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0AE6B-1AF4-4C7D-969D-D611BD697C69}"/>
              </a:ext>
            </a:extLst>
          </p:cNvPr>
          <p:cNvSpPr txBox="1"/>
          <p:nvPr/>
        </p:nvSpPr>
        <p:spPr>
          <a:xfrm>
            <a:off x="6859384" y="1050345"/>
            <a:ext cx="2122227" cy="83099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tx2">
                    <a:lumMod val="50000"/>
                  </a:schemeClr>
                </a:solidFill>
              </a:rPr>
              <a:t>Debe ir </a:t>
            </a:r>
            <a:r>
              <a:rPr lang="es-ES" sz="1200" b="1" u="sng" dirty="0">
                <a:solidFill>
                  <a:schemeClr val="accent6">
                    <a:lumMod val="75000"/>
                  </a:schemeClr>
                </a:solidFill>
              </a:rPr>
              <a:t>inmediatamente</a:t>
            </a:r>
            <a:r>
              <a:rPr lang="es-ES" sz="1200" dirty="0">
                <a:solidFill>
                  <a:schemeClr val="tx2">
                    <a:lumMod val="50000"/>
                  </a:schemeClr>
                </a:solidFill>
              </a:rPr>
              <a:t> a su correo electrónico y verificarlo, de lo contrario el link perderá vigencia y le generará error.</a:t>
            </a:r>
            <a:endParaRPr lang="es-CO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61" y="2740556"/>
            <a:ext cx="4035423" cy="147419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875721" y="3665705"/>
            <a:ext cx="682487" cy="36958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546">
            <a:off x="2466960" y="3947483"/>
            <a:ext cx="714001" cy="71400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52401" y="2176470"/>
            <a:ext cx="571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Seguidamente, haga clic en el enlace que contiene el mensaje. El enlace lo dirigirá a una nueva ventana en su navegador, en la que se le confirmará el registro de su correo electrónico. </a:t>
            </a:r>
            <a:endParaRPr lang="es-CO" sz="10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101580" y="4304483"/>
            <a:ext cx="39491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pulsar clic en </a:t>
            </a:r>
            <a:r>
              <a:rPr lang="es-ES" sz="10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“volver” </a:t>
            </a:r>
            <a:r>
              <a:rPr lang="es-ES" sz="1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regresará a la página de inicio del FURAG</a:t>
            </a:r>
            <a:endParaRPr lang="es-CO" sz="10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10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16E2959-2944-AD81-ACFA-EBF28546B0BC}"/>
              </a:ext>
            </a:extLst>
          </p:cNvPr>
          <p:cNvSpPr/>
          <p:nvPr/>
        </p:nvSpPr>
        <p:spPr>
          <a:xfrm>
            <a:off x="1083365" y="842983"/>
            <a:ext cx="6490252" cy="64604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17375E"/>
                </a:solidFill>
              </a:rPr>
              <a:t>Haga clic en </a:t>
            </a:r>
            <a:r>
              <a:rPr lang="es-MX" sz="1400" b="1" dirty="0">
                <a:solidFill>
                  <a:srgbClr val="17375E"/>
                </a:solidFill>
              </a:rPr>
              <a:t>“iniciar sesión” </a:t>
            </a:r>
            <a:r>
              <a:rPr lang="es-MX" sz="1400" dirty="0">
                <a:solidFill>
                  <a:srgbClr val="17375E"/>
                </a:solidFill>
              </a:rPr>
              <a:t>e ingrese en los campos el correo electrónico y la</a:t>
            </a:r>
          </a:p>
          <a:p>
            <a:pPr algn="ctr"/>
            <a:r>
              <a:rPr lang="es-MX" sz="1400" dirty="0">
                <a:solidFill>
                  <a:srgbClr val="17375E"/>
                </a:solidFill>
              </a:rPr>
              <a:t>contraseña registrada en los pasos anteriores, haga clic en </a:t>
            </a:r>
            <a:r>
              <a:rPr lang="es-MX" sz="1400" b="1" dirty="0">
                <a:solidFill>
                  <a:srgbClr val="17375E"/>
                </a:solidFill>
              </a:rPr>
              <a:t>“Ingresar”.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C5E184-0B2F-9C2F-A3A6-B187D954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 Inicio de sesión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B5561A-585A-D4FA-EEFA-806F25EB45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05"/>
          <a:stretch/>
        </p:blipFill>
        <p:spPr>
          <a:xfrm>
            <a:off x="1083365" y="1864577"/>
            <a:ext cx="3771900" cy="258318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64688" y="3059185"/>
            <a:ext cx="635108" cy="1939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77">
            <a:off x="1240731" y="3137079"/>
            <a:ext cx="393834" cy="3938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19942" t="10182" r="21496" b="22535"/>
          <a:stretch/>
        </p:blipFill>
        <p:spPr>
          <a:xfrm>
            <a:off x="6152455" y="1959237"/>
            <a:ext cx="1683648" cy="239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6957713" y="3502532"/>
            <a:ext cx="724613" cy="28285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9641">
            <a:off x="7562298" y="3677409"/>
            <a:ext cx="393834" cy="393834"/>
          </a:xfrm>
          <a:prstGeom prst="rect">
            <a:avLst/>
          </a:prstGeom>
        </p:spPr>
      </p:pic>
      <p:cxnSp>
        <p:nvCxnSpPr>
          <p:cNvPr id="9" name="Conector recto de flecha 8"/>
          <p:cNvCxnSpPr>
            <a:stCxn id="4" idx="3"/>
            <a:endCxn id="14" idx="1"/>
          </p:cNvCxnSpPr>
          <p:nvPr/>
        </p:nvCxnSpPr>
        <p:spPr>
          <a:xfrm>
            <a:off x="4855265" y="3156167"/>
            <a:ext cx="12971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42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18976-A946-C886-CFEF-7E6B66C3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Registro de información complementaria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0DE35-7C3E-BEDC-FCC0-3A374BBA3D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734C46-2AAF-CE45-3CF9-517A431D64E3}"/>
              </a:ext>
            </a:extLst>
          </p:cNvPr>
          <p:cNvSpPr txBox="1"/>
          <p:nvPr/>
        </p:nvSpPr>
        <p:spPr>
          <a:xfrm>
            <a:off x="168645" y="844508"/>
            <a:ext cx="8345875" cy="4616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Registro usuario: </a:t>
            </a: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continuación encontrará su información básica y el diligenciamiento de información complementaria para su correcto registro en el FURAG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44594D-7295-4927-8E83-CD27427D18CE}"/>
              </a:ext>
            </a:extLst>
          </p:cNvPr>
          <p:cNvSpPr txBox="1"/>
          <p:nvPr/>
        </p:nvSpPr>
        <p:spPr>
          <a:xfrm>
            <a:off x="6321286" y="4450080"/>
            <a:ext cx="1999435" cy="307777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use tildes ni signos </a:t>
            </a:r>
            <a:endParaRPr lang="es-CO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3424D3BB-2D6B-4D10-9258-AA1D4F3ED7AE}"/>
              </a:ext>
            </a:extLst>
          </p:cNvPr>
          <p:cNvCxnSpPr>
            <a:cxnSpLocks/>
            <a:stCxn id="13" idx="3"/>
            <a:endCxn id="4" idx="3"/>
          </p:cNvCxnSpPr>
          <p:nvPr/>
        </p:nvCxnSpPr>
        <p:spPr>
          <a:xfrm>
            <a:off x="6473687" y="3431574"/>
            <a:ext cx="1847034" cy="1172395"/>
          </a:xfrm>
          <a:prstGeom prst="bentConnector3">
            <a:avLst>
              <a:gd name="adj1" fmla="val 112377"/>
            </a:avLst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1" y="1306173"/>
            <a:ext cx="6011380" cy="292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657791" y="2881585"/>
            <a:ext cx="5815896" cy="109997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6144963" y="2511457"/>
            <a:ext cx="328724" cy="32472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5772">
            <a:off x="6338963" y="2658779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34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69768-B638-A985-DCBB-D47764DD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Registro de información complementaria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9CE1C-068A-F182-67D3-FA8630CE6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78FA4-5326-6DA4-C5C8-9E4B2583AB1A}"/>
              </a:ext>
            </a:extLst>
          </p:cNvPr>
          <p:cNvSpPr txBox="1"/>
          <p:nvPr/>
        </p:nvSpPr>
        <p:spPr>
          <a:xfrm>
            <a:off x="6010275" y="1469574"/>
            <a:ext cx="2589934" cy="2400657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"/>
            </a:pPr>
            <a:r>
              <a:rPr lang="es-CO" sz="1000" spc="80" dirty="0"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Verá en la pantalla un aviso emergente el cual le confirmará que su cuenta ha sido creada exitosamente.</a:t>
            </a: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"/>
            </a:pPr>
            <a:r>
              <a:rPr lang="es-CO" sz="1000" spc="80" dirty="0"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Una vez ha finalizado el registro en el aplicativo, recibirá un mensaje al correo electrónico registrado en el que se le informa de la apertura del FURAG.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05931"/>
              </p:ext>
            </p:extLst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986698"/>
            <a:ext cx="4914900" cy="356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29">
            <a:off x="77757" y="3840402"/>
            <a:ext cx="400206" cy="40020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14263" y="4129311"/>
            <a:ext cx="928987" cy="37391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1307">
            <a:off x="2990772" y="4365036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68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413B20-D320-2367-2E94-DA0D951F11C0}"/>
              </a:ext>
            </a:extLst>
          </p:cNvPr>
          <p:cNvSpPr/>
          <p:nvPr/>
        </p:nvSpPr>
        <p:spPr>
          <a:xfrm flipH="1">
            <a:off x="596004" y="1282450"/>
            <a:ext cx="4722290" cy="831461"/>
          </a:xfrm>
          <a:custGeom>
            <a:avLst/>
            <a:gdLst>
              <a:gd name="connsiteX0" fmla="*/ 5159274 w 5713582"/>
              <a:gd name="connsiteY0" fmla="*/ 0 h 1108615"/>
              <a:gd name="connsiteX1" fmla="*/ 577613 w 5713582"/>
              <a:gd name="connsiteY1" fmla="*/ 0 h 1108615"/>
              <a:gd name="connsiteX2" fmla="*/ 267695 w 5713582"/>
              <a:gd name="connsiteY2" fmla="*/ 94667 h 1108615"/>
              <a:gd name="connsiteX3" fmla="*/ 191708 w 5713582"/>
              <a:gd name="connsiteY3" fmla="*/ 157363 h 1108615"/>
              <a:gd name="connsiteX4" fmla="*/ 180669 w 5713582"/>
              <a:gd name="connsiteY4" fmla="*/ 168401 h 1108615"/>
              <a:gd name="connsiteX5" fmla="*/ 139515 w 5713582"/>
              <a:gd name="connsiteY5" fmla="*/ 209555 h 1108615"/>
              <a:gd name="connsiteX6" fmla="*/ 0 w 5713582"/>
              <a:gd name="connsiteY6" fmla="*/ 546377 h 1108615"/>
              <a:gd name="connsiteX7" fmla="*/ 759 w 5713582"/>
              <a:gd name="connsiteY7" fmla="*/ 554307 h 1108615"/>
              <a:gd name="connsiteX8" fmla="*/ 0 w 5713582"/>
              <a:gd name="connsiteY8" fmla="*/ 562238 h 1108615"/>
              <a:gd name="connsiteX9" fmla="*/ 139515 w 5713582"/>
              <a:gd name="connsiteY9" fmla="*/ 899060 h 1108615"/>
              <a:gd name="connsiteX10" fmla="*/ 180673 w 5713582"/>
              <a:gd name="connsiteY10" fmla="*/ 940218 h 1108615"/>
              <a:gd name="connsiteX11" fmla="*/ 185659 w 5713582"/>
              <a:gd name="connsiteY11" fmla="*/ 946261 h 1108615"/>
              <a:gd name="connsiteX12" fmla="*/ 191702 w 5713582"/>
              <a:gd name="connsiteY12" fmla="*/ 951247 h 1108615"/>
              <a:gd name="connsiteX13" fmla="*/ 200782 w 5713582"/>
              <a:gd name="connsiteY13" fmla="*/ 958739 h 1108615"/>
              <a:gd name="connsiteX14" fmla="*/ 200793 w 5713582"/>
              <a:gd name="connsiteY14" fmla="*/ 958749 h 1108615"/>
              <a:gd name="connsiteX15" fmla="*/ 191701 w 5713582"/>
              <a:gd name="connsiteY15" fmla="*/ 951248 h 1108615"/>
              <a:gd name="connsiteX16" fmla="*/ 345009 w 5713582"/>
              <a:gd name="connsiteY16" fmla="*/ 1104556 h 1108615"/>
              <a:gd name="connsiteX17" fmla="*/ 351005 w 5713582"/>
              <a:gd name="connsiteY17" fmla="*/ 1104561 h 1108615"/>
              <a:gd name="connsiteX18" fmla="*/ 351005 w 5713582"/>
              <a:gd name="connsiteY18" fmla="*/ 1108615 h 1108615"/>
              <a:gd name="connsiteX19" fmla="*/ 371960 w 5713582"/>
              <a:gd name="connsiteY19" fmla="*/ 1108615 h 1108615"/>
              <a:gd name="connsiteX20" fmla="*/ 1880720 w 5713582"/>
              <a:gd name="connsiteY20" fmla="*/ 1108615 h 1108615"/>
              <a:gd name="connsiteX21" fmla="*/ 4470569 w 5713582"/>
              <a:gd name="connsiteY21" fmla="*/ 1108615 h 1108615"/>
              <a:gd name="connsiteX22" fmla="*/ 4470569 w 5713582"/>
              <a:gd name="connsiteY22" fmla="*/ 1108033 h 1108615"/>
              <a:gd name="connsiteX23" fmla="*/ 5159284 w 5713582"/>
              <a:gd name="connsiteY23" fmla="*/ 1108613 h 1108615"/>
              <a:gd name="connsiteX24" fmla="*/ 5270986 w 5713582"/>
              <a:gd name="connsiteY24" fmla="*/ 1097353 h 1108615"/>
              <a:gd name="connsiteX25" fmla="*/ 5713582 w 5713582"/>
              <a:gd name="connsiteY25" fmla="*/ 554307 h 1108615"/>
              <a:gd name="connsiteX26" fmla="*/ 5159274 w 5713582"/>
              <a:gd name="connsiteY26" fmla="*/ 0 h 1108615"/>
              <a:gd name="connsiteX0" fmla="*/ 5159274 w 5713582"/>
              <a:gd name="connsiteY0" fmla="*/ 0 h 1108615"/>
              <a:gd name="connsiteX1" fmla="*/ 577613 w 5713582"/>
              <a:gd name="connsiteY1" fmla="*/ 0 h 1108615"/>
              <a:gd name="connsiteX2" fmla="*/ 267695 w 5713582"/>
              <a:gd name="connsiteY2" fmla="*/ 94667 h 1108615"/>
              <a:gd name="connsiteX3" fmla="*/ 191708 w 5713582"/>
              <a:gd name="connsiteY3" fmla="*/ 157363 h 1108615"/>
              <a:gd name="connsiteX4" fmla="*/ 180669 w 5713582"/>
              <a:gd name="connsiteY4" fmla="*/ 168401 h 1108615"/>
              <a:gd name="connsiteX5" fmla="*/ 139515 w 5713582"/>
              <a:gd name="connsiteY5" fmla="*/ 209555 h 1108615"/>
              <a:gd name="connsiteX6" fmla="*/ 0 w 5713582"/>
              <a:gd name="connsiteY6" fmla="*/ 546377 h 1108615"/>
              <a:gd name="connsiteX7" fmla="*/ 759 w 5713582"/>
              <a:gd name="connsiteY7" fmla="*/ 554307 h 1108615"/>
              <a:gd name="connsiteX8" fmla="*/ 0 w 5713582"/>
              <a:gd name="connsiteY8" fmla="*/ 562238 h 1108615"/>
              <a:gd name="connsiteX9" fmla="*/ 139515 w 5713582"/>
              <a:gd name="connsiteY9" fmla="*/ 899060 h 1108615"/>
              <a:gd name="connsiteX10" fmla="*/ 180673 w 5713582"/>
              <a:gd name="connsiteY10" fmla="*/ 940218 h 1108615"/>
              <a:gd name="connsiteX11" fmla="*/ 185659 w 5713582"/>
              <a:gd name="connsiteY11" fmla="*/ 946261 h 1108615"/>
              <a:gd name="connsiteX12" fmla="*/ 191702 w 5713582"/>
              <a:gd name="connsiteY12" fmla="*/ 951247 h 1108615"/>
              <a:gd name="connsiteX13" fmla="*/ 200782 w 5713582"/>
              <a:gd name="connsiteY13" fmla="*/ 958739 h 1108615"/>
              <a:gd name="connsiteX14" fmla="*/ 200793 w 5713582"/>
              <a:gd name="connsiteY14" fmla="*/ 958749 h 1108615"/>
              <a:gd name="connsiteX15" fmla="*/ 191701 w 5713582"/>
              <a:gd name="connsiteY15" fmla="*/ 951248 h 1108615"/>
              <a:gd name="connsiteX16" fmla="*/ 345009 w 5713582"/>
              <a:gd name="connsiteY16" fmla="*/ 1104556 h 1108615"/>
              <a:gd name="connsiteX17" fmla="*/ 351005 w 5713582"/>
              <a:gd name="connsiteY17" fmla="*/ 1108615 h 1108615"/>
              <a:gd name="connsiteX18" fmla="*/ 371960 w 5713582"/>
              <a:gd name="connsiteY18" fmla="*/ 1108615 h 1108615"/>
              <a:gd name="connsiteX19" fmla="*/ 1880720 w 5713582"/>
              <a:gd name="connsiteY19" fmla="*/ 1108615 h 1108615"/>
              <a:gd name="connsiteX20" fmla="*/ 4470569 w 5713582"/>
              <a:gd name="connsiteY20" fmla="*/ 1108615 h 1108615"/>
              <a:gd name="connsiteX21" fmla="*/ 4470569 w 5713582"/>
              <a:gd name="connsiteY21" fmla="*/ 1108033 h 1108615"/>
              <a:gd name="connsiteX22" fmla="*/ 5159284 w 5713582"/>
              <a:gd name="connsiteY22" fmla="*/ 1108613 h 1108615"/>
              <a:gd name="connsiteX23" fmla="*/ 5270986 w 5713582"/>
              <a:gd name="connsiteY23" fmla="*/ 1097353 h 1108615"/>
              <a:gd name="connsiteX24" fmla="*/ 5713582 w 5713582"/>
              <a:gd name="connsiteY24" fmla="*/ 554307 h 1108615"/>
              <a:gd name="connsiteX25" fmla="*/ 5159274 w 5713582"/>
              <a:gd name="connsiteY25" fmla="*/ 0 h 110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3582" h="1108615">
                <a:moveTo>
                  <a:pt x="5159274" y="0"/>
                </a:moveTo>
                <a:lnTo>
                  <a:pt x="577613" y="0"/>
                </a:lnTo>
                <a:cubicBezTo>
                  <a:pt x="462813" y="0"/>
                  <a:pt x="356163" y="34899"/>
                  <a:pt x="267695" y="94667"/>
                </a:cubicBezTo>
                <a:lnTo>
                  <a:pt x="191708" y="157363"/>
                </a:lnTo>
                <a:lnTo>
                  <a:pt x="180669" y="168401"/>
                </a:lnTo>
                <a:lnTo>
                  <a:pt x="139515" y="209555"/>
                </a:lnTo>
                <a:cubicBezTo>
                  <a:pt x="46505" y="302565"/>
                  <a:pt x="0" y="424471"/>
                  <a:pt x="0" y="546377"/>
                </a:cubicBezTo>
                <a:lnTo>
                  <a:pt x="759" y="554307"/>
                </a:lnTo>
                <a:lnTo>
                  <a:pt x="0" y="562238"/>
                </a:lnTo>
                <a:cubicBezTo>
                  <a:pt x="0" y="684144"/>
                  <a:pt x="46505" y="806048"/>
                  <a:pt x="139515" y="899060"/>
                </a:cubicBezTo>
                <a:lnTo>
                  <a:pt x="180673" y="940218"/>
                </a:lnTo>
                <a:lnTo>
                  <a:pt x="185659" y="946261"/>
                </a:lnTo>
                <a:lnTo>
                  <a:pt x="191702" y="951247"/>
                </a:lnTo>
                <a:lnTo>
                  <a:pt x="200782" y="958739"/>
                </a:lnTo>
                <a:cubicBezTo>
                  <a:pt x="200786" y="958742"/>
                  <a:pt x="200789" y="958746"/>
                  <a:pt x="200793" y="958749"/>
                </a:cubicBezTo>
                <a:lnTo>
                  <a:pt x="191701" y="951248"/>
                </a:lnTo>
                <a:lnTo>
                  <a:pt x="345009" y="1104556"/>
                </a:lnTo>
                <a:lnTo>
                  <a:pt x="351005" y="1108615"/>
                </a:lnTo>
                <a:lnTo>
                  <a:pt x="371960" y="1108615"/>
                </a:lnTo>
                <a:lnTo>
                  <a:pt x="1880720" y="1108615"/>
                </a:lnTo>
                <a:lnTo>
                  <a:pt x="4470569" y="1108615"/>
                </a:lnTo>
                <a:lnTo>
                  <a:pt x="4470569" y="1108033"/>
                </a:lnTo>
                <a:lnTo>
                  <a:pt x="5159284" y="1108613"/>
                </a:lnTo>
                <a:lnTo>
                  <a:pt x="5270986" y="1097353"/>
                </a:lnTo>
                <a:cubicBezTo>
                  <a:pt x="5523575" y="1045666"/>
                  <a:pt x="5713582" y="822175"/>
                  <a:pt x="5713582" y="554307"/>
                </a:cubicBezTo>
                <a:cubicBezTo>
                  <a:pt x="5713582" y="248172"/>
                  <a:pt x="5465410" y="0"/>
                  <a:pt x="5159274" y="0"/>
                </a:cubicBezTo>
                <a:close/>
              </a:path>
            </a:pathLst>
          </a:custGeom>
          <a:solidFill>
            <a:srgbClr val="FC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050978-A77F-0876-DB78-D46FD9170A57}"/>
              </a:ext>
            </a:extLst>
          </p:cNvPr>
          <p:cNvSpPr/>
          <p:nvPr/>
        </p:nvSpPr>
        <p:spPr>
          <a:xfrm flipH="1">
            <a:off x="477863" y="3205748"/>
            <a:ext cx="4601038" cy="922076"/>
          </a:xfrm>
          <a:custGeom>
            <a:avLst/>
            <a:gdLst>
              <a:gd name="connsiteX0" fmla="*/ 362263 w 5713582"/>
              <a:gd name="connsiteY0" fmla="*/ 1063789 h 1108613"/>
              <a:gd name="connsiteX1" fmla="*/ 387321 w 5713582"/>
              <a:gd name="connsiteY1" fmla="*/ 1073662 h 1108613"/>
              <a:gd name="connsiteX2" fmla="*/ 374362 w 5713582"/>
              <a:gd name="connsiteY2" fmla="*/ 1070166 h 1108613"/>
              <a:gd name="connsiteX3" fmla="*/ 5159275 w 5713582"/>
              <a:gd name="connsiteY3" fmla="*/ 0 h 1108613"/>
              <a:gd name="connsiteX4" fmla="*/ 2013954 w 5713582"/>
              <a:gd name="connsiteY4" fmla="*/ 0 h 1108613"/>
              <a:gd name="connsiteX5" fmla="*/ 346364 w 5713582"/>
              <a:gd name="connsiteY5" fmla="*/ 0 h 1108613"/>
              <a:gd name="connsiteX6" fmla="*/ 137709 w 5713582"/>
              <a:gd name="connsiteY6" fmla="*/ 208654 h 1108613"/>
              <a:gd name="connsiteX7" fmla="*/ 137704 w 5713582"/>
              <a:gd name="connsiteY7" fmla="*/ 208660 h 1108613"/>
              <a:gd name="connsiteX8" fmla="*/ 90173 w 5713582"/>
              <a:gd name="connsiteY8" fmla="*/ 266848 h 1108613"/>
              <a:gd name="connsiteX9" fmla="*/ 85569 w 5713582"/>
              <a:gd name="connsiteY9" fmla="*/ 275598 h 1108613"/>
              <a:gd name="connsiteX10" fmla="*/ 78477 w 5713582"/>
              <a:gd name="connsiteY10" fmla="*/ 284279 h 1108613"/>
              <a:gd name="connsiteX11" fmla="*/ 0 w 5713582"/>
              <a:gd name="connsiteY11" fmla="*/ 546376 h 1108613"/>
              <a:gd name="connsiteX12" fmla="*/ 0 w 5713582"/>
              <a:gd name="connsiteY12" fmla="*/ 546377 h 1108613"/>
              <a:gd name="connsiteX13" fmla="*/ 759 w 5713582"/>
              <a:gd name="connsiteY13" fmla="*/ 554307 h 1108613"/>
              <a:gd name="connsiteX14" fmla="*/ 0 w 5713582"/>
              <a:gd name="connsiteY14" fmla="*/ 562237 h 1108613"/>
              <a:gd name="connsiteX15" fmla="*/ 0 w 5713582"/>
              <a:gd name="connsiteY15" fmla="*/ 562238 h 1108613"/>
              <a:gd name="connsiteX16" fmla="*/ 139515 w 5713582"/>
              <a:gd name="connsiteY16" fmla="*/ 899060 h 1108613"/>
              <a:gd name="connsiteX17" fmla="*/ 180673 w 5713582"/>
              <a:gd name="connsiteY17" fmla="*/ 940218 h 1108613"/>
              <a:gd name="connsiteX18" fmla="*/ 185659 w 5713582"/>
              <a:gd name="connsiteY18" fmla="*/ 946261 h 1108613"/>
              <a:gd name="connsiteX19" fmla="*/ 191702 w 5713582"/>
              <a:gd name="connsiteY19" fmla="*/ 951247 h 1108613"/>
              <a:gd name="connsiteX20" fmla="*/ 267695 w 5713582"/>
              <a:gd name="connsiteY20" fmla="*/ 1013947 h 1108613"/>
              <a:gd name="connsiteX21" fmla="*/ 267728 w 5713582"/>
              <a:gd name="connsiteY21" fmla="*/ 1013965 h 1108613"/>
              <a:gd name="connsiteX22" fmla="*/ 267694 w 5713582"/>
              <a:gd name="connsiteY22" fmla="*/ 1013948 h 1108613"/>
              <a:gd name="connsiteX23" fmla="*/ 191701 w 5713582"/>
              <a:gd name="connsiteY23" fmla="*/ 951248 h 1108613"/>
              <a:gd name="connsiteX24" fmla="*/ 349066 w 5713582"/>
              <a:gd name="connsiteY24" fmla="*/ 1108613 h 1108613"/>
              <a:gd name="connsiteX25" fmla="*/ 5159285 w 5713582"/>
              <a:gd name="connsiteY25" fmla="*/ 1108613 h 1108613"/>
              <a:gd name="connsiteX26" fmla="*/ 5270987 w 5713582"/>
              <a:gd name="connsiteY26" fmla="*/ 1097353 h 1108613"/>
              <a:gd name="connsiteX27" fmla="*/ 5713582 w 5713582"/>
              <a:gd name="connsiteY27" fmla="*/ 554307 h 1108613"/>
              <a:gd name="connsiteX28" fmla="*/ 5159275 w 5713582"/>
              <a:gd name="connsiteY28" fmla="*/ 0 h 11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13582" h="1108613">
                <a:moveTo>
                  <a:pt x="362263" y="1063789"/>
                </a:moveTo>
                <a:lnTo>
                  <a:pt x="387321" y="1073662"/>
                </a:lnTo>
                <a:lnTo>
                  <a:pt x="374362" y="1070166"/>
                </a:lnTo>
                <a:close/>
                <a:moveTo>
                  <a:pt x="5159275" y="0"/>
                </a:moveTo>
                <a:lnTo>
                  <a:pt x="2013954" y="0"/>
                </a:lnTo>
                <a:lnTo>
                  <a:pt x="346364" y="0"/>
                </a:lnTo>
                <a:lnTo>
                  <a:pt x="137709" y="208654"/>
                </a:lnTo>
                <a:cubicBezTo>
                  <a:pt x="137707" y="208656"/>
                  <a:pt x="137706" y="208658"/>
                  <a:pt x="137704" y="208660"/>
                </a:cubicBezTo>
                <a:cubicBezTo>
                  <a:pt x="119597" y="226767"/>
                  <a:pt x="103753" y="246280"/>
                  <a:pt x="90173" y="266848"/>
                </a:cubicBezTo>
                <a:lnTo>
                  <a:pt x="85569" y="275598"/>
                </a:lnTo>
                <a:lnTo>
                  <a:pt x="78477" y="284279"/>
                </a:lnTo>
                <a:cubicBezTo>
                  <a:pt x="26159" y="363518"/>
                  <a:pt x="0" y="454947"/>
                  <a:pt x="0" y="546376"/>
                </a:cubicBezTo>
                <a:lnTo>
                  <a:pt x="0" y="546377"/>
                </a:lnTo>
                <a:lnTo>
                  <a:pt x="759" y="554307"/>
                </a:lnTo>
                <a:lnTo>
                  <a:pt x="0" y="562237"/>
                </a:lnTo>
                <a:lnTo>
                  <a:pt x="0" y="562238"/>
                </a:lnTo>
                <a:cubicBezTo>
                  <a:pt x="0" y="684144"/>
                  <a:pt x="46505" y="806048"/>
                  <a:pt x="139515" y="899060"/>
                </a:cubicBezTo>
                <a:lnTo>
                  <a:pt x="180673" y="940218"/>
                </a:lnTo>
                <a:lnTo>
                  <a:pt x="185659" y="946261"/>
                </a:lnTo>
                <a:lnTo>
                  <a:pt x="191702" y="951247"/>
                </a:lnTo>
                <a:lnTo>
                  <a:pt x="267695" y="1013947"/>
                </a:lnTo>
                <a:lnTo>
                  <a:pt x="267728" y="1013965"/>
                </a:lnTo>
                <a:cubicBezTo>
                  <a:pt x="267717" y="1013959"/>
                  <a:pt x="267705" y="1013954"/>
                  <a:pt x="267694" y="1013948"/>
                </a:cubicBezTo>
                <a:lnTo>
                  <a:pt x="191701" y="951248"/>
                </a:lnTo>
                <a:lnTo>
                  <a:pt x="349066" y="1108613"/>
                </a:lnTo>
                <a:lnTo>
                  <a:pt x="5159285" y="1108613"/>
                </a:lnTo>
                <a:lnTo>
                  <a:pt x="5270987" y="1097353"/>
                </a:lnTo>
                <a:cubicBezTo>
                  <a:pt x="5523575" y="1045666"/>
                  <a:pt x="5713582" y="822175"/>
                  <a:pt x="5713582" y="554307"/>
                </a:cubicBezTo>
                <a:cubicBezTo>
                  <a:pt x="5713582" y="248172"/>
                  <a:pt x="5465410" y="0"/>
                  <a:pt x="5159275" y="0"/>
                </a:cubicBezTo>
                <a:close/>
              </a:path>
            </a:pathLst>
          </a:custGeom>
          <a:solidFill>
            <a:srgbClr val="2E6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3E1D9A-D0C1-1720-F8E5-DFBD543C7510}"/>
              </a:ext>
            </a:extLst>
          </p:cNvPr>
          <p:cNvSpPr/>
          <p:nvPr/>
        </p:nvSpPr>
        <p:spPr>
          <a:xfrm flipH="1">
            <a:off x="3887025" y="2283671"/>
            <a:ext cx="4875037" cy="922077"/>
          </a:xfrm>
          <a:custGeom>
            <a:avLst/>
            <a:gdLst>
              <a:gd name="connsiteX0" fmla="*/ 5366367 w 5713583"/>
              <a:gd name="connsiteY0" fmla="*/ 0 h 1108613"/>
              <a:gd name="connsiteX1" fmla="*/ 554308 w 5713583"/>
              <a:gd name="connsiteY1" fmla="*/ 0 h 1108613"/>
              <a:gd name="connsiteX2" fmla="*/ 554307 w 5713583"/>
              <a:gd name="connsiteY2" fmla="*/ 0 h 1108613"/>
              <a:gd name="connsiteX3" fmla="*/ 0 w 5713583"/>
              <a:gd name="connsiteY3" fmla="*/ 554307 h 1108613"/>
              <a:gd name="connsiteX4" fmla="*/ 442595 w 5713583"/>
              <a:gd name="connsiteY4" fmla="*/ 1097353 h 1108613"/>
              <a:gd name="connsiteX5" fmla="*/ 554297 w 5713583"/>
              <a:gd name="connsiteY5" fmla="*/ 1108613 h 1108613"/>
              <a:gd name="connsiteX6" fmla="*/ 5368174 w 5713583"/>
              <a:gd name="connsiteY6" fmla="*/ 1108613 h 1108613"/>
              <a:gd name="connsiteX7" fmla="*/ 5578730 w 5713583"/>
              <a:gd name="connsiteY7" fmla="*/ 898057 h 1108613"/>
              <a:gd name="connsiteX8" fmla="*/ 5578736 w 5713583"/>
              <a:gd name="connsiteY8" fmla="*/ 898051 h 1108613"/>
              <a:gd name="connsiteX9" fmla="*/ 5626267 w 5713583"/>
              <a:gd name="connsiteY9" fmla="*/ 839863 h 1108613"/>
              <a:gd name="connsiteX10" fmla="*/ 5633228 w 5713583"/>
              <a:gd name="connsiteY10" fmla="*/ 826634 h 1108613"/>
              <a:gd name="connsiteX11" fmla="*/ 5635106 w 5713583"/>
              <a:gd name="connsiteY11" fmla="*/ 824335 h 1108613"/>
              <a:gd name="connsiteX12" fmla="*/ 5713583 w 5713583"/>
              <a:gd name="connsiteY12" fmla="*/ 562237 h 1108613"/>
              <a:gd name="connsiteX13" fmla="*/ 5712824 w 5713583"/>
              <a:gd name="connsiteY13" fmla="*/ 554307 h 1108613"/>
              <a:gd name="connsiteX14" fmla="*/ 5713583 w 5713583"/>
              <a:gd name="connsiteY14" fmla="*/ 546376 h 1108613"/>
              <a:gd name="connsiteX15" fmla="*/ 5635106 w 5713583"/>
              <a:gd name="connsiteY15" fmla="*/ 284279 h 1108613"/>
              <a:gd name="connsiteX16" fmla="*/ 5623741 w 5713583"/>
              <a:gd name="connsiteY16" fmla="*/ 270365 h 1108613"/>
              <a:gd name="connsiteX17" fmla="*/ 5622910 w 5713583"/>
              <a:gd name="connsiteY17" fmla="*/ 268786 h 1108613"/>
              <a:gd name="connsiteX18" fmla="*/ 5568309 w 5713583"/>
              <a:gd name="connsiteY18" fmla="*/ 201943 h 11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3583" h="1108613">
                <a:moveTo>
                  <a:pt x="5366367" y="0"/>
                </a:moveTo>
                <a:lnTo>
                  <a:pt x="554308" y="0"/>
                </a:lnTo>
                <a:lnTo>
                  <a:pt x="554307" y="0"/>
                </a:lnTo>
                <a:cubicBezTo>
                  <a:pt x="248172" y="0"/>
                  <a:pt x="0" y="248172"/>
                  <a:pt x="0" y="554307"/>
                </a:cubicBezTo>
                <a:cubicBezTo>
                  <a:pt x="0" y="822175"/>
                  <a:pt x="190007" y="1045666"/>
                  <a:pt x="442595" y="1097353"/>
                </a:cubicBezTo>
                <a:lnTo>
                  <a:pt x="554297" y="1108613"/>
                </a:lnTo>
                <a:lnTo>
                  <a:pt x="5368174" y="1108613"/>
                </a:lnTo>
                <a:lnTo>
                  <a:pt x="5578730" y="898057"/>
                </a:lnTo>
                <a:lnTo>
                  <a:pt x="5578736" y="898051"/>
                </a:lnTo>
                <a:cubicBezTo>
                  <a:pt x="5596843" y="879944"/>
                  <a:pt x="5612686" y="860431"/>
                  <a:pt x="5626267" y="839863"/>
                </a:cubicBezTo>
                <a:lnTo>
                  <a:pt x="5633228" y="826634"/>
                </a:lnTo>
                <a:lnTo>
                  <a:pt x="5635106" y="824335"/>
                </a:lnTo>
                <a:cubicBezTo>
                  <a:pt x="5687424" y="745096"/>
                  <a:pt x="5713583" y="653667"/>
                  <a:pt x="5713583" y="562237"/>
                </a:cubicBezTo>
                <a:lnTo>
                  <a:pt x="5712824" y="554307"/>
                </a:lnTo>
                <a:lnTo>
                  <a:pt x="5713583" y="546376"/>
                </a:lnTo>
                <a:cubicBezTo>
                  <a:pt x="5713583" y="454947"/>
                  <a:pt x="5687424" y="363518"/>
                  <a:pt x="5635106" y="284279"/>
                </a:cubicBezTo>
                <a:lnTo>
                  <a:pt x="5623741" y="270365"/>
                </a:lnTo>
                <a:lnTo>
                  <a:pt x="5622910" y="268786"/>
                </a:lnTo>
                <a:cubicBezTo>
                  <a:pt x="5607310" y="245159"/>
                  <a:pt x="5589109" y="222743"/>
                  <a:pt x="5568309" y="201943"/>
                </a:cubicBezTo>
                <a:close/>
              </a:path>
            </a:pathLst>
          </a:custGeom>
          <a:solidFill>
            <a:srgbClr val="F36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FB7395-D235-BE61-2251-E2AE588FF5E5}"/>
              </a:ext>
            </a:extLst>
          </p:cNvPr>
          <p:cNvSpPr/>
          <p:nvPr/>
        </p:nvSpPr>
        <p:spPr>
          <a:xfrm>
            <a:off x="3804093" y="1284492"/>
            <a:ext cx="1576967" cy="1703520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rgbClr val="FFEEA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A53085-6597-9D87-007D-283E83574647}"/>
              </a:ext>
            </a:extLst>
          </p:cNvPr>
          <p:cNvSpPr/>
          <p:nvPr/>
        </p:nvSpPr>
        <p:spPr>
          <a:xfrm rot="5400000">
            <a:off x="3584634" y="2484191"/>
            <a:ext cx="1764000" cy="1521271"/>
          </a:xfrm>
          <a:custGeom>
            <a:avLst/>
            <a:gdLst>
              <a:gd name="connsiteX0" fmla="*/ 1474175 w 1903436"/>
              <a:gd name="connsiteY0" fmla="*/ 1031 h 1903437"/>
              <a:gd name="connsiteX1" fmla="*/ 1786145 w 1903436"/>
              <a:gd name="connsiteY1" fmla="*/ 117291 h 1903437"/>
              <a:gd name="connsiteX2" fmla="*/ 1786145 w 1903436"/>
              <a:gd name="connsiteY2" fmla="*/ 683623 h 1903437"/>
              <a:gd name="connsiteX3" fmla="*/ 1786138 w 1903436"/>
              <a:gd name="connsiteY3" fmla="*/ 683629 h 1903437"/>
              <a:gd name="connsiteX4" fmla="*/ 683629 w 1903436"/>
              <a:gd name="connsiteY4" fmla="*/ 1786138 h 1903437"/>
              <a:gd name="connsiteX5" fmla="*/ 683622 w 1903436"/>
              <a:gd name="connsiteY5" fmla="*/ 1786146 h 1903437"/>
              <a:gd name="connsiteX6" fmla="*/ 117291 w 1903436"/>
              <a:gd name="connsiteY6" fmla="*/ 1786146 h 1903437"/>
              <a:gd name="connsiteX7" fmla="*/ 117291 w 1903436"/>
              <a:gd name="connsiteY7" fmla="*/ 1219814 h 1903437"/>
              <a:gd name="connsiteX8" fmla="*/ 1219814 w 1903436"/>
              <a:gd name="connsiteY8" fmla="*/ 117291 h 1903437"/>
              <a:gd name="connsiteX9" fmla="*/ 1219815 w 1903436"/>
              <a:gd name="connsiteY9" fmla="*/ 117290 h 1903437"/>
              <a:gd name="connsiteX10" fmla="*/ 1282634 w 1903436"/>
              <a:gd name="connsiteY10" fmla="*/ 65977 h 1903437"/>
              <a:gd name="connsiteX11" fmla="*/ 1474175 w 1903436"/>
              <a:gd name="connsiteY11" fmla="*/ 1031 h 190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3436" h="1903437">
                <a:moveTo>
                  <a:pt x="1474175" y="1031"/>
                </a:moveTo>
                <a:cubicBezTo>
                  <a:pt x="1586036" y="-6987"/>
                  <a:pt x="1700621" y="31767"/>
                  <a:pt x="1786145" y="117291"/>
                </a:cubicBezTo>
                <a:cubicBezTo>
                  <a:pt x="1942533" y="273679"/>
                  <a:pt x="1942533" y="527235"/>
                  <a:pt x="1786145" y="683623"/>
                </a:cubicBezTo>
                <a:lnTo>
                  <a:pt x="1786138" y="683629"/>
                </a:lnTo>
                <a:lnTo>
                  <a:pt x="683629" y="1786138"/>
                </a:lnTo>
                <a:lnTo>
                  <a:pt x="683622" y="1786146"/>
                </a:lnTo>
                <a:cubicBezTo>
                  <a:pt x="527234" y="1942534"/>
                  <a:pt x="273679" y="1942534"/>
                  <a:pt x="117291" y="1786146"/>
                </a:cubicBezTo>
                <a:cubicBezTo>
                  <a:pt x="-39097" y="1629758"/>
                  <a:pt x="-39097" y="1376202"/>
                  <a:pt x="117291" y="1219814"/>
                </a:cubicBezTo>
                <a:lnTo>
                  <a:pt x="1219814" y="117291"/>
                </a:lnTo>
                <a:lnTo>
                  <a:pt x="1219815" y="117290"/>
                </a:lnTo>
                <a:lnTo>
                  <a:pt x="1282634" y="65977"/>
                </a:lnTo>
                <a:cubicBezTo>
                  <a:pt x="1340924" y="27491"/>
                  <a:pt x="1407059" y="5842"/>
                  <a:pt x="1474175" y="1031"/>
                </a:cubicBezTo>
                <a:close/>
              </a:path>
            </a:pathLst>
          </a:custGeom>
          <a:solidFill>
            <a:srgbClr val="FFE57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Graphic 22" descr="Badge 3 with solid fill">
            <a:extLst>
              <a:ext uri="{FF2B5EF4-FFF2-40B4-BE49-F238E27FC236}">
                <a16:creationId xmlns:a16="http://schemas.microsoft.com/office/drawing/2014/main" id="{B1E4BF29-3817-0783-3E5D-00487C19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6649" y="3589867"/>
            <a:ext cx="500621" cy="560360"/>
          </a:xfrm>
          <a:prstGeom prst="rect">
            <a:avLst/>
          </a:prstGeom>
        </p:spPr>
      </p:pic>
      <p:pic>
        <p:nvPicPr>
          <p:cNvPr id="25" name="Graphic 24" descr="Badge with solid fill">
            <a:extLst>
              <a:ext uri="{FF2B5EF4-FFF2-40B4-BE49-F238E27FC236}">
                <a16:creationId xmlns:a16="http://schemas.microsoft.com/office/drawing/2014/main" id="{A5ADD030-840C-2797-5587-17664A66C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0442" y="2443195"/>
            <a:ext cx="500621" cy="560360"/>
          </a:xfrm>
          <a:prstGeom prst="rect">
            <a:avLst/>
          </a:prstGeom>
        </p:spPr>
      </p:pic>
      <p:pic>
        <p:nvPicPr>
          <p:cNvPr id="27" name="Graphic 26" descr="Badge 1 with solid fill">
            <a:extLst>
              <a:ext uri="{FF2B5EF4-FFF2-40B4-BE49-F238E27FC236}">
                <a16:creationId xmlns:a16="http://schemas.microsoft.com/office/drawing/2014/main" id="{8FD7695C-5FDC-697A-6635-8F5EFC12A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0341" y="1268756"/>
            <a:ext cx="500621" cy="5603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1012810" y="1428909"/>
            <a:ext cx="342898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NO</a:t>
            </a:r>
            <a:r>
              <a:rPr kumimoji="0" lang="es-MX" sz="14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podrán crear dos cuentas en el aplicativo asociadas al mismo rol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992867" cy="393126"/>
          </a:xfrm>
        </p:spPr>
        <p:txBody>
          <a:bodyPr/>
          <a:lstStyle/>
          <a:p>
            <a:r>
              <a:rPr lang="es-MX" dirty="0"/>
              <a:t>Aspecto a considerar para la creación de Usuarios </a:t>
            </a:r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4999744" y="2390021"/>
            <a:ext cx="3455661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noProof="1"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kumimoji="0" lang="es-MX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 mismo usuario podrá tener tanto el rol de jefe de planeación como jefe de control interno en la misma entidad.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0F6A7606-6B68-B786-F53B-D71B390CD8DC}"/>
              </a:ext>
            </a:extLst>
          </p:cNvPr>
          <p:cNvSpPr txBox="1"/>
          <p:nvPr/>
        </p:nvSpPr>
        <p:spPr>
          <a:xfrm>
            <a:off x="695722" y="3297454"/>
            <a:ext cx="3455661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Las entidades a las que únicamente les aplica el </a:t>
            </a:r>
            <a:r>
              <a:rPr kumimoji="0" lang="es-MX" sz="1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MECI, NO </a:t>
            </a:r>
            <a:r>
              <a:rPr kumimoji="0" lang="es-MX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deben crear el rol de jefe de planeación 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572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¿Cómo se asocia el usuario a la entidad?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001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C37F9-8DA6-5978-6046-B2EF0608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Gestionar entidades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BC218-9C9D-ADBE-55E2-88E1B9EAE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38125" y="843260"/>
            <a:ext cx="855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Haga clic en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“nombre de usuario”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(parte superior derecha de la pantalla)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“mi cuenta” + “gestionar entidades”</a:t>
            </a:r>
            <a:endParaRPr lang="es-CO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5288" b="24039"/>
          <a:stretch/>
        </p:blipFill>
        <p:spPr>
          <a:xfrm>
            <a:off x="485775" y="1641325"/>
            <a:ext cx="786765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4781550" y="1557610"/>
            <a:ext cx="3181350" cy="162374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238126" y="3733656"/>
            <a:ext cx="8234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 asociar su cuenta a una nueva entidad o rol haga clic en el enlace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“agregar entidad y rol”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pulse en la opción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“guardar”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como se muestra a continuación.</a:t>
            </a:r>
            <a:endParaRPr lang="es-CO" sz="14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07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9B035-79C6-C169-D3DC-DB348167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Gestionar entidades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5020-D820-D517-2F00-E2D0202F85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21" y="765940"/>
            <a:ext cx="5348288" cy="359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295524" y="3305175"/>
            <a:ext cx="1057275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659">
            <a:off x="2095420" y="3553827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2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358E2-4C49-673A-61C1-6AE779A7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Gestionar entidades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ADB19-0F76-3EB9-7F67-A0A2ACB381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3" y="709613"/>
            <a:ext cx="6429839" cy="399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147153" y="1181100"/>
            <a:ext cx="3115119" cy="7334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271198" y="3508304"/>
            <a:ext cx="1514698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659">
            <a:off x="1071095" y="3726289"/>
            <a:ext cx="400206" cy="40020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4366823" y="4107180"/>
            <a:ext cx="1284721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659">
            <a:off x="4161969" y="4332779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Introducción</a:t>
            </a:r>
            <a:endParaRPr lang="es-CO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1.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8357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58" y="735449"/>
            <a:ext cx="6376988" cy="38277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A4CB86-AF6B-B3EA-F3AF-03F206E8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Gestionar entidades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2A876-3745-DFE5-09D8-9E14E0E7D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4226427" y="3978847"/>
            <a:ext cx="1279023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5395508" y="4237597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0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2467D-59CC-7667-9B5B-2ADE0306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Gestionar entidades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DA285-58FD-16E1-5CEF-2BCD511062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85040"/>
            <a:ext cx="426212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2" y="1709737"/>
            <a:ext cx="39616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359528" y="2740597"/>
            <a:ext cx="1086220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3334466" y="2999348"/>
            <a:ext cx="400206" cy="40020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6343300" y="3743759"/>
            <a:ext cx="1086220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7318238" y="4002510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0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D0517-F5B1-862D-BC29-CFD99D58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Gestionar entidades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A404A-B9C5-6086-BB40-4E59FE760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692010"/>
            <a:ext cx="6760713" cy="403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5693277" y="3864546"/>
            <a:ext cx="1086220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6668215" y="4123297"/>
            <a:ext cx="400206" cy="40020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990725" y="2428876"/>
            <a:ext cx="2347100" cy="48761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4226543" y="2784713"/>
            <a:ext cx="400206" cy="40020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5693277" y="2506589"/>
            <a:ext cx="1086220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6668215" y="2765340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1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¿Qué debo hacer al ingresar al aplicativo?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996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96765-DDA2-0521-BEA7-20A70B95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Al Ingresar al diligenciamiento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20" y="762001"/>
            <a:ext cx="5895955" cy="378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749927" y="3158225"/>
            <a:ext cx="1764798" cy="27077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3314622" y="3241086"/>
            <a:ext cx="400206" cy="40020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968790" y="4131309"/>
            <a:ext cx="1545935" cy="3905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3403443" y="4390060"/>
            <a:ext cx="400206" cy="400206"/>
          </a:xfrm>
          <a:prstGeom prst="rect">
            <a:avLst/>
          </a:prstGeom>
        </p:spPr>
      </p:pic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39" y="3079301"/>
            <a:ext cx="395288" cy="395288"/>
          </a:xfr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83" y="4131309"/>
            <a:ext cx="352120" cy="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18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B6951-94F4-4511-FDEC-E8524E7D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17EC3-2EC7-0818-5DDA-FD3D180898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694055"/>
            <a:ext cx="4941779" cy="420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4318739" y="4555534"/>
            <a:ext cx="723565" cy="3402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4941015" y="4764035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6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1EF07-F956-5649-CFB1-0700093C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Diligenciamiento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CD7DA-D4B4-77CF-8D3F-A63F28562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1155700"/>
            <a:ext cx="8072438" cy="251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00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8AF4B-C73D-1ACD-E4D4-8F877B69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Diligenciamiento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086EB-820A-E0B2-1328-53B2569FDA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t="653"/>
          <a:stretch/>
        </p:blipFill>
        <p:spPr>
          <a:xfrm>
            <a:off x="507280" y="883920"/>
            <a:ext cx="4126642" cy="370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3235415" y="1868756"/>
            <a:ext cx="723565" cy="21463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3857148" y="1951616"/>
            <a:ext cx="400206" cy="40020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990741" y="1508657"/>
            <a:ext cx="3776106" cy="720197"/>
          </a:xfrm>
          <a:prstGeom prst="rect">
            <a:avLst/>
          </a:prstGeom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Aplica MIPG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JP. Todas las políticas – generales - informativas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JC  Generales y CI</a:t>
            </a:r>
            <a:endParaRPr lang="es-CO" sz="1100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990741" y="2841314"/>
            <a:ext cx="3776107" cy="65556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Aplica solo CI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JCI.  Módulos de las políticas que le aplican a la entidad  - generales - informativas</a:t>
            </a:r>
          </a:p>
        </p:txBody>
      </p:sp>
    </p:spTree>
    <p:extLst>
      <p:ext uri="{BB962C8B-B14F-4D97-AF65-F5344CB8AC3E}">
        <p14:creationId xmlns:p14="http://schemas.microsoft.com/office/powerpoint/2010/main" val="50423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C1B84-8588-3DD6-34D3-4A816F1E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Durante el diligenciamiento tenga en cuenta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grpSp>
        <p:nvGrpSpPr>
          <p:cNvPr id="7" name="Group 2">
            <a:extLst>
              <a:ext uri="{FF2B5EF4-FFF2-40B4-BE49-F238E27FC236}">
                <a16:creationId xmlns:a16="http://schemas.microsoft.com/office/drawing/2014/main" id="{ACD61186-1F17-4DB3-BA00-EC79DEAAA8E8}"/>
              </a:ext>
            </a:extLst>
          </p:cNvPr>
          <p:cNvGrpSpPr/>
          <p:nvPr/>
        </p:nvGrpSpPr>
        <p:grpSpPr>
          <a:xfrm>
            <a:off x="1612650" y="1317500"/>
            <a:ext cx="5918700" cy="2569815"/>
            <a:chOff x="23748999" y="8635999"/>
            <a:chExt cx="3328672" cy="1445262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35EBF22B-23E6-4A3E-AAD9-504F917E2304}"/>
                </a:ext>
              </a:extLst>
            </p:cNvPr>
            <p:cNvSpPr/>
            <p:nvPr/>
          </p:nvSpPr>
          <p:spPr>
            <a:xfrm>
              <a:off x="24383999" y="93725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14670" y="0"/>
                  </a:move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2" y="9290"/>
                  </a:lnTo>
                  <a:cubicBezTo>
                    <a:pt x="-120" y="10219"/>
                    <a:pt x="-120" y="11381"/>
                    <a:pt x="362" y="12310"/>
                  </a:cubicBezTo>
                  <a:lnTo>
                    <a:pt x="4351" y="20090"/>
                  </a:lnTo>
                  <a:cubicBezTo>
                    <a:pt x="4833" y="21019"/>
                    <a:pt x="5727" y="21600"/>
                    <a:pt x="6690" y="21600"/>
                  </a:cubicBez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8" y="12310"/>
                  </a:lnTo>
                  <a:cubicBezTo>
                    <a:pt x="21480" y="11381"/>
                    <a:pt x="21480" y="10219"/>
                    <a:pt x="20998" y="9290"/>
                  </a:cubicBezTo>
                  <a:lnTo>
                    <a:pt x="17009" y="1510"/>
                  </a:lnTo>
                  <a:cubicBezTo>
                    <a:pt x="16527" y="542"/>
                    <a:pt x="15633" y="0"/>
                    <a:pt x="14670" y="0"/>
                  </a:cubicBezTo>
                  <a:close/>
                </a:path>
              </a:pathLst>
            </a:custGeom>
            <a:solidFill>
              <a:srgbClr val="17375E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AAD01E52-988D-4D36-BEC3-3114D3C2AF14}"/>
                </a:ext>
              </a:extLst>
            </p:cNvPr>
            <p:cNvSpPr/>
            <p:nvPr/>
          </p:nvSpPr>
          <p:spPr>
            <a:xfrm>
              <a:off x="24383999" y="86359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14670" y="0"/>
                  </a:move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2" y="9290"/>
                  </a:lnTo>
                  <a:cubicBezTo>
                    <a:pt x="-120" y="10219"/>
                    <a:pt x="-120" y="11381"/>
                    <a:pt x="362" y="12310"/>
                  </a:cubicBezTo>
                  <a:lnTo>
                    <a:pt x="4351" y="20090"/>
                  </a:lnTo>
                  <a:cubicBezTo>
                    <a:pt x="4833" y="21019"/>
                    <a:pt x="5727" y="21600"/>
                    <a:pt x="6690" y="21600"/>
                  </a:cubicBez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8" y="12310"/>
                  </a:lnTo>
                  <a:cubicBezTo>
                    <a:pt x="21480" y="11381"/>
                    <a:pt x="21480" y="10219"/>
                    <a:pt x="20998" y="9290"/>
                  </a:cubicBezTo>
                  <a:lnTo>
                    <a:pt x="17009" y="1510"/>
                  </a:lnTo>
                  <a:cubicBezTo>
                    <a:pt x="16527" y="581"/>
                    <a:pt x="15633" y="0"/>
                    <a:pt x="14670" y="0"/>
                  </a:cubicBezTo>
                  <a:close/>
                </a:path>
              </a:pathLst>
            </a:custGeom>
            <a:solidFill>
              <a:srgbClr val="FCCC0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90FD933A-2D27-4D6A-9047-D8AF49F6C955}"/>
                </a:ext>
              </a:extLst>
            </p:cNvPr>
            <p:cNvSpPr/>
            <p:nvPr/>
          </p:nvSpPr>
          <p:spPr>
            <a:xfrm>
              <a:off x="23748999" y="90042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14670" y="0"/>
                  </a:move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2" y="9290"/>
                  </a:lnTo>
                  <a:cubicBezTo>
                    <a:pt x="-120" y="10219"/>
                    <a:pt x="-120" y="11381"/>
                    <a:pt x="362" y="12310"/>
                  </a:cubicBezTo>
                  <a:lnTo>
                    <a:pt x="4351" y="20090"/>
                  </a:lnTo>
                  <a:cubicBezTo>
                    <a:pt x="4833" y="21019"/>
                    <a:pt x="5727" y="21600"/>
                    <a:pt x="6690" y="21600"/>
                  </a:cubicBez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8" y="12310"/>
                  </a:lnTo>
                  <a:cubicBezTo>
                    <a:pt x="21480" y="11381"/>
                    <a:pt x="21480" y="10219"/>
                    <a:pt x="20998" y="9290"/>
                  </a:cubicBezTo>
                  <a:lnTo>
                    <a:pt x="17009" y="1510"/>
                  </a:lnTo>
                  <a:cubicBezTo>
                    <a:pt x="16527" y="581"/>
                    <a:pt x="15633" y="0"/>
                    <a:pt x="14670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 dirty="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2A49C615-A511-4927-AF88-33BBE828F466}"/>
                </a:ext>
              </a:extLst>
            </p:cNvPr>
            <p:cNvSpPr/>
            <p:nvPr/>
          </p:nvSpPr>
          <p:spPr>
            <a:xfrm>
              <a:off x="24345900" y="9143999"/>
              <a:ext cx="148438" cy="12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0371" extrusionOk="0">
                  <a:moveTo>
                    <a:pt x="1373" y="15882"/>
                  </a:moveTo>
                  <a:cubicBezTo>
                    <a:pt x="3638" y="20118"/>
                    <a:pt x="8167" y="21600"/>
                    <a:pt x="11999" y="19271"/>
                  </a:cubicBezTo>
                  <a:cubicBezTo>
                    <a:pt x="13567" y="18423"/>
                    <a:pt x="14786" y="16941"/>
                    <a:pt x="15483" y="15247"/>
                  </a:cubicBezTo>
                  <a:cubicBezTo>
                    <a:pt x="15831" y="14400"/>
                    <a:pt x="16179" y="13765"/>
                    <a:pt x="16354" y="12918"/>
                  </a:cubicBezTo>
                  <a:cubicBezTo>
                    <a:pt x="16354" y="12494"/>
                    <a:pt x="16528" y="12282"/>
                    <a:pt x="16528" y="11859"/>
                  </a:cubicBezTo>
                  <a:cubicBezTo>
                    <a:pt x="17050" y="9529"/>
                    <a:pt x="18096" y="7623"/>
                    <a:pt x="20012" y="6353"/>
                  </a:cubicBezTo>
                  <a:lnTo>
                    <a:pt x="19141" y="4447"/>
                  </a:lnTo>
                  <a:cubicBezTo>
                    <a:pt x="18967" y="4235"/>
                    <a:pt x="19141" y="3812"/>
                    <a:pt x="19315" y="3600"/>
                  </a:cubicBezTo>
                  <a:lnTo>
                    <a:pt x="19315" y="3600"/>
                  </a:lnTo>
                  <a:cubicBezTo>
                    <a:pt x="19489" y="3388"/>
                    <a:pt x="19838" y="3600"/>
                    <a:pt x="20012" y="3812"/>
                  </a:cubicBezTo>
                  <a:lnTo>
                    <a:pt x="20360" y="4659"/>
                  </a:lnTo>
                  <a:lnTo>
                    <a:pt x="20360" y="2329"/>
                  </a:lnTo>
                  <a:cubicBezTo>
                    <a:pt x="20360" y="1906"/>
                    <a:pt x="20186" y="1694"/>
                    <a:pt x="20012" y="1482"/>
                  </a:cubicBezTo>
                  <a:lnTo>
                    <a:pt x="18270" y="423"/>
                  </a:lnTo>
                  <a:lnTo>
                    <a:pt x="18618" y="1271"/>
                  </a:lnTo>
                  <a:cubicBezTo>
                    <a:pt x="18792" y="1482"/>
                    <a:pt x="18618" y="1906"/>
                    <a:pt x="18444" y="2118"/>
                  </a:cubicBezTo>
                  <a:lnTo>
                    <a:pt x="18444" y="2118"/>
                  </a:lnTo>
                  <a:cubicBezTo>
                    <a:pt x="18270" y="2329"/>
                    <a:pt x="17921" y="2118"/>
                    <a:pt x="17747" y="1906"/>
                  </a:cubicBezTo>
                  <a:lnTo>
                    <a:pt x="16702" y="0"/>
                  </a:lnTo>
                  <a:cubicBezTo>
                    <a:pt x="14960" y="1271"/>
                    <a:pt x="12870" y="1694"/>
                    <a:pt x="11128" y="1059"/>
                  </a:cubicBezTo>
                  <a:cubicBezTo>
                    <a:pt x="10779" y="1059"/>
                    <a:pt x="10605" y="847"/>
                    <a:pt x="10257" y="847"/>
                  </a:cubicBezTo>
                  <a:cubicBezTo>
                    <a:pt x="9560" y="635"/>
                    <a:pt x="8863" y="635"/>
                    <a:pt x="8167" y="635"/>
                  </a:cubicBezTo>
                  <a:cubicBezTo>
                    <a:pt x="6773" y="635"/>
                    <a:pt x="5379" y="1059"/>
                    <a:pt x="4160" y="2118"/>
                  </a:cubicBezTo>
                  <a:cubicBezTo>
                    <a:pt x="-21" y="4659"/>
                    <a:pt x="-1240" y="11223"/>
                    <a:pt x="1373" y="15882"/>
                  </a:cubicBezTo>
                  <a:close/>
                </a:path>
              </a:pathLst>
            </a:custGeom>
            <a:solidFill>
              <a:srgbClr val="FCCC0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F6CA3C34-BCC5-4496-A633-E6C6C347F4AF}"/>
                </a:ext>
              </a:extLst>
            </p:cNvPr>
            <p:cNvSpPr/>
            <p:nvPr/>
          </p:nvSpPr>
          <p:spPr>
            <a:xfrm>
              <a:off x="24428911" y="9519111"/>
              <a:ext cx="148880" cy="12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008" extrusionOk="0">
                  <a:moveTo>
                    <a:pt x="19668" y="14746"/>
                  </a:moveTo>
                  <a:cubicBezTo>
                    <a:pt x="21600" y="10385"/>
                    <a:pt x="20371" y="4985"/>
                    <a:pt x="17034" y="2077"/>
                  </a:cubicBezTo>
                  <a:cubicBezTo>
                    <a:pt x="15629" y="831"/>
                    <a:pt x="13873" y="416"/>
                    <a:pt x="12293" y="416"/>
                  </a:cubicBezTo>
                  <a:cubicBezTo>
                    <a:pt x="11590" y="416"/>
                    <a:pt x="10888" y="416"/>
                    <a:pt x="10186" y="623"/>
                  </a:cubicBezTo>
                  <a:cubicBezTo>
                    <a:pt x="9834" y="623"/>
                    <a:pt x="9659" y="831"/>
                    <a:pt x="9307" y="831"/>
                  </a:cubicBezTo>
                  <a:cubicBezTo>
                    <a:pt x="7376" y="1454"/>
                    <a:pt x="5444" y="1038"/>
                    <a:pt x="3512" y="0"/>
                  </a:cubicBezTo>
                  <a:lnTo>
                    <a:pt x="2634" y="1869"/>
                  </a:lnTo>
                  <a:cubicBezTo>
                    <a:pt x="2459" y="2077"/>
                    <a:pt x="2107" y="2285"/>
                    <a:pt x="1932" y="2077"/>
                  </a:cubicBezTo>
                  <a:lnTo>
                    <a:pt x="1932" y="2077"/>
                  </a:lnTo>
                  <a:cubicBezTo>
                    <a:pt x="1756" y="1869"/>
                    <a:pt x="1581" y="1454"/>
                    <a:pt x="1756" y="1246"/>
                  </a:cubicBezTo>
                  <a:lnTo>
                    <a:pt x="2107" y="415"/>
                  </a:lnTo>
                  <a:lnTo>
                    <a:pt x="351" y="1454"/>
                  </a:lnTo>
                  <a:cubicBezTo>
                    <a:pt x="176" y="1661"/>
                    <a:pt x="0" y="1869"/>
                    <a:pt x="0" y="2285"/>
                  </a:cubicBezTo>
                  <a:lnTo>
                    <a:pt x="0" y="4569"/>
                  </a:lnTo>
                  <a:lnTo>
                    <a:pt x="351" y="3738"/>
                  </a:lnTo>
                  <a:cubicBezTo>
                    <a:pt x="527" y="3531"/>
                    <a:pt x="878" y="3323"/>
                    <a:pt x="1054" y="3531"/>
                  </a:cubicBezTo>
                  <a:lnTo>
                    <a:pt x="1054" y="3531"/>
                  </a:lnTo>
                  <a:cubicBezTo>
                    <a:pt x="1229" y="3738"/>
                    <a:pt x="1405" y="4154"/>
                    <a:pt x="1229" y="4361"/>
                  </a:cubicBezTo>
                  <a:lnTo>
                    <a:pt x="351" y="6231"/>
                  </a:lnTo>
                  <a:cubicBezTo>
                    <a:pt x="2107" y="7477"/>
                    <a:pt x="3336" y="9346"/>
                    <a:pt x="3863" y="11631"/>
                  </a:cubicBezTo>
                  <a:cubicBezTo>
                    <a:pt x="3863" y="12046"/>
                    <a:pt x="4039" y="12254"/>
                    <a:pt x="4039" y="12669"/>
                  </a:cubicBezTo>
                  <a:cubicBezTo>
                    <a:pt x="4214" y="13500"/>
                    <a:pt x="4566" y="14331"/>
                    <a:pt x="4917" y="14954"/>
                  </a:cubicBezTo>
                  <a:cubicBezTo>
                    <a:pt x="5619" y="16408"/>
                    <a:pt x="6673" y="17654"/>
                    <a:pt x="7902" y="18484"/>
                  </a:cubicBezTo>
                  <a:cubicBezTo>
                    <a:pt x="12293" y="21600"/>
                    <a:pt x="17561" y="19731"/>
                    <a:pt x="19668" y="1474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6C3B7E48-9DA0-4226-BC24-21A3DB6D9712}"/>
                </a:ext>
              </a:extLst>
            </p:cNvPr>
            <p:cNvSpPr/>
            <p:nvPr/>
          </p:nvSpPr>
          <p:spPr>
            <a:xfrm>
              <a:off x="25653999" y="86359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6690" y="21600"/>
                  </a:move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9" y="12310"/>
                  </a:lnTo>
                  <a:cubicBezTo>
                    <a:pt x="21480" y="11381"/>
                    <a:pt x="21480" y="10219"/>
                    <a:pt x="20999" y="9290"/>
                  </a:cubicBezTo>
                  <a:lnTo>
                    <a:pt x="17009" y="1510"/>
                  </a:lnTo>
                  <a:cubicBezTo>
                    <a:pt x="16527" y="581"/>
                    <a:pt x="15633" y="0"/>
                    <a:pt x="14670" y="0"/>
                  </a:cubicBez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2" y="9290"/>
                  </a:lnTo>
                  <a:cubicBezTo>
                    <a:pt x="-120" y="10219"/>
                    <a:pt x="-120" y="11381"/>
                    <a:pt x="362" y="12310"/>
                  </a:cubicBezTo>
                  <a:lnTo>
                    <a:pt x="4351" y="20090"/>
                  </a:lnTo>
                  <a:cubicBezTo>
                    <a:pt x="4867" y="21019"/>
                    <a:pt x="5762" y="21600"/>
                    <a:pt x="6690" y="21600"/>
                  </a:cubicBezTo>
                  <a:close/>
                </a:path>
              </a:pathLst>
            </a:custGeom>
            <a:solidFill>
              <a:srgbClr val="FFE16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7EDB31A8-C781-4A4A-8111-3BAF9854D60C}"/>
                </a:ext>
              </a:extLst>
            </p:cNvPr>
            <p:cNvSpPr/>
            <p:nvPr/>
          </p:nvSpPr>
          <p:spPr>
            <a:xfrm>
              <a:off x="25653999" y="93725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6690" y="21600"/>
                  </a:move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9" y="12310"/>
                  </a:lnTo>
                  <a:cubicBezTo>
                    <a:pt x="21480" y="11381"/>
                    <a:pt x="21480" y="10219"/>
                    <a:pt x="20999" y="9290"/>
                  </a:cubicBezTo>
                  <a:lnTo>
                    <a:pt x="17009" y="1510"/>
                  </a:lnTo>
                  <a:cubicBezTo>
                    <a:pt x="16527" y="581"/>
                    <a:pt x="15633" y="0"/>
                    <a:pt x="14670" y="0"/>
                  </a:cubicBez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2" y="9290"/>
                  </a:lnTo>
                  <a:cubicBezTo>
                    <a:pt x="-120" y="10219"/>
                    <a:pt x="-120" y="11381"/>
                    <a:pt x="362" y="12310"/>
                  </a:cubicBezTo>
                  <a:lnTo>
                    <a:pt x="4351" y="20090"/>
                  </a:lnTo>
                  <a:cubicBezTo>
                    <a:pt x="4867" y="21019"/>
                    <a:pt x="5762" y="21600"/>
                    <a:pt x="6690" y="21600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244233B7-E449-47A5-8A6D-5BFC0B23DE86}"/>
                </a:ext>
              </a:extLst>
            </p:cNvPr>
            <p:cNvSpPr/>
            <p:nvPr/>
          </p:nvSpPr>
          <p:spPr>
            <a:xfrm>
              <a:off x="26288999" y="90042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6690" y="21600"/>
                  </a:move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9" y="12310"/>
                  </a:lnTo>
                  <a:cubicBezTo>
                    <a:pt x="21480" y="11381"/>
                    <a:pt x="21480" y="10219"/>
                    <a:pt x="20999" y="9290"/>
                  </a:cubicBezTo>
                  <a:lnTo>
                    <a:pt x="17009" y="1510"/>
                  </a:lnTo>
                  <a:cubicBezTo>
                    <a:pt x="16527" y="581"/>
                    <a:pt x="15633" y="0"/>
                    <a:pt x="14670" y="0"/>
                  </a:cubicBez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1" y="9290"/>
                  </a:lnTo>
                  <a:cubicBezTo>
                    <a:pt x="-120" y="10219"/>
                    <a:pt x="-120" y="11381"/>
                    <a:pt x="361" y="12310"/>
                  </a:cubicBezTo>
                  <a:lnTo>
                    <a:pt x="4351" y="20090"/>
                  </a:lnTo>
                  <a:cubicBezTo>
                    <a:pt x="4833" y="21019"/>
                    <a:pt x="5727" y="21600"/>
                    <a:pt x="6690" y="21600"/>
                  </a:cubicBezTo>
                  <a:close/>
                </a:path>
              </a:pathLst>
            </a:custGeom>
            <a:solidFill>
              <a:srgbClr val="3467C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E9A90296-677A-4646-9A2B-B61FC186F91D}"/>
                </a:ext>
              </a:extLst>
            </p:cNvPr>
            <p:cNvSpPr/>
            <p:nvPr/>
          </p:nvSpPr>
          <p:spPr>
            <a:xfrm>
              <a:off x="26339800" y="9448799"/>
              <a:ext cx="148441" cy="12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0371" extrusionOk="0">
                  <a:moveTo>
                    <a:pt x="18987" y="4489"/>
                  </a:moveTo>
                  <a:cubicBezTo>
                    <a:pt x="16723" y="253"/>
                    <a:pt x="12194" y="-1229"/>
                    <a:pt x="8361" y="1100"/>
                  </a:cubicBezTo>
                  <a:cubicBezTo>
                    <a:pt x="6794" y="1948"/>
                    <a:pt x="5574" y="3430"/>
                    <a:pt x="4877" y="5124"/>
                  </a:cubicBezTo>
                  <a:cubicBezTo>
                    <a:pt x="4529" y="5971"/>
                    <a:pt x="4181" y="6606"/>
                    <a:pt x="4006" y="7453"/>
                  </a:cubicBezTo>
                  <a:cubicBezTo>
                    <a:pt x="4006" y="7877"/>
                    <a:pt x="3832" y="8089"/>
                    <a:pt x="3832" y="8512"/>
                  </a:cubicBezTo>
                  <a:cubicBezTo>
                    <a:pt x="3309" y="10842"/>
                    <a:pt x="2265" y="12748"/>
                    <a:pt x="348" y="14018"/>
                  </a:cubicBezTo>
                  <a:lnTo>
                    <a:pt x="1219" y="15924"/>
                  </a:lnTo>
                  <a:cubicBezTo>
                    <a:pt x="1394" y="16136"/>
                    <a:pt x="1219" y="16559"/>
                    <a:pt x="1045" y="16771"/>
                  </a:cubicBezTo>
                  <a:lnTo>
                    <a:pt x="1045" y="16771"/>
                  </a:lnTo>
                  <a:cubicBezTo>
                    <a:pt x="871" y="16983"/>
                    <a:pt x="522" y="16771"/>
                    <a:pt x="348" y="16559"/>
                  </a:cubicBezTo>
                  <a:lnTo>
                    <a:pt x="0" y="15712"/>
                  </a:lnTo>
                  <a:lnTo>
                    <a:pt x="0" y="18042"/>
                  </a:lnTo>
                  <a:cubicBezTo>
                    <a:pt x="0" y="18465"/>
                    <a:pt x="174" y="18677"/>
                    <a:pt x="348" y="18889"/>
                  </a:cubicBezTo>
                  <a:lnTo>
                    <a:pt x="2090" y="19948"/>
                  </a:lnTo>
                  <a:lnTo>
                    <a:pt x="1742" y="19100"/>
                  </a:lnTo>
                  <a:cubicBezTo>
                    <a:pt x="1568" y="18889"/>
                    <a:pt x="1742" y="18465"/>
                    <a:pt x="1916" y="18253"/>
                  </a:cubicBezTo>
                  <a:lnTo>
                    <a:pt x="1916" y="18253"/>
                  </a:lnTo>
                  <a:cubicBezTo>
                    <a:pt x="2091" y="18042"/>
                    <a:pt x="2439" y="18253"/>
                    <a:pt x="2613" y="18465"/>
                  </a:cubicBezTo>
                  <a:lnTo>
                    <a:pt x="3658" y="20371"/>
                  </a:lnTo>
                  <a:cubicBezTo>
                    <a:pt x="5400" y="19100"/>
                    <a:pt x="7490" y="18677"/>
                    <a:pt x="9232" y="19312"/>
                  </a:cubicBezTo>
                  <a:cubicBezTo>
                    <a:pt x="9581" y="19312"/>
                    <a:pt x="9755" y="19524"/>
                    <a:pt x="10103" y="19524"/>
                  </a:cubicBezTo>
                  <a:cubicBezTo>
                    <a:pt x="10800" y="19736"/>
                    <a:pt x="11497" y="19736"/>
                    <a:pt x="12193" y="19736"/>
                  </a:cubicBezTo>
                  <a:cubicBezTo>
                    <a:pt x="13587" y="19736"/>
                    <a:pt x="14981" y="19312"/>
                    <a:pt x="16200" y="18253"/>
                  </a:cubicBezTo>
                  <a:cubicBezTo>
                    <a:pt x="20381" y="15712"/>
                    <a:pt x="21600" y="9148"/>
                    <a:pt x="18987" y="4489"/>
                  </a:cubicBezTo>
                  <a:close/>
                </a:path>
              </a:pathLst>
            </a:custGeom>
            <a:solidFill>
              <a:srgbClr val="F36F1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2D3106E8-D20B-44F3-AC1F-4CDA5FA06650}"/>
                </a:ext>
              </a:extLst>
            </p:cNvPr>
            <p:cNvSpPr/>
            <p:nvPr/>
          </p:nvSpPr>
          <p:spPr>
            <a:xfrm>
              <a:off x="26250900" y="9067799"/>
              <a:ext cx="148880" cy="12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008" extrusionOk="0">
                  <a:moveTo>
                    <a:pt x="918" y="5262"/>
                  </a:moveTo>
                  <a:cubicBezTo>
                    <a:pt x="-1014" y="9623"/>
                    <a:pt x="216" y="15023"/>
                    <a:pt x="3552" y="17931"/>
                  </a:cubicBezTo>
                  <a:cubicBezTo>
                    <a:pt x="4957" y="19177"/>
                    <a:pt x="6713" y="19592"/>
                    <a:pt x="8293" y="19592"/>
                  </a:cubicBezTo>
                  <a:cubicBezTo>
                    <a:pt x="8996" y="19592"/>
                    <a:pt x="9698" y="19592"/>
                    <a:pt x="10401" y="19385"/>
                  </a:cubicBezTo>
                  <a:cubicBezTo>
                    <a:pt x="10752" y="19385"/>
                    <a:pt x="10928" y="19177"/>
                    <a:pt x="11279" y="19177"/>
                  </a:cubicBezTo>
                  <a:cubicBezTo>
                    <a:pt x="13211" y="18554"/>
                    <a:pt x="15142" y="18970"/>
                    <a:pt x="17074" y="20008"/>
                  </a:cubicBezTo>
                  <a:lnTo>
                    <a:pt x="17952" y="18139"/>
                  </a:lnTo>
                  <a:cubicBezTo>
                    <a:pt x="18128" y="17931"/>
                    <a:pt x="18479" y="17723"/>
                    <a:pt x="18654" y="17931"/>
                  </a:cubicBezTo>
                  <a:lnTo>
                    <a:pt x="18654" y="17931"/>
                  </a:lnTo>
                  <a:cubicBezTo>
                    <a:pt x="18830" y="18139"/>
                    <a:pt x="19005" y="18554"/>
                    <a:pt x="18830" y="18762"/>
                  </a:cubicBezTo>
                  <a:lnTo>
                    <a:pt x="18479" y="19593"/>
                  </a:lnTo>
                  <a:lnTo>
                    <a:pt x="20235" y="18554"/>
                  </a:lnTo>
                  <a:cubicBezTo>
                    <a:pt x="20411" y="18347"/>
                    <a:pt x="20586" y="18139"/>
                    <a:pt x="20586" y="17723"/>
                  </a:cubicBezTo>
                  <a:lnTo>
                    <a:pt x="20586" y="15439"/>
                  </a:lnTo>
                  <a:lnTo>
                    <a:pt x="20235" y="16270"/>
                  </a:lnTo>
                  <a:cubicBezTo>
                    <a:pt x="20059" y="16477"/>
                    <a:pt x="19708" y="16685"/>
                    <a:pt x="19533" y="16477"/>
                  </a:cubicBezTo>
                  <a:lnTo>
                    <a:pt x="19533" y="16477"/>
                  </a:lnTo>
                  <a:cubicBezTo>
                    <a:pt x="19357" y="16270"/>
                    <a:pt x="19181" y="15854"/>
                    <a:pt x="19357" y="15647"/>
                  </a:cubicBezTo>
                  <a:lnTo>
                    <a:pt x="20235" y="13777"/>
                  </a:lnTo>
                  <a:cubicBezTo>
                    <a:pt x="18479" y="12531"/>
                    <a:pt x="17250" y="10662"/>
                    <a:pt x="16723" y="8377"/>
                  </a:cubicBezTo>
                  <a:cubicBezTo>
                    <a:pt x="16723" y="7962"/>
                    <a:pt x="16547" y="7754"/>
                    <a:pt x="16547" y="7339"/>
                  </a:cubicBezTo>
                  <a:cubicBezTo>
                    <a:pt x="16371" y="6508"/>
                    <a:pt x="16020" y="5677"/>
                    <a:pt x="15669" y="5054"/>
                  </a:cubicBezTo>
                  <a:cubicBezTo>
                    <a:pt x="14967" y="3600"/>
                    <a:pt x="13913" y="2354"/>
                    <a:pt x="12684" y="1524"/>
                  </a:cubicBezTo>
                  <a:cubicBezTo>
                    <a:pt x="8469" y="-1592"/>
                    <a:pt x="3200" y="277"/>
                    <a:pt x="918" y="5262"/>
                  </a:cubicBezTo>
                  <a:close/>
                </a:path>
              </a:pathLst>
            </a:custGeom>
            <a:solidFill>
              <a:srgbClr val="3467C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4F4EB2D6-29F9-4E43-ABEE-EDE673F19900}"/>
                </a:ext>
              </a:extLst>
            </p:cNvPr>
            <p:cNvSpPr/>
            <p:nvPr/>
          </p:nvSpPr>
          <p:spPr>
            <a:xfrm>
              <a:off x="25018999" y="9004299"/>
              <a:ext cx="788672" cy="70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6690" y="21600"/>
                  </a:moveTo>
                  <a:lnTo>
                    <a:pt x="14670" y="21600"/>
                  </a:lnTo>
                  <a:cubicBezTo>
                    <a:pt x="15633" y="21600"/>
                    <a:pt x="16527" y="21019"/>
                    <a:pt x="17009" y="20090"/>
                  </a:cubicBezTo>
                  <a:lnTo>
                    <a:pt x="20998" y="12310"/>
                  </a:lnTo>
                  <a:cubicBezTo>
                    <a:pt x="21480" y="11381"/>
                    <a:pt x="21480" y="10219"/>
                    <a:pt x="20998" y="9290"/>
                  </a:cubicBezTo>
                  <a:lnTo>
                    <a:pt x="17009" y="1510"/>
                  </a:lnTo>
                  <a:cubicBezTo>
                    <a:pt x="16527" y="581"/>
                    <a:pt x="15633" y="0"/>
                    <a:pt x="14670" y="0"/>
                  </a:cubicBezTo>
                  <a:lnTo>
                    <a:pt x="6690" y="0"/>
                  </a:lnTo>
                  <a:cubicBezTo>
                    <a:pt x="5727" y="0"/>
                    <a:pt x="4833" y="581"/>
                    <a:pt x="4351" y="1510"/>
                  </a:cubicBezTo>
                  <a:lnTo>
                    <a:pt x="362" y="9290"/>
                  </a:lnTo>
                  <a:cubicBezTo>
                    <a:pt x="-120" y="10219"/>
                    <a:pt x="-120" y="11381"/>
                    <a:pt x="362" y="12310"/>
                  </a:cubicBezTo>
                  <a:lnTo>
                    <a:pt x="4351" y="20090"/>
                  </a:lnTo>
                  <a:cubicBezTo>
                    <a:pt x="4833" y="21019"/>
                    <a:pt x="5727" y="21600"/>
                    <a:pt x="6690" y="21600"/>
                  </a:cubicBezTo>
                  <a:close/>
                </a:path>
              </a:pathLst>
            </a:custGeom>
            <a:solidFill>
              <a:srgbClr val="558E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ED1C890B-2F85-409E-85F8-3AAC3B621CFA}"/>
                </a:ext>
              </a:extLst>
            </p:cNvPr>
            <p:cNvSpPr/>
            <p:nvPr/>
          </p:nvSpPr>
          <p:spPr>
            <a:xfrm>
              <a:off x="24980899" y="9067799"/>
              <a:ext cx="148880" cy="12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008" extrusionOk="0">
                  <a:moveTo>
                    <a:pt x="918" y="5262"/>
                  </a:moveTo>
                  <a:cubicBezTo>
                    <a:pt x="-1014" y="9623"/>
                    <a:pt x="215" y="15023"/>
                    <a:pt x="3552" y="17931"/>
                  </a:cubicBezTo>
                  <a:cubicBezTo>
                    <a:pt x="4957" y="19177"/>
                    <a:pt x="6713" y="19592"/>
                    <a:pt x="8293" y="19592"/>
                  </a:cubicBezTo>
                  <a:cubicBezTo>
                    <a:pt x="8996" y="19592"/>
                    <a:pt x="9698" y="19592"/>
                    <a:pt x="10400" y="19385"/>
                  </a:cubicBezTo>
                  <a:cubicBezTo>
                    <a:pt x="10752" y="19385"/>
                    <a:pt x="10927" y="19177"/>
                    <a:pt x="11279" y="19177"/>
                  </a:cubicBezTo>
                  <a:cubicBezTo>
                    <a:pt x="13210" y="18554"/>
                    <a:pt x="15142" y="18970"/>
                    <a:pt x="17074" y="20008"/>
                  </a:cubicBezTo>
                  <a:lnTo>
                    <a:pt x="17952" y="18139"/>
                  </a:lnTo>
                  <a:cubicBezTo>
                    <a:pt x="18127" y="17931"/>
                    <a:pt x="18479" y="17723"/>
                    <a:pt x="18654" y="17931"/>
                  </a:cubicBezTo>
                  <a:lnTo>
                    <a:pt x="18654" y="17931"/>
                  </a:lnTo>
                  <a:cubicBezTo>
                    <a:pt x="18830" y="18139"/>
                    <a:pt x="19005" y="18554"/>
                    <a:pt x="18830" y="18762"/>
                  </a:cubicBezTo>
                  <a:lnTo>
                    <a:pt x="18479" y="19593"/>
                  </a:lnTo>
                  <a:lnTo>
                    <a:pt x="20235" y="18554"/>
                  </a:lnTo>
                  <a:cubicBezTo>
                    <a:pt x="20410" y="18347"/>
                    <a:pt x="20586" y="18139"/>
                    <a:pt x="20586" y="17723"/>
                  </a:cubicBezTo>
                  <a:lnTo>
                    <a:pt x="20586" y="15439"/>
                  </a:lnTo>
                  <a:lnTo>
                    <a:pt x="20235" y="16270"/>
                  </a:lnTo>
                  <a:cubicBezTo>
                    <a:pt x="20059" y="16477"/>
                    <a:pt x="19708" y="16685"/>
                    <a:pt x="19532" y="16477"/>
                  </a:cubicBezTo>
                  <a:lnTo>
                    <a:pt x="19532" y="16477"/>
                  </a:lnTo>
                  <a:cubicBezTo>
                    <a:pt x="19357" y="16270"/>
                    <a:pt x="19181" y="15854"/>
                    <a:pt x="19357" y="15647"/>
                  </a:cubicBezTo>
                  <a:lnTo>
                    <a:pt x="20235" y="13777"/>
                  </a:lnTo>
                  <a:cubicBezTo>
                    <a:pt x="18479" y="12531"/>
                    <a:pt x="17250" y="10662"/>
                    <a:pt x="16723" y="8377"/>
                  </a:cubicBezTo>
                  <a:cubicBezTo>
                    <a:pt x="16723" y="7962"/>
                    <a:pt x="16547" y="7754"/>
                    <a:pt x="16547" y="7339"/>
                  </a:cubicBezTo>
                  <a:cubicBezTo>
                    <a:pt x="16372" y="6508"/>
                    <a:pt x="16020" y="5677"/>
                    <a:pt x="15669" y="5054"/>
                  </a:cubicBezTo>
                  <a:cubicBezTo>
                    <a:pt x="14967" y="3600"/>
                    <a:pt x="13913" y="2354"/>
                    <a:pt x="12684" y="1524"/>
                  </a:cubicBezTo>
                  <a:cubicBezTo>
                    <a:pt x="8293" y="-1592"/>
                    <a:pt x="3025" y="277"/>
                    <a:pt x="918" y="5262"/>
                  </a:cubicBezTo>
                  <a:close/>
                </a:path>
              </a:pathLst>
            </a:custGeom>
            <a:solidFill>
              <a:srgbClr val="558E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29BB01CC-2A4E-4EAB-AE07-A3EE0735D264}"/>
                </a:ext>
              </a:extLst>
            </p:cNvPr>
            <p:cNvSpPr/>
            <p:nvPr/>
          </p:nvSpPr>
          <p:spPr>
            <a:xfrm>
              <a:off x="25698911" y="9519111"/>
              <a:ext cx="148880" cy="12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008" extrusionOk="0">
                  <a:moveTo>
                    <a:pt x="19668" y="14746"/>
                  </a:moveTo>
                  <a:cubicBezTo>
                    <a:pt x="21600" y="10385"/>
                    <a:pt x="20371" y="4985"/>
                    <a:pt x="17034" y="2077"/>
                  </a:cubicBezTo>
                  <a:cubicBezTo>
                    <a:pt x="15629" y="831"/>
                    <a:pt x="13873" y="416"/>
                    <a:pt x="12293" y="416"/>
                  </a:cubicBezTo>
                  <a:cubicBezTo>
                    <a:pt x="11590" y="416"/>
                    <a:pt x="10888" y="416"/>
                    <a:pt x="10186" y="623"/>
                  </a:cubicBezTo>
                  <a:cubicBezTo>
                    <a:pt x="9834" y="623"/>
                    <a:pt x="9659" y="831"/>
                    <a:pt x="9307" y="831"/>
                  </a:cubicBezTo>
                  <a:cubicBezTo>
                    <a:pt x="7376" y="1454"/>
                    <a:pt x="5444" y="1038"/>
                    <a:pt x="3512" y="0"/>
                  </a:cubicBezTo>
                  <a:lnTo>
                    <a:pt x="2634" y="1869"/>
                  </a:lnTo>
                  <a:cubicBezTo>
                    <a:pt x="2459" y="2077"/>
                    <a:pt x="2107" y="2285"/>
                    <a:pt x="1932" y="2077"/>
                  </a:cubicBezTo>
                  <a:lnTo>
                    <a:pt x="1932" y="2077"/>
                  </a:lnTo>
                  <a:cubicBezTo>
                    <a:pt x="1756" y="1869"/>
                    <a:pt x="1581" y="1454"/>
                    <a:pt x="1756" y="1246"/>
                  </a:cubicBezTo>
                  <a:lnTo>
                    <a:pt x="2107" y="415"/>
                  </a:lnTo>
                  <a:lnTo>
                    <a:pt x="351" y="1454"/>
                  </a:lnTo>
                  <a:cubicBezTo>
                    <a:pt x="176" y="1661"/>
                    <a:pt x="0" y="1869"/>
                    <a:pt x="0" y="2285"/>
                  </a:cubicBezTo>
                  <a:lnTo>
                    <a:pt x="0" y="4569"/>
                  </a:lnTo>
                  <a:lnTo>
                    <a:pt x="351" y="3738"/>
                  </a:lnTo>
                  <a:cubicBezTo>
                    <a:pt x="527" y="3531"/>
                    <a:pt x="878" y="3323"/>
                    <a:pt x="1054" y="3531"/>
                  </a:cubicBezTo>
                  <a:lnTo>
                    <a:pt x="1054" y="3531"/>
                  </a:lnTo>
                  <a:cubicBezTo>
                    <a:pt x="1229" y="3738"/>
                    <a:pt x="1405" y="4154"/>
                    <a:pt x="1229" y="4361"/>
                  </a:cubicBezTo>
                  <a:lnTo>
                    <a:pt x="351" y="6231"/>
                  </a:lnTo>
                  <a:cubicBezTo>
                    <a:pt x="2107" y="7477"/>
                    <a:pt x="3336" y="9346"/>
                    <a:pt x="3863" y="11631"/>
                  </a:cubicBezTo>
                  <a:cubicBezTo>
                    <a:pt x="3863" y="12046"/>
                    <a:pt x="4039" y="12254"/>
                    <a:pt x="4039" y="12669"/>
                  </a:cubicBezTo>
                  <a:cubicBezTo>
                    <a:pt x="4214" y="13500"/>
                    <a:pt x="4566" y="14331"/>
                    <a:pt x="4917" y="14954"/>
                  </a:cubicBezTo>
                  <a:cubicBezTo>
                    <a:pt x="5619" y="16408"/>
                    <a:pt x="6673" y="17654"/>
                    <a:pt x="7902" y="18484"/>
                  </a:cubicBezTo>
                  <a:cubicBezTo>
                    <a:pt x="12293" y="21600"/>
                    <a:pt x="17561" y="19731"/>
                    <a:pt x="19668" y="14746"/>
                  </a:cubicBezTo>
                  <a:close/>
                </a:path>
              </a:pathLst>
            </a:custGeom>
            <a:solidFill>
              <a:srgbClr val="558E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100"/>
            </a:p>
          </p:txBody>
        </p:sp>
      </p:grpSp>
      <p:sp>
        <p:nvSpPr>
          <p:cNvPr id="30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573071" y="2275736"/>
            <a:ext cx="1060620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Tipo de pregunta </a:t>
            </a:r>
          </a:p>
        </p:txBody>
      </p:sp>
      <p:pic>
        <p:nvPicPr>
          <p:cNvPr id="46" name="Marcador de contenido 4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80" y="2260635"/>
            <a:ext cx="670586" cy="670586"/>
          </a:xfrm>
        </p:spPr>
      </p:pic>
      <p:sp>
        <p:nvSpPr>
          <p:cNvPr id="47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1994751" y="961678"/>
            <a:ext cx="1060620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Requieren evidencia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50" y="1561658"/>
            <a:ext cx="698137" cy="698137"/>
          </a:xfrm>
          <a:prstGeom prst="rect">
            <a:avLst/>
          </a:prstGeom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6129015" y="932342"/>
            <a:ext cx="1787329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s-E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Algunas opciones de respuesta requieren evidencia particular 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7531350" y="2275736"/>
            <a:ext cx="1522321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2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Sistema de AUTOGUARDADO</a:t>
            </a:r>
          </a:p>
        </p:txBody>
      </p:sp>
      <p:sp>
        <p:nvSpPr>
          <p:cNvPr id="51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3693762" y="3829564"/>
            <a:ext cx="1756476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s-E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opción otros, cuales y cuantos: </a:t>
            </a:r>
          </a:p>
          <a:p>
            <a:pPr algn="ctr"/>
            <a:r>
              <a:rPr lang="es-E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Habilita una casilla adicional</a:t>
            </a: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733088" y="3625705"/>
            <a:ext cx="2229524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Preguntas filtro:</a:t>
            </a:r>
          </a:p>
          <a:p>
            <a:pPr algn="ctr"/>
            <a:r>
              <a:rPr lang="en-U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Bloquean una o varias preguntas </a:t>
            </a:r>
          </a:p>
          <a:p>
            <a:pPr algn="ctr"/>
            <a:r>
              <a:rPr lang="en-U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Color gris </a:t>
            </a:r>
          </a:p>
        </p:txBody>
      </p:sp>
      <p:sp>
        <p:nvSpPr>
          <p:cNvPr id="53" name="TextBox 43">
            <a:extLst>
              <a:ext uri="{FF2B5EF4-FFF2-40B4-BE49-F238E27FC236}">
                <a16:creationId xmlns:a16="http://schemas.microsoft.com/office/drawing/2014/main" id="{E2F21FF6-7776-40D4-A923-67E56C7C0E2D}"/>
              </a:ext>
            </a:extLst>
          </p:cNvPr>
          <p:cNvSpPr txBox="1"/>
          <p:nvPr/>
        </p:nvSpPr>
        <p:spPr>
          <a:xfrm>
            <a:off x="6470730" y="3625705"/>
            <a:ext cx="1507410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s-ES" sz="1400" i="1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formulario cuenta con ayudas </a:t>
            </a: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70" y="2843239"/>
            <a:ext cx="815478" cy="81547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20" y="2233773"/>
            <a:ext cx="737268" cy="73726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17" y="1576936"/>
            <a:ext cx="632460" cy="63246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78" y="2262505"/>
            <a:ext cx="630683" cy="63068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7" y="2899947"/>
            <a:ext cx="761681" cy="7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92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Respecto a las preguntas del formulario ¿Qué se debe tener en cuenta?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61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4CEE4C3B-0F99-48E4-92E2-410F58AD31C6}"/>
              </a:ext>
            </a:extLst>
          </p:cNvPr>
          <p:cNvSpPr/>
          <p:nvPr/>
        </p:nvSpPr>
        <p:spPr>
          <a:xfrm flipH="1">
            <a:off x="472440" y="752060"/>
            <a:ext cx="8176260" cy="3769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0" y="21600"/>
                </a:lnTo>
                <a:cubicBezTo>
                  <a:pt x="0" y="19982"/>
                  <a:pt x="651" y="18668"/>
                  <a:pt x="1452" y="18668"/>
                </a:cubicBezTo>
                <a:lnTo>
                  <a:pt x="20148" y="18668"/>
                </a:lnTo>
                <a:cubicBezTo>
                  <a:pt x="20927" y="18668"/>
                  <a:pt x="21562" y="17385"/>
                  <a:pt x="21562" y="15813"/>
                </a:cubicBezTo>
                <a:lnTo>
                  <a:pt x="21562" y="13694"/>
                </a:lnTo>
                <a:cubicBezTo>
                  <a:pt x="21562" y="12122"/>
                  <a:pt x="20927" y="10838"/>
                  <a:pt x="20148" y="10838"/>
                </a:cubicBezTo>
                <a:lnTo>
                  <a:pt x="1452" y="10838"/>
                </a:lnTo>
                <a:cubicBezTo>
                  <a:pt x="651" y="10838"/>
                  <a:pt x="0" y="9524"/>
                  <a:pt x="0" y="7906"/>
                </a:cubicBezTo>
                <a:lnTo>
                  <a:pt x="0" y="5787"/>
                </a:lnTo>
                <a:cubicBezTo>
                  <a:pt x="0" y="4170"/>
                  <a:pt x="651" y="2856"/>
                  <a:pt x="1452" y="2856"/>
                </a:cubicBezTo>
                <a:lnTo>
                  <a:pt x="20148" y="2856"/>
                </a:lnTo>
                <a:cubicBezTo>
                  <a:pt x="20927" y="2856"/>
                  <a:pt x="21562" y="1572"/>
                  <a:pt x="21562" y="0"/>
                </a:cubicBezTo>
                <a:lnTo>
                  <a:pt x="21600" y="0"/>
                </a:lnTo>
                <a:cubicBezTo>
                  <a:pt x="21600" y="1618"/>
                  <a:pt x="20949" y="2932"/>
                  <a:pt x="20148" y="2932"/>
                </a:cubicBezTo>
                <a:lnTo>
                  <a:pt x="1452" y="2932"/>
                </a:lnTo>
                <a:cubicBezTo>
                  <a:pt x="673" y="2932"/>
                  <a:pt x="38" y="4215"/>
                  <a:pt x="38" y="5787"/>
                </a:cubicBezTo>
                <a:lnTo>
                  <a:pt x="38" y="7906"/>
                </a:lnTo>
                <a:cubicBezTo>
                  <a:pt x="38" y="9478"/>
                  <a:pt x="673" y="10762"/>
                  <a:pt x="1452" y="10762"/>
                </a:cubicBezTo>
                <a:lnTo>
                  <a:pt x="20148" y="10762"/>
                </a:lnTo>
                <a:cubicBezTo>
                  <a:pt x="20949" y="10762"/>
                  <a:pt x="21600" y="12076"/>
                  <a:pt x="21600" y="13694"/>
                </a:cubicBezTo>
                <a:lnTo>
                  <a:pt x="21600" y="15813"/>
                </a:lnTo>
                <a:cubicBezTo>
                  <a:pt x="21600" y="17430"/>
                  <a:pt x="20949" y="18744"/>
                  <a:pt x="20148" y="18744"/>
                </a:cubicBezTo>
                <a:lnTo>
                  <a:pt x="1452" y="18744"/>
                </a:lnTo>
                <a:cubicBezTo>
                  <a:pt x="673" y="18737"/>
                  <a:pt x="38" y="20020"/>
                  <a:pt x="38" y="216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350">
            <a:noFill/>
            <a:miter lim="400000"/>
          </a:ln>
        </p:spPr>
        <p:txBody>
          <a:bodyPr lIns="21431" tIns="21431" rIns="21431" bIns="21431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graphicFrame>
        <p:nvGraphicFramePr>
          <p:cNvPr id="111" name="Tabla 110"/>
          <p:cNvGraphicFramePr>
            <a:graphicFrameLocks noGrp="1"/>
          </p:cNvGraphicFramePr>
          <p:nvPr/>
        </p:nvGraphicFramePr>
        <p:xfrm>
          <a:off x="-370893" y="0"/>
          <a:ext cx="35262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132" name="Título 1"/>
          <p:cNvSpPr>
            <a:spLocks noGrp="1"/>
          </p:cNvSpPr>
          <p:nvPr>
            <p:ph type="title"/>
          </p:nvPr>
        </p:nvSpPr>
        <p:spPr>
          <a:xfrm>
            <a:off x="1832092" y="175289"/>
            <a:ext cx="5572145" cy="393126"/>
          </a:xfrm>
        </p:spPr>
        <p:txBody>
          <a:bodyPr/>
          <a:lstStyle/>
          <a:p>
            <a:r>
              <a:rPr lang="es-ES" dirty="0"/>
              <a:t>Introducción</a:t>
            </a:r>
            <a:endParaRPr lang="es-CO" dirty="0"/>
          </a:p>
        </p:txBody>
      </p:sp>
      <p:grpSp>
        <p:nvGrpSpPr>
          <p:cNvPr id="18" name="Grupo 17"/>
          <p:cNvGrpSpPr/>
          <p:nvPr/>
        </p:nvGrpSpPr>
        <p:grpSpPr>
          <a:xfrm>
            <a:off x="6818821" y="584177"/>
            <a:ext cx="1331256" cy="1205064"/>
            <a:chOff x="3164886" y="2270536"/>
            <a:chExt cx="975756" cy="1032372"/>
          </a:xfrm>
        </p:grpSpPr>
        <p:pic>
          <p:nvPicPr>
            <p:cNvPr id="173" name="Imagen 172">
              <a:extLst>
                <a:ext uri="{FF2B5EF4-FFF2-40B4-BE49-F238E27FC236}">
                  <a16:creationId xmlns:a16="http://schemas.microsoft.com/office/drawing/2014/main" id="{BD3683B1-4175-4CF6-BE45-2C08FCA4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50" b="2769"/>
            <a:stretch/>
          </p:blipFill>
          <p:spPr>
            <a:xfrm>
              <a:off x="3164886" y="2270536"/>
              <a:ext cx="975756" cy="1032372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3464378" y="2830179"/>
              <a:ext cx="417337" cy="316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noProof="1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598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299867" y="2467810"/>
              <a:ext cx="705794" cy="369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noProof="1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Banco   Preguntas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69625" y="752060"/>
            <a:ext cx="1537021" cy="1143561"/>
            <a:chOff x="1682092" y="782339"/>
            <a:chExt cx="1537021" cy="114356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4" t="7943" r="3773"/>
            <a:stretch/>
          </p:blipFill>
          <p:spPr>
            <a:xfrm>
              <a:off x="2170127" y="782339"/>
              <a:ext cx="610538" cy="681896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1682092" y="1464235"/>
              <a:ext cx="1537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tx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Circular Externa 100-006-2024*</a:t>
              </a:r>
              <a:endParaRPr lang="es-CO" sz="1200" b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-58518" y="4795879"/>
            <a:ext cx="787434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Helvetica" panose="020B0604020202020204" pitchFamily="34" charset="0"/>
                <a:ea typeface="Times" panose="02020603050405020304" pitchFamily="18" charset="0"/>
              </a:rPr>
              <a:t>* Lineamientos para el registro de información a través del Formulario Único de Reporte y Avance de Gestión – FURAG vigencia 2023</a:t>
            </a:r>
            <a:endParaRPr lang="es-CO" sz="7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189382" y="1808968"/>
            <a:ext cx="2003360" cy="1393823"/>
            <a:chOff x="4659804" y="1869837"/>
            <a:chExt cx="2003360" cy="1393823"/>
          </a:xfrm>
        </p:grpSpPr>
        <p:sp>
          <p:nvSpPr>
            <p:cNvPr id="81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4659804" y="1869837"/>
              <a:ext cx="200336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10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Número de formularios generados aproximadamente</a:t>
              </a:r>
              <a:endParaRPr lang="es-MX" sz="10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4" name="Explosión 1 83"/>
            <p:cNvSpPr/>
            <p:nvPr/>
          </p:nvSpPr>
          <p:spPr>
            <a:xfrm>
              <a:off x="4942751" y="2191697"/>
              <a:ext cx="1629969" cy="1071963"/>
            </a:xfrm>
            <a:prstGeom prst="irregularSeal1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17375E"/>
                  </a:solidFill>
                </a:rPr>
                <a:t>115</a:t>
              </a:r>
              <a:endParaRPr lang="es-CO" sz="1400" b="1" dirty="0">
                <a:solidFill>
                  <a:srgbClr val="17375E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044549" y="2037413"/>
            <a:ext cx="2003360" cy="1211873"/>
            <a:chOff x="1830224" y="2004303"/>
            <a:chExt cx="2003360" cy="121187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560" y="2004303"/>
              <a:ext cx="794422" cy="794422"/>
            </a:xfrm>
            <a:prstGeom prst="rect">
              <a:avLst/>
            </a:prstGeom>
          </p:spPr>
        </p:pic>
        <p:sp>
          <p:nvSpPr>
            <p:cNvPr id="85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1830224" y="2816066"/>
              <a:ext cx="2003360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10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Total actividades del proceso desde la planeación</a:t>
              </a:r>
              <a:endParaRPr lang="es-MX" sz="10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6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2087334" y="2308311"/>
              <a:ext cx="777322" cy="55399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3000" b="1" noProof="1">
                  <a:solidFill>
                    <a:srgbClr val="F36F13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172</a:t>
              </a:r>
              <a:endParaRPr lang="es-MX" sz="3000" b="1" noProof="1">
                <a:solidFill>
                  <a:srgbClr val="F36F13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940875" y="2116365"/>
            <a:ext cx="1665103" cy="1089206"/>
            <a:chOff x="741933" y="3747908"/>
            <a:chExt cx="1665103" cy="108920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275" y="3747908"/>
              <a:ext cx="669244" cy="669244"/>
            </a:xfrm>
            <a:prstGeom prst="rect">
              <a:avLst/>
            </a:prstGeom>
          </p:spPr>
        </p:pic>
        <p:sp>
          <p:nvSpPr>
            <p:cNvPr id="87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849413" y="4437004"/>
              <a:ext cx="1557623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10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Actividades realizadas hasta el día de hoy</a:t>
              </a:r>
              <a:endParaRPr lang="es-MX" sz="10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8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741933" y="3947478"/>
              <a:ext cx="777322" cy="55399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3000" b="1" noProof="1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73</a:t>
              </a:r>
              <a:endParaRPr lang="es-MX" sz="3000" b="1" noProof="1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189120" y="3523444"/>
            <a:ext cx="2153848" cy="1096263"/>
            <a:chOff x="3079868" y="3593341"/>
            <a:chExt cx="2153848" cy="1096263"/>
          </a:xfrm>
        </p:grpSpPr>
        <p:pic>
          <p:nvPicPr>
            <p:cNvPr id="1026" name="Picture 2" descr="de las TIC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8" t="14473" r="11780" b="18500"/>
            <a:stretch/>
          </p:blipFill>
          <p:spPr bwMode="auto">
            <a:xfrm>
              <a:off x="3549935" y="3593341"/>
              <a:ext cx="1247023" cy="696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3079868" y="4289494"/>
              <a:ext cx="215384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10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Medicion del Desempeño Institucional</a:t>
              </a:r>
              <a:endParaRPr lang="es-MX" sz="10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387445" y="811840"/>
            <a:ext cx="704706" cy="898852"/>
            <a:chOff x="773083" y="820219"/>
            <a:chExt cx="704706" cy="898852"/>
          </a:xfrm>
        </p:grpSpPr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773083" y="1349739"/>
              <a:ext cx="704706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9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Apertura FURAG</a:t>
              </a:r>
              <a:endParaRPr lang="es-MX" sz="9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82" y="820219"/>
              <a:ext cx="501591" cy="551554"/>
            </a:xfrm>
            <a:prstGeom prst="rect">
              <a:avLst/>
            </a:prstGeom>
          </p:spPr>
        </p:pic>
      </p:grpSp>
      <p:grpSp>
        <p:nvGrpSpPr>
          <p:cNvPr id="48" name="Grupo 47"/>
          <p:cNvGrpSpPr/>
          <p:nvPr/>
        </p:nvGrpSpPr>
        <p:grpSpPr>
          <a:xfrm>
            <a:off x="3951283" y="663111"/>
            <a:ext cx="1819861" cy="918623"/>
            <a:chOff x="2887932" y="654759"/>
            <a:chExt cx="1819861" cy="918623"/>
          </a:xfrm>
        </p:grpSpPr>
        <p:sp>
          <p:nvSpPr>
            <p:cNvPr id="51" name="Rectangle 39">
              <a:extLst>
                <a:ext uri="{FF2B5EF4-FFF2-40B4-BE49-F238E27FC236}">
                  <a16:creationId xmlns:a16="http://schemas.microsoft.com/office/drawing/2014/main" id="{F1BF9929-1D9E-464B-AEAB-E0539D5B649F}"/>
                </a:ext>
              </a:extLst>
            </p:cNvPr>
            <p:cNvSpPr/>
            <p:nvPr/>
          </p:nvSpPr>
          <p:spPr>
            <a:xfrm>
              <a:off x="3096205" y="1116552"/>
              <a:ext cx="672540" cy="456830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5F14D525-C9C8-4F70-B9EA-D9665FCB55E6}"/>
                </a:ext>
              </a:extLst>
            </p:cNvPr>
            <p:cNvSpPr/>
            <p:nvPr/>
          </p:nvSpPr>
          <p:spPr>
            <a:xfrm>
              <a:off x="3094190" y="921092"/>
              <a:ext cx="684911" cy="1922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ORDEN</a:t>
              </a:r>
            </a:p>
          </p:txBody>
        </p:sp>
        <p:sp>
          <p:nvSpPr>
            <p:cNvPr id="56" name="Rectangle 80">
              <a:extLst>
                <a:ext uri="{FF2B5EF4-FFF2-40B4-BE49-F238E27FC236}">
                  <a16:creationId xmlns:a16="http://schemas.microsoft.com/office/drawing/2014/main" id="{CD79AB89-5C33-436D-AD0D-B72D2C6D233B}"/>
                </a:ext>
              </a:extLst>
            </p:cNvPr>
            <p:cNvSpPr/>
            <p:nvPr/>
          </p:nvSpPr>
          <p:spPr>
            <a:xfrm>
              <a:off x="3098363" y="928537"/>
              <a:ext cx="626201" cy="195459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alpha val="10000"/>
                  </a:schemeClr>
                </a:gs>
                <a:gs pos="0">
                  <a:schemeClr val="tx1">
                    <a:alpha val="0"/>
                  </a:schemeClr>
                </a:gs>
                <a:gs pos="83000">
                  <a:schemeClr val="tx1">
                    <a:alpha val="15000"/>
                  </a:schemeClr>
                </a:gs>
                <a:gs pos="100000">
                  <a:schemeClr val="tx1">
                    <a:alpha val="2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id="{F1BF9929-1D9E-464B-AEAB-E0539D5B649F}"/>
                </a:ext>
              </a:extLst>
            </p:cNvPr>
            <p:cNvSpPr/>
            <p:nvPr/>
          </p:nvSpPr>
          <p:spPr>
            <a:xfrm>
              <a:off x="3096206" y="1113377"/>
              <a:ext cx="672539" cy="460004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2887932" y="654759"/>
              <a:ext cx="1819861" cy="2308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9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Número de Entidades a Medir</a:t>
              </a:r>
              <a:endParaRPr lang="es-MX" sz="9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" name="Rectangle 40">
              <a:extLst>
                <a:ext uri="{FF2B5EF4-FFF2-40B4-BE49-F238E27FC236}">
                  <a16:creationId xmlns:a16="http://schemas.microsoft.com/office/drawing/2014/main" id="{CF2704D7-3EEF-4A92-811B-3D18CE5CBA74}"/>
                </a:ext>
              </a:extLst>
            </p:cNvPr>
            <p:cNvSpPr/>
            <p:nvPr/>
          </p:nvSpPr>
          <p:spPr>
            <a:xfrm>
              <a:off x="3789059" y="1114568"/>
              <a:ext cx="700107" cy="451671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900"/>
                </a:spcAft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Rectangle 33">
              <a:extLst>
                <a:ext uri="{FF2B5EF4-FFF2-40B4-BE49-F238E27FC236}">
                  <a16:creationId xmlns:a16="http://schemas.microsoft.com/office/drawing/2014/main" id="{457C0A58-B895-4050-A561-66B2AB401BB4}"/>
                </a:ext>
              </a:extLst>
            </p:cNvPr>
            <p:cNvSpPr/>
            <p:nvPr/>
          </p:nvSpPr>
          <p:spPr>
            <a:xfrm>
              <a:off x="3776944" y="919108"/>
              <a:ext cx="720420" cy="195459"/>
            </a:xfrm>
            <a:prstGeom prst="rect">
              <a:avLst/>
            </a:prstGeom>
            <a:solidFill>
              <a:srgbClr val="245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s-MX" sz="800" b="1" dirty="0">
                  <a:solidFill>
                    <a:schemeClr val="bg1"/>
                  </a:solidFill>
                </a:rPr>
                <a:t>TOTAL</a:t>
              </a:r>
            </a:p>
          </p:txBody>
        </p:sp>
        <p:sp>
          <p:nvSpPr>
            <p:cNvPr id="62" name="Rectangle 79">
              <a:extLst>
                <a:ext uri="{FF2B5EF4-FFF2-40B4-BE49-F238E27FC236}">
                  <a16:creationId xmlns:a16="http://schemas.microsoft.com/office/drawing/2014/main" id="{8CFDC015-E357-4AA4-902D-562035EB083B}"/>
                </a:ext>
              </a:extLst>
            </p:cNvPr>
            <p:cNvSpPr/>
            <p:nvPr/>
          </p:nvSpPr>
          <p:spPr>
            <a:xfrm>
              <a:off x="3776943" y="913918"/>
              <a:ext cx="626201" cy="195459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alpha val="10000"/>
                  </a:schemeClr>
                </a:gs>
                <a:gs pos="0">
                  <a:schemeClr val="tx1">
                    <a:alpha val="0"/>
                  </a:schemeClr>
                </a:gs>
                <a:gs pos="83000">
                  <a:schemeClr val="tx1">
                    <a:alpha val="15000"/>
                  </a:schemeClr>
                </a:gs>
                <a:gs pos="100000">
                  <a:schemeClr val="tx1">
                    <a:alpha val="2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CF2704D7-3EEF-4A92-811B-3D18CE5CBA74}"/>
                </a:ext>
              </a:extLst>
            </p:cNvPr>
            <p:cNvSpPr/>
            <p:nvPr/>
          </p:nvSpPr>
          <p:spPr>
            <a:xfrm>
              <a:off x="3792092" y="1111393"/>
              <a:ext cx="711951" cy="460005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900"/>
                </a:spcAft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64" name="Marcador de contenid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9287153"/>
                </p:ext>
              </p:extLst>
            </p:nvPr>
          </p:nvGraphicFramePr>
          <p:xfrm>
            <a:off x="3106561" y="1118286"/>
            <a:ext cx="1382605" cy="455095"/>
          </p:xfrm>
          <a:graphic>
            <a:graphicData uri="http://schemas.openxmlformats.org/drawingml/2006/table">
              <a:tbl>
                <a:tblPr firstRow="1" bandRow="1">
                  <a:tableStyleId>{B301B821-A1FF-4177-AEE7-76D212191A09}</a:tableStyleId>
                </a:tblPr>
                <a:tblGrid>
                  <a:gridCol w="676935">
                    <a:extLst>
                      <a:ext uri="{9D8B030D-6E8A-4147-A177-3AD203B41FA5}">
                        <a16:colId xmlns:a16="http://schemas.microsoft.com/office/drawing/2014/main" val="636659740"/>
                      </a:ext>
                    </a:extLst>
                  </a:gridCol>
                  <a:gridCol w="705670">
                    <a:extLst>
                      <a:ext uri="{9D8B030D-6E8A-4147-A177-3AD203B41FA5}">
                        <a16:colId xmlns:a16="http://schemas.microsoft.com/office/drawing/2014/main" val="51851499"/>
                      </a:ext>
                    </a:extLst>
                  </a:gridCol>
                </a:tblGrid>
                <a:tr h="124010">
                  <a:tc>
                    <a:txBody>
                      <a:bodyPr/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Nación </a:t>
                        </a:r>
                        <a:endParaRPr lang="es-CO" sz="9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234</a:t>
                        </a:r>
                        <a:endParaRPr lang="es-CO" sz="9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651178104"/>
                    </a:ext>
                  </a:extLst>
                </a:tr>
                <a:tr h="144622">
                  <a:tc>
                    <a:txBody>
                      <a:bodyPr/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Territorio</a:t>
                        </a:r>
                        <a:endParaRPr lang="es-CO" sz="9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5.796</a:t>
                        </a:r>
                        <a:endParaRPr lang="es-CO" sz="9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501947001"/>
                    </a:ext>
                  </a:extLst>
                </a:tr>
                <a:tr h="173313">
                  <a:tc>
                    <a:txBody>
                      <a:bodyPr/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s-ES" sz="900" b="1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Total</a:t>
                        </a:r>
                        <a:endParaRPr lang="es-CO" sz="9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s-ES" sz="900" b="1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6.030</a:t>
                        </a:r>
                        <a:endParaRPr lang="es-CO" sz="9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095561881"/>
                    </a:ext>
                  </a:extLst>
                </a:tr>
              </a:tbl>
            </a:graphicData>
          </a:graphic>
        </p:graphicFrame>
      </p:grpSp>
      <p:grpSp>
        <p:nvGrpSpPr>
          <p:cNvPr id="67" name="Grupo 66"/>
          <p:cNvGrpSpPr/>
          <p:nvPr/>
        </p:nvGrpSpPr>
        <p:grpSpPr>
          <a:xfrm>
            <a:off x="1032673" y="3437591"/>
            <a:ext cx="1823637" cy="891722"/>
            <a:chOff x="3084230" y="681760"/>
            <a:chExt cx="1823637" cy="891722"/>
          </a:xfrm>
        </p:grpSpPr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F1BF9929-1D9E-464B-AEAB-E0539D5B649F}"/>
                </a:ext>
              </a:extLst>
            </p:cNvPr>
            <p:cNvSpPr/>
            <p:nvPr/>
          </p:nvSpPr>
          <p:spPr>
            <a:xfrm>
              <a:off x="3096205" y="1116552"/>
              <a:ext cx="1315248" cy="456830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5F14D525-C9C8-4F70-B9EA-D9665FCB55E6}"/>
                </a:ext>
              </a:extLst>
            </p:cNvPr>
            <p:cNvSpPr/>
            <p:nvPr/>
          </p:nvSpPr>
          <p:spPr>
            <a:xfrm>
              <a:off x="3094190" y="921092"/>
              <a:ext cx="1307303" cy="192285"/>
            </a:xfrm>
            <a:prstGeom prst="rect">
              <a:avLst/>
            </a:prstGeom>
            <a:solidFill>
              <a:srgbClr val="FCCC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ROL</a:t>
              </a:r>
            </a:p>
          </p:txBody>
        </p:sp>
        <p:sp>
          <p:nvSpPr>
            <p:cNvPr id="76" name="Rectangle 80">
              <a:extLst>
                <a:ext uri="{FF2B5EF4-FFF2-40B4-BE49-F238E27FC236}">
                  <a16:creationId xmlns:a16="http://schemas.microsoft.com/office/drawing/2014/main" id="{CD79AB89-5C33-436D-AD0D-B72D2C6D233B}"/>
                </a:ext>
              </a:extLst>
            </p:cNvPr>
            <p:cNvSpPr/>
            <p:nvPr/>
          </p:nvSpPr>
          <p:spPr>
            <a:xfrm>
              <a:off x="3084230" y="921093"/>
              <a:ext cx="1317263" cy="195459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alpha val="10000"/>
                  </a:schemeClr>
                </a:gs>
                <a:gs pos="0">
                  <a:schemeClr val="tx1">
                    <a:alpha val="0"/>
                  </a:schemeClr>
                </a:gs>
                <a:gs pos="83000">
                  <a:schemeClr val="tx1">
                    <a:alpha val="15000"/>
                  </a:schemeClr>
                </a:gs>
                <a:gs pos="100000">
                  <a:schemeClr val="tx1">
                    <a:alpha val="2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F1BF9929-1D9E-464B-AEAB-E0539D5B649F}"/>
                </a:ext>
              </a:extLst>
            </p:cNvPr>
            <p:cNvSpPr/>
            <p:nvPr/>
          </p:nvSpPr>
          <p:spPr>
            <a:xfrm>
              <a:off x="3088006" y="1113478"/>
              <a:ext cx="1313489" cy="460004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820C1FDB-B1F9-4805-8176-1E9D0367293A}"/>
                </a:ext>
              </a:extLst>
            </p:cNvPr>
            <p:cNvSpPr txBox="1"/>
            <p:nvPr/>
          </p:nvSpPr>
          <p:spPr>
            <a:xfrm>
              <a:off x="3088006" y="681760"/>
              <a:ext cx="1819861" cy="2308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s-ES" sz="900" b="1" noProof="1">
                  <a:solidFill>
                    <a:srgbClr val="17375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Usuarios Creados aplicativo</a:t>
              </a:r>
              <a:endParaRPr lang="es-MX" sz="9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9" name="Rectangle 40">
              <a:extLst>
                <a:ext uri="{FF2B5EF4-FFF2-40B4-BE49-F238E27FC236}">
                  <a16:creationId xmlns:a16="http://schemas.microsoft.com/office/drawing/2014/main" id="{CF2704D7-3EEF-4A92-811B-3D18CE5CBA74}"/>
                </a:ext>
              </a:extLst>
            </p:cNvPr>
            <p:cNvSpPr/>
            <p:nvPr/>
          </p:nvSpPr>
          <p:spPr>
            <a:xfrm>
              <a:off x="4401495" y="1114568"/>
              <a:ext cx="480024" cy="451671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900"/>
                </a:spcAft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Rectangle 33">
              <a:extLst>
                <a:ext uri="{FF2B5EF4-FFF2-40B4-BE49-F238E27FC236}">
                  <a16:creationId xmlns:a16="http://schemas.microsoft.com/office/drawing/2014/main" id="{457C0A58-B895-4050-A561-66B2AB401BB4}"/>
                </a:ext>
              </a:extLst>
            </p:cNvPr>
            <p:cNvSpPr/>
            <p:nvPr/>
          </p:nvSpPr>
          <p:spPr>
            <a:xfrm>
              <a:off x="4401495" y="919108"/>
              <a:ext cx="480023" cy="195459"/>
            </a:xfrm>
            <a:prstGeom prst="rect">
              <a:avLst/>
            </a:prstGeom>
            <a:solidFill>
              <a:srgbClr val="245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s-MX" sz="800" b="1" dirty="0">
                  <a:solidFill>
                    <a:schemeClr val="bg1"/>
                  </a:solidFill>
                </a:rPr>
                <a:t>USUARIOS</a:t>
              </a:r>
            </a:p>
          </p:txBody>
        </p:sp>
        <p:sp>
          <p:nvSpPr>
            <p:cNvPr id="90" name="Rectangle 79">
              <a:extLst>
                <a:ext uri="{FF2B5EF4-FFF2-40B4-BE49-F238E27FC236}">
                  <a16:creationId xmlns:a16="http://schemas.microsoft.com/office/drawing/2014/main" id="{8CFDC015-E357-4AA4-902D-562035EB083B}"/>
                </a:ext>
              </a:extLst>
            </p:cNvPr>
            <p:cNvSpPr/>
            <p:nvPr/>
          </p:nvSpPr>
          <p:spPr>
            <a:xfrm>
              <a:off x="4405027" y="914825"/>
              <a:ext cx="476491" cy="195459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alpha val="10000"/>
                  </a:schemeClr>
                </a:gs>
                <a:gs pos="0">
                  <a:schemeClr val="tx1">
                    <a:alpha val="0"/>
                  </a:schemeClr>
                </a:gs>
                <a:gs pos="83000">
                  <a:schemeClr val="tx1">
                    <a:alpha val="15000"/>
                  </a:schemeClr>
                </a:gs>
                <a:gs pos="100000">
                  <a:schemeClr val="tx1">
                    <a:alpha val="2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Rectangle 40">
              <a:extLst>
                <a:ext uri="{FF2B5EF4-FFF2-40B4-BE49-F238E27FC236}">
                  <a16:creationId xmlns:a16="http://schemas.microsoft.com/office/drawing/2014/main" id="{CF2704D7-3EEF-4A92-811B-3D18CE5CBA74}"/>
                </a:ext>
              </a:extLst>
            </p:cNvPr>
            <p:cNvSpPr/>
            <p:nvPr/>
          </p:nvSpPr>
          <p:spPr>
            <a:xfrm>
              <a:off x="4401494" y="1111393"/>
              <a:ext cx="480025" cy="460005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900"/>
                </a:spcAft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92" name="Marcador de contenid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3450479"/>
                </p:ext>
              </p:extLst>
            </p:nvPr>
          </p:nvGraphicFramePr>
          <p:xfrm>
            <a:off x="3094792" y="1113377"/>
            <a:ext cx="1797415" cy="455095"/>
          </p:xfrm>
          <a:graphic>
            <a:graphicData uri="http://schemas.openxmlformats.org/drawingml/2006/table">
              <a:tbl>
                <a:tblPr firstRow="1" bandRow="1">
                  <a:tableStyleId>{B301B821-A1FF-4177-AEE7-76D212191A09}</a:tableStyleId>
                </a:tblPr>
                <a:tblGrid>
                  <a:gridCol w="1308662">
                    <a:extLst>
                      <a:ext uri="{9D8B030D-6E8A-4147-A177-3AD203B41FA5}">
                        <a16:colId xmlns:a16="http://schemas.microsoft.com/office/drawing/2014/main" val="636659740"/>
                      </a:ext>
                    </a:extLst>
                  </a:gridCol>
                  <a:gridCol w="488753">
                    <a:extLst>
                      <a:ext uri="{9D8B030D-6E8A-4147-A177-3AD203B41FA5}">
                        <a16:colId xmlns:a16="http://schemas.microsoft.com/office/drawing/2014/main" val="51851499"/>
                      </a:ext>
                    </a:extLst>
                  </a:gridCol>
                </a:tblGrid>
                <a:tr h="124010">
                  <a:tc>
                    <a:txBody>
                      <a:bodyPr/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Jefe</a:t>
                        </a:r>
                        <a:r>
                          <a:rPr lang="es-ES" sz="900" b="0" baseline="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 de Planeación</a:t>
                        </a:r>
                        <a:r>
                          <a:rPr lang="es-ES" sz="900" b="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 </a:t>
                        </a:r>
                        <a:endParaRPr lang="es-CO" sz="9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solidFill>
                              <a:schemeClr val="tx1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1.689</a:t>
                        </a:r>
                        <a:endParaRPr lang="es-CO" sz="9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651178104"/>
                    </a:ext>
                  </a:extLst>
                </a:tr>
                <a:tr h="144622">
                  <a:tc>
                    <a:txBody>
                      <a:bodyPr/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Jefe de Control</a:t>
                        </a:r>
                        <a:r>
                          <a:rPr lang="es-ES" sz="900" b="0" baseline="0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 Interno</a:t>
                        </a:r>
                        <a:endParaRPr lang="es-CO" sz="9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s-ES" sz="900" b="0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2.273</a:t>
                        </a:r>
                        <a:endParaRPr lang="es-CO" sz="900" b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501947001"/>
                    </a:ext>
                  </a:extLst>
                </a:tr>
                <a:tr h="173313">
                  <a:tc>
                    <a:txBody>
                      <a:bodyPr/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s-ES" sz="900" b="1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Total</a:t>
                        </a:r>
                        <a:endParaRPr lang="es-CO" sz="9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s-ES" sz="900" b="1" dirty="0"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3.962</a:t>
                        </a:r>
                        <a:endParaRPr lang="es-CO" sz="900" b="1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a:txBody>
                    <a:tcPr marL="64707" marR="64707" marT="0" marB="0" anchor="ctr">
                      <a:lnL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6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4095561881"/>
                    </a:ext>
                  </a:extLst>
                </a:tr>
              </a:tbl>
            </a:graphicData>
          </a:graphic>
        </p:graphicFrame>
      </p:grpSp>
      <p:pic>
        <p:nvPicPr>
          <p:cNvPr id="26" name="Marcador de contenido 25"/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3" y="3395661"/>
            <a:ext cx="920465" cy="920465"/>
          </a:xfrm>
        </p:spPr>
      </p:pic>
      <p:sp>
        <p:nvSpPr>
          <p:cNvPr id="93" name="TextBox 43">
            <a:extLst>
              <a:ext uri="{FF2B5EF4-FFF2-40B4-BE49-F238E27FC236}">
                <a16:creationId xmlns:a16="http://schemas.microsoft.com/office/drawing/2014/main" id="{820C1FDB-B1F9-4805-8176-1E9D0367293A}"/>
              </a:ext>
            </a:extLst>
          </p:cNvPr>
          <p:cNvSpPr txBox="1"/>
          <p:nvPr/>
        </p:nvSpPr>
        <p:spPr>
          <a:xfrm>
            <a:off x="5422289" y="4254545"/>
            <a:ext cx="1396532" cy="2308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9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Información REAL</a:t>
            </a:r>
            <a:endParaRPr lang="es-MX" sz="900" b="1" noProof="1">
              <a:solidFill>
                <a:srgbClr val="17375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62" y="3568874"/>
            <a:ext cx="696056" cy="696056"/>
          </a:xfrm>
          <a:prstGeom prst="rect">
            <a:avLst/>
          </a:prstGeom>
        </p:spPr>
      </p:pic>
      <p:sp>
        <p:nvSpPr>
          <p:cNvPr id="94" name="TextBox 43">
            <a:extLst>
              <a:ext uri="{FF2B5EF4-FFF2-40B4-BE49-F238E27FC236}">
                <a16:creationId xmlns:a16="http://schemas.microsoft.com/office/drawing/2014/main" id="{820C1FDB-B1F9-4805-8176-1E9D0367293A}"/>
              </a:ext>
            </a:extLst>
          </p:cNvPr>
          <p:cNvSpPr txBox="1"/>
          <p:nvPr/>
        </p:nvSpPr>
        <p:spPr>
          <a:xfrm>
            <a:off x="6898142" y="4295188"/>
            <a:ext cx="1396532" cy="2308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900" b="1" noProof="1">
                <a:solidFill>
                  <a:srgbClr val="1737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Conteo Regresivo</a:t>
            </a:r>
            <a:endParaRPr lang="es-MX" sz="900" b="1" noProof="1">
              <a:solidFill>
                <a:srgbClr val="17375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6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232B6-DB5E-31F8-A651-93E820DA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Preguntas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9683E-5D17-8358-B363-A867F01A6C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FB5DB89-11F4-FDD0-0AAF-A84ECA48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1" t="13595" r="9784" b="72028"/>
          <a:stretch/>
        </p:blipFill>
        <p:spPr>
          <a:xfrm>
            <a:off x="999565" y="1009102"/>
            <a:ext cx="6772836" cy="99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29825E-B6A9-3A28-5E7B-583E55790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0" t="27895" r="8339" b="48584"/>
          <a:stretch/>
        </p:blipFill>
        <p:spPr>
          <a:xfrm>
            <a:off x="999565" y="2492936"/>
            <a:ext cx="6772836" cy="162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3662418" y="2627674"/>
            <a:ext cx="1755402" cy="3402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2876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AAC66-C0B4-D426-3B68-C221F8D9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BBC0C-94A2-7880-A974-139B72073E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DA85A1-74F4-154B-1D04-658927C35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7" t="35555" r="23933" b="28889"/>
          <a:stretch/>
        </p:blipFill>
        <p:spPr>
          <a:xfrm>
            <a:off x="1076240" y="888021"/>
            <a:ext cx="6274130" cy="235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AD96C2-FB8B-A4D2-EF77-B58F5FDF8E83}"/>
              </a:ext>
            </a:extLst>
          </p:cNvPr>
          <p:cNvSpPr txBox="1"/>
          <p:nvPr/>
        </p:nvSpPr>
        <p:spPr>
          <a:xfrm>
            <a:off x="1076240" y="3480580"/>
            <a:ext cx="63786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70C0"/>
              </a:buClr>
            </a:pPr>
            <a:r>
              <a:rPr lang="es-CO" sz="1100" b="1" spc="80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Verde:</a:t>
            </a:r>
            <a:r>
              <a:rPr lang="es-CO" sz="1100" spc="80" dirty="0">
                <a:solidFill>
                  <a:srgbClr val="595959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	</a:t>
            </a:r>
            <a:r>
              <a:rPr lang="es-CO" sz="1100" spc="80" dirty="0">
                <a:solidFill>
                  <a:schemeClr val="tx2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Respondida y guardada exitosamente.</a:t>
            </a:r>
            <a:endParaRPr lang="es-CO" sz="900" spc="80" dirty="0">
              <a:solidFill>
                <a:schemeClr val="tx2">
                  <a:lumMod val="50000"/>
                </a:schemeClr>
              </a:solidFill>
              <a:effectLst/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s-CO" sz="1100" b="1" spc="8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Roja:</a:t>
            </a:r>
            <a:r>
              <a:rPr lang="es-CO" sz="1100" spc="80" dirty="0">
                <a:solidFill>
                  <a:srgbClr val="595959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		</a:t>
            </a:r>
            <a:r>
              <a:rPr lang="es-CO" sz="1100" spc="8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Pregunta no respondida.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s-CO" sz="1100" b="1" spc="80" dirty="0">
                <a:solidFill>
                  <a:srgbClr val="DEA900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Amarilla:</a:t>
            </a:r>
            <a:r>
              <a:rPr lang="es-CO" sz="1100" spc="80" dirty="0">
                <a:solidFill>
                  <a:srgbClr val="595959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	</a:t>
            </a:r>
            <a:r>
              <a:rPr lang="es-CO" sz="1100" spc="8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Pregunta actual (sobre la que se encuentra ubicado).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s-CO" sz="1100" b="1" spc="80" dirty="0">
                <a:solidFill>
                  <a:srgbClr val="262626"/>
                </a:solidFill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Gris:</a:t>
            </a:r>
            <a:r>
              <a:rPr lang="es-CO" sz="1100" spc="80" dirty="0"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		</a:t>
            </a:r>
            <a:r>
              <a:rPr lang="es-CO" sz="1100" spc="8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Depende de una “pregunta filtro” – Bloquea – no se puede cambiar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02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6" y="1881314"/>
            <a:ext cx="5849553" cy="1366493"/>
          </a:xfrm>
        </p:spPr>
        <p:txBody>
          <a:bodyPr/>
          <a:lstStyle/>
          <a:p>
            <a:r>
              <a:rPr lang="es-ES" sz="3200" dirty="0"/>
              <a:t>¿Cómo se asignan preguntas a colaboradores?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856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D6CD7-A596-4D6A-DBB8-34DD853C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Asignación de preguntas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CB89-1571-AAC1-65EE-F8E20DE68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AC775B-A0DD-B848-08B0-1E625E0E1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1" y="823689"/>
            <a:ext cx="4275861" cy="2752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A1091-BD9A-F38B-A6B9-5FC182FBAD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46" y="3322320"/>
            <a:ext cx="5311554" cy="1351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6090125" y="1503674"/>
            <a:ext cx="2154715" cy="106182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asigna una pregunta filtro se asignarán automáticamente las preguntas que dependen de esta.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929640" y="2600753"/>
            <a:ext cx="2305775" cy="31008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3116898" y="2740084"/>
            <a:ext cx="400206" cy="40020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3584725" y="3816449"/>
            <a:ext cx="232800" cy="21463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2672">
            <a:off x="3318057" y="3930149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5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BEAF9-ED07-012D-8E0C-24875D25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Para asignar todas las preguntas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79953B-7621-D9E3-E396-0A91214C18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" y="850898"/>
            <a:ext cx="6162993" cy="3914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415206" y="1676981"/>
            <a:ext cx="1541354" cy="21463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51" y="1759910"/>
            <a:ext cx="395288" cy="395288"/>
          </a:xfr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3415839" y="4058924"/>
            <a:ext cx="1541354" cy="78231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03" y="4239562"/>
            <a:ext cx="563575" cy="56357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502920" y="2767329"/>
            <a:ext cx="571500" cy="254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5349240" y="2760978"/>
            <a:ext cx="571500" cy="254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" y="2670598"/>
            <a:ext cx="434760" cy="4347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22" y="2619069"/>
            <a:ext cx="537818" cy="537818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7063279" y="1028483"/>
            <a:ext cx="1743414" cy="2945422"/>
          </a:xfrm>
          <a:prstGeom prst="rect">
            <a:avLst/>
          </a:prstGeom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lvl="0" indent="-22860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Verifique cual es el número total de preguntas</a:t>
            </a:r>
          </a:p>
          <a:p>
            <a:pPr marL="228600" lvl="0" indent="-22860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Despliegue el recuadro denominado “elementos por página” seleccione el que considere conveniente entre 20, 50 y 100 elementos (preguntas). </a:t>
            </a:r>
          </a:p>
          <a:p>
            <a:pPr marL="228600" lvl="0" indent="-22860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Marque la opción selección</a:t>
            </a:r>
          </a:p>
          <a:p>
            <a:pPr marL="228600" lvl="0" indent="-228600" algn="just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clic en Asignar </a:t>
            </a:r>
          </a:p>
        </p:txBody>
      </p:sp>
    </p:spTree>
    <p:extLst>
      <p:ext uri="{BB962C8B-B14F-4D97-AF65-F5344CB8AC3E}">
        <p14:creationId xmlns:p14="http://schemas.microsoft.com/office/powerpoint/2010/main" val="696813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BD097-39F7-E37F-55E9-2F0935EC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6FFFB-375C-602F-C473-00A26A6A08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560380-9A48-4DD8-3D68-3EBB3A0B86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02" y="893127"/>
            <a:ext cx="6061393" cy="363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587038" y="2164080"/>
            <a:ext cx="5583381" cy="138684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4465320" y="3840481"/>
            <a:ext cx="990600" cy="3886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5357178" y="4102412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5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4441-2D56-BAFD-E1FD-0476C0E2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895A8-EE73-F9CE-6462-A2E04FE875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B32894-6238-44ED-0021-02FF558E8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1" t="32988" r="7284" b="25531"/>
          <a:stretch/>
        </p:blipFill>
        <p:spPr>
          <a:xfrm>
            <a:off x="4457700" y="2044540"/>
            <a:ext cx="4107471" cy="266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" y="774380"/>
            <a:ext cx="380759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264092" y="2476501"/>
            <a:ext cx="990600" cy="3886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3155950" y="2738432"/>
            <a:ext cx="400206" cy="40020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6029830" y="3938603"/>
            <a:ext cx="990600" cy="3886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6921688" y="4200534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5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09A66-AFE9-6820-1052-E954D98A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ABDFE8-B55A-F9E2-557B-3E2F3B0070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44CF33-F82B-DAA7-E892-1EC3BF868C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2659"/>
          <a:stretch>
            <a:fillRect/>
          </a:stretch>
        </p:blipFill>
        <p:spPr bwMode="auto">
          <a:xfrm>
            <a:off x="381000" y="924560"/>
            <a:ext cx="8188959" cy="362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089660" y="3139441"/>
            <a:ext cx="6659880" cy="3886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7665745" y="3401139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7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¿Cómo se gestionan las evidencias en el aplicativo?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009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DCAF9-64DF-AFA6-C99B-6BCE6CE8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Evidencias y Soportes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ADE8-F9B2-2032-3B63-10A17CC823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022B0B-B72E-5BD2-319A-133DC2B8D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/>
          <a:stretch/>
        </p:blipFill>
        <p:spPr bwMode="auto">
          <a:xfrm>
            <a:off x="1105325" y="742370"/>
            <a:ext cx="6717873" cy="393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199221" y="3996692"/>
            <a:ext cx="475399" cy="33146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2519781" y="4196413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-49995"/>
            <a:ext cx="5572145" cy="393126"/>
          </a:xfrm>
        </p:spPr>
        <p:txBody>
          <a:bodyPr/>
          <a:lstStyle/>
          <a:p>
            <a:r>
              <a:rPr lang="es-ES" dirty="0"/>
              <a:t>Circular y cronograma – Medición del Desempeño Institucional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39" name="Marcador de contenido 38">
            <a:extLst>
              <a:ext uri="{FF2B5EF4-FFF2-40B4-BE49-F238E27FC236}">
                <a16:creationId xmlns:a16="http://schemas.microsoft.com/office/drawing/2014/main" id="{C5826C1D-CA86-420D-A3C3-D8A3089E9C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665019" y="872836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Circular Externa 100-006-2024</a:t>
            </a:r>
            <a:endParaRPr lang="es-CO" sz="1200" b="1" dirty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8" y="1296979"/>
            <a:ext cx="3428942" cy="331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4015310" y="935546"/>
            <a:ext cx="4883778" cy="3709176"/>
            <a:chOff x="3956540" y="904224"/>
            <a:chExt cx="4883778" cy="3709176"/>
          </a:xfrm>
        </p:grpSpPr>
        <p:sp>
          <p:nvSpPr>
            <p:cNvPr id="12" name="Rectangle 40">
              <a:extLst>
                <a:ext uri="{FF2B5EF4-FFF2-40B4-BE49-F238E27FC236}">
                  <a16:creationId xmlns:a16="http://schemas.microsoft.com/office/drawing/2014/main" id="{CF2704D7-3EEF-4A92-811B-3D18CE5CBA74}"/>
                </a:ext>
              </a:extLst>
            </p:cNvPr>
            <p:cNvSpPr/>
            <p:nvPr/>
          </p:nvSpPr>
          <p:spPr>
            <a:xfrm>
              <a:off x="7050156" y="1149835"/>
              <a:ext cx="1790162" cy="3463564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900"/>
                </a:spcAft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tangle 39">
              <a:extLst>
                <a:ext uri="{FF2B5EF4-FFF2-40B4-BE49-F238E27FC236}">
                  <a16:creationId xmlns:a16="http://schemas.microsoft.com/office/drawing/2014/main" id="{F1BF9929-1D9E-464B-AEAB-E0539D5B649F}"/>
                </a:ext>
              </a:extLst>
            </p:cNvPr>
            <p:cNvSpPr/>
            <p:nvPr/>
          </p:nvSpPr>
          <p:spPr>
            <a:xfrm>
              <a:off x="3956540" y="1149834"/>
              <a:ext cx="3080364" cy="3463565"/>
            </a:xfrm>
            <a:prstGeom prst="rect">
              <a:avLst/>
            </a:prstGeom>
            <a:gradFill flip="none" rotWithShape="1">
              <a:gsLst>
                <a:gs pos="52000">
                  <a:schemeClr val="bg1"/>
                </a:gs>
                <a:gs pos="0">
                  <a:schemeClr val="bg1"/>
                </a:gs>
                <a:gs pos="8300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10" name="Marcador de contenido 36">
              <a:extLst>
                <a:ext uri="{FF2B5EF4-FFF2-40B4-BE49-F238E27FC236}">
                  <a16:creationId xmlns:a16="http://schemas.microsoft.com/office/drawing/2014/main" id="{845A37F5-6AF9-4504-830C-1999F126213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7581509"/>
                </p:ext>
              </p:extLst>
            </p:nvPr>
          </p:nvGraphicFramePr>
          <p:xfrm>
            <a:off x="3956540" y="904224"/>
            <a:ext cx="4883778" cy="3709176"/>
          </p:xfrm>
          <a:graphic>
            <a:graphicData uri="http://schemas.openxmlformats.org/drawingml/2006/table">
              <a:tbl>
                <a:tblPr/>
                <a:tblGrid>
                  <a:gridCol w="3086991">
                    <a:extLst>
                      <a:ext uri="{9D8B030D-6E8A-4147-A177-3AD203B41FA5}">
                        <a16:colId xmlns:a16="http://schemas.microsoft.com/office/drawing/2014/main" val="3132937162"/>
                      </a:ext>
                    </a:extLst>
                  </a:gridCol>
                  <a:gridCol w="933503">
                    <a:extLst>
                      <a:ext uri="{9D8B030D-6E8A-4147-A177-3AD203B41FA5}">
                        <a16:colId xmlns:a16="http://schemas.microsoft.com/office/drawing/2014/main" val="4248027684"/>
                      </a:ext>
                    </a:extLst>
                  </a:gridCol>
                  <a:gridCol w="25813">
                    <a:extLst>
                      <a:ext uri="{9D8B030D-6E8A-4147-A177-3AD203B41FA5}">
                        <a16:colId xmlns:a16="http://schemas.microsoft.com/office/drawing/2014/main" val="2139967946"/>
                      </a:ext>
                    </a:extLst>
                  </a:gridCol>
                  <a:gridCol w="837471">
                    <a:extLst>
                      <a:ext uri="{9D8B030D-6E8A-4147-A177-3AD203B41FA5}">
                        <a16:colId xmlns:a16="http://schemas.microsoft.com/office/drawing/2014/main" val="3852731163"/>
                      </a:ext>
                    </a:extLst>
                  </a:gridCol>
                </a:tblGrid>
                <a:tr h="249795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Actividad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CCA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FFFFFF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Fecha incio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Fecha finalización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206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206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287828732"/>
                    </a:ext>
                  </a:extLst>
                </a:tr>
                <a:tr h="15540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Recolección de información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10 de abril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16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711651551"/>
                    </a:ext>
                  </a:extLst>
                </a:tr>
                <a:tr h="155401">
                  <a:tc>
                    <a:txBody>
                      <a:bodyPr/>
                      <a:lstStyle/>
                      <a:p>
                        <a:pPr lvl="1" algn="l" fontAlgn="ctr"/>
                        <a:r>
                          <a:rPr lang="es-E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Entidades nacionales y entidades del Distrito Capital 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10 de abril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10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3358065"/>
                    </a:ext>
                  </a:extLst>
                </a:tr>
                <a:tr h="421213">
                  <a:tc>
                    <a:txBody>
                      <a:bodyPr/>
                      <a:lstStyle/>
                      <a:p>
                        <a:pPr lvl="1" algn="l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Entidades de los Departamentos de Antioquia, Arauca, Bolívar, Caldas, Caquetá, Casanare, Chocó, Guaviare, Norte de Santander, Putumayo y Tolima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10 de abril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14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24717319"/>
                    </a:ext>
                  </a:extLst>
                </a:tr>
                <a:tr h="374524">
                  <a:tc>
                    <a:txBody>
                      <a:bodyPr/>
                      <a:lstStyle/>
                      <a:p>
                        <a:pPr lvl="1" algn="l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Entidades de los Departamentos de Atlántico, Boyacá, Cauca, Córdoba, La Guajira, Meta, Nariño, Quindío, Sucre, Vaupés, Vichada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10 de abril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15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892303200"/>
                    </a:ext>
                  </a:extLst>
                </a:tr>
                <a:tr h="499252">
                  <a:tc>
                    <a:txBody>
                      <a:bodyPr/>
                      <a:lstStyle/>
                      <a:p>
                        <a:pPr lvl="1" algn="l" fontAlgn="ctr"/>
                        <a:r>
                          <a:rPr lang="es-E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Entidades de los Departamentos de Amazonas, Cesar, Cundinamarca, Guainía, Huila, Magdalena, Risaralda, San Andrés y Providencia, Santander, Valle del Cauca y Alcaldía de Bogotá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10 de abril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16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700350181"/>
                    </a:ext>
                  </a:extLst>
                </a:tr>
                <a:tr h="15540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Sensibilización y capacitación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18 de marzo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16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76148839"/>
                    </a:ext>
                  </a:extLst>
                </a:tr>
                <a:tr h="15540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 Capacitación general reporte FURAG 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18 de marzo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18 de marzo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pPr algn="ctr" fontAlgn="ctr"/>
                        <a:endPara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413" marR="413" marT="413" marB="0" anchor="ctr">
                      <a:lnL w="6350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44546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rgbClr val="44546A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744827984"/>
                    </a:ext>
                  </a:extLst>
                </a:tr>
                <a:tr h="155401">
                  <a:tc rowSpan="3">
                    <a:txBody>
                      <a:bodyPr/>
                      <a:lstStyle/>
                      <a:p>
                        <a:pPr algn="l" fontAlgn="ctr"/>
                        <a:r>
                          <a:rPr lang="es-ES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 Sesión de preguntas y respuestas reporte FURAG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3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17 de abril    10.00 a 11.00 am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692488125"/>
                    </a:ext>
                  </a:extLst>
                </a:tr>
                <a:tr h="155401">
                  <a:tc v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 26 de abril     10.00 a 11.00 am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7371541"/>
                    </a:ext>
                  </a:extLst>
                </a:tr>
                <a:tr h="155401">
                  <a:tc v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algn="ctr" fontAlgn="ctr"/>
                        <a:r>
                          <a:rPr lang="es-ES" sz="800" b="0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08 de mayo   10.00 a 11.00 am 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048432093"/>
                    </a:ext>
                  </a:extLst>
                </a:tr>
                <a:tr h="155401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Procesamiento y análisis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17 de mayo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12 de junio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934561573"/>
                    </a:ext>
                  </a:extLst>
                </a:tr>
                <a:tr h="280936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ES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Aprobación de resultados de la medición del desempeño institucional vigencia 2023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13 de junio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27 de junio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833954430"/>
                    </a:ext>
                  </a:extLst>
                </a:tr>
                <a:tr h="249795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ES" sz="800" b="1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Difusión y socialización de los resultados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28 de junio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es-CO" sz="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15 de noviembre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2163864"/>
                    </a:ext>
                  </a:extLst>
                </a:tr>
                <a:tr h="140658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ES" sz="800" b="0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Publicación de resultados - Reporte interactivo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3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28 de junio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118437422"/>
                    </a:ext>
                  </a:extLst>
                </a:tr>
                <a:tr h="249795">
                  <a:tc>
                    <a:txBody>
                      <a:bodyPr/>
                      <a:lstStyle/>
                      <a:p>
                        <a:pPr algn="l" fontAlgn="ctr"/>
                        <a:r>
                          <a:rPr lang="es-ES" sz="800" b="0" i="0" u="none" strike="noStrike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Socialización Resultados Medición Índice Desempeño Institucional vigencia 2023</a:t>
                        </a:r>
                      </a:p>
                    </a:txBody>
                    <a:tcPr marL="14882" marR="413" marT="413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3">
                    <a:txBody>
                      <a:bodyPr/>
                      <a:lstStyle/>
                      <a:p>
                        <a:pPr algn="ctr" fontAlgn="ctr"/>
                        <a:r>
                          <a:rPr lang="es-CO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2 de julio a 15 de noviembre</a:t>
                        </a:r>
                      </a:p>
                    </a:txBody>
                    <a:tcPr marL="413" marR="413" marT="413" marB="0" anchor="ctr">
                      <a:lnL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>
                            <a:lumMod val="50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s-CO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762028010"/>
                    </a:ext>
                  </a:extLst>
                </a:tr>
              </a:tbl>
            </a:graphicData>
          </a:graphic>
        </p:graphicFrame>
        <p:sp>
          <p:nvSpPr>
            <p:cNvPr id="13" name="Rectangle 93">
              <a:extLst>
                <a:ext uri="{FF2B5EF4-FFF2-40B4-BE49-F238E27FC236}">
                  <a16:creationId xmlns:a16="http://schemas.microsoft.com/office/drawing/2014/main" id="{219A0D0E-5E36-46D1-9946-F9C8174033DA}"/>
                </a:ext>
              </a:extLst>
            </p:cNvPr>
            <p:cNvSpPr/>
            <p:nvPr/>
          </p:nvSpPr>
          <p:spPr>
            <a:xfrm>
              <a:off x="3956540" y="904224"/>
              <a:ext cx="3086990" cy="245611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alpha val="10000"/>
                  </a:schemeClr>
                </a:gs>
                <a:gs pos="0">
                  <a:schemeClr val="tx1">
                    <a:alpha val="0"/>
                  </a:schemeClr>
                </a:gs>
                <a:gs pos="83000">
                  <a:schemeClr val="tx1">
                    <a:alpha val="15000"/>
                  </a:schemeClr>
                </a:gs>
                <a:gs pos="100000">
                  <a:schemeClr val="tx1">
                    <a:alpha val="2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ctangle 93">
              <a:extLst>
                <a:ext uri="{FF2B5EF4-FFF2-40B4-BE49-F238E27FC236}">
                  <a16:creationId xmlns:a16="http://schemas.microsoft.com/office/drawing/2014/main" id="{219A0D0E-5E36-46D1-9946-F9C8174033DA}"/>
                </a:ext>
              </a:extLst>
            </p:cNvPr>
            <p:cNvSpPr/>
            <p:nvPr/>
          </p:nvSpPr>
          <p:spPr>
            <a:xfrm>
              <a:off x="7036904" y="904224"/>
              <a:ext cx="1803414" cy="245611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alpha val="10000"/>
                  </a:schemeClr>
                </a:gs>
                <a:gs pos="0">
                  <a:schemeClr val="tx1">
                    <a:alpha val="0"/>
                  </a:schemeClr>
                </a:gs>
                <a:gs pos="83000">
                  <a:schemeClr val="tx1">
                    <a:alpha val="15000"/>
                  </a:schemeClr>
                </a:gs>
                <a:gs pos="100000">
                  <a:schemeClr val="tx1">
                    <a:alpha val="2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13716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 algn="just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619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A77CF-33F1-3806-1DDC-7F319640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4B11F-BA36-9116-D6CE-317799EECD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8D34F5-DD4D-7A47-EF75-23054E63E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7" t="30025" r="22469" b="19605"/>
          <a:stretch/>
        </p:blipFill>
        <p:spPr>
          <a:xfrm>
            <a:off x="930909" y="965200"/>
            <a:ext cx="6952635" cy="347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408018" y="4065272"/>
            <a:ext cx="5800502" cy="33146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3209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4959"/>
          <a:stretch/>
        </p:blipFill>
        <p:spPr>
          <a:xfrm>
            <a:off x="629237" y="1044411"/>
            <a:ext cx="7586663" cy="350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2BCB75-0182-C4C5-F314-3284F721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Revisión de evidencias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D7279-CA78-C9A1-79BF-DED539CC6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113D5C-D367-0972-A6BC-66BD3D05E806}"/>
              </a:ext>
            </a:extLst>
          </p:cNvPr>
          <p:cNvSpPr txBox="1"/>
          <p:nvPr/>
        </p:nvSpPr>
        <p:spPr>
          <a:xfrm>
            <a:off x="136316" y="705857"/>
            <a:ext cx="117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i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Opción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095598" y="4202432"/>
            <a:ext cx="4070762" cy="33146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5057241" y="4417616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57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BCB75-0182-C4C5-F314-3284F721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Revisión de evidencias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D7279-CA78-C9A1-79BF-DED539CC6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47" y="1256347"/>
            <a:ext cx="85915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906780" y="2937512"/>
            <a:ext cx="4594428" cy="33146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4663">
            <a:off x="5392089" y="3152696"/>
            <a:ext cx="400206" cy="40020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8113D5C-D367-0972-A6BC-66BD3D05E806}"/>
              </a:ext>
            </a:extLst>
          </p:cNvPr>
          <p:cNvSpPr txBox="1"/>
          <p:nvPr/>
        </p:nvSpPr>
        <p:spPr>
          <a:xfrm>
            <a:off x="136316" y="705857"/>
            <a:ext cx="117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i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Opción </a:t>
            </a:r>
          </a:p>
        </p:txBody>
      </p:sp>
    </p:spTree>
    <p:extLst>
      <p:ext uri="{BB962C8B-B14F-4D97-AF65-F5344CB8AC3E}">
        <p14:creationId xmlns:p14="http://schemas.microsoft.com/office/powerpoint/2010/main" val="1672888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A3F9F-C594-BD22-ACA6-EE4FA250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B6CAA1-CF76-0A67-9CAD-6F6AE16E76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A903F7-159C-22BF-868B-BEBB853A0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6" t="30729" r="22527" b="32356"/>
          <a:stretch/>
        </p:blipFill>
        <p:spPr>
          <a:xfrm>
            <a:off x="426720" y="1264920"/>
            <a:ext cx="804672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38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¿Cómo se cambia o recupera contraseña?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2253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Cambio y recuperación de contraseña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734C46-2AAF-CE45-3CF9-517A431D64E3}"/>
              </a:ext>
            </a:extLst>
          </p:cNvPr>
          <p:cNvSpPr txBox="1"/>
          <p:nvPr/>
        </p:nvSpPr>
        <p:spPr>
          <a:xfrm>
            <a:off x="69255" y="796427"/>
            <a:ext cx="2017964" cy="27699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Cambio de contraseña: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662221" y="1206968"/>
            <a:ext cx="4975571" cy="840096"/>
            <a:chOff x="1847850" y="1073426"/>
            <a:chExt cx="4975571" cy="84009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t="7374"/>
            <a:stretch/>
          </p:blipFill>
          <p:spPr>
            <a:xfrm>
              <a:off x="1847850" y="1073426"/>
              <a:ext cx="4975571" cy="840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632DB69-855D-474C-BB24-6E9F3163441E}"/>
                </a:ext>
              </a:extLst>
            </p:cNvPr>
            <p:cNvSpPr/>
            <p:nvPr/>
          </p:nvSpPr>
          <p:spPr>
            <a:xfrm>
              <a:off x="5691808" y="1325217"/>
              <a:ext cx="750469" cy="185531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642">
              <a:off x="6313850" y="1374948"/>
              <a:ext cx="400206" cy="400206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4330810" y="2526611"/>
            <a:ext cx="3800475" cy="1854348"/>
            <a:chOff x="4330810" y="2360958"/>
            <a:chExt cx="3800475" cy="185434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0810" y="2360958"/>
              <a:ext cx="3800475" cy="1733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632DB69-855D-474C-BB24-6E9F3163441E}"/>
                </a:ext>
              </a:extLst>
            </p:cNvPr>
            <p:cNvSpPr/>
            <p:nvPr/>
          </p:nvSpPr>
          <p:spPr>
            <a:xfrm>
              <a:off x="5038277" y="3613299"/>
              <a:ext cx="653531" cy="32259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642">
              <a:off x="5584036" y="3815100"/>
              <a:ext cx="400206" cy="400206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387361" y="2637453"/>
            <a:ext cx="3217232" cy="144655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Correo electrónico: </a:t>
            </a:r>
            <a:r>
              <a:rPr lang="es-ES" sz="11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mismo que usa para ingresar al aplicativo.</a:t>
            </a:r>
          </a:p>
          <a:p>
            <a:pPr algn="just"/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Contraseña: </a:t>
            </a:r>
            <a:r>
              <a:rPr lang="es-ES" sz="11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Digite su nueva contraseña incluyendo mínimo 8 caracteres alfanuméricos, mayúsculas y minúsculas. </a:t>
            </a:r>
          </a:p>
          <a:p>
            <a:pPr algn="just"/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Confirmar contraseña: </a:t>
            </a:r>
            <a:r>
              <a:rPr lang="es-ES" sz="11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Digite la nueva contraseña, tal como la diligenció en el campo anterior. </a:t>
            </a:r>
            <a:endParaRPr lang="es-CO" sz="11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18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Cambio y recuperación de contraseña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734C46-2AAF-CE45-3CF9-517A431D64E3}"/>
              </a:ext>
            </a:extLst>
          </p:cNvPr>
          <p:cNvSpPr txBox="1"/>
          <p:nvPr/>
        </p:nvSpPr>
        <p:spPr>
          <a:xfrm>
            <a:off x="69254" y="796427"/>
            <a:ext cx="2402275" cy="27699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Recuperación de contraseña: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196260" y="816741"/>
            <a:ext cx="1597843" cy="2246027"/>
            <a:chOff x="2152464" y="948837"/>
            <a:chExt cx="1597843" cy="224602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3335" y="948837"/>
              <a:ext cx="1446972" cy="2045924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632DB69-855D-474C-BB24-6E9F3163441E}"/>
                </a:ext>
              </a:extLst>
            </p:cNvPr>
            <p:cNvSpPr/>
            <p:nvPr/>
          </p:nvSpPr>
          <p:spPr>
            <a:xfrm>
              <a:off x="2401798" y="2678234"/>
              <a:ext cx="750469" cy="185531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616">
              <a:off x="2152464" y="2794658"/>
              <a:ext cx="400206" cy="400206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4408173" y="2577513"/>
            <a:ext cx="3800475" cy="1854348"/>
            <a:chOff x="4330810" y="2360958"/>
            <a:chExt cx="3800475" cy="1854348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0810" y="2360958"/>
              <a:ext cx="3800475" cy="1733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632DB69-855D-474C-BB24-6E9F3163441E}"/>
                </a:ext>
              </a:extLst>
            </p:cNvPr>
            <p:cNvSpPr/>
            <p:nvPr/>
          </p:nvSpPr>
          <p:spPr>
            <a:xfrm>
              <a:off x="5038277" y="3613299"/>
              <a:ext cx="653531" cy="32259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642">
              <a:off x="5584036" y="3815100"/>
              <a:ext cx="400206" cy="400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1656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189384" cy="1366493"/>
          </a:xfrm>
        </p:spPr>
        <p:txBody>
          <a:bodyPr/>
          <a:lstStyle/>
          <a:p>
            <a:pPr algn="just"/>
            <a:r>
              <a:rPr lang="es-ES" sz="3200" dirty="0"/>
              <a:t>¿Cómo se finaliza el reporte y genera el certificado?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8004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Finalización formulario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3" y="890153"/>
            <a:ext cx="3846750" cy="125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766806" y="1907256"/>
            <a:ext cx="1234272" cy="2352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642">
            <a:off x="1864391" y="1990058"/>
            <a:ext cx="400206" cy="400206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5175180" y="1444366"/>
            <a:ext cx="2981325" cy="2057400"/>
            <a:chOff x="4519198" y="2310967"/>
            <a:chExt cx="2981325" cy="205740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9198" y="2310967"/>
              <a:ext cx="2981325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632DB69-855D-474C-BB24-6E9F3163441E}"/>
                </a:ext>
              </a:extLst>
            </p:cNvPr>
            <p:cNvSpPr/>
            <p:nvPr/>
          </p:nvSpPr>
          <p:spPr>
            <a:xfrm>
              <a:off x="6003234" y="3814272"/>
              <a:ext cx="715617" cy="235228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3642">
              <a:off x="6582165" y="3897074"/>
              <a:ext cx="400206" cy="400206"/>
            </a:xfrm>
            <a:prstGeom prst="rect">
              <a:avLst/>
            </a:prstGeom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094" y="2671457"/>
            <a:ext cx="2498509" cy="193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2968485" y="4088079"/>
            <a:ext cx="715617" cy="2352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642">
            <a:off x="3547416" y="4170881"/>
            <a:ext cx="400206" cy="4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0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Generación certificado de diligenciamiento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795337"/>
            <a:ext cx="2340715" cy="375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632DB69-855D-474C-BB24-6E9F3163441E}"/>
              </a:ext>
            </a:extLst>
          </p:cNvPr>
          <p:cNvSpPr/>
          <p:nvPr/>
        </p:nvSpPr>
        <p:spPr>
          <a:xfrm>
            <a:off x="1135510" y="2924175"/>
            <a:ext cx="1491883" cy="2571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642">
            <a:off x="2538744" y="2947529"/>
            <a:ext cx="400206" cy="4002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974" t="1204"/>
          <a:stretch/>
        </p:blipFill>
        <p:spPr>
          <a:xfrm>
            <a:off x="4625207" y="795337"/>
            <a:ext cx="3050723" cy="389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rma libre 8"/>
          <p:cNvSpPr/>
          <p:nvPr/>
        </p:nvSpPr>
        <p:spPr>
          <a:xfrm>
            <a:off x="3276600" y="2038350"/>
            <a:ext cx="1295400" cy="971550"/>
          </a:xfrm>
          <a:custGeom>
            <a:avLst/>
            <a:gdLst>
              <a:gd name="connsiteX0" fmla="*/ 0 w 1295400"/>
              <a:gd name="connsiteY0" fmla="*/ 971550 h 971550"/>
              <a:gd name="connsiteX1" fmla="*/ 209550 w 1295400"/>
              <a:gd name="connsiteY1" fmla="*/ 619125 h 971550"/>
              <a:gd name="connsiteX2" fmla="*/ 723900 w 1295400"/>
              <a:gd name="connsiteY2" fmla="*/ 752475 h 971550"/>
              <a:gd name="connsiteX3" fmla="*/ 1295400 w 1295400"/>
              <a:gd name="connsiteY3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971550">
                <a:moveTo>
                  <a:pt x="0" y="971550"/>
                </a:moveTo>
                <a:cubicBezTo>
                  <a:pt x="44450" y="813593"/>
                  <a:pt x="88900" y="655637"/>
                  <a:pt x="209550" y="619125"/>
                </a:cubicBezTo>
                <a:cubicBezTo>
                  <a:pt x="330200" y="582613"/>
                  <a:pt x="542925" y="855662"/>
                  <a:pt x="723900" y="752475"/>
                </a:cubicBezTo>
                <a:cubicBezTo>
                  <a:pt x="904875" y="649288"/>
                  <a:pt x="1100137" y="324644"/>
                  <a:pt x="1295400" y="0"/>
                </a:cubicBezTo>
              </a:path>
            </a:pathLst>
          </a:cu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13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4"/>
            <a:ext cx="5668335" cy="1366493"/>
          </a:xfrm>
        </p:spPr>
        <p:txBody>
          <a:bodyPr/>
          <a:lstStyle/>
          <a:p>
            <a:r>
              <a:rPr lang="es-ES" sz="3200" dirty="0"/>
              <a:t>Generalidades Modelo Integrado de Planeación y Gestión MIPG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2.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1647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67" y="1881315"/>
            <a:ext cx="4912064" cy="690436"/>
          </a:xfrm>
        </p:spPr>
        <p:txBody>
          <a:bodyPr/>
          <a:lstStyle/>
          <a:p>
            <a:pPr algn="just"/>
            <a:r>
              <a:rPr lang="es-ES" sz="3200" dirty="0"/>
              <a:t>Otras Inquietudes que nos han hecho nuestros grupos de valor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67525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">
            <a:extLst>
              <a:ext uri="{FF2B5EF4-FFF2-40B4-BE49-F238E27FC236}">
                <a16:creationId xmlns:a16="http://schemas.microsoft.com/office/drawing/2014/main" id="{0A3C58D7-7A3D-4D2B-A4FD-228BC6DA1A11}"/>
              </a:ext>
            </a:extLst>
          </p:cNvPr>
          <p:cNvSpPr/>
          <p:nvPr/>
        </p:nvSpPr>
        <p:spPr>
          <a:xfrm>
            <a:off x="2659094" y="2508714"/>
            <a:ext cx="2796825" cy="231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20891" y="8608"/>
                </a:moveTo>
                <a:cubicBezTo>
                  <a:pt x="20777" y="8424"/>
                  <a:pt x="20503" y="8424"/>
                  <a:pt x="20411" y="8608"/>
                </a:cubicBezTo>
                <a:lnTo>
                  <a:pt x="19817" y="9664"/>
                </a:lnTo>
                <a:cubicBezTo>
                  <a:pt x="19703" y="9847"/>
                  <a:pt x="19840" y="10100"/>
                  <a:pt x="20069" y="10100"/>
                </a:cubicBezTo>
                <a:lnTo>
                  <a:pt x="20320" y="10100"/>
                </a:lnTo>
                <a:lnTo>
                  <a:pt x="20320" y="17331"/>
                </a:lnTo>
                <a:cubicBezTo>
                  <a:pt x="20320" y="19305"/>
                  <a:pt x="18720" y="20911"/>
                  <a:pt x="16754" y="20911"/>
                </a:cubicBezTo>
                <a:lnTo>
                  <a:pt x="4251" y="20911"/>
                </a:lnTo>
                <a:cubicBezTo>
                  <a:pt x="2286" y="20911"/>
                  <a:pt x="686" y="19305"/>
                  <a:pt x="686" y="17331"/>
                </a:cubicBezTo>
                <a:lnTo>
                  <a:pt x="686" y="4774"/>
                </a:lnTo>
                <a:cubicBezTo>
                  <a:pt x="686" y="2800"/>
                  <a:pt x="2286" y="1194"/>
                  <a:pt x="4251" y="1194"/>
                </a:cubicBezTo>
                <a:lnTo>
                  <a:pt x="11680" y="1194"/>
                </a:lnTo>
                <a:cubicBezTo>
                  <a:pt x="11817" y="1492"/>
                  <a:pt x="12091" y="1699"/>
                  <a:pt x="12434" y="1699"/>
                </a:cubicBezTo>
                <a:cubicBezTo>
                  <a:pt x="12891" y="1699"/>
                  <a:pt x="13280" y="1331"/>
                  <a:pt x="13280" y="849"/>
                </a:cubicBezTo>
                <a:cubicBezTo>
                  <a:pt x="13280" y="367"/>
                  <a:pt x="12914" y="0"/>
                  <a:pt x="12434" y="0"/>
                </a:cubicBezTo>
                <a:cubicBezTo>
                  <a:pt x="12091" y="0"/>
                  <a:pt x="11794" y="207"/>
                  <a:pt x="11680" y="505"/>
                </a:cubicBezTo>
                <a:lnTo>
                  <a:pt x="4251" y="505"/>
                </a:lnTo>
                <a:cubicBezTo>
                  <a:pt x="1897" y="505"/>
                  <a:pt x="0" y="2410"/>
                  <a:pt x="0" y="4774"/>
                </a:cubicBezTo>
                <a:lnTo>
                  <a:pt x="0" y="17331"/>
                </a:lnTo>
                <a:cubicBezTo>
                  <a:pt x="0" y="19695"/>
                  <a:pt x="1897" y="21600"/>
                  <a:pt x="4251" y="21600"/>
                </a:cubicBezTo>
                <a:lnTo>
                  <a:pt x="16754" y="21600"/>
                </a:lnTo>
                <a:cubicBezTo>
                  <a:pt x="19109" y="21600"/>
                  <a:pt x="21006" y="19695"/>
                  <a:pt x="21006" y="17331"/>
                </a:cubicBezTo>
                <a:lnTo>
                  <a:pt x="21006" y="10077"/>
                </a:lnTo>
                <a:lnTo>
                  <a:pt x="21257" y="10077"/>
                </a:lnTo>
                <a:cubicBezTo>
                  <a:pt x="21486" y="10077"/>
                  <a:pt x="21600" y="9847"/>
                  <a:pt x="21509" y="9641"/>
                </a:cubicBezTo>
                <a:lnTo>
                  <a:pt x="20891" y="8608"/>
                </a:lnTo>
                <a:close/>
              </a:path>
            </a:pathLst>
          </a:custGeom>
          <a:solidFill>
            <a:srgbClr val="F36F1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19417" y="177769"/>
            <a:ext cx="5572145" cy="393126"/>
          </a:xfrm>
        </p:spPr>
        <p:txBody>
          <a:bodyPr/>
          <a:lstStyle/>
          <a:p>
            <a:r>
              <a:rPr lang="es-MX" dirty="0"/>
              <a:t>Otras inquietudes</a:t>
            </a:r>
            <a:endParaRPr lang="es-CO" dirty="0"/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28" name="Shape">
            <a:extLst>
              <a:ext uri="{FF2B5EF4-FFF2-40B4-BE49-F238E27FC236}">
                <a16:creationId xmlns:a16="http://schemas.microsoft.com/office/drawing/2014/main" id="{A1AEDF0B-B7AD-4DC9-8942-7F91563151BE}"/>
              </a:ext>
            </a:extLst>
          </p:cNvPr>
          <p:cNvSpPr/>
          <p:nvPr/>
        </p:nvSpPr>
        <p:spPr>
          <a:xfrm>
            <a:off x="5118420" y="866562"/>
            <a:ext cx="2239200" cy="231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28" y="0"/>
                </a:moveTo>
                <a:lnTo>
                  <a:pt x="4372" y="0"/>
                </a:lnTo>
                <a:cubicBezTo>
                  <a:pt x="1951" y="0"/>
                  <a:pt x="0" y="1951"/>
                  <a:pt x="0" y="4372"/>
                </a:cubicBezTo>
                <a:lnTo>
                  <a:pt x="0" y="17228"/>
                </a:lnTo>
                <a:cubicBezTo>
                  <a:pt x="0" y="19649"/>
                  <a:pt x="1951" y="21600"/>
                  <a:pt x="4372" y="21600"/>
                </a:cubicBezTo>
                <a:lnTo>
                  <a:pt x="17228" y="21600"/>
                </a:lnTo>
                <a:cubicBezTo>
                  <a:pt x="19649" y="21600"/>
                  <a:pt x="21600" y="19649"/>
                  <a:pt x="21600" y="17228"/>
                </a:cubicBezTo>
                <a:lnTo>
                  <a:pt x="21600" y="4372"/>
                </a:lnTo>
                <a:cubicBezTo>
                  <a:pt x="21600" y="1951"/>
                  <a:pt x="19649" y="0"/>
                  <a:pt x="17228" y="0"/>
                </a:cubicBezTo>
                <a:close/>
                <a:moveTo>
                  <a:pt x="20895" y="17228"/>
                </a:moveTo>
                <a:cubicBezTo>
                  <a:pt x="20895" y="19250"/>
                  <a:pt x="19250" y="20895"/>
                  <a:pt x="17228" y="20895"/>
                </a:cubicBezTo>
                <a:lnTo>
                  <a:pt x="4372" y="20895"/>
                </a:lnTo>
                <a:cubicBezTo>
                  <a:pt x="2350" y="20895"/>
                  <a:pt x="705" y="19250"/>
                  <a:pt x="705" y="17228"/>
                </a:cubicBezTo>
                <a:lnTo>
                  <a:pt x="705" y="4372"/>
                </a:lnTo>
                <a:cubicBezTo>
                  <a:pt x="705" y="2350"/>
                  <a:pt x="2350" y="705"/>
                  <a:pt x="4372" y="705"/>
                </a:cubicBezTo>
                <a:lnTo>
                  <a:pt x="17228" y="705"/>
                </a:lnTo>
                <a:cubicBezTo>
                  <a:pt x="19250" y="705"/>
                  <a:pt x="20895" y="2350"/>
                  <a:pt x="20895" y="4372"/>
                </a:cubicBezTo>
                <a:lnTo>
                  <a:pt x="20895" y="17228"/>
                </a:lnTo>
                <a:close/>
              </a:path>
            </a:pathLst>
          </a:custGeom>
          <a:solidFill>
            <a:srgbClr val="3467C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4E6441AC-22A9-43EB-8E17-C48807D6173A}"/>
              </a:ext>
            </a:extLst>
          </p:cNvPr>
          <p:cNvSpPr/>
          <p:nvPr/>
        </p:nvSpPr>
        <p:spPr>
          <a:xfrm>
            <a:off x="1125244" y="866617"/>
            <a:ext cx="2239060" cy="231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extrusionOk="0">
                <a:moveTo>
                  <a:pt x="12672" y="19901"/>
                </a:moveTo>
                <a:cubicBezTo>
                  <a:pt x="12330" y="19901"/>
                  <a:pt x="12033" y="20108"/>
                  <a:pt x="11919" y="20406"/>
                </a:cubicBezTo>
                <a:lnTo>
                  <a:pt x="4270" y="20406"/>
                </a:lnTo>
                <a:cubicBezTo>
                  <a:pt x="2306" y="20406"/>
                  <a:pt x="708" y="18800"/>
                  <a:pt x="708" y="16826"/>
                </a:cubicBezTo>
                <a:lnTo>
                  <a:pt x="708" y="4270"/>
                </a:lnTo>
                <a:cubicBezTo>
                  <a:pt x="708" y="2295"/>
                  <a:pt x="2306" y="689"/>
                  <a:pt x="4270" y="689"/>
                </a:cubicBezTo>
                <a:lnTo>
                  <a:pt x="16759" y="689"/>
                </a:lnTo>
                <a:cubicBezTo>
                  <a:pt x="18723" y="689"/>
                  <a:pt x="20321" y="2295"/>
                  <a:pt x="20321" y="4270"/>
                </a:cubicBezTo>
                <a:lnTo>
                  <a:pt x="20321" y="11179"/>
                </a:lnTo>
                <a:lnTo>
                  <a:pt x="20070" y="11179"/>
                </a:lnTo>
                <a:cubicBezTo>
                  <a:pt x="19842" y="11179"/>
                  <a:pt x="19728" y="11408"/>
                  <a:pt x="19819" y="11615"/>
                </a:cubicBezTo>
                <a:lnTo>
                  <a:pt x="20413" y="12671"/>
                </a:lnTo>
                <a:cubicBezTo>
                  <a:pt x="20527" y="12854"/>
                  <a:pt x="20801" y="12854"/>
                  <a:pt x="20892" y="12671"/>
                </a:cubicBezTo>
                <a:lnTo>
                  <a:pt x="21486" y="11615"/>
                </a:lnTo>
                <a:cubicBezTo>
                  <a:pt x="21600" y="11431"/>
                  <a:pt x="21463" y="11179"/>
                  <a:pt x="21235" y="11179"/>
                </a:cubicBezTo>
                <a:lnTo>
                  <a:pt x="20984" y="11179"/>
                </a:lnTo>
                <a:lnTo>
                  <a:pt x="20984" y="4270"/>
                </a:lnTo>
                <a:cubicBezTo>
                  <a:pt x="20984" y="1905"/>
                  <a:pt x="19088" y="0"/>
                  <a:pt x="16737" y="0"/>
                </a:cubicBezTo>
                <a:lnTo>
                  <a:pt x="4247" y="0"/>
                </a:lnTo>
                <a:cubicBezTo>
                  <a:pt x="1895" y="0"/>
                  <a:pt x="0" y="1905"/>
                  <a:pt x="0" y="4270"/>
                </a:cubicBezTo>
                <a:lnTo>
                  <a:pt x="0" y="16826"/>
                </a:lnTo>
                <a:cubicBezTo>
                  <a:pt x="0" y="19190"/>
                  <a:pt x="1895" y="21095"/>
                  <a:pt x="4247" y="21095"/>
                </a:cubicBezTo>
                <a:lnTo>
                  <a:pt x="11896" y="21095"/>
                </a:lnTo>
                <a:cubicBezTo>
                  <a:pt x="12033" y="21393"/>
                  <a:pt x="12307" y="21600"/>
                  <a:pt x="12650" y="21600"/>
                </a:cubicBezTo>
                <a:cubicBezTo>
                  <a:pt x="13106" y="21600"/>
                  <a:pt x="13494" y="21233"/>
                  <a:pt x="13494" y="20751"/>
                </a:cubicBezTo>
                <a:cubicBezTo>
                  <a:pt x="13494" y="20269"/>
                  <a:pt x="13152" y="19901"/>
                  <a:pt x="12672" y="19901"/>
                </a:cubicBezTo>
                <a:close/>
              </a:path>
            </a:pathLst>
          </a:custGeom>
          <a:solidFill>
            <a:srgbClr val="FCCC0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57AFEE-94E1-416D-86C3-75464F4BC0C8}"/>
              </a:ext>
            </a:extLst>
          </p:cNvPr>
          <p:cNvSpPr txBox="1"/>
          <p:nvPr/>
        </p:nvSpPr>
        <p:spPr>
          <a:xfrm>
            <a:off x="5304441" y="1098061"/>
            <a:ext cx="1934559" cy="113877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MX" sz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Directorio líderes de política: </a:t>
            </a:r>
          </a:p>
          <a:p>
            <a:pPr algn="just"/>
            <a:endParaRPr lang="es-MX" sz="1400" noProof="1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hlinkClick r:id="rId3"/>
            </a:endParaRPr>
          </a:p>
          <a:p>
            <a:pPr algn="just"/>
            <a:r>
              <a:rPr lang="es-MX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https://www.funcionpublica.gov.co/web/mipg/medicion_desempeno</a:t>
            </a:r>
            <a:r>
              <a:rPr lang="es-MX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D322AA-E0B2-4706-9A75-20A98E4AFFA8}"/>
              </a:ext>
            </a:extLst>
          </p:cNvPr>
          <p:cNvSpPr txBox="1"/>
          <p:nvPr/>
        </p:nvSpPr>
        <p:spPr>
          <a:xfrm>
            <a:off x="1328280" y="1081582"/>
            <a:ext cx="1768323" cy="127727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Ante dudas o dificultades recurra en primer lugar al material de apoyo, en especial al documento de preguntas frecuentes y este instructivo de diligenciamiento. </a:t>
            </a:r>
            <a:endParaRPr lang="es-MX" sz="1100" noProof="1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77AEDA-9A2C-4408-9708-BC5F218A1A22}"/>
              </a:ext>
            </a:extLst>
          </p:cNvPr>
          <p:cNvSpPr txBox="1"/>
          <p:nvPr/>
        </p:nvSpPr>
        <p:spPr>
          <a:xfrm>
            <a:off x="2812503" y="2921467"/>
            <a:ext cx="2329500" cy="178510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ES" sz="11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su inquietud persiste podrá usar los siguientes canales:</a:t>
            </a:r>
          </a:p>
          <a:p>
            <a:pPr algn="just"/>
            <a:endParaRPr lang="es-ES" sz="1100" noProof="1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1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Correo electrónico: </a:t>
            </a:r>
          </a:p>
          <a:p>
            <a:pPr algn="just"/>
            <a:r>
              <a:rPr lang="es-ES" sz="11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soportefurag@funcionpublica.gov.co</a:t>
            </a:r>
            <a:r>
              <a:rPr lang="es-ES" sz="11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algn="just"/>
            <a:endParaRPr lang="es-ES" sz="1100" noProof="1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1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Teléfonos:</a:t>
            </a:r>
            <a:r>
              <a:rPr lang="es-ES" sz="1100" noProof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(601) 7395656 extensiones 622, 621, 620, 619, 618, 617, 616.</a:t>
            </a:r>
          </a:p>
          <a:p>
            <a:pPr algn="just"/>
            <a:endParaRPr lang="es-ES" sz="1100" noProof="1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1" y="2332750"/>
            <a:ext cx="716349" cy="716349"/>
          </a:xfr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90" y="2314178"/>
            <a:ext cx="650005" cy="6500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95" y="3964204"/>
            <a:ext cx="811225" cy="8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98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73748" y="4153246"/>
            <a:ext cx="3364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Soportefurag@funcionpublica.gov.co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195591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5">
            <a:extLst>
              <a:ext uri="{FF2B5EF4-FFF2-40B4-BE49-F238E27FC236}">
                <a16:creationId xmlns:a16="http://schemas.microsoft.com/office/drawing/2014/main" id="{FD2A9699-5205-453D-A0A3-FB08F22FE316}"/>
              </a:ext>
            </a:extLst>
          </p:cNvPr>
          <p:cNvSpPr/>
          <p:nvPr/>
        </p:nvSpPr>
        <p:spPr>
          <a:xfrm>
            <a:off x="248416" y="1017037"/>
            <a:ext cx="760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22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MARCO DE REFERENCIA QUE LE FACILITA A LAS ENTIDADES PÚBLICAS:</a:t>
            </a:r>
            <a:endParaRPr kumimoji="0" lang="en-US" sz="1200" b="1" i="0" u="none" strike="noStrike" kern="1200" cap="none" spc="225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F8C8CE6-2A87-471E-B8E0-A4F13CCE9BB4}"/>
              </a:ext>
            </a:extLst>
          </p:cNvPr>
          <p:cNvSpPr/>
          <p:nvPr/>
        </p:nvSpPr>
        <p:spPr>
          <a:xfrm>
            <a:off x="2157013" y="585139"/>
            <a:ext cx="3936207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09456"/>
                </a:solidFill>
                <a:effectLst/>
                <a:uLnTx/>
                <a:uFillTx/>
                <a:latin typeface="Work Sans Medium"/>
                <a:ea typeface="+mn-ea"/>
                <a:cs typeface="+mn-cs"/>
                <a:sym typeface="Arial"/>
              </a:rPr>
              <a:t>MIPG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Medium"/>
                <a:ea typeface="+mn-ea"/>
                <a:cs typeface="+mn-cs"/>
                <a:sym typeface="Arial"/>
              </a:rPr>
              <a:t>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Work Sans Medium"/>
                <a:ea typeface="+mn-ea"/>
                <a:cs typeface="+mn-cs"/>
                <a:sym typeface="Arial"/>
              </a:rPr>
              <a:t>se entiende como un: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Work Sans Medium"/>
              <a:ea typeface="+mn-ea"/>
              <a:cs typeface="+mn-cs"/>
              <a:sym typeface="Arial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A468EE2A-F33F-4066-B789-32FF11B72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07"/>
          <a:stretch/>
        </p:blipFill>
        <p:spPr>
          <a:xfrm>
            <a:off x="187785" y="3681777"/>
            <a:ext cx="1516278" cy="894535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F41F7774-1D97-4D2E-A929-15C88B73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82" y="3922796"/>
            <a:ext cx="1352536" cy="987566"/>
          </a:xfrm>
          <a:prstGeom prst="rect">
            <a:avLst/>
          </a:prstGeom>
        </p:spPr>
      </p:pic>
      <p:grpSp>
        <p:nvGrpSpPr>
          <p:cNvPr id="9" name="3 Grupo">
            <a:extLst>
              <a:ext uri="{FF2B5EF4-FFF2-40B4-BE49-F238E27FC236}">
                <a16:creationId xmlns:a16="http://schemas.microsoft.com/office/drawing/2014/main" id="{457D0E37-B597-40D4-AA5C-6C15A9E1C4A6}"/>
              </a:ext>
            </a:extLst>
          </p:cNvPr>
          <p:cNvGrpSpPr/>
          <p:nvPr/>
        </p:nvGrpSpPr>
        <p:grpSpPr>
          <a:xfrm>
            <a:off x="3108164" y="1612484"/>
            <a:ext cx="1851952" cy="2084951"/>
            <a:chOff x="4903817" y="1119613"/>
            <a:chExt cx="2469269" cy="2779934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1BC713A8-95E9-4290-A6FB-FA982757E6EC}"/>
                </a:ext>
              </a:extLst>
            </p:cNvPr>
            <p:cNvGrpSpPr/>
            <p:nvPr/>
          </p:nvGrpSpPr>
          <p:grpSpPr>
            <a:xfrm>
              <a:off x="4906757" y="3293537"/>
              <a:ext cx="2463225" cy="606010"/>
              <a:chOff x="4924657" y="1642275"/>
              <a:chExt cx="3129044" cy="455303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70284BB3-4DC8-4C8A-BCC9-8135E07E1C69}"/>
                  </a:ext>
                </a:extLst>
              </p:cNvPr>
              <p:cNvSpPr/>
              <p:nvPr/>
            </p:nvSpPr>
            <p:spPr>
              <a:xfrm>
                <a:off x="4924657" y="1642275"/>
                <a:ext cx="3129044" cy="455303"/>
              </a:xfrm>
              <a:prstGeom prst="rect">
                <a:avLst/>
              </a:prstGeom>
              <a:solidFill>
                <a:srgbClr val="F36F1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4054D7E8-838A-4FAD-997C-5E6C81CBBA24}"/>
                  </a:ext>
                </a:extLst>
              </p:cNvPr>
              <p:cNvSpPr txBox="1"/>
              <p:nvPr/>
            </p:nvSpPr>
            <p:spPr>
              <a:xfrm>
                <a:off x="5317371" y="1731184"/>
                <a:ext cx="2324281" cy="27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1400" cap="none" spc="7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ork Sans Medium"/>
                    <a:ea typeface="+mn-ea"/>
                    <a:cs typeface="Arial Narrow"/>
                    <a:sym typeface="Arial"/>
                  </a:rPr>
                  <a:t>Controlar</a:t>
                </a:r>
                <a:endParaRPr kumimoji="0" lang="en-US" sz="1200" b="1" i="0" u="none" strike="noStrike" kern="1400" cap="none" spc="7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Arial Narrow"/>
                  <a:sym typeface="Arial"/>
                </a:endParaRPr>
              </a:p>
            </p:txBody>
          </p:sp>
        </p:grp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841E3C1B-0DD2-4EBD-BF87-B94286F569AE}"/>
                </a:ext>
              </a:extLst>
            </p:cNvPr>
            <p:cNvGrpSpPr/>
            <p:nvPr/>
          </p:nvGrpSpPr>
          <p:grpSpPr>
            <a:xfrm>
              <a:off x="4914366" y="1119613"/>
              <a:ext cx="2458720" cy="733270"/>
              <a:chOff x="5754416" y="2600019"/>
              <a:chExt cx="2534789" cy="455303"/>
            </a:xfrm>
          </p:grpSpPr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05B3A7BA-121F-4022-9B58-4092B7B6A1EF}"/>
                  </a:ext>
                </a:extLst>
              </p:cNvPr>
              <p:cNvSpPr/>
              <p:nvPr/>
            </p:nvSpPr>
            <p:spPr>
              <a:xfrm>
                <a:off x="5754416" y="2600019"/>
                <a:ext cx="2534789" cy="455303"/>
              </a:xfrm>
              <a:prstGeom prst="rect">
                <a:avLst/>
              </a:prstGeom>
              <a:solidFill>
                <a:srgbClr val="17375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" name="TextBox 18">
                <a:extLst>
                  <a:ext uri="{FF2B5EF4-FFF2-40B4-BE49-F238E27FC236}">
                    <a16:creationId xmlns:a16="http://schemas.microsoft.com/office/drawing/2014/main" id="{F6F6A8B3-1D03-4FBC-A539-5C1AA1B82225}"/>
                  </a:ext>
                </a:extLst>
              </p:cNvPr>
              <p:cNvSpPr txBox="1"/>
              <p:nvPr/>
            </p:nvSpPr>
            <p:spPr>
              <a:xfrm>
                <a:off x="5873939" y="2711469"/>
                <a:ext cx="2324284" cy="22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1400" cap="none" spc="7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ork Sans Medium"/>
                    <a:ea typeface="+mn-ea"/>
                    <a:cs typeface="Arial Narrow"/>
                    <a:sym typeface="Arial"/>
                  </a:rPr>
                  <a:t>Dirigir y planear</a:t>
                </a:r>
                <a:endParaRPr kumimoji="0" lang="en-US" sz="1200" b="1" i="0" u="none" strike="noStrike" kern="1400" cap="none" spc="7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Arial Narrow"/>
                  <a:sym typeface="Arial"/>
                </a:endParaRPr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50488875-81F8-4326-B879-AECB749970DF}"/>
                </a:ext>
              </a:extLst>
            </p:cNvPr>
            <p:cNvGrpSpPr/>
            <p:nvPr/>
          </p:nvGrpSpPr>
          <p:grpSpPr>
            <a:xfrm>
              <a:off x="4903817" y="2122009"/>
              <a:ext cx="2458720" cy="1118155"/>
              <a:chOff x="4756050" y="2600020"/>
              <a:chExt cx="3067094" cy="694286"/>
            </a:xfrm>
          </p:grpSpPr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CC858299-0C10-4AE3-A168-A40967431082}"/>
                  </a:ext>
                </a:extLst>
              </p:cNvPr>
              <p:cNvSpPr/>
              <p:nvPr/>
            </p:nvSpPr>
            <p:spPr>
              <a:xfrm>
                <a:off x="4756050" y="2839003"/>
                <a:ext cx="3067094" cy="455303"/>
              </a:xfrm>
              <a:prstGeom prst="rect">
                <a:avLst/>
              </a:prstGeom>
              <a:solidFill>
                <a:srgbClr val="FCCC0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B087DF52-EA12-4C8F-805B-B45AF3F54EB6}"/>
                  </a:ext>
                </a:extLst>
              </p:cNvPr>
              <p:cNvSpPr txBox="1"/>
              <p:nvPr/>
            </p:nvSpPr>
            <p:spPr>
              <a:xfrm>
                <a:off x="5285352" y="2600020"/>
                <a:ext cx="2324285" cy="22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1400" cap="none" spc="75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ork Sans Medium"/>
                    <a:ea typeface="+mn-ea"/>
                    <a:cs typeface="Arial Narrow"/>
                    <a:sym typeface="Arial"/>
                  </a:rPr>
                  <a:t>Ejecutar</a:t>
                </a:r>
                <a:endParaRPr kumimoji="0" lang="en-US" sz="1200" b="1" i="0" u="none" strike="noStrike" kern="1400" cap="none" spc="75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Arial Narrow"/>
                  <a:sym typeface="Arial"/>
                </a:endParaRPr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51FD5478-6C3C-4967-9D31-85EFBABB988E}"/>
                </a:ext>
              </a:extLst>
            </p:cNvPr>
            <p:cNvGrpSpPr/>
            <p:nvPr/>
          </p:nvGrpSpPr>
          <p:grpSpPr>
            <a:xfrm>
              <a:off x="4911262" y="1912271"/>
              <a:ext cx="2458720" cy="1223984"/>
              <a:chOff x="3958291" y="1851408"/>
              <a:chExt cx="3067095" cy="759997"/>
            </a:xfrm>
          </p:grpSpPr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57907586-9636-46F4-A572-C0BE2E2BDDF8}"/>
                  </a:ext>
                </a:extLst>
              </p:cNvPr>
              <p:cNvSpPr/>
              <p:nvPr/>
            </p:nvSpPr>
            <p:spPr>
              <a:xfrm>
                <a:off x="3958291" y="1851408"/>
                <a:ext cx="3067095" cy="331670"/>
              </a:xfrm>
              <a:prstGeom prst="rect">
                <a:avLst/>
              </a:prstGeom>
              <a:solidFill>
                <a:srgbClr val="3467C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" name="TextBox 24">
                <a:extLst>
                  <a:ext uri="{FF2B5EF4-FFF2-40B4-BE49-F238E27FC236}">
                    <a16:creationId xmlns:a16="http://schemas.microsoft.com/office/drawing/2014/main" id="{1B2F2710-1F52-4036-9B6B-C86DACC7C904}"/>
                  </a:ext>
                </a:extLst>
              </p:cNvPr>
              <p:cNvSpPr txBox="1"/>
              <p:nvPr/>
            </p:nvSpPr>
            <p:spPr>
              <a:xfrm>
                <a:off x="4033892" y="2229195"/>
                <a:ext cx="2927750" cy="38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200" b="1" i="0" u="none" strike="noStrike" kern="1400" cap="none" spc="7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ork Sans Medium"/>
                    <a:ea typeface="+mn-ea"/>
                    <a:cs typeface="Arial Narrow"/>
                    <a:sym typeface="Arial"/>
                  </a:rPr>
                  <a:t>Hacer seguimiento </a:t>
                </a:r>
                <a:br>
                  <a:rPr kumimoji="0" lang="es-ES_tradnl" sz="1200" b="1" i="0" u="none" strike="noStrike" kern="1400" cap="none" spc="7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ork Sans Medium"/>
                    <a:ea typeface="+mn-ea"/>
                    <a:cs typeface="Arial Narrow"/>
                    <a:sym typeface="Arial"/>
                  </a:rPr>
                </a:br>
                <a:r>
                  <a:rPr kumimoji="0" lang="es-ES_tradnl" sz="1200" b="1" i="0" u="none" strike="noStrike" kern="1400" cap="none" spc="7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Work Sans Medium"/>
                    <a:ea typeface="+mn-ea"/>
                    <a:cs typeface="Arial Narrow"/>
                    <a:sym typeface="Arial"/>
                  </a:rPr>
                  <a:t>y evaluar</a:t>
                </a:r>
                <a:endParaRPr kumimoji="0" lang="en-US" sz="1200" b="1" i="0" u="none" strike="noStrike" kern="1400" cap="none" spc="7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Arial Narrow"/>
                  <a:sym typeface="Arial"/>
                </a:endParaRPr>
              </a:p>
            </p:txBody>
          </p:sp>
        </p:grpSp>
        <p:sp>
          <p:nvSpPr>
            <p:cNvPr id="14" name="2 Rectángulo">
              <a:extLst>
                <a:ext uri="{FF2B5EF4-FFF2-40B4-BE49-F238E27FC236}">
                  <a16:creationId xmlns:a16="http://schemas.microsoft.com/office/drawing/2014/main" id="{2E526419-9CD0-47A8-AD87-6896ED008752}"/>
                </a:ext>
              </a:extLst>
            </p:cNvPr>
            <p:cNvSpPr/>
            <p:nvPr/>
          </p:nvSpPr>
          <p:spPr>
            <a:xfrm>
              <a:off x="4969496" y="1994459"/>
              <a:ext cx="2376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400" cap="none" spc="7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Work Sans Medium"/>
                  <a:ea typeface="+mn-ea"/>
                  <a:cs typeface="Arial Narrow"/>
                  <a:sym typeface="Arial"/>
                </a:rPr>
                <a:t>Ejecutar</a:t>
              </a:r>
              <a:endParaRPr kumimoji="0" lang="en-US" sz="1200" b="1" i="0" u="none" strike="noStrike" kern="140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/>
                <a:ea typeface="+mn-ea"/>
                <a:cs typeface="Arial Narrow"/>
                <a:sym typeface="Arial"/>
              </a:endParaRPr>
            </a:p>
          </p:txBody>
        </p:sp>
      </p:grpSp>
      <p:sp>
        <p:nvSpPr>
          <p:cNvPr id="24" name="1 CuadroTexto">
            <a:extLst>
              <a:ext uri="{FF2B5EF4-FFF2-40B4-BE49-F238E27FC236}">
                <a16:creationId xmlns:a16="http://schemas.microsoft.com/office/drawing/2014/main" id="{2DA1006B-B2FA-455D-BDFF-405AA68B1ECE}"/>
              </a:ext>
            </a:extLst>
          </p:cNvPr>
          <p:cNvSpPr txBox="1"/>
          <p:nvPr/>
        </p:nvSpPr>
        <p:spPr>
          <a:xfrm>
            <a:off x="3013477" y="3836658"/>
            <a:ext cx="1955217" cy="584775"/>
          </a:xfrm>
          <a:prstGeom prst="rect">
            <a:avLst/>
          </a:prstGeom>
          <a:noFill/>
          <a:ln w="12700">
            <a:solidFill>
              <a:srgbClr val="FCCC04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La Gestión Institucional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5DCB263B-6523-466B-A68A-66737A516113}"/>
              </a:ext>
            </a:extLst>
          </p:cNvPr>
          <p:cNvSpPr txBox="1"/>
          <p:nvPr/>
        </p:nvSpPr>
        <p:spPr>
          <a:xfrm>
            <a:off x="5827023" y="3668314"/>
            <a:ext cx="265021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Generar resultados que atiendan </a:t>
            </a:r>
            <a:b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</a:br>
            <a: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los planes de desarrollo y garanticen los derechos, resuelvan </a:t>
            </a:r>
            <a:b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</a:br>
            <a: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las necesidades y problemas </a:t>
            </a:r>
            <a:b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</a:br>
            <a:r>
              <a:rPr kumimoji="0" lang="es-CO" sz="900" i="0" u="none" strike="noStrike" kern="1400" cap="none" spc="7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de los ciudadanos </a:t>
            </a:r>
            <a:r>
              <a:rPr kumimoji="0" lang="es-CO" sz="900" b="1" i="0" u="none" strike="noStrike" kern="1400" cap="none" spc="7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con integridad </a:t>
            </a:r>
            <a:br>
              <a:rPr kumimoji="0" lang="es-CO" sz="900" b="1" i="0" u="none" strike="noStrike" kern="1400" cap="none" spc="7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</a:br>
            <a:r>
              <a:rPr kumimoji="0" lang="es-CO" sz="900" b="1" i="0" u="none" strike="noStrike" kern="1400" cap="none" spc="7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y calidad en el servicio</a:t>
            </a: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/>
          </p:nvPr>
        </p:nvGraphicFramePr>
        <p:xfrm>
          <a:off x="-370893" y="0"/>
          <a:ext cx="3526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21">
                  <a:extLst>
                    <a:ext uri="{9D8B030D-6E8A-4147-A177-3AD203B41FA5}">
                      <a16:colId xmlns:a16="http://schemas.microsoft.com/office/drawing/2014/main" val="2209224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8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9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1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0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1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46805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es MIPG?</a:t>
            </a:r>
          </a:p>
        </p:txBody>
      </p:sp>
      <p:sp>
        <p:nvSpPr>
          <p:cNvPr id="28" name="Marcador de contenido 2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cxnSp>
        <p:nvCxnSpPr>
          <p:cNvPr id="30" name="Conector recto de flecha 29"/>
          <p:cNvCxnSpPr>
            <a:stCxn id="3" idx="2"/>
            <a:endCxn id="19" idx="0"/>
          </p:cNvCxnSpPr>
          <p:nvPr/>
        </p:nvCxnSpPr>
        <p:spPr>
          <a:xfrm flipH="1">
            <a:off x="4038096" y="1294036"/>
            <a:ext cx="10381" cy="318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5" idx="3"/>
            <a:endCxn id="24" idx="1"/>
          </p:cNvCxnSpPr>
          <p:nvPr/>
        </p:nvCxnSpPr>
        <p:spPr>
          <a:xfrm>
            <a:off x="1704063" y="4129045"/>
            <a:ext cx="1309414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stCxn id="24" idx="3"/>
            <a:endCxn id="26" idx="1"/>
          </p:cNvCxnSpPr>
          <p:nvPr/>
        </p:nvCxnSpPr>
        <p:spPr>
          <a:xfrm>
            <a:off x="4968694" y="4129046"/>
            <a:ext cx="858329" cy="93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5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del modelo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105" name="Grupo 104"/>
          <p:cNvGrpSpPr/>
          <p:nvPr/>
        </p:nvGrpSpPr>
        <p:grpSpPr>
          <a:xfrm>
            <a:off x="404161" y="1036297"/>
            <a:ext cx="7015834" cy="3687541"/>
            <a:chOff x="-290133" y="647476"/>
            <a:chExt cx="7015834" cy="3687541"/>
          </a:xfrm>
        </p:grpSpPr>
        <p:grpSp>
          <p:nvGrpSpPr>
            <p:cNvPr id="103" name="Grupo 102"/>
            <p:cNvGrpSpPr/>
            <p:nvPr/>
          </p:nvGrpSpPr>
          <p:grpSpPr>
            <a:xfrm>
              <a:off x="1464578" y="1528317"/>
              <a:ext cx="3405810" cy="1980314"/>
              <a:chOff x="5490536" y="648943"/>
              <a:chExt cx="3405810" cy="1987826"/>
            </a:xfrm>
          </p:grpSpPr>
          <p:pic>
            <p:nvPicPr>
              <p:cNvPr id="58" name="Picture 43" descr="1-0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65" t="24214" r="26004" b="26700"/>
              <a:stretch/>
            </p:blipFill>
            <p:spPr>
              <a:xfrm>
                <a:off x="5490536" y="648943"/>
                <a:ext cx="3405810" cy="1987826"/>
              </a:xfrm>
              <a:prstGeom prst="rect">
                <a:avLst/>
              </a:prstGeom>
            </p:spPr>
          </p:pic>
          <p:sp>
            <p:nvSpPr>
              <p:cNvPr id="100" name="CuadroTexto 99"/>
              <p:cNvSpPr txBox="1"/>
              <p:nvPr/>
            </p:nvSpPr>
            <p:spPr>
              <a:xfrm rot="150794">
                <a:off x="6339679" y="1542760"/>
                <a:ext cx="1542384" cy="454542"/>
              </a:xfrm>
              <a:prstGeom prst="rect">
                <a:avLst/>
              </a:prstGeom>
              <a:noFill/>
            </p:spPr>
            <p:txBody>
              <a:bodyPr wrap="square" tIns="0" rIns="36000" rtlCol="0">
                <a:prstTxWarp prst="textArchDown">
                  <a:avLst>
                    <a:gd name="adj" fmla="val 1426115"/>
                  </a:avLst>
                </a:prstTxWarp>
                <a:spAutoFit/>
              </a:bodyPr>
              <a:lstStyle/>
              <a:p>
                <a:r>
                  <a:rPr lang="es-E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MÉRITO E INTEGRIDAD </a:t>
                </a:r>
                <a:endParaRPr lang="es-CO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CuadroTexto 101"/>
              <p:cNvSpPr txBox="1"/>
              <p:nvPr/>
            </p:nvSpPr>
            <p:spPr>
              <a:xfrm>
                <a:off x="6296026" y="2054255"/>
                <a:ext cx="1868940" cy="454542"/>
              </a:xfrm>
              <a:prstGeom prst="rect">
                <a:avLst/>
              </a:prstGeom>
              <a:noFill/>
            </p:spPr>
            <p:txBody>
              <a:bodyPr wrap="square" tIns="0" rIns="36000" rtlCol="0">
                <a:prstTxWarp prst="textArchDown">
                  <a:avLst>
                    <a:gd name="adj" fmla="val 1186340"/>
                  </a:avLst>
                </a:prstTxWarp>
                <a:spAutoFit/>
              </a:bodyPr>
              <a:lstStyle/>
              <a:p>
                <a:r>
                  <a:rPr lang="es-E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VALORES, TRANSPARENCIA Y CAMBIO CULTURAL</a:t>
                </a:r>
                <a:endParaRPr lang="es-CO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48" name="Picture 44" descr="9-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" t="50370" r="77767" b="17037"/>
            <a:stretch/>
          </p:blipFill>
          <p:spPr>
            <a:xfrm>
              <a:off x="-290133" y="2557970"/>
              <a:ext cx="1389867" cy="1319874"/>
            </a:xfrm>
            <a:prstGeom prst="rect">
              <a:avLst/>
            </a:prstGeom>
          </p:spPr>
        </p:pic>
        <p:pic>
          <p:nvPicPr>
            <p:cNvPr id="49" name="Picture 45" descr="9-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21" t="50370" r="3427" b="17037"/>
            <a:stretch/>
          </p:blipFill>
          <p:spPr>
            <a:xfrm>
              <a:off x="5383829" y="2320939"/>
              <a:ext cx="1341872" cy="1451861"/>
            </a:xfrm>
            <a:prstGeom prst="rect">
              <a:avLst/>
            </a:prstGeom>
          </p:spPr>
        </p:pic>
        <p:pic>
          <p:nvPicPr>
            <p:cNvPr id="50" name="Picture 46" descr="2-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3" t="39506" r="43304" b="41482"/>
            <a:stretch/>
          </p:blipFill>
          <p:spPr>
            <a:xfrm>
              <a:off x="2582694" y="1832526"/>
              <a:ext cx="1129892" cy="769928"/>
            </a:xfrm>
            <a:prstGeom prst="rect">
              <a:avLst/>
            </a:prstGeom>
          </p:spPr>
        </p:pic>
        <p:pic>
          <p:nvPicPr>
            <p:cNvPr id="52" name="Picture 49" descr="3-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3" t="26667" r="31714" b="41975"/>
            <a:stretch/>
          </p:blipFill>
          <p:spPr>
            <a:xfrm>
              <a:off x="1412805" y="1322574"/>
              <a:ext cx="3139700" cy="1269879"/>
            </a:xfrm>
            <a:prstGeom prst="rect">
              <a:avLst/>
            </a:prstGeom>
          </p:spPr>
        </p:pic>
        <p:pic>
          <p:nvPicPr>
            <p:cNvPr id="53" name="Picture 50" descr="4-01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05" t="32348" r="25509" b="22521"/>
            <a:stretch/>
          </p:blipFill>
          <p:spPr>
            <a:xfrm>
              <a:off x="2870053" y="1552659"/>
              <a:ext cx="2128981" cy="1827606"/>
            </a:xfrm>
            <a:prstGeom prst="rect">
              <a:avLst/>
            </a:prstGeom>
          </p:spPr>
        </p:pic>
        <p:pic>
          <p:nvPicPr>
            <p:cNvPr id="54" name="Picture 51" descr="5-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7" t="41086" r="46217" b="22299"/>
            <a:stretch/>
          </p:blipFill>
          <p:spPr>
            <a:xfrm>
              <a:off x="1412805" y="1897489"/>
              <a:ext cx="2086461" cy="1482776"/>
            </a:xfrm>
            <a:prstGeom prst="rect">
              <a:avLst/>
            </a:prstGeom>
          </p:spPr>
        </p:pic>
        <p:pic>
          <p:nvPicPr>
            <p:cNvPr id="55" name="Picture 53" descr="6-01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6" t="23629" r="21814" b="13784"/>
            <a:stretch/>
          </p:blipFill>
          <p:spPr>
            <a:xfrm>
              <a:off x="1142830" y="1199206"/>
              <a:ext cx="4129606" cy="2534511"/>
            </a:xfrm>
            <a:prstGeom prst="rect">
              <a:avLst/>
            </a:prstGeom>
          </p:spPr>
        </p:pic>
        <p:pic>
          <p:nvPicPr>
            <p:cNvPr id="56" name="Picture 62" descr="7-01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1" t="17456" r="16510" b="7185"/>
            <a:stretch/>
          </p:blipFill>
          <p:spPr>
            <a:xfrm>
              <a:off x="758312" y="975065"/>
              <a:ext cx="4878553" cy="3051759"/>
            </a:xfrm>
            <a:prstGeom prst="rect">
              <a:avLst/>
            </a:prstGeom>
          </p:spPr>
        </p:pic>
        <p:pic>
          <p:nvPicPr>
            <p:cNvPr id="57" name="Picture 63" descr="8-01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2" t="8941" r="11120"/>
            <a:stretch/>
          </p:blipFill>
          <p:spPr>
            <a:xfrm>
              <a:off x="370441" y="647476"/>
              <a:ext cx="5662914" cy="3687541"/>
            </a:xfrm>
            <a:prstGeom prst="rect">
              <a:avLst/>
            </a:prstGeom>
          </p:spPr>
        </p:pic>
      </p:grpSp>
      <p:grpSp>
        <p:nvGrpSpPr>
          <p:cNvPr id="107" name="Group 34">
            <a:extLst>
              <a:ext uri="{FF2B5EF4-FFF2-40B4-BE49-F238E27FC236}">
                <a16:creationId xmlns:a16="http://schemas.microsoft.com/office/drawing/2014/main" id="{F3B1D900-D194-4A1B-9F14-0F6F0AD29211}"/>
              </a:ext>
            </a:extLst>
          </p:cNvPr>
          <p:cNvGrpSpPr/>
          <p:nvPr/>
        </p:nvGrpSpPr>
        <p:grpSpPr>
          <a:xfrm>
            <a:off x="7049395" y="1036298"/>
            <a:ext cx="1705748" cy="1438936"/>
            <a:chOff x="7719060" y="1397635"/>
            <a:chExt cx="2267269" cy="1912623"/>
          </a:xfrm>
        </p:grpSpPr>
        <p:sp>
          <p:nvSpPr>
            <p:cNvPr id="108" name="Shape">
              <a:extLst>
                <a:ext uri="{FF2B5EF4-FFF2-40B4-BE49-F238E27FC236}">
                  <a16:creationId xmlns:a16="http://schemas.microsoft.com/office/drawing/2014/main" id="{8DE1229E-7801-3344-94DC-FE597F082211}"/>
                </a:ext>
              </a:extLst>
            </p:cNvPr>
            <p:cNvSpPr/>
            <p:nvPr/>
          </p:nvSpPr>
          <p:spPr>
            <a:xfrm>
              <a:off x="7923849" y="1397635"/>
              <a:ext cx="2062480" cy="191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" y="21600"/>
                  </a:moveTo>
                  <a:lnTo>
                    <a:pt x="2168" y="15418"/>
                  </a:lnTo>
                  <a:lnTo>
                    <a:pt x="18700" y="16135"/>
                  </a:lnTo>
                  <a:lnTo>
                    <a:pt x="21600" y="1778"/>
                  </a:lnTo>
                  <a:lnTo>
                    <a:pt x="20190" y="0"/>
                  </a:lnTo>
                  <a:lnTo>
                    <a:pt x="0" y="9394"/>
                  </a:lnTo>
                  <a:close/>
                </a:path>
              </a:pathLst>
            </a:custGeom>
            <a:solidFill>
              <a:srgbClr val="FCCD05"/>
            </a:solidFill>
            <a:ln w="12700"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Shape">
              <a:extLst>
                <a:ext uri="{FF2B5EF4-FFF2-40B4-BE49-F238E27FC236}">
                  <a16:creationId xmlns:a16="http://schemas.microsoft.com/office/drawing/2014/main" id="{A549C0DC-1BA8-BB49-B4E7-119203230236}"/>
                </a:ext>
              </a:extLst>
            </p:cNvPr>
            <p:cNvSpPr/>
            <p:nvPr/>
          </p:nvSpPr>
          <p:spPr>
            <a:xfrm>
              <a:off x="7719060" y="1397635"/>
              <a:ext cx="2128522" cy="191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7"/>
                  </a:moveTo>
                  <a:lnTo>
                    <a:pt x="2990" y="21600"/>
                  </a:lnTo>
                  <a:lnTo>
                    <a:pt x="3570" y="13740"/>
                  </a:lnTo>
                  <a:lnTo>
                    <a:pt x="18739" y="143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EDC0"/>
            </a:solidFill>
            <a:ln w="12700">
              <a:miter lim="400000"/>
            </a:ln>
          </p:spPr>
          <p:txBody>
            <a:bodyPr lIns="21431" tIns="21431" rIns="21431" bIns="2143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11" name="TextBox 26">
              <a:extLst>
                <a:ext uri="{FF2B5EF4-FFF2-40B4-BE49-F238E27FC236}">
                  <a16:creationId xmlns:a16="http://schemas.microsoft.com/office/drawing/2014/main" id="{E6577B23-EE5A-9C45-9AAD-81AA1E719485}"/>
                </a:ext>
              </a:extLst>
            </p:cNvPr>
            <p:cNvSpPr txBox="1"/>
            <p:nvPr/>
          </p:nvSpPr>
          <p:spPr>
            <a:xfrm>
              <a:off x="8060724" y="1635919"/>
              <a:ext cx="1554480" cy="94091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000" b="1" noProof="1"/>
                <a:t>MIPG </a:t>
              </a:r>
              <a:r>
                <a:rPr lang="en-US" sz="1000" i="1" noProof="1"/>
                <a:t>se implementa a través de 7 dimensiones operativas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873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e5f7fe-cfb8-4737-83c1-b07f97a7d2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FBE54D938417469E7CB6F91E3BC544" ma:contentTypeVersion="18" ma:contentTypeDescription="Crear nuevo documento." ma:contentTypeScope="" ma:versionID="4117d5769d0aafb1d5ed8002d9267086">
  <xsd:schema xmlns:xsd="http://www.w3.org/2001/XMLSchema" xmlns:xs="http://www.w3.org/2001/XMLSchema" xmlns:p="http://schemas.microsoft.com/office/2006/metadata/properties" xmlns:ns3="97e5f7fe-cfb8-4737-83c1-b07f97a7d20c" xmlns:ns4="9e4f2b07-0434-457f-a7ba-1c5f15ec3c89" targetNamespace="http://schemas.microsoft.com/office/2006/metadata/properties" ma:root="true" ma:fieldsID="a638d00fbc3b647757c1ffcd139e0fef" ns3:_="" ns4:_="">
    <xsd:import namespace="97e5f7fe-cfb8-4737-83c1-b07f97a7d20c"/>
    <xsd:import namespace="9e4f2b07-0434-457f-a7ba-1c5f15ec3c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5f7fe-cfb8-4737-83c1-b07f97a7d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2b07-0434-457f-a7ba-1c5f15ec3c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C67C5F-BB9F-47F8-BE04-4B59825833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36BA75-1AA0-4FCB-B680-9F7F75185772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97e5f7fe-cfb8-4737-83c1-b07f97a7d20c"/>
    <ds:schemaRef ds:uri="http://schemas.microsoft.com/office/infopath/2007/PartnerControls"/>
    <ds:schemaRef ds:uri="9e4f2b07-0434-457f-a7ba-1c5f15ec3c8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22AA1A-B567-400C-B0F7-227720A0B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5f7fe-cfb8-4737-83c1-b07f97a7d20c"/>
    <ds:schemaRef ds:uri="9e4f2b07-0434-457f-a7ba-1c5f15ec3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3206</Words>
  <Application>Microsoft Office PowerPoint</Application>
  <PresentationFormat>Presentación en pantalla (16:9)</PresentationFormat>
  <Paragraphs>361</Paragraphs>
  <Slides>72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72</vt:i4>
      </vt:variant>
    </vt:vector>
  </HeadingPairs>
  <TitlesOfParts>
    <vt:vector size="87" baseType="lpstr">
      <vt:lpstr>Arial</vt:lpstr>
      <vt:lpstr>Arial Narrow</vt:lpstr>
      <vt:lpstr>Calibri</vt:lpstr>
      <vt:lpstr>Helvetica</vt:lpstr>
      <vt:lpstr>Montserrat SemiBold</vt:lpstr>
      <vt:lpstr>Roboto</vt:lpstr>
      <vt:lpstr>Times</vt:lpstr>
      <vt:lpstr>Times New Roman</vt:lpstr>
      <vt:lpstr>Verdana</vt:lpstr>
      <vt:lpstr>Wingdings</vt:lpstr>
      <vt:lpstr>Work Sans Light</vt:lpstr>
      <vt:lpstr>Work Sans Medium</vt:lpstr>
      <vt:lpstr>Work Sans SemiBold</vt:lpstr>
      <vt:lpstr>Tema de Office</vt:lpstr>
      <vt:lpstr>1_Tema de Office</vt:lpstr>
      <vt:lpstr>Presentación de PowerPoint</vt:lpstr>
      <vt:lpstr>Jornada de capacitación sobre el reporte de información en el  FURAG vigencia 2023</vt:lpstr>
      <vt:lpstr>Presentación de PowerPoint</vt:lpstr>
      <vt:lpstr>Introducción</vt:lpstr>
      <vt:lpstr>Introducción</vt:lpstr>
      <vt:lpstr>Circular y cronograma – Medición del Desempeño Institucional</vt:lpstr>
      <vt:lpstr>Generalidades Modelo Integrado de Planeación y Gestión MIPG</vt:lpstr>
      <vt:lpstr>¿Qué es MIPG?</vt:lpstr>
      <vt:lpstr>Estructura del modelo</vt:lpstr>
      <vt:lpstr>Generalidades Medición del Desempeño Institucional</vt:lpstr>
      <vt:lpstr>¿Qué es la Medición del Desempeño Institucional?</vt:lpstr>
      <vt:lpstr>¿Cúales son los objetivos de la medición?</vt:lpstr>
      <vt:lpstr>Objetivos de la medición</vt:lpstr>
      <vt:lpstr>Objetivos de la medición</vt:lpstr>
      <vt:lpstr>Objetivos de la medición</vt:lpstr>
      <vt:lpstr>Panel de Preguntas</vt:lpstr>
      <vt:lpstr>¿Cuáles son las entidades objeto de medición?</vt:lpstr>
      <vt:lpstr>¿Cuál es el Campo de aplicación?</vt:lpstr>
      <vt:lpstr>Responsables del reporte</vt:lpstr>
      <vt:lpstr>¿Qué recomendaciones se pueden dar antes del diligenciamiento de la Información?</vt:lpstr>
      <vt:lpstr>Recomendaciones generales antes de diligenciar el formulario </vt:lpstr>
      <vt:lpstr>Recomendaciones generales antes de diligenciar el formulario </vt:lpstr>
      <vt:lpstr>Aspectos técnicos clave</vt:lpstr>
      <vt:lpstr>Presentación de PowerPoint</vt:lpstr>
      <vt:lpstr>Recomendaciones generales antes de diligenciar el formulario </vt:lpstr>
      <vt:lpstr>¿Cómo se ingresa al aplicativo?</vt:lpstr>
      <vt:lpstr>Ingreso al aplicativo – Crear cuenta</vt:lpstr>
      <vt:lpstr>Ingreso al aplicativo</vt:lpstr>
      <vt:lpstr>Ingreso al aplicativo</vt:lpstr>
      <vt:lpstr>Registro Inicial</vt:lpstr>
      <vt:lpstr>Registro Inicial </vt:lpstr>
      <vt:lpstr> Inicio de sesión</vt:lpstr>
      <vt:lpstr>Registro de información complementaria</vt:lpstr>
      <vt:lpstr>Registro de información complementaria</vt:lpstr>
      <vt:lpstr>Aspecto a considerar para la creación de Usuarios </vt:lpstr>
      <vt:lpstr>¿Cómo se asocia el usuario a la entidad?</vt:lpstr>
      <vt:lpstr>Gestionar entidades</vt:lpstr>
      <vt:lpstr>Gestionar entidades</vt:lpstr>
      <vt:lpstr>Gestionar entidades</vt:lpstr>
      <vt:lpstr>Gestionar entidades</vt:lpstr>
      <vt:lpstr>Gestionar entidades</vt:lpstr>
      <vt:lpstr>Gestionar entidades</vt:lpstr>
      <vt:lpstr>¿Qué debo hacer al ingresar al aplicativo?</vt:lpstr>
      <vt:lpstr>Al Ingresar al diligenciamiento </vt:lpstr>
      <vt:lpstr>Presentación de PowerPoint</vt:lpstr>
      <vt:lpstr>Diligenciamiento</vt:lpstr>
      <vt:lpstr>Diligenciamiento</vt:lpstr>
      <vt:lpstr>Durante el diligenciamiento tenga en cuenta </vt:lpstr>
      <vt:lpstr>Respecto a las preguntas del formulario ¿Qué se debe tener en cuenta?</vt:lpstr>
      <vt:lpstr>Preguntas </vt:lpstr>
      <vt:lpstr>Presentación de PowerPoint</vt:lpstr>
      <vt:lpstr>¿Cómo se asignan preguntas a colaboradores?</vt:lpstr>
      <vt:lpstr>Asignación de preguntas</vt:lpstr>
      <vt:lpstr>Para asignar todas las preguntas </vt:lpstr>
      <vt:lpstr>Presentación de PowerPoint</vt:lpstr>
      <vt:lpstr>Presentación de PowerPoint</vt:lpstr>
      <vt:lpstr>Presentación de PowerPoint</vt:lpstr>
      <vt:lpstr>¿Cómo se gestionan las evidencias en el aplicativo?</vt:lpstr>
      <vt:lpstr>Evidencias y Soportes</vt:lpstr>
      <vt:lpstr>Presentación de PowerPoint</vt:lpstr>
      <vt:lpstr>Revisión de evidencias </vt:lpstr>
      <vt:lpstr>Revisión de evidencias </vt:lpstr>
      <vt:lpstr>Presentación de PowerPoint</vt:lpstr>
      <vt:lpstr>¿Cómo se cambia o recupera contraseña?</vt:lpstr>
      <vt:lpstr>Cambio y recuperación de contraseña</vt:lpstr>
      <vt:lpstr>Cambio y recuperación de contraseña</vt:lpstr>
      <vt:lpstr>¿Cómo se finaliza el reporte y genera el certificado?</vt:lpstr>
      <vt:lpstr>Finalización formulario</vt:lpstr>
      <vt:lpstr>Generación certificado de diligenciamiento</vt:lpstr>
      <vt:lpstr>Otras Inquietudes que nos han hecho nuestros grupos de valor</vt:lpstr>
      <vt:lpstr>Otras inquietudes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</dc:creator>
  <cp:lastModifiedBy>Eva Mercedes Rojas Valdés</cp:lastModifiedBy>
  <cp:revision>245</cp:revision>
  <dcterms:created xsi:type="dcterms:W3CDTF">2023-05-18T14:24:05Z</dcterms:created>
  <dcterms:modified xsi:type="dcterms:W3CDTF">2024-04-17T17:30:26Z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0x010100EEFBE54D938417469E7CB6F91E3BC544</vt:lpwstr>
  </property>
</Properties>
</file>