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68" r:id="rId6"/>
    <p:sldId id="257" r:id="rId7"/>
    <p:sldId id="294" r:id="rId8"/>
    <p:sldId id="320" r:id="rId9"/>
    <p:sldId id="279" r:id="rId10"/>
    <p:sldId id="283" r:id="rId11"/>
    <p:sldId id="280" r:id="rId12"/>
    <p:sldId id="281" r:id="rId13"/>
    <p:sldId id="282" r:id="rId14"/>
    <p:sldId id="296" r:id="rId15"/>
    <p:sldId id="315" r:id="rId16"/>
    <p:sldId id="285" r:id="rId17"/>
    <p:sldId id="287" r:id="rId18"/>
    <p:sldId id="288" r:id="rId19"/>
    <p:sldId id="289" r:id="rId20"/>
    <p:sldId id="291" r:id="rId21"/>
    <p:sldId id="293" r:id="rId22"/>
    <p:sldId id="324" r:id="rId23"/>
    <p:sldId id="323" r:id="rId24"/>
    <p:sldId id="300" r:id="rId25"/>
    <p:sldId id="297" r:id="rId26"/>
    <p:sldId id="303" r:id="rId27"/>
    <p:sldId id="310" r:id="rId28"/>
    <p:sldId id="317" r:id="rId29"/>
    <p:sldId id="319" r:id="rId30"/>
    <p:sldId id="318" r:id="rId31"/>
    <p:sldId id="314" r:id="rId32"/>
    <p:sldId id="269" r:id="rId33"/>
    <p:sldId id="277" r:id="rId3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79"/>
    <a:srgbClr val="FFEEA7"/>
    <a:srgbClr val="AFCAEB"/>
    <a:srgbClr val="87B0E1"/>
    <a:srgbClr val="558ED5"/>
    <a:srgbClr val="7494BB"/>
    <a:srgbClr val="FFEA93"/>
    <a:srgbClr val="FFDD4B"/>
    <a:srgbClr val="D2AA00"/>
    <a:srgbClr val="FCC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5" d="100"/>
          <a:sy n="145" d="100"/>
        </p:scale>
        <p:origin x="624" y="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A737C-3584-4429-94F4-6F1BEB6EA4DB}" type="datetimeFigureOut">
              <a:rPr lang="es-CO" smtClean="0"/>
              <a:t>18/03/2024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90A30-7ED6-4962-BFB0-6B132D3FB2C5}" type="slidenum">
              <a:rPr lang="es-CO" smtClean="0"/>
              <a:t>‹Nº›</a:t>
            </a:fld>
            <a:endParaRPr lang="es-CO"/>
          </a:p>
        </p:txBody>
      </p:sp>
    </p:spTree>
    <p:extLst>
      <p:ext uri="{BB962C8B-B14F-4D97-AF65-F5344CB8AC3E}">
        <p14:creationId xmlns:p14="http://schemas.microsoft.com/office/powerpoint/2010/main" val="90305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2196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25</a:t>
            </a:fld>
            <a:endParaRPr lang="en-US"/>
          </a:p>
        </p:txBody>
      </p:sp>
    </p:spTree>
    <p:extLst>
      <p:ext uri="{BB962C8B-B14F-4D97-AF65-F5344CB8AC3E}">
        <p14:creationId xmlns:p14="http://schemas.microsoft.com/office/powerpoint/2010/main" val="323175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26</a:t>
            </a:fld>
            <a:endParaRPr lang="en-US"/>
          </a:p>
        </p:txBody>
      </p:sp>
    </p:spTree>
    <p:extLst>
      <p:ext uri="{BB962C8B-B14F-4D97-AF65-F5344CB8AC3E}">
        <p14:creationId xmlns:p14="http://schemas.microsoft.com/office/powerpoint/2010/main" val="225152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27</a:t>
            </a:fld>
            <a:endParaRPr lang="en-US"/>
          </a:p>
        </p:txBody>
      </p:sp>
    </p:spTree>
    <p:extLst>
      <p:ext uri="{BB962C8B-B14F-4D97-AF65-F5344CB8AC3E}">
        <p14:creationId xmlns:p14="http://schemas.microsoft.com/office/powerpoint/2010/main" val="158235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81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263106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311361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14</a:t>
            </a:fld>
            <a:endParaRPr lang="en-US"/>
          </a:p>
        </p:txBody>
      </p:sp>
    </p:spTree>
    <p:extLst>
      <p:ext uri="{BB962C8B-B14F-4D97-AF65-F5344CB8AC3E}">
        <p14:creationId xmlns:p14="http://schemas.microsoft.com/office/powerpoint/2010/main" val="393587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15</a:t>
            </a:fld>
            <a:endParaRPr lang="en-US"/>
          </a:p>
        </p:txBody>
      </p:sp>
    </p:spTree>
    <p:extLst>
      <p:ext uri="{BB962C8B-B14F-4D97-AF65-F5344CB8AC3E}">
        <p14:creationId xmlns:p14="http://schemas.microsoft.com/office/powerpoint/2010/main" val="39553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16</a:t>
            </a:fld>
            <a:endParaRPr lang="en-US"/>
          </a:p>
        </p:txBody>
      </p:sp>
    </p:spTree>
    <p:extLst>
      <p:ext uri="{BB962C8B-B14F-4D97-AF65-F5344CB8AC3E}">
        <p14:creationId xmlns:p14="http://schemas.microsoft.com/office/powerpoint/2010/main" val="220685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18</a:t>
            </a:fld>
            <a:endParaRPr lang="en-US"/>
          </a:p>
        </p:txBody>
      </p:sp>
    </p:spTree>
    <p:extLst>
      <p:ext uri="{BB962C8B-B14F-4D97-AF65-F5344CB8AC3E}">
        <p14:creationId xmlns:p14="http://schemas.microsoft.com/office/powerpoint/2010/main" val="160013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19</a:t>
            </a:fld>
            <a:endParaRPr lang="en-US"/>
          </a:p>
        </p:txBody>
      </p:sp>
    </p:spTree>
    <p:extLst>
      <p:ext uri="{BB962C8B-B14F-4D97-AF65-F5344CB8AC3E}">
        <p14:creationId xmlns:p14="http://schemas.microsoft.com/office/powerpoint/2010/main" val="3694175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descr="2023-05-16_Presentacion_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title" hasCustomPrompt="1"/>
          </p:nvPr>
        </p:nvSpPr>
        <p:spPr>
          <a:xfrm>
            <a:off x="787467" y="1881314"/>
            <a:ext cx="4443385" cy="1366493"/>
          </a:xfrm>
          <a:prstGeom prst="rect">
            <a:avLst/>
          </a:prstGeom>
        </p:spPr>
        <p:txBody>
          <a:bodyPr anchor="t"/>
          <a:lstStyle>
            <a:lvl1pPr algn="l">
              <a:defRPr sz="4000" b="1" cap="none">
                <a:solidFill>
                  <a:srgbClr val="4D4D4D"/>
                </a:solidFill>
                <a:latin typeface="Helvetica"/>
                <a:cs typeface="Helvetica"/>
              </a:defRPr>
            </a:lvl1pPr>
          </a:lstStyle>
          <a:p>
            <a:r>
              <a:rPr lang="es-ES_tradnl" dirty="0"/>
              <a:t>Clic para editar titulo </a:t>
            </a:r>
            <a:endParaRPr lang="es-ES" dirty="0"/>
          </a:p>
        </p:txBody>
      </p:sp>
      <p:sp>
        <p:nvSpPr>
          <p:cNvPr id="3" name="Marcador de texto 2"/>
          <p:cNvSpPr>
            <a:spLocks noGrp="1"/>
          </p:cNvSpPr>
          <p:nvPr>
            <p:ph type="body" idx="1"/>
          </p:nvPr>
        </p:nvSpPr>
        <p:spPr>
          <a:xfrm>
            <a:off x="787467" y="3190077"/>
            <a:ext cx="4909632" cy="701638"/>
          </a:xfrm>
          <a:prstGeom prst="rect">
            <a:avLst/>
          </a:prstGeom>
        </p:spPr>
        <p:txBody>
          <a:bodyPr anchor="b"/>
          <a:lstStyle>
            <a:lvl1pPr marL="0" indent="0">
              <a:buNone/>
              <a:defRPr sz="2000" b="0">
                <a:solidFill>
                  <a:srgbClr val="4D4D4D"/>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8" name="Marcador de contenido 3"/>
          <p:cNvSpPr>
            <a:spLocks noGrp="1"/>
          </p:cNvSpPr>
          <p:nvPr>
            <p:ph sz="half" idx="2" hasCustomPrompt="1"/>
          </p:nvPr>
        </p:nvSpPr>
        <p:spPr>
          <a:xfrm>
            <a:off x="828408" y="817091"/>
            <a:ext cx="1242537" cy="1064223"/>
          </a:xfrm>
          <a:prstGeom prst="rect">
            <a:avLst/>
          </a:prstGeom>
        </p:spPr>
        <p:txBody>
          <a:bodyPr/>
          <a:lstStyle>
            <a:lvl1pPr marL="0" indent="0">
              <a:buNone/>
              <a:defRPr sz="6000" b="1">
                <a:solidFill>
                  <a:schemeClr val="bg1"/>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 dirty="0"/>
              <a:t>1</a:t>
            </a:r>
          </a:p>
        </p:txBody>
      </p:sp>
    </p:spTree>
    <p:extLst>
      <p:ext uri="{BB962C8B-B14F-4D97-AF65-F5344CB8AC3E}">
        <p14:creationId xmlns:p14="http://schemas.microsoft.com/office/powerpoint/2010/main" val="237874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154488" y="2582862"/>
            <a:ext cx="4335462" cy="425054"/>
          </a:xfrm>
          <a:prstGeom prst="rect">
            <a:avLst/>
          </a:prstGeom>
        </p:spPr>
        <p:txBody>
          <a:bodyPr anchor="b"/>
          <a:lstStyle>
            <a:lvl1pPr algn="l">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719138" y="980281"/>
            <a:ext cx="3236912" cy="3086100"/>
          </a:xfrm>
          <a:prstGeom prst="rect">
            <a:avLst/>
          </a:prstGeom>
        </p:spPr>
        <p:txBody>
          <a:bodyPr/>
          <a:lstStyle>
            <a:lvl1pPr marL="0" indent="0">
              <a:buNone/>
              <a:defRPr sz="3200">
                <a:latin typeface="Helvetica"/>
                <a:cs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4154488" y="3090467"/>
            <a:ext cx="4335462" cy="603647"/>
          </a:xfrm>
          <a:prstGeom prst="rect">
            <a:avLst/>
          </a:prstGeom>
        </p:spPr>
        <p:txBody>
          <a:bodyPr/>
          <a:lstStyle>
            <a:lvl1pPr marL="0" indent="0">
              <a:buNone/>
              <a:defRPr sz="1600">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sp>
        <p:nvSpPr>
          <p:cNvPr id="8" name="Marcador de texto 3"/>
          <p:cNvSpPr>
            <a:spLocks noGrp="1"/>
          </p:cNvSpPr>
          <p:nvPr>
            <p:ph type="body" sz="half" idx="13"/>
          </p:nvPr>
        </p:nvSpPr>
        <p:spPr>
          <a:xfrm>
            <a:off x="4167188" y="3777850"/>
            <a:ext cx="4233862" cy="358181"/>
          </a:xfrm>
          <a:prstGeom prst="rect">
            <a:avLst/>
          </a:prstGeom>
        </p:spPr>
        <p:txBody>
          <a:bodyPr/>
          <a:lstStyle>
            <a:lvl1pPr marL="0" indent="0">
              <a:buNone/>
              <a:defRPr sz="1200">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
        <p:nvSpPr>
          <p:cNvPr id="11" name="Marcador de contenido 3"/>
          <p:cNvSpPr>
            <a:spLocks noGrp="1"/>
          </p:cNvSpPr>
          <p:nvPr>
            <p:ph sz="half" idx="14"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800"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
        <p:nvSpPr>
          <p:cNvPr id="13" name="Marcador de texto 3"/>
          <p:cNvSpPr>
            <a:spLocks noGrp="1"/>
          </p:cNvSpPr>
          <p:nvPr>
            <p:ph type="body" sz="half" idx="15" hasCustomPrompt="1"/>
          </p:nvPr>
        </p:nvSpPr>
        <p:spPr>
          <a:xfrm>
            <a:off x="1838434" y="167084"/>
            <a:ext cx="2885966" cy="603647"/>
          </a:xfrm>
          <a:prstGeom prst="rect">
            <a:avLst/>
          </a:prstGeom>
        </p:spPr>
        <p:txBody>
          <a:bodyPr/>
          <a:lstStyle>
            <a:lvl1pPr marL="0" indent="0">
              <a:buNone/>
              <a:defRPr sz="2000" b="1">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Clic para editar título</a:t>
            </a:r>
          </a:p>
        </p:txBody>
      </p:sp>
      <p:sp>
        <p:nvSpPr>
          <p:cNvPr id="15" name="Marcador de texto 3"/>
          <p:cNvSpPr>
            <a:spLocks noGrp="1"/>
          </p:cNvSpPr>
          <p:nvPr>
            <p:ph type="body" sz="half" idx="16"/>
          </p:nvPr>
        </p:nvSpPr>
        <p:spPr>
          <a:xfrm>
            <a:off x="4148138" y="1585517"/>
            <a:ext cx="4335462" cy="884633"/>
          </a:xfrm>
          <a:prstGeom prst="rect">
            <a:avLst/>
          </a:prstGeom>
        </p:spPr>
        <p:txBody>
          <a:bodyPr/>
          <a:lstStyle>
            <a:lvl1pPr marL="0" indent="0">
              <a:buNone/>
              <a:defRPr sz="2400" b="1">
                <a:solidFill>
                  <a:srgbClr val="FFCD00"/>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cxnSp>
        <p:nvCxnSpPr>
          <p:cNvPr id="16" name="Conector recto 15"/>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1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dirty="0"/>
              <a:t>Clic para editar título</a:t>
            </a:r>
            <a:endParaRPr lang="es-ES" dirty="0"/>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4645029" y="1151335"/>
            <a:ext cx="4041775" cy="479822"/>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9" y="1631156"/>
            <a:ext cx="4041775" cy="2963466"/>
          </a:xfrm>
          <a:prstGeom prst="rect">
            <a:avLst/>
          </a:prstGeo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F0784CB-8CC4-EC4F-AEBD-74AC7F28F255}" type="datetimeFigureOut">
              <a:rPr lang="es-ES" smtClean="0"/>
              <a:t>18/03/2024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5975CB7-5D67-5A4B-A2D4-58727A2D6AA7}" type="slidenum">
              <a:rPr lang="es-ES" smtClean="0"/>
              <a:t>‹Nº›</a:t>
            </a:fld>
            <a:endParaRPr lang="es-ES"/>
          </a:p>
        </p:txBody>
      </p:sp>
      <p:sp>
        <p:nvSpPr>
          <p:cNvPr id="11" name="Título 1"/>
          <p:cNvSpPr txBox="1">
            <a:spLocks/>
          </p:cNvSpPr>
          <p:nvPr userDrawn="1"/>
        </p:nvSpPr>
        <p:spPr>
          <a:xfrm>
            <a:off x="1847850" y="180579"/>
            <a:ext cx="5488928" cy="433489"/>
          </a:xfrm>
          <a:prstGeom prst="rect">
            <a:avLst/>
          </a:prstGeom>
        </p:spPr>
        <p:txBody>
          <a:bodyPr/>
          <a:lstStyle>
            <a:lvl1pPr algn="l" defTabSz="457200" rtl="0" eaLnBrk="1" latinLnBrk="0" hangingPunct="1">
              <a:spcBef>
                <a:spcPct val="0"/>
              </a:spcBef>
              <a:buNone/>
              <a:defRPr sz="1800" b="1" kern="1200">
                <a:solidFill>
                  <a:srgbClr val="4D4D4D"/>
                </a:solidFill>
                <a:latin typeface="Helvetica"/>
                <a:ea typeface="+mj-ea"/>
                <a:cs typeface="Helvetica"/>
              </a:defRPr>
            </a:lvl1pPr>
          </a:lstStyle>
          <a:p>
            <a:r>
              <a:rPr lang="es-ES_tradnl"/>
              <a:t>Clic para editar título</a:t>
            </a:r>
            <a:endParaRPr lang="es-ES" dirty="0"/>
          </a:p>
        </p:txBody>
      </p:sp>
    </p:spTree>
    <p:extLst>
      <p:ext uri="{BB962C8B-B14F-4D97-AF65-F5344CB8AC3E}">
        <p14:creationId xmlns:p14="http://schemas.microsoft.com/office/powerpoint/2010/main" val="269538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t>18/03/2024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194849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4" y="1816099"/>
            <a:ext cx="3008313" cy="473075"/>
          </a:xfrm>
          <a:prstGeom prst="rect">
            <a:avLst/>
          </a:prstGeom>
        </p:spPr>
        <p:txBody>
          <a:bodyPr anchor="b"/>
          <a:lstStyle>
            <a:lvl1pPr algn="l">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idx="1"/>
          </p:nvPr>
        </p:nvSpPr>
        <p:spPr>
          <a:xfrm>
            <a:off x="3575050" y="1403350"/>
            <a:ext cx="5111750" cy="2622550"/>
          </a:xfrm>
          <a:prstGeom prst="rect">
            <a:avLst/>
          </a:prstGeom>
        </p:spPr>
        <p:txBody>
          <a:bodyPr/>
          <a:lstStyle>
            <a:lvl1pPr>
              <a:defRPr sz="2400">
                <a:solidFill>
                  <a:srgbClr val="4D4D4D"/>
                </a:solidFill>
                <a:latin typeface="Helvetica"/>
                <a:cs typeface="Helvetica"/>
              </a:defRPr>
            </a:lvl1pPr>
            <a:lvl2pPr>
              <a:defRPr sz="2000">
                <a:solidFill>
                  <a:srgbClr val="4D4D4D"/>
                </a:solidFill>
                <a:latin typeface="Helvetica"/>
                <a:cs typeface="Helvetica"/>
              </a:defRPr>
            </a:lvl2pPr>
            <a:lvl3pPr>
              <a:defRPr sz="1800">
                <a:solidFill>
                  <a:srgbClr val="4D4D4D"/>
                </a:solidFill>
                <a:latin typeface="Helvetica"/>
                <a:cs typeface="Helvetica"/>
              </a:defRPr>
            </a:lvl3pPr>
            <a:lvl4pPr>
              <a:defRPr sz="1600">
                <a:solidFill>
                  <a:srgbClr val="4D4D4D"/>
                </a:solidFill>
                <a:latin typeface="Helvetica"/>
                <a:cs typeface="Helvetica"/>
              </a:defRPr>
            </a:lvl4pPr>
            <a:lvl5pPr>
              <a:defRPr sz="1400">
                <a:solidFill>
                  <a:srgbClr val="4D4D4D"/>
                </a:solidFill>
                <a:latin typeface="Helvetica"/>
                <a:cs typeface="Helvetica"/>
              </a:defRPr>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457204" y="2308224"/>
            <a:ext cx="3008313" cy="1343424"/>
          </a:xfrm>
          <a:prstGeom prst="rect">
            <a:avLst/>
          </a:prstGeom>
        </p:spPr>
        <p:txBody>
          <a:bodyPr/>
          <a:lstStyle>
            <a:lvl1pPr marL="0" indent="0">
              <a:buNone/>
              <a:defRPr sz="1600">
                <a:solidFill>
                  <a:srgbClr val="4D4D4D"/>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106067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atin typeface="Helvetica"/>
                <a:cs typeface="Helvetica"/>
              </a:defRPr>
            </a:lvl1pPr>
          </a:lstStyle>
          <a:p>
            <a:r>
              <a:rPr lang="es-ES_tradnl"/>
              <a:t>Clic para editar título</a:t>
            </a:r>
            <a:endParaRPr lang="es-ES"/>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spTree>
    <p:extLst>
      <p:ext uri="{BB962C8B-B14F-4D97-AF65-F5344CB8AC3E}">
        <p14:creationId xmlns:p14="http://schemas.microsoft.com/office/powerpoint/2010/main" val="4293246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lvl1pPr>
              <a:defRPr>
                <a:latin typeface="Helvetica"/>
                <a:cs typeface="Helvetica"/>
              </a:defRPr>
            </a:lvl1pPr>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F0784CB-8CC4-EC4F-AEBD-74AC7F28F255}" type="datetimeFigureOut">
              <a:rPr lang="es-ES" smtClean="0"/>
              <a:t>18/03/2024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2376082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69" name="Google Shape;69;p9"/>
          <p:cNvSpPr txBox="1"/>
          <p:nvPr/>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11529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12" name="Imagen 11" descr="2023-05-16_Presentacion_cier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CuadroTexto 6"/>
          <p:cNvSpPr txBox="1"/>
          <p:nvPr userDrawn="1"/>
        </p:nvSpPr>
        <p:spPr>
          <a:xfrm>
            <a:off x="3784600" y="2139950"/>
            <a:ext cx="5118100" cy="2062103"/>
          </a:xfrm>
          <a:prstGeom prst="rect">
            <a:avLst/>
          </a:prstGeom>
          <a:noFill/>
        </p:spPr>
        <p:txBody>
          <a:bodyPr wrap="square" rtlCol="0">
            <a:spAutoFit/>
          </a:bodyPr>
          <a:lstStyle/>
          <a:p>
            <a:r>
              <a:rPr lang="es-ES" sz="1600" b="1" dirty="0">
                <a:solidFill>
                  <a:srgbClr val="4D4D4D"/>
                </a:solidFill>
                <a:latin typeface="Helvetica"/>
                <a:cs typeface="Helvetica"/>
              </a:rPr>
              <a:t>Carrera 6 No. 12-62 </a:t>
            </a:r>
          </a:p>
          <a:p>
            <a:r>
              <a:rPr lang="es-ES" sz="1600" b="1" dirty="0">
                <a:solidFill>
                  <a:srgbClr val="4D4D4D"/>
                </a:solidFill>
                <a:latin typeface="Helvetica"/>
                <a:cs typeface="Helvetica"/>
              </a:rPr>
              <a:t>Bogotá, D.C. Colombia</a:t>
            </a:r>
            <a:r>
              <a:rPr lang="es-ES" sz="1600" dirty="0">
                <a:solidFill>
                  <a:srgbClr val="4D4D4D"/>
                </a:solidFill>
                <a:latin typeface="Helvetica"/>
                <a:cs typeface="Helvetica"/>
              </a:rPr>
              <a:t> </a:t>
            </a:r>
          </a:p>
          <a:p>
            <a:r>
              <a:rPr lang="es-ES" sz="1600" dirty="0">
                <a:solidFill>
                  <a:srgbClr val="4D4D4D"/>
                </a:solidFill>
                <a:latin typeface="Helvetica"/>
                <a:cs typeface="Helvetica"/>
              </a:rPr>
              <a:t>Teléfono: </a:t>
            </a:r>
            <a:r>
              <a:rPr lang="es-ES" sz="1600" b="1" dirty="0">
                <a:solidFill>
                  <a:srgbClr val="4D4D4D"/>
                </a:solidFill>
                <a:latin typeface="Helvetica"/>
                <a:cs typeface="Helvetica"/>
              </a:rPr>
              <a:t>601 7395656  </a:t>
            </a:r>
          </a:p>
          <a:p>
            <a:r>
              <a:rPr lang="es-ES" sz="1600" dirty="0">
                <a:solidFill>
                  <a:srgbClr val="4D4D4D"/>
                </a:solidFill>
                <a:latin typeface="Helvetica"/>
                <a:cs typeface="Helvetica"/>
              </a:rPr>
              <a:t>Fax: </a:t>
            </a:r>
            <a:r>
              <a:rPr lang="es-ES" sz="1600" b="1" dirty="0">
                <a:solidFill>
                  <a:srgbClr val="4D4D4D"/>
                </a:solidFill>
                <a:latin typeface="Helvetica"/>
                <a:cs typeface="Helvetica"/>
              </a:rPr>
              <a:t>601 7395657 </a:t>
            </a:r>
          </a:p>
          <a:p>
            <a:r>
              <a:rPr lang="es-ES" sz="1600" dirty="0">
                <a:solidFill>
                  <a:srgbClr val="4D4D4D"/>
                </a:solidFill>
                <a:latin typeface="Helvetica"/>
                <a:cs typeface="Helvetica"/>
              </a:rPr>
              <a:t>Código Postal: </a:t>
            </a:r>
            <a:r>
              <a:rPr lang="es-ES" sz="1600" b="1" dirty="0">
                <a:solidFill>
                  <a:srgbClr val="4D4D4D"/>
                </a:solidFill>
                <a:latin typeface="Helvetica"/>
                <a:cs typeface="Helvetica"/>
              </a:rPr>
              <a:t>111711</a:t>
            </a:r>
          </a:p>
          <a:p>
            <a:r>
              <a:rPr lang="es-ES" sz="1600" dirty="0">
                <a:solidFill>
                  <a:srgbClr val="4D4D4D"/>
                </a:solidFill>
                <a:latin typeface="Helvetica"/>
                <a:cs typeface="Helvetica"/>
              </a:rPr>
              <a:t>	</a:t>
            </a:r>
          </a:p>
          <a:p>
            <a:r>
              <a:rPr lang="es-ES" sz="1600" dirty="0">
                <a:solidFill>
                  <a:srgbClr val="4D4D4D"/>
                </a:solidFill>
                <a:latin typeface="Helvetica"/>
                <a:cs typeface="Helvetica"/>
              </a:rPr>
              <a:t>Internet: </a:t>
            </a:r>
            <a:r>
              <a:rPr lang="es-ES" sz="1600" b="1" dirty="0" err="1">
                <a:solidFill>
                  <a:srgbClr val="4D4D4D"/>
                </a:solidFill>
                <a:latin typeface="Helvetica"/>
                <a:cs typeface="Helvetica"/>
              </a:rPr>
              <a:t>www.funcionpublica.gov.co</a:t>
            </a:r>
            <a:endParaRPr lang="es-ES" sz="1600" b="1" dirty="0">
              <a:solidFill>
                <a:srgbClr val="4D4D4D"/>
              </a:solidFill>
              <a:latin typeface="Helvetica"/>
              <a:cs typeface="Helvetica"/>
            </a:endParaRPr>
          </a:p>
          <a:p>
            <a:r>
              <a:rPr lang="es-ES" sz="1600" dirty="0">
                <a:solidFill>
                  <a:srgbClr val="4D4D4D"/>
                </a:solidFill>
                <a:latin typeface="Helvetica"/>
                <a:cs typeface="Helvetica"/>
              </a:rPr>
              <a:t>Email: </a:t>
            </a:r>
            <a:r>
              <a:rPr lang="es-ES" sz="1600" b="1" dirty="0" err="1">
                <a:solidFill>
                  <a:srgbClr val="4D4D4D"/>
                </a:solidFill>
                <a:latin typeface="Helvetica"/>
                <a:cs typeface="Helvetica"/>
              </a:rPr>
              <a:t>eva@funcionpublica.gov.co</a:t>
            </a:r>
            <a:endParaRPr lang="es-ES" sz="1600" b="1" dirty="0">
              <a:solidFill>
                <a:srgbClr val="4D4D4D"/>
              </a:solidFill>
              <a:latin typeface="Helvetica"/>
              <a:cs typeface="Helvetica"/>
            </a:endParaRPr>
          </a:p>
        </p:txBody>
      </p:sp>
      <p:pic>
        <p:nvPicPr>
          <p:cNvPr id="11" name="Imagen 10" descr="2023-05-16_Logo_f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950" y="933450"/>
            <a:ext cx="2088421" cy="1047750"/>
          </a:xfrm>
          <a:prstGeom prst="rect">
            <a:avLst/>
          </a:prstGeom>
        </p:spPr>
      </p:pic>
    </p:spTree>
    <p:extLst>
      <p:ext uri="{BB962C8B-B14F-4D97-AF65-F5344CB8AC3E}">
        <p14:creationId xmlns:p14="http://schemas.microsoft.com/office/powerpoint/2010/main" val="216261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descr="2023-05-16_Presentacion_portad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6" name="Marcador de contenido 2"/>
          <p:cNvSpPr>
            <a:spLocks noGrp="1"/>
          </p:cNvSpPr>
          <p:nvPr>
            <p:ph idx="1"/>
          </p:nvPr>
        </p:nvSpPr>
        <p:spPr>
          <a:xfrm>
            <a:off x="3202940" y="121920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10" name="Marcador de contenido 2"/>
          <p:cNvSpPr>
            <a:spLocks noGrp="1"/>
          </p:cNvSpPr>
          <p:nvPr>
            <p:ph idx="13" hasCustomPrompt="1"/>
          </p:nvPr>
        </p:nvSpPr>
        <p:spPr>
          <a:xfrm>
            <a:off x="467360" y="2175530"/>
            <a:ext cx="1676400" cy="506729"/>
          </a:xfrm>
          <a:prstGeom prst="rect">
            <a:avLst/>
          </a:prstGeom>
        </p:spPr>
        <p:txBody>
          <a:bodyPr/>
          <a:lstStyle>
            <a:lvl1pPr marL="0" indent="0">
              <a:buNone/>
              <a:defRPr sz="2000" b="1">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Contenido</a:t>
            </a:r>
          </a:p>
        </p:txBody>
      </p:sp>
      <p:sp>
        <p:nvSpPr>
          <p:cNvPr id="11" name="Marcador de contenido 2"/>
          <p:cNvSpPr>
            <a:spLocks noGrp="1"/>
          </p:cNvSpPr>
          <p:nvPr>
            <p:ph idx="14" hasCustomPrompt="1"/>
          </p:nvPr>
        </p:nvSpPr>
        <p:spPr>
          <a:xfrm>
            <a:off x="2593340" y="103950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1</a:t>
            </a:r>
          </a:p>
        </p:txBody>
      </p:sp>
      <p:sp>
        <p:nvSpPr>
          <p:cNvPr id="14" name="Rectángulo 13"/>
          <p:cNvSpPr/>
          <p:nvPr userDrawn="1"/>
        </p:nvSpPr>
        <p:spPr>
          <a:xfrm>
            <a:off x="2207260" y="836302"/>
            <a:ext cx="66040" cy="3735698"/>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Marcador de contenido 2"/>
          <p:cNvSpPr>
            <a:spLocks noGrp="1"/>
          </p:cNvSpPr>
          <p:nvPr>
            <p:ph idx="15"/>
          </p:nvPr>
        </p:nvSpPr>
        <p:spPr>
          <a:xfrm>
            <a:off x="3202940" y="189230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16" name="Marcador de contenido 2"/>
          <p:cNvSpPr>
            <a:spLocks noGrp="1"/>
          </p:cNvSpPr>
          <p:nvPr>
            <p:ph idx="16" hasCustomPrompt="1"/>
          </p:nvPr>
        </p:nvSpPr>
        <p:spPr>
          <a:xfrm>
            <a:off x="2593340" y="171260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2</a:t>
            </a:r>
          </a:p>
        </p:txBody>
      </p:sp>
      <p:sp>
        <p:nvSpPr>
          <p:cNvPr id="17" name="Marcador de contenido 2"/>
          <p:cNvSpPr>
            <a:spLocks noGrp="1"/>
          </p:cNvSpPr>
          <p:nvPr>
            <p:ph idx="17"/>
          </p:nvPr>
        </p:nvSpPr>
        <p:spPr>
          <a:xfrm>
            <a:off x="3202940" y="255905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18" name="Marcador de contenido 2"/>
          <p:cNvSpPr>
            <a:spLocks noGrp="1"/>
          </p:cNvSpPr>
          <p:nvPr>
            <p:ph idx="18" hasCustomPrompt="1"/>
          </p:nvPr>
        </p:nvSpPr>
        <p:spPr>
          <a:xfrm>
            <a:off x="2593340" y="237935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3</a:t>
            </a:r>
          </a:p>
        </p:txBody>
      </p:sp>
      <p:sp>
        <p:nvSpPr>
          <p:cNvPr id="19" name="Marcador de contenido 2"/>
          <p:cNvSpPr>
            <a:spLocks noGrp="1"/>
          </p:cNvSpPr>
          <p:nvPr>
            <p:ph idx="19"/>
          </p:nvPr>
        </p:nvSpPr>
        <p:spPr>
          <a:xfrm>
            <a:off x="3202940" y="325120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20" name="Marcador de contenido 2"/>
          <p:cNvSpPr>
            <a:spLocks noGrp="1"/>
          </p:cNvSpPr>
          <p:nvPr>
            <p:ph idx="20" hasCustomPrompt="1"/>
          </p:nvPr>
        </p:nvSpPr>
        <p:spPr>
          <a:xfrm>
            <a:off x="2593340" y="307150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4</a:t>
            </a:r>
          </a:p>
        </p:txBody>
      </p:sp>
      <p:sp>
        <p:nvSpPr>
          <p:cNvPr id="21" name="Marcador de contenido 2"/>
          <p:cNvSpPr>
            <a:spLocks noGrp="1"/>
          </p:cNvSpPr>
          <p:nvPr>
            <p:ph idx="21"/>
          </p:nvPr>
        </p:nvSpPr>
        <p:spPr>
          <a:xfrm>
            <a:off x="3202940" y="3981459"/>
            <a:ext cx="5674360" cy="394965"/>
          </a:xfrm>
          <a:prstGeom prst="rect">
            <a:avLst/>
          </a:prstGeom>
        </p:spPr>
        <p:txBody>
          <a:bodyPr/>
          <a:lstStyle>
            <a:lvl1pPr marL="0" indent="0">
              <a:buNone/>
              <a:defRPr sz="1600">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Haga clic para modificar el estilo de texto del patrón</a:t>
            </a:r>
          </a:p>
        </p:txBody>
      </p:sp>
      <p:sp>
        <p:nvSpPr>
          <p:cNvPr id="22" name="Marcador de contenido 2"/>
          <p:cNvSpPr>
            <a:spLocks noGrp="1"/>
          </p:cNvSpPr>
          <p:nvPr>
            <p:ph idx="22" hasCustomPrompt="1"/>
          </p:nvPr>
        </p:nvSpPr>
        <p:spPr>
          <a:xfrm>
            <a:off x="2593340" y="3801752"/>
            <a:ext cx="492760" cy="499114"/>
          </a:xfrm>
          <a:prstGeom prst="rect">
            <a:avLst/>
          </a:prstGeom>
        </p:spPr>
        <p:txBody>
          <a:bodyPr/>
          <a:lstStyle>
            <a:lvl1pPr marL="0" indent="0" algn="ctr">
              <a:buNone/>
              <a:defRPr sz="4000" b="1">
                <a:solidFill>
                  <a:srgbClr val="FFCD00"/>
                </a:solidFill>
                <a:latin typeface="Helvetica"/>
                <a:cs typeface="Helvetica"/>
              </a:defRPr>
            </a:lvl1pPr>
            <a:lvl2pPr marL="457200" indent="0">
              <a:buNone/>
              <a:defRPr sz="1800">
                <a:latin typeface="Helvetica"/>
                <a:cs typeface="Helvetica"/>
              </a:defRPr>
            </a:lvl2pPr>
            <a:lvl3pPr marL="914400" indent="0">
              <a:buNone/>
              <a:defRPr sz="1600">
                <a:latin typeface="Helvetica"/>
                <a:cs typeface="Helvetica"/>
              </a:defRPr>
            </a:lvl3pPr>
            <a:lvl4pPr marL="1371600" indent="0">
              <a:buNone/>
              <a:defRPr sz="1400">
                <a:latin typeface="Helvetica"/>
                <a:cs typeface="Helvetica"/>
              </a:defRPr>
            </a:lvl4pPr>
            <a:lvl5pPr marL="1828800" indent="0">
              <a:buNone/>
              <a:defRPr sz="1200">
                <a:latin typeface="Helvetica"/>
                <a:cs typeface="Helvetica"/>
              </a:defRPr>
            </a:lvl5pPr>
          </a:lstStyle>
          <a:p>
            <a:pPr lvl="0"/>
            <a:r>
              <a:rPr lang="es-ES_tradnl" dirty="0"/>
              <a:t>5</a:t>
            </a:r>
          </a:p>
        </p:txBody>
      </p:sp>
    </p:spTree>
    <p:extLst>
      <p:ext uri="{BB962C8B-B14F-4D97-AF65-F5344CB8AC3E}">
        <p14:creationId xmlns:p14="http://schemas.microsoft.com/office/powerpoint/2010/main" val="120241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1"/>
            <a:ext cx="7772400" cy="1102519"/>
          </a:xfrm>
          <a:prstGeom prst="rect">
            <a:avLst/>
          </a:prstGeom>
        </p:spPr>
        <p:txBody>
          <a:bodyPr/>
          <a:lstStyle>
            <a:lvl1pPr>
              <a:defRPr b="1">
                <a:solidFill>
                  <a:srgbClr val="4D4D4D"/>
                </a:solidFill>
                <a:latin typeface="Helvetica"/>
                <a:cs typeface="Helvetica"/>
              </a:defRPr>
            </a:lvl1pPr>
          </a:lstStyle>
          <a:p>
            <a:r>
              <a:rPr lang="es-ES_tradnl" dirty="0"/>
              <a:t>Clic para editar título</a:t>
            </a:r>
            <a:endParaRPr lang="es-ES" dirty="0"/>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b="0">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spTree>
    <p:extLst>
      <p:ext uri="{BB962C8B-B14F-4D97-AF65-F5344CB8AC3E}">
        <p14:creationId xmlns:p14="http://schemas.microsoft.com/office/powerpoint/2010/main" val="152679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35067" y="174229"/>
            <a:ext cx="5473866" cy="448071"/>
          </a:xfrm>
          <a:prstGeom prst="rect">
            <a:avLst/>
          </a:prstGeom>
        </p:spPr>
        <p:txBody>
          <a:bodyPr/>
          <a:lstStyle>
            <a:lvl1pPr algn="ctr">
              <a:defRPr sz="20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defRPr sz="2000">
                <a:solidFill>
                  <a:srgbClr val="4D4D4D"/>
                </a:solidFill>
                <a:latin typeface="Helvetica"/>
                <a:cs typeface="Helvetica"/>
              </a:defRPr>
            </a:lvl1pPr>
            <a:lvl2pPr>
              <a:defRPr sz="1800">
                <a:solidFill>
                  <a:srgbClr val="4D4D4D"/>
                </a:solidFill>
                <a:latin typeface="Helvetica"/>
                <a:cs typeface="Helvetica"/>
              </a:defRPr>
            </a:lvl2pPr>
            <a:lvl3pPr>
              <a:defRPr sz="1600">
                <a:solidFill>
                  <a:srgbClr val="4D4D4D"/>
                </a:solidFill>
                <a:latin typeface="Helvetica"/>
                <a:cs typeface="Helvetica"/>
              </a:defRPr>
            </a:lvl3pPr>
            <a:lvl4pPr>
              <a:defRPr sz="1400">
                <a:solidFill>
                  <a:srgbClr val="4D4D4D"/>
                </a:solidFill>
                <a:latin typeface="Helvetica"/>
                <a:cs typeface="Helvetica"/>
              </a:defRPr>
            </a:lvl4pPr>
            <a:lvl5pPr>
              <a:defRPr sz="1200">
                <a:solidFill>
                  <a:srgbClr val="4D4D4D"/>
                </a:solidFill>
                <a:latin typeface="Helvetica"/>
                <a:cs typeface="Helvetic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lvl1pPr>
              <a:defRPr>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11"/>
          </p:nvPr>
        </p:nvSpPr>
        <p:spPr/>
        <p:txBody>
          <a:bodyPr/>
          <a:lstStyle>
            <a:lvl1pPr>
              <a:defRPr>
                <a:latin typeface="Helvetica"/>
                <a:cs typeface="Helvetica"/>
              </a:defRPr>
            </a:lvl1pPr>
          </a:lstStyle>
          <a:p>
            <a:endParaRPr lang="es-ES"/>
          </a:p>
        </p:txBody>
      </p:sp>
      <p:sp>
        <p:nvSpPr>
          <p:cNvPr id="6" name="Marcador de número de diapositiva 5"/>
          <p:cNvSpPr>
            <a:spLocks noGrp="1"/>
          </p:cNvSpPr>
          <p:nvPr>
            <p:ph type="sldNum" sz="quarter" idx="12"/>
          </p:nvPr>
        </p:nvSpPr>
        <p:spPr/>
        <p:txBody>
          <a:bodyPr/>
          <a:lstStyle>
            <a:lvl1pPr>
              <a:defRPr>
                <a:latin typeface="Helvetica"/>
                <a:cs typeface="Helvetica"/>
              </a:defRPr>
            </a:lvl1pPr>
          </a:lstStyle>
          <a:p>
            <a:fld id="{25975CB7-5D67-5A4B-A2D4-58727A2D6AA7}" type="slidenum">
              <a:rPr lang="es-ES" smtClean="0"/>
              <a:pPr/>
              <a:t>‹Nº›</a:t>
            </a:fld>
            <a:endParaRPr lang="es-ES"/>
          </a:p>
        </p:txBody>
      </p:sp>
      <p:cxnSp>
        <p:nvCxnSpPr>
          <p:cNvPr id="8" name="Conector recto 7"/>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07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847850" y="175289"/>
            <a:ext cx="5572145" cy="393126"/>
          </a:xfrm>
          <a:prstGeom prst="rect">
            <a:avLst/>
          </a:prstGeom>
        </p:spPr>
        <p:txBody>
          <a:bodyPr vert="horz"/>
          <a:lstStyle>
            <a:lvl1pPr algn="l">
              <a:defRPr sz="1800" b="1">
                <a:solidFill>
                  <a:srgbClr val="4D4D4D"/>
                </a:solidFill>
                <a:latin typeface="Helvetica"/>
                <a:cs typeface="Helvetica"/>
              </a:defRPr>
            </a:lvl1pPr>
          </a:lstStyle>
          <a:p>
            <a:r>
              <a:rPr lang="es-ES_tradnl" dirty="0"/>
              <a:t>Clic para editar título</a:t>
            </a:r>
            <a:endParaRPr lang="es-ES" dirty="0"/>
          </a:p>
        </p:txBody>
      </p:sp>
      <p:sp>
        <p:nvSpPr>
          <p:cNvPr id="3" name="Marcador de fecha 2"/>
          <p:cNvSpPr>
            <a:spLocks noGrp="1"/>
          </p:cNvSpPr>
          <p:nvPr>
            <p:ph type="dt" sz="half" idx="10"/>
          </p:nvPr>
        </p:nvSpPr>
        <p:spPr/>
        <p:txBody>
          <a:bodyPr/>
          <a:lstStyle/>
          <a:p>
            <a:fld id="{3F0784CB-8CC4-EC4F-AEBD-74AC7F28F255}" type="datetimeFigureOut">
              <a:rPr lang="es-ES" smtClean="0"/>
              <a:pPr/>
              <a:t>18/03/2024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75CB7-5D67-5A4B-A2D4-58727A2D6AA7}" type="slidenum">
              <a:rPr lang="es-ES" smtClean="0"/>
              <a:pPr/>
              <a:t>‹Nº›</a:t>
            </a:fld>
            <a:endParaRPr lang="es-ES"/>
          </a:p>
        </p:txBody>
      </p:sp>
      <p:cxnSp>
        <p:nvCxnSpPr>
          <p:cNvPr id="7" name="Conector recto 6"/>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2"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800"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Tree>
    <p:extLst>
      <p:ext uri="{BB962C8B-B14F-4D97-AF65-F5344CB8AC3E}">
        <p14:creationId xmlns:p14="http://schemas.microsoft.com/office/powerpoint/2010/main" val="269061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47850" y="180579"/>
            <a:ext cx="5488928" cy="433489"/>
          </a:xfrm>
          <a:prstGeom prst="rect">
            <a:avLst/>
          </a:prstGeom>
        </p:spPr>
        <p:txBody>
          <a:bodyPr/>
          <a:lstStyle>
            <a:lvl1pPr algn="l">
              <a:defRPr sz="1800" b="1">
                <a:solidFill>
                  <a:srgbClr val="4D4D4D"/>
                </a:solidFill>
                <a:latin typeface="Helvetica"/>
                <a:cs typeface="Helvetica"/>
              </a:defRPr>
            </a:lvl1pPr>
          </a:lstStyle>
          <a:p>
            <a:r>
              <a:rPr lang="es-ES_tradnl" dirty="0"/>
              <a:t>Clic para editar título</a:t>
            </a:r>
            <a:endParaRPr lang="es-ES" dirty="0"/>
          </a:p>
        </p:txBody>
      </p:sp>
      <p:sp>
        <p:nvSpPr>
          <p:cNvPr id="3" name="Marcador de contenido 2"/>
          <p:cNvSpPr>
            <a:spLocks noGrp="1"/>
          </p:cNvSpPr>
          <p:nvPr>
            <p:ph sz="half" idx="1"/>
          </p:nvPr>
        </p:nvSpPr>
        <p:spPr>
          <a:xfrm>
            <a:off x="457200" y="900113"/>
            <a:ext cx="4038600" cy="436553"/>
          </a:xfrm>
          <a:prstGeom prst="rect">
            <a:avLst/>
          </a:prstGeom>
        </p:spPr>
        <p:txBody>
          <a:bodyPr/>
          <a:lstStyle>
            <a:lvl1pPr marL="0" indent="0">
              <a:buNone/>
              <a:defRPr sz="2000" b="1">
                <a:solidFill>
                  <a:srgbClr val="4D4D4D"/>
                </a:solidFill>
                <a:latin typeface="Helvetica"/>
                <a:cs typeface="Helvetica"/>
              </a:defRPr>
            </a:lvl1pPr>
            <a:lvl2pPr marL="457200" indent="0">
              <a:buNone/>
              <a:defRPr sz="2400">
                <a:latin typeface="Helvetica"/>
                <a:cs typeface="Helvetica"/>
              </a:defRPr>
            </a:lvl2pPr>
            <a:lvl3pPr>
              <a:defRPr sz="2000">
                <a:latin typeface="Helvetica"/>
                <a:cs typeface="Helvetica"/>
              </a:defRPr>
            </a:lvl3pPr>
            <a:lvl4pPr>
              <a:defRPr sz="1800">
                <a:latin typeface="Helvetica"/>
                <a:cs typeface="Helvetica"/>
              </a:defRPr>
            </a:lvl4pPr>
            <a:lvl5pPr marL="1828800" indent="0">
              <a:buNone/>
              <a:defRPr sz="1600">
                <a:latin typeface="Helvetica"/>
                <a:cs typeface="Helvetica"/>
              </a:defRPr>
            </a:lvl5pPr>
            <a:lvl6pPr>
              <a:defRPr sz="1800"/>
            </a:lvl6pPr>
            <a:lvl7pPr>
              <a:defRPr sz="1800"/>
            </a:lvl7pPr>
            <a:lvl8pPr>
              <a:defRPr sz="1800"/>
            </a:lvl8pPr>
            <a:lvl9pPr>
              <a:defRPr sz="1800"/>
            </a:lvl9pPr>
          </a:lstStyle>
          <a:p>
            <a:pPr lvl="0"/>
            <a:r>
              <a:rPr lang="es-ES_tradnl" dirty="0"/>
              <a:t>Haga clic para modificar el</a:t>
            </a:r>
          </a:p>
        </p:txBody>
      </p:sp>
      <p:sp>
        <p:nvSpPr>
          <p:cNvPr id="4" name="Marcador de contenido 3"/>
          <p:cNvSpPr>
            <a:spLocks noGrp="1"/>
          </p:cNvSpPr>
          <p:nvPr>
            <p:ph sz="half" idx="2" hasCustomPrompt="1"/>
          </p:nvPr>
        </p:nvSpPr>
        <p:spPr>
          <a:xfrm>
            <a:off x="457200" y="1372192"/>
            <a:ext cx="4001013" cy="2109357"/>
          </a:xfrm>
          <a:prstGeom prst="rect">
            <a:avLst/>
          </a:prstGeom>
        </p:spPr>
        <p:txBody>
          <a:bodyPr/>
          <a:lstStyle>
            <a:lvl1pPr marL="0" indent="0">
              <a:buNone/>
              <a:defRPr sz="1600">
                <a:solidFill>
                  <a:srgbClr val="4D4D4D"/>
                </a:solidFill>
                <a:latin typeface="Helvetica"/>
                <a:cs typeface="Helvetica"/>
              </a:defRPr>
            </a:lvl1pPr>
            <a:lvl2pPr marL="457200" indent="0">
              <a:buNone/>
              <a:defRPr sz="2400">
                <a:latin typeface="Helvetica"/>
                <a:cs typeface="Helvetica"/>
              </a:defRPr>
            </a:lvl2pPr>
            <a:lvl3pPr>
              <a:defRPr sz="2000">
                <a:latin typeface="Helvetica"/>
                <a:cs typeface="Helvetica"/>
              </a:defRPr>
            </a:lvl3pPr>
            <a:lvl4pPr>
              <a:defRPr sz="1800">
                <a:latin typeface="Helvetica"/>
                <a:cs typeface="Helvetica"/>
              </a:defRPr>
            </a:lvl4pPr>
            <a:lvl5pPr marL="1828800" indent="0">
              <a:buNone/>
              <a:defRPr sz="1800">
                <a:latin typeface="Helvetica"/>
                <a:cs typeface="Helvetica"/>
              </a:defRPr>
            </a:lvl5pPr>
            <a:lvl6pPr>
              <a:defRPr sz="1800"/>
            </a:lvl6pPr>
            <a:lvl7pPr>
              <a:defRPr sz="1800"/>
            </a:lvl7pPr>
            <a:lvl8pPr>
              <a:defRPr sz="1800"/>
            </a:lvl8pPr>
            <a:lvl9pPr>
              <a:defRPr sz="1800"/>
            </a:lvl9pPr>
          </a:lstStyle>
          <a:p>
            <a:pPr lvl="0"/>
            <a:r>
              <a:rPr lang="es-ES_tradnl" dirty="0"/>
              <a:t>Modificar texto</a:t>
            </a:r>
            <a:endParaRPr lang="es-ES" dirty="0"/>
          </a:p>
        </p:txBody>
      </p:sp>
      <p:sp>
        <p:nvSpPr>
          <p:cNvPr id="5" name="Marcador de fecha 4"/>
          <p:cNvSpPr>
            <a:spLocks noGrp="1"/>
          </p:cNvSpPr>
          <p:nvPr>
            <p:ph type="dt" sz="half" idx="10"/>
          </p:nvPr>
        </p:nvSpPr>
        <p:spPr/>
        <p:txBody>
          <a:bodyPr/>
          <a:lstStyle/>
          <a:p>
            <a:fld id="{3F0784CB-8CC4-EC4F-AEBD-74AC7F28F255}" type="datetimeFigureOut">
              <a:rPr lang="es-ES" smtClean="0"/>
              <a:t>18/03/2024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75CB7-5D67-5A4B-A2D4-58727A2D6AA7}" type="slidenum">
              <a:rPr lang="es-ES" smtClean="0"/>
              <a:t>‹Nº›</a:t>
            </a:fld>
            <a:endParaRPr lang="es-ES"/>
          </a:p>
        </p:txBody>
      </p:sp>
      <p:cxnSp>
        <p:nvCxnSpPr>
          <p:cNvPr id="8" name="Conector recto 7"/>
          <p:cNvCxnSpPr/>
          <p:nvPr userDrawn="1"/>
        </p:nvCxnSpPr>
        <p:spPr>
          <a:xfrm>
            <a:off x="1443146" y="568415"/>
            <a:ext cx="597684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Marcador de contenido 3"/>
          <p:cNvSpPr>
            <a:spLocks noGrp="1"/>
          </p:cNvSpPr>
          <p:nvPr>
            <p:ph sz="half" idx="13" hasCustomPrompt="1"/>
          </p:nvPr>
        </p:nvSpPr>
        <p:spPr>
          <a:xfrm>
            <a:off x="1430446" y="168939"/>
            <a:ext cx="463550" cy="394494"/>
          </a:xfrm>
          <a:prstGeom prst="rect">
            <a:avLst/>
          </a:prstGeom>
        </p:spPr>
        <p:txBody>
          <a:bodyPr/>
          <a:lstStyle>
            <a:lvl1pPr marL="0" indent="0" algn="ctr">
              <a:buNone/>
              <a:defRPr sz="1800">
                <a:solidFill>
                  <a:srgbClr val="888888"/>
                </a:solidFill>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marL="1828800" indent="0">
              <a:buNone/>
              <a:defRPr sz="1600">
                <a:latin typeface="Helvetica"/>
                <a:cs typeface="Helvetica"/>
              </a:defRPr>
            </a:lvl5pPr>
            <a:lvl6pPr>
              <a:defRPr sz="1600"/>
            </a:lvl6pPr>
            <a:lvl7pPr>
              <a:defRPr sz="1600"/>
            </a:lvl7pPr>
            <a:lvl8pPr>
              <a:defRPr sz="1600"/>
            </a:lvl8pPr>
            <a:lvl9pPr>
              <a:defRPr sz="1600"/>
            </a:lvl9pPr>
          </a:lstStyle>
          <a:p>
            <a:pPr lvl="0"/>
            <a:r>
              <a:rPr lang="es-ES_tradnl" dirty="0"/>
              <a:t>2</a:t>
            </a:r>
            <a:endParaRPr lang="es-ES" dirty="0"/>
          </a:p>
        </p:txBody>
      </p:sp>
    </p:spTree>
    <p:extLst>
      <p:ext uri="{BB962C8B-B14F-4D97-AF65-F5344CB8AC3E}">
        <p14:creationId xmlns:p14="http://schemas.microsoft.com/office/powerpoint/2010/main" val="37891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0784CB-8CC4-EC4F-AEBD-74AC7F28F255}" type="datetimeFigureOut">
              <a:rPr lang="es-ES" smtClean="0"/>
              <a:t>18/03/2024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5975CB7-5D67-5A4B-A2D4-58727A2D6AA7}" type="slidenum">
              <a:rPr lang="es-ES" smtClean="0"/>
              <a:t>‹Nº›</a:t>
            </a:fld>
            <a:endParaRPr lang="es-ES"/>
          </a:p>
        </p:txBody>
      </p:sp>
    </p:spTree>
    <p:extLst>
      <p:ext uri="{BB962C8B-B14F-4D97-AF65-F5344CB8AC3E}">
        <p14:creationId xmlns:p14="http://schemas.microsoft.com/office/powerpoint/2010/main" val="212792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p:cNvSpPr/>
          <p:nvPr userDrawn="1"/>
        </p:nvSpPr>
        <p:spPr>
          <a:xfrm>
            <a:off x="0" y="4946650"/>
            <a:ext cx="9144000" cy="196850"/>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Marcador de fecha 3"/>
          <p:cNvSpPr>
            <a:spLocks noGrp="1"/>
          </p:cNvSpPr>
          <p:nvPr>
            <p:ph type="dt" sz="half" idx="2"/>
          </p:nvPr>
        </p:nvSpPr>
        <p:spPr>
          <a:xfrm>
            <a:off x="457200" y="4564064"/>
            <a:ext cx="2133600" cy="273844"/>
          </a:xfrm>
          <a:prstGeom prst="rect">
            <a:avLst/>
          </a:prstGeom>
        </p:spPr>
        <p:txBody>
          <a:bodyPr vert="horz" lIns="91440" tIns="45720" rIns="91440" bIns="45720" rtlCol="0" anchor="ctr"/>
          <a:lstStyle>
            <a:lvl1pPr algn="l">
              <a:defRPr sz="1200">
                <a:solidFill>
                  <a:schemeClr val="tx1">
                    <a:tint val="75000"/>
                  </a:schemeClr>
                </a:solidFill>
                <a:latin typeface="Helvetica"/>
                <a:cs typeface="Helvetica"/>
              </a:defRPr>
            </a:lvl1pPr>
          </a:lstStyle>
          <a:p>
            <a:fld id="{3F0784CB-8CC4-EC4F-AEBD-74AC7F28F255}" type="datetimeFigureOut">
              <a:rPr lang="es-ES" smtClean="0"/>
              <a:pPr/>
              <a:t>18/03/2024</a:t>
            </a:fld>
            <a:endParaRPr lang="es-ES"/>
          </a:p>
        </p:txBody>
      </p:sp>
      <p:sp>
        <p:nvSpPr>
          <p:cNvPr id="5" name="Marcador de pie de página 4"/>
          <p:cNvSpPr>
            <a:spLocks noGrp="1"/>
          </p:cNvSpPr>
          <p:nvPr>
            <p:ph type="ftr" sz="quarter" idx="3"/>
          </p:nvPr>
        </p:nvSpPr>
        <p:spPr>
          <a:xfrm>
            <a:off x="3124200" y="45640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endParaRPr lang="es-ES"/>
          </a:p>
        </p:txBody>
      </p:sp>
      <p:sp>
        <p:nvSpPr>
          <p:cNvPr id="6" name="Marcador de número de diapositiva 5"/>
          <p:cNvSpPr>
            <a:spLocks noGrp="1"/>
          </p:cNvSpPr>
          <p:nvPr>
            <p:ph type="sldNum" sz="quarter" idx="4"/>
          </p:nvPr>
        </p:nvSpPr>
        <p:spPr>
          <a:xfrm>
            <a:off x="6965950" y="4897836"/>
            <a:ext cx="2133600" cy="273844"/>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fld id="{25975CB7-5D67-5A4B-A2D4-58727A2D6AA7}" type="slidenum">
              <a:rPr lang="es-ES" smtClean="0"/>
              <a:pPr/>
              <a:t>‹Nº›</a:t>
            </a:fld>
            <a:endParaRPr lang="es-ES"/>
          </a:p>
        </p:txBody>
      </p:sp>
      <p:pic>
        <p:nvPicPr>
          <p:cNvPr id="10" name="Imagen 9" descr="2023-05-16_Logo_vida.jp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90500" y="107951"/>
            <a:ext cx="1003300" cy="503350"/>
          </a:xfrm>
          <a:prstGeom prst="rect">
            <a:avLst/>
          </a:prstGeom>
        </p:spPr>
      </p:pic>
      <p:pic>
        <p:nvPicPr>
          <p:cNvPr id="11" name="Imagen 10" descr="2023-05-16_Logo_fp.jp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645400" y="1"/>
            <a:ext cx="1371600" cy="688124"/>
          </a:xfrm>
          <a:prstGeom prst="rect">
            <a:avLst/>
          </a:prstGeom>
        </p:spPr>
      </p:pic>
      <p:sp>
        <p:nvSpPr>
          <p:cNvPr id="13" name="CuadroTexto 12"/>
          <p:cNvSpPr txBox="1"/>
          <p:nvPr userDrawn="1"/>
        </p:nvSpPr>
        <p:spPr>
          <a:xfrm>
            <a:off x="3321050" y="4932041"/>
            <a:ext cx="2184400" cy="215444"/>
          </a:xfrm>
          <a:prstGeom prst="rect">
            <a:avLst/>
          </a:prstGeom>
          <a:noFill/>
        </p:spPr>
        <p:txBody>
          <a:bodyPr wrap="square" rtlCol="0">
            <a:spAutoFit/>
          </a:bodyPr>
          <a:lstStyle/>
          <a:p>
            <a:pPr algn="ctr"/>
            <a:r>
              <a:rPr lang="es-ES" sz="800" dirty="0" err="1">
                <a:latin typeface="Helvetica"/>
                <a:cs typeface="Helvetica"/>
              </a:rPr>
              <a:t>www.funcionpublica.gov.co</a:t>
            </a:r>
            <a:endParaRPr lang="es-ES" sz="800" dirty="0">
              <a:latin typeface="Helvetica"/>
              <a:cs typeface="Helvetica"/>
            </a:endParaRPr>
          </a:p>
        </p:txBody>
      </p:sp>
    </p:spTree>
    <p:extLst>
      <p:ext uri="{BB962C8B-B14F-4D97-AF65-F5344CB8AC3E}">
        <p14:creationId xmlns:p14="http://schemas.microsoft.com/office/powerpoint/2010/main" val="31345507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1" r:id="rId3"/>
    <p:sldLayoutId id="2147483662" r:id="rId4"/>
    <p:sldLayoutId id="2147483649" r:id="rId5"/>
    <p:sldLayoutId id="2147483650" r:id="rId6"/>
    <p:sldLayoutId id="2147483660" r:id="rId7"/>
    <p:sldLayoutId id="2147483652" r:id="rId8"/>
    <p:sldLayoutId id="2147483655" r:id="rId9"/>
    <p:sldLayoutId id="2147483657" r:id="rId10"/>
    <p:sldLayoutId id="2147483653" r:id="rId11"/>
    <p:sldLayoutId id="2147483654" r:id="rId12"/>
    <p:sldLayoutId id="2147483656" r:id="rId13"/>
    <p:sldLayoutId id="2147483658" r:id="rId14"/>
    <p:sldLayoutId id="2147483659"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www.funcionpublica.gov.co/web/mipg" TargetMode="External"/><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microsoft.com/office/2007/relationships/hdphoto" Target="../media/hdphoto1.wdp"/><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2.png"/><Relationship Id="rId4" Type="http://schemas.openxmlformats.org/officeDocument/2006/relationships/image" Target="../media/image62.sv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hyperlink" Target="https://www.youtube.com/watch?v=oOHUT-EruL0" TargetMode="Externa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hyperlink" Target="mailto:soportesigep2@funcionpublica.gov.co" TargetMode="External"/><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5.svg"/><Relationship Id="rId5" Type="http://schemas.openxmlformats.org/officeDocument/2006/relationships/image" Target="../media/image81.png"/><Relationship Id="rId4" Type="http://schemas.openxmlformats.org/officeDocument/2006/relationships/image" Target="../media/image73.svg"/></Relationships>
</file>

<file path=ppt/slides/_rels/slide2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5.svg"/><Relationship Id="rId5" Type="http://schemas.openxmlformats.org/officeDocument/2006/relationships/image" Target="../media/image81.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8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hyperlink" Target="https://www.funcionpublica.gov.co/web/mipg" TargetMode="Externa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 Id="rId22"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2023-05-16_Presentaciones_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45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Políticas</a:t>
            </a:r>
            <a:endParaRPr lang="en-US" dirty="0"/>
          </a:p>
        </p:txBody>
      </p:sp>
      <p:sp>
        <p:nvSpPr>
          <p:cNvPr id="3" name="Marcador de contenido 2"/>
          <p:cNvSpPr>
            <a:spLocks noGrp="1"/>
          </p:cNvSpPr>
          <p:nvPr>
            <p:ph sz="half" idx="2"/>
          </p:nvPr>
        </p:nvSpPr>
        <p:spPr/>
        <p:txBody>
          <a:bodyPr/>
          <a:lstStyle/>
          <a:p>
            <a:endParaRPr lang="en-US" dirty="0"/>
          </a:p>
        </p:txBody>
      </p:sp>
      <p:sp>
        <p:nvSpPr>
          <p:cNvPr id="148" name="TextBox 31">
            <a:extLst>
              <a:ext uri="{FF2B5EF4-FFF2-40B4-BE49-F238E27FC236}">
                <a16:creationId xmlns:a16="http://schemas.microsoft.com/office/drawing/2014/main" id="{A453E17B-2C91-4104-BE66-40E837B52405}"/>
              </a:ext>
            </a:extLst>
          </p:cNvPr>
          <p:cNvSpPr txBox="1"/>
          <p:nvPr/>
        </p:nvSpPr>
        <p:spPr>
          <a:xfrm>
            <a:off x="7109474" y="2648970"/>
            <a:ext cx="1939276" cy="400110"/>
          </a:xfrm>
          <a:prstGeom prst="rect">
            <a:avLst/>
          </a:prstGeom>
          <a:noFill/>
        </p:spPr>
        <p:txBody>
          <a:bodyPr wrap="square" lIns="0" rIns="0" rtlCol="0" anchor="b">
            <a:spAutoFit/>
          </a:bodyPr>
          <a:lstStyle/>
          <a:p>
            <a:pPr algn="ctr"/>
            <a:r>
              <a:rPr lang="es-MX" sz="1000" b="1" noProof="1">
                <a:solidFill>
                  <a:srgbClr val="F36F13"/>
                </a:solidFill>
                <a:latin typeface="Helvetica" panose="020B0604020202020204" pitchFamily="34" charset="0"/>
                <a:cs typeface="Helvetica" panose="020B0604020202020204" pitchFamily="34" charset="0"/>
              </a:rPr>
              <a:t>Fortalecimiento organizacional  y simplificación de procesos </a:t>
            </a:r>
          </a:p>
        </p:txBody>
      </p:sp>
      <p:sp>
        <p:nvSpPr>
          <p:cNvPr id="151" name="TextBox 34">
            <a:extLst>
              <a:ext uri="{FF2B5EF4-FFF2-40B4-BE49-F238E27FC236}">
                <a16:creationId xmlns:a16="http://schemas.microsoft.com/office/drawing/2014/main" id="{C0A0B062-B2F9-4EAC-90DF-B527DAA7B2E7}"/>
              </a:ext>
            </a:extLst>
          </p:cNvPr>
          <p:cNvSpPr txBox="1"/>
          <p:nvPr/>
        </p:nvSpPr>
        <p:spPr>
          <a:xfrm>
            <a:off x="6583249" y="3747737"/>
            <a:ext cx="2194560" cy="246221"/>
          </a:xfrm>
          <a:prstGeom prst="rect">
            <a:avLst/>
          </a:prstGeom>
          <a:noFill/>
        </p:spPr>
        <p:txBody>
          <a:bodyPr wrap="square" lIns="0" rIns="0" rtlCol="0" anchor="b">
            <a:spAutoFit/>
          </a:bodyPr>
          <a:lstStyle/>
          <a:p>
            <a:r>
              <a:rPr lang="en-US" sz="1000" b="1" noProof="1">
                <a:solidFill>
                  <a:srgbClr val="FFDD4B"/>
                </a:solidFill>
                <a:latin typeface="Helvetica" panose="020B0604020202020204" pitchFamily="34" charset="0"/>
                <a:cs typeface="Helvetica" panose="020B0604020202020204" pitchFamily="34" charset="0"/>
              </a:rPr>
              <a:t>Racionalización de trámites</a:t>
            </a:r>
          </a:p>
        </p:txBody>
      </p:sp>
      <p:sp>
        <p:nvSpPr>
          <p:cNvPr id="154" name="TextBox 37">
            <a:extLst>
              <a:ext uri="{FF2B5EF4-FFF2-40B4-BE49-F238E27FC236}">
                <a16:creationId xmlns:a16="http://schemas.microsoft.com/office/drawing/2014/main" id="{3C426266-8362-4DE1-953F-9F6CF67F5B20}"/>
              </a:ext>
            </a:extLst>
          </p:cNvPr>
          <p:cNvSpPr txBox="1"/>
          <p:nvPr/>
        </p:nvSpPr>
        <p:spPr>
          <a:xfrm>
            <a:off x="678743" y="2648970"/>
            <a:ext cx="1240408" cy="246221"/>
          </a:xfrm>
          <a:prstGeom prst="rect">
            <a:avLst/>
          </a:prstGeom>
          <a:noFill/>
        </p:spPr>
        <p:txBody>
          <a:bodyPr wrap="square" lIns="0" rIns="0" rtlCol="0" anchor="b">
            <a:spAutoFit/>
          </a:bodyPr>
          <a:lstStyle/>
          <a:p>
            <a:pPr algn="r"/>
            <a:r>
              <a:rPr lang="en-US" sz="1000" b="1" noProof="1">
                <a:solidFill>
                  <a:srgbClr val="FFE161"/>
                </a:solidFill>
                <a:latin typeface="Helvetica" panose="020B0604020202020204" pitchFamily="34" charset="0"/>
                <a:cs typeface="Helvetica" panose="020B0604020202020204" pitchFamily="34" charset="0"/>
              </a:rPr>
              <a:t>Control interno</a:t>
            </a:r>
          </a:p>
        </p:txBody>
      </p:sp>
      <p:sp>
        <p:nvSpPr>
          <p:cNvPr id="157" name="TextBox 40">
            <a:extLst>
              <a:ext uri="{FF2B5EF4-FFF2-40B4-BE49-F238E27FC236}">
                <a16:creationId xmlns:a16="http://schemas.microsoft.com/office/drawing/2014/main" id="{060BDF45-A91A-4074-9C6B-A546C33F76B8}"/>
              </a:ext>
            </a:extLst>
          </p:cNvPr>
          <p:cNvSpPr txBox="1"/>
          <p:nvPr/>
        </p:nvSpPr>
        <p:spPr>
          <a:xfrm>
            <a:off x="272" y="3670168"/>
            <a:ext cx="2501985" cy="246221"/>
          </a:xfrm>
          <a:prstGeom prst="rect">
            <a:avLst/>
          </a:prstGeom>
          <a:noFill/>
        </p:spPr>
        <p:txBody>
          <a:bodyPr wrap="square" lIns="0" rIns="0" rtlCol="0" anchor="b">
            <a:spAutoFit/>
          </a:bodyPr>
          <a:lstStyle/>
          <a:p>
            <a:pPr algn="r"/>
            <a:r>
              <a:rPr lang="es-MX" sz="1000" b="1" noProof="1">
                <a:solidFill>
                  <a:srgbClr val="F79646"/>
                </a:solidFill>
                <a:latin typeface="Helvetica" panose="020B0604020202020204" pitchFamily="34" charset="0"/>
                <a:cs typeface="Helvetica" panose="020B0604020202020204" pitchFamily="34" charset="0"/>
              </a:rPr>
              <a:t>Gestión del conocimiento y la innovación</a:t>
            </a:r>
          </a:p>
        </p:txBody>
      </p:sp>
      <p:sp>
        <p:nvSpPr>
          <p:cNvPr id="160" name="TextBox 43">
            <a:extLst>
              <a:ext uri="{FF2B5EF4-FFF2-40B4-BE49-F238E27FC236}">
                <a16:creationId xmlns:a16="http://schemas.microsoft.com/office/drawing/2014/main" id="{820C1FDB-B1F9-4805-8176-1E9D0367293A}"/>
              </a:ext>
            </a:extLst>
          </p:cNvPr>
          <p:cNvSpPr txBox="1"/>
          <p:nvPr/>
        </p:nvSpPr>
        <p:spPr>
          <a:xfrm>
            <a:off x="6112994" y="1007025"/>
            <a:ext cx="2194560" cy="246221"/>
          </a:xfrm>
          <a:prstGeom prst="rect">
            <a:avLst/>
          </a:prstGeom>
          <a:noFill/>
        </p:spPr>
        <p:txBody>
          <a:bodyPr wrap="square" lIns="0" rIns="0" rtlCol="0" anchor="b">
            <a:spAutoFit/>
          </a:bodyPr>
          <a:lstStyle/>
          <a:p>
            <a:r>
              <a:rPr lang="en-US" sz="1000" b="1" noProof="1">
                <a:solidFill>
                  <a:srgbClr val="FCCD03"/>
                </a:solidFill>
                <a:latin typeface="Helvetica" panose="020B0604020202020204" pitchFamily="34" charset="0"/>
                <a:cs typeface="Helvetica" panose="020B0604020202020204" pitchFamily="34" charset="0"/>
              </a:rPr>
              <a:t>Gestión del Talento humano </a:t>
            </a:r>
          </a:p>
        </p:txBody>
      </p:sp>
      <p:sp>
        <p:nvSpPr>
          <p:cNvPr id="163" name="TextBox 104">
            <a:extLst>
              <a:ext uri="{FF2B5EF4-FFF2-40B4-BE49-F238E27FC236}">
                <a16:creationId xmlns:a16="http://schemas.microsoft.com/office/drawing/2014/main" id="{CB5F88E0-9EBD-4593-9C07-22A99AEF864A}"/>
              </a:ext>
            </a:extLst>
          </p:cNvPr>
          <p:cNvSpPr txBox="1"/>
          <p:nvPr/>
        </p:nvSpPr>
        <p:spPr>
          <a:xfrm>
            <a:off x="629272" y="1681439"/>
            <a:ext cx="1467470" cy="246221"/>
          </a:xfrm>
          <a:prstGeom prst="rect">
            <a:avLst/>
          </a:prstGeom>
          <a:noFill/>
        </p:spPr>
        <p:txBody>
          <a:bodyPr wrap="square" lIns="0" rIns="0" rtlCol="0" anchor="b">
            <a:spAutoFit/>
          </a:bodyPr>
          <a:lstStyle/>
          <a:p>
            <a:pPr algn="r"/>
            <a:r>
              <a:rPr lang="en-US" sz="1000" b="1" noProof="1">
                <a:solidFill>
                  <a:srgbClr val="558ED5"/>
                </a:solidFill>
                <a:latin typeface="Helvetica" panose="020B0604020202020204" pitchFamily="34" charset="0"/>
                <a:cs typeface="Helvetica" panose="020B0604020202020204" pitchFamily="34" charset="0"/>
              </a:rPr>
              <a:t>Servicio al ciudadano</a:t>
            </a:r>
          </a:p>
        </p:txBody>
      </p:sp>
      <p:sp>
        <p:nvSpPr>
          <p:cNvPr id="166" name="TextBox 112">
            <a:extLst>
              <a:ext uri="{FF2B5EF4-FFF2-40B4-BE49-F238E27FC236}">
                <a16:creationId xmlns:a16="http://schemas.microsoft.com/office/drawing/2014/main" id="{01B23458-F931-4D64-983E-BE473245BE48}"/>
              </a:ext>
            </a:extLst>
          </p:cNvPr>
          <p:cNvSpPr txBox="1"/>
          <p:nvPr/>
        </p:nvSpPr>
        <p:spPr>
          <a:xfrm>
            <a:off x="6948304" y="1691856"/>
            <a:ext cx="903375" cy="246221"/>
          </a:xfrm>
          <a:prstGeom prst="rect">
            <a:avLst/>
          </a:prstGeom>
          <a:noFill/>
        </p:spPr>
        <p:txBody>
          <a:bodyPr wrap="square" lIns="0" rIns="0" rtlCol="0" anchor="b">
            <a:spAutoFit/>
          </a:bodyPr>
          <a:lstStyle/>
          <a:p>
            <a:r>
              <a:rPr lang="en-US" sz="1000" b="1" noProof="1">
                <a:solidFill>
                  <a:srgbClr val="17375E"/>
                </a:solidFill>
                <a:latin typeface="Helvetica" panose="020B0604020202020204" pitchFamily="34" charset="0"/>
                <a:cs typeface="Helvetica" panose="020B0604020202020204" pitchFamily="34" charset="0"/>
              </a:rPr>
              <a:t>Integridad </a:t>
            </a:r>
          </a:p>
        </p:txBody>
      </p:sp>
      <p:sp>
        <p:nvSpPr>
          <p:cNvPr id="169" name="TextBox 59">
            <a:extLst>
              <a:ext uri="{FF2B5EF4-FFF2-40B4-BE49-F238E27FC236}">
                <a16:creationId xmlns:a16="http://schemas.microsoft.com/office/drawing/2014/main" id="{93715247-C252-4266-8045-8B9A42291F94}"/>
              </a:ext>
            </a:extLst>
          </p:cNvPr>
          <p:cNvSpPr txBox="1"/>
          <p:nvPr/>
        </p:nvSpPr>
        <p:spPr>
          <a:xfrm>
            <a:off x="1020845" y="950535"/>
            <a:ext cx="2194560" cy="246221"/>
          </a:xfrm>
          <a:prstGeom prst="rect">
            <a:avLst/>
          </a:prstGeom>
          <a:noFill/>
        </p:spPr>
        <p:txBody>
          <a:bodyPr wrap="square" lIns="0" rIns="0" rtlCol="0" anchor="b">
            <a:spAutoFit/>
          </a:bodyPr>
          <a:lstStyle/>
          <a:p>
            <a:pPr algn="r"/>
            <a:r>
              <a:rPr lang="en-US" sz="1000" b="1" noProof="1">
                <a:solidFill>
                  <a:srgbClr val="F9B073"/>
                </a:solidFill>
                <a:latin typeface="Helvetica" panose="020B0604020202020204" pitchFamily="34" charset="0"/>
                <a:cs typeface="Helvetica" panose="020B0604020202020204" pitchFamily="34" charset="0"/>
              </a:rPr>
              <a:t>Compras y Contratación Pública</a:t>
            </a:r>
          </a:p>
        </p:txBody>
      </p:sp>
      <p:sp>
        <p:nvSpPr>
          <p:cNvPr id="172" name="TextBox 145">
            <a:extLst>
              <a:ext uri="{FF2B5EF4-FFF2-40B4-BE49-F238E27FC236}">
                <a16:creationId xmlns:a16="http://schemas.microsoft.com/office/drawing/2014/main" id="{D053C5BF-A755-4BFC-8947-F47AFAD4D671}"/>
              </a:ext>
            </a:extLst>
          </p:cNvPr>
          <p:cNvSpPr txBox="1"/>
          <p:nvPr/>
        </p:nvSpPr>
        <p:spPr>
          <a:xfrm>
            <a:off x="3110919" y="4403639"/>
            <a:ext cx="2920486" cy="246221"/>
          </a:xfrm>
          <a:prstGeom prst="rect">
            <a:avLst/>
          </a:prstGeom>
          <a:noFill/>
        </p:spPr>
        <p:txBody>
          <a:bodyPr wrap="square" lIns="0" rIns="0" rtlCol="0" anchor="b">
            <a:spAutoFit/>
          </a:bodyPr>
          <a:lstStyle/>
          <a:p>
            <a:pPr algn="ctr"/>
            <a:r>
              <a:rPr lang="es-MX" sz="1000" b="1" noProof="1">
                <a:solidFill>
                  <a:srgbClr val="245794"/>
                </a:solidFill>
                <a:latin typeface="Helvetica" panose="020B0604020202020204" pitchFamily="34" charset="0"/>
                <a:cs typeface="Helvetica" panose="020B0604020202020204" pitchFamily="34" charset="0"/>
              </a:rPr>
              <a:t>Participación ciudadana en la gestión pública</a:t>
            </a:r>
          </a:p>
        </p:txBody>
      </p:sp>
      <p:sp>
        <p:nvSpPr>
          <p:cNvPr id="174" name="Freeform: Shape 147">
            <a:extLst>
              <a:ext uri="{FF2B5EF4-FFF2-40B4-BE49-F238E27FC236}">
                <a16:creationId xmlns:a16="http://schemas.microsoft.com/office/drawing/2014/main" id="{A1F24F54-24AF-4B99-8077-7D5224850D32}"/>
              </a:ext>
            </a:extLst>
          </p:cNvPr>
          <p:cNvSpPr/>
          <p:nvPr/>
        </p:nvSpPr>
        <p:spPr>
          <a:xfrm>
            <a:off x="3505199" y="1521230"/>
            <a:ext cx="2133604" cy="2102622"/>
          </a:xfrm>
          <a:custGeom>
            <a:avLst/>
            <a:gdLst>
              <a:gd name="connsiteX0" fmla="*/ 1424017 w 2844805"/>
              <a:gd name="connsiteY0" fmla="*/ 0 h 2803496"/>
              <a:gd name="connsiteX1" fmla="*/ 2349993 w 2844805"/>
              <a:gd name="connsiteY1" fmla="*/ 338170 h 2803496"/>
              <a:gd name="connsiteX2" fmla="*/ 2350997 w 2844805"/>
              <a:gd name="connsiteY2" fmla="*/ 339349 h 2803496"/>
              <a:gd name="connsiteX3" fmla="*/ 2844805 w 2844805"/>
              <a:gd name="connsiteY3" fmla="*/ 1193981 h 2803496"/>
              <a:gd name="connsiteX4" fmla="*/ 2674229 w 2844805"/>
              <a:gd name="connsiteY4" fmla="*/ 2163676 h 2803496"/>
              <a:gd name="connsiteX5" fmla="*/ 2673595 w 2844805"/>
              <a:gd name="connsiteY5" fmla="*/ 2164411 h 2803496"/>
              <a:gd name="connsiteX6" fmla="*/ 1915757 w 2844805"/>
              <a:gd name="connsiteY6" fmla="*/ 2798573 h 2803496"/>
              <a:gd name="connsiteX7" fmla="*/ 1926590 w 2844805"/>
              <a:gd name="connsiteY7" fmla="*/ 2798134 h 2803496"/>
              <a:gd name="connsiteX8" fmla="*/ 1915402 w 2844805"/>
              <a:gd name="connsiteY8" fmla="*/ 2799871 h 2803496"/>
              <a:gd name="connsiteX9" fmla="*/ 925993 w 2844805"/>
              <a:gd name="connsiteY9" fmla="*/ 2799871 h 2803496"/>
              <a:gd name="connsiteX10" fmla="*/ 930058 w 2844805"/>
              <a:gd name="connsiteY10" fmla="*/ 2803496 h 2803496"/>
              <a:gd name="connsiteX11" fmla="*/ 924028 w 2844805"/>
              <a:gd name="connsiteY11" fmla="*/ 2799872 h 2803496"/>
              <a:gd name="connsiteX12" fmla="*/ 171398 w 2844805"/>
              <a:gd name="connsiteY12" fmla="*/ 2167445 h 2803496"/>
              <a:gd name="connsiteX13" fmla="*/ 170777 w 2844805"/>
              <a:gd name="connsiteY13" fmla="*/ 2165680 h 2803496"/>
              <a:gd name="connsiteX14" fmla="*/ 0 w 2844805"/>
              <a:gd name="connsiteY14" fmla="*/ 1194715 h 2803496"/>
              <a:gd name="connsiteX15" fmla="*/ 937 w 2844805"/>
              <a:gd name="connsiteY15" fmla="*/ 1192140 h 2803496"/>
              <a:gd name="connsiteX16" fmla="*/ 489597 w 2844805"/>
              <a:gd name="connsiteY16" fmla="*/ 340899 h 2803496"/>
              <a:gd name="connsiteX17" fmla="*/ 491851 w 2844805"/>
              <a:gd name="connsiteY17" fmla="*/ 339564 h 2803496"/>
              <a:gd name="connsiteX18" fmla="*/ 1420936 w 2844805"/>
              <a:gd name="connsiteY18" fmla="*/ 252 h 280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4805" h="2803496">
                <a:moveTo>
                  <a:pt x="1424017" y="0"/>
                </a:moveTo>
                <a:lnTo>
                  <a:pt x="2349993" y="338170"/>
                </a:lnTo>
                <a:lnTo>
                  <a:pt x="2350997" y="339349"/>
                </a:lnTo>
                <a:lnTo>
                  <a:pt x="2844805" y="1193981"/>
                </a:lnTo>
                <a:lnTo>
                  <a:pt x="2674229" y="2163676"/>
                </a:lnTo>
                <a:lnTo>
                  <a:pt x="2673595" y="2164411"/>
                </a:lnTo>
                <a:lnTo>
                  <a:pt x="1915757" y="2798573"/>
                </a:lnTo>
                <a:lnTo>
                  <a:pt x="1926590" y="2798134"/>
                </a:lnTo>
                <a:lnTo>
                  <a:pt x="1915402" y="2799871"/>
                </a:lnTo>
                <a:lnTo>
                  <a:pt x="925993" y="2799871"/>
                </a:lnTo>
                <a:lnTo>
                  <a:pt x="930058" y="2803496"/>
                </a:lnTo>
                <a:lnTo>
                  <a:pt x="924028" y="2799872"/>
                </a:lnTo>
                <a:lnTo>
                  <a:pt x="171398" y="2167445"/>
                </a:lnTo>
                <a:lnTo>
                  <a:pt x="170777" y="2165680"/>
                </a:lnTo>
                <a:lnTo>
                  <a:pt x="0" y="1194715"/>
                </a:lnTo>
                <a:lnTo>
                  <a:pt x="937" y="1192140"/>
                </a:lnTo>
                <a:lnTo>
                  <a:pt x="489597" y="340899"/>
                </a:lnTo>
                <a:lnTo>
                  <a:pt x="491851" y="339564"/>
                </a:lnTo>
                <a:lnTo>
                  <a:pt x="1420936" y="2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5" name="Freeform: Shape 148">
            <a:extLst>
              <a:ext uri="{FF2B5EF4-FFF2-40B4-BE49-F238E27FC236}">
                <a16:creationId xmlns:a16="http://schemas.microsoft.com/office/drawing/2014/main" id="{C33CCDED-4E9F-41B6-AC73-DD2074C76551}"/>
              </a:ext>
            </a:extLst>
          </p:cNvPr>
          <p:cNvSpPr/>
          <p:nvPr/>
        </p:nvSpPr>
        <p:spPr>
          <a:xfrm>
            <a:off x="4166994" y="2173417"/>
            <a:ext cx="810012" cy="798250"/>
          </a:xfrm>
          <a:custGeom>
            <a:avLst/>
            <a:gdLst>
              <a:gd name="connsiteX0" fmla="*/ 1424017 w 2844805"/>
              <a:gd name="connsiteY0" fmla="*/ 0 h 2803496"/>
              <a:gd name="connsiteX1" fmla="*/ 2349993 w 2844805"/>
              <a:gd name="connsiteY1" fmla="*/ 338170 h 2803496"/>
              <a:gd name="connsiteX2" fmla="*/ 2350997 w 2844805"/>
              <a:gd name="connsiteY2" fmla="*/ 339349 h 2803496"/>
              <a:gd name="connsiteX3" fmla="*/ 2844805 w 2844805"/>
              <a:gd name="connsiteY3" fmla="*/ 1193981 h 2803496"/>
              <a:gd name="connsiteX4" fmla="*/ 2674229 w 2844805"/>
              <a:gd name="connsiteY4" fmla="*/ 2163676 h 2803496"/>
              <a:gd name="connsiteX5" fmla="*/ 2673595 w 2844805"/>
              <a:gd name="connsiteY5" fmla="*/ 2164411 h 2803496"/>
              <a:gd name="connsiteX6" fmla="*/ 1915757 w 2844805"/>
              <a:gd name="connsiteY6" fmla="*/ 2798573 h 2803496"/>
              <a:gd name="connsiteX7" fmla="*/ 1926590 w 2844805"/>
              <a:gd name="connsiteY7" fmla="*/ 2798134 h 2803496"/>
              <a:gd name="connsiteX8" fmla="*/ 1915402 w 2844805"/>
              <a:gd name="connsiteY8" fmla="*/ 2799871 h 2803496"/>
              <a:gd name="connsiteX9" fmla="*/ 925993 w 2844805"/>
              <a:gd name="connsiteY9" fmla="*/ 2799871 h 2803496"/>
              <a:gd name="connsiteX10" fmla="*/ 930058 w 2844805"/>
              <a:gd name="connsiteY10" fmla="*/ 2803496 h 2803496"/>
              <a:gd name="connsiteX11" fmla="*/ 924028 w 2844805"/>
              <a:gd name="connsiteY11" fmla="*/ 2799872 h 2803496"/>
              <a:gd name="connsiteX12" fmla="*/ 171398 w 2844805"/>
              <a:gd name="connsiteY12" fmla="*/ 2167445 h 2803496"/>
              <a:gd name="connsiteX13" fmla="*/ 170777 w 2844805"/>
              <a:gd name="connsiteY13" fmla="*/ 2165680 h 2803496"/>
              <a:gd name="connsiteX14" fmla="*/ 0 w 2844805"/>
              <a:gd name="connsiteY14" fmla="*/ 1194715 h 2803496"/>
              <a:gd name="connsiteX15" fmla="*/ 937 w 2844805"/>
              <a:gd name="connsiteY15" fmla="*/ 1192140 h 2803496"/>
              <a:gd name="connsiteX16" fmla="*/ 489597 w 2844805"/>
              <a:gd name="connsiteY16" fmla="*/ 340899 h 2803496"/>
              <a:gd name="connsiteX17" fmla="*/ 491851 w 2844805"/>
              <a:gd name="connsiteY17" fmla="*/ 339564 h 2803496"/>
              <a:gd name="connsiteX18" fmla="*/ 1420936 w 2844805"/>
              <a:gd name="connsiteY18" fmla="*/ 252 h 280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4805" h="2803496">
                <a:moveTo>
                  <a:pt x="1424017" y="0"/>
                </a:moveTo>
                <a:lnTo>
                  <a:pt x="2349993" y="338170"/>
                </a:lnTo>
                <a:lnTo>
                  <a:pt x="2350997" y="339349"/>
                </a:lnTo>
                <a:lnTo>
                  <a:pt x="2844805" y="1193981"/>
                </a:lnTo>
                <a:lnTo>
                  <a:pt x="2674229" y="2163676"/>
                </a:lnTo>
                <a:lnTo>
                  <a:pt x="2673595" y="2164411"/>
                </a:lnTo>
                <a:lnTo>
                  <a:pt x="1915757" y="2798573"/>
                </a:lnTo>
                <a:lnTo>
                  <a:pt x="1926590" y="2798134"/>
                </a:lnTo>
                <a:lnTo>
                  <a:pt x="1915402" y="2799871"/>
                </a:lnTo>
                <a:lnTo>
                  <a:pt x="925993" y="2799871"/>
                </a:lnTo>
                <a:lnTo>
                  <a:pt x="930058" y="2803496"/>
                </a:lnTo>
                <a:lnTo>
                  <a:pt x="924028" y="2799872"/>
                </a:lnTo>
                <a:lnTo>
                  <a:pt x="171398" y="2167445"/>
                </a:lnTo>
                <a:lnTo>
                  <a:pt x="170777" y="2165680"/>
                </a:lnTo>
                <a:lnTo>
                  <a:pt x="0" y="1194715"/>
                </a:lnTo>
                <a:lnTo>
                  <a:pt x="937" y="1192140"/>
                </a:lnTo>
                <a:lnTo>
                  <a:pt x="489597" y="340899"/>
                </a:lnTo>
                <a:lnTo>
                  <a:pt x="491851" y="339564"/>
                </a:lnTo>
                <a:lnTo>
                  <a:pt x="1420936" y="252"/>
                </a:lnTo>
                <a:close/>
              </a:path>
            </a:pathLst>
          </a:cu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cxnSp>
        <p:nvCxnSpPr>
          <p:cNvPr id="176" name="Straight Connector 149">
            <a:extLst>
              <a:ext uri="{FF2B5EF4-FFF2-40B4-BE49-F238E27FC236}">
                <a16:creationId xmlns:a16="http://schemas.microsoft.com/office/drawing/2014/main" id="{457D8DF7-C9E5-4BCA-B785-FFBDB588E1BF}"/>
              </a:ext>
            </a:extLst>
          </p:cNvPr>
          <p:cNvCxnSpPr>
            <a:cxnSpLocks/>
            <a:stCxn id="194" idx="3"/>
            <a:endCxn id="175" idx="17"/>
          </p:cNvCxnSpPr>
          <p:nvPr/>
        </p:nvCxnSpPr>
        <p:spPr>
          <a:xfrm>
            <a:off x="3920953" y="1828436"/>
            <a:ext cx="386088" cy="441666"/>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7" name="Straight Connector 150">
            <a:extLst>
              <a:ext uri="{FF2B5EF4-FFF2-40B4-BE49-F238E27FC236}">
                <a16:creationId xmlns:a16="http://schemas.microsoft.com/office/drawing/2014/main" id="{00116C97-1889-45B2-8A0F-3E0323195FCF}"/>
              </a:ext>
            </a:extLst>
          </p:cNvPr>
          <p:cNvCxnSpPr>
            <a:cxnSpLocks/>
            <a:stCxn id="186" idx="3"/>
            <a:endCxn id="175" idx="0"/>
          </p:cNvCxnSpPr>
          <p:nvPr/>
        </p:nvCxnSpPr>
        <p:spPr>
          <a:xfrm flipH="1">
            <a:off x="4572460" y="1590509"/>
            <a:ext cx="1646" cy="582908"/>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8" name="Straight Connector 151">
            <a:extLst>
              <a:ext uri="{FF2B5EF4-FFF2-40B4-BE49-F238E27FC236}">
                <a16:creationId xmlns:a16="http://schemas.microsoft.com/office/drawing/2014/main" id="{A1D75DA4-D2D6-4B07-92C5-22B294A76E6E}"/>
              </a:ext>
            </a:extLst>
          </p:cNvPr>
          <p:cNvCxnSpPr>
            <a:cxnSpLocks/>
            <a:stCxn id="187" idx="4"/>
            <a:endCxn id="175" idx="2"/>
          </p:cNvCxnSpPr>
          <p:nvPr/>
        </p:nvCxnSpPr>
        <p:spPr>
          <a:xfrm flipH="1">
            <a:off x="4836402" y="1828285"/>
            <a:ext cx="387225" cy="441756"/>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9" name="Straight Connector 152">
            <a:extLst>
              <a:ext uri="{FF2B5EF4-FFF2-40B4-BE49-F238E27FC236}">
                <a16:creationId xmlns:a16="http://schemas.microsoft.com/office/drawing/2014/main" id="{18BD947C-E30A-4B88-AFA6-9BB73C400114}"/>
              </a:ext>
            </a:extLst>
          </p:cNvPr>
          <p:cNvCxnSpPr>
            <a:cxnSpLocks/>
            <a:endCxn id="175" idx="3"/>
          </p:cNvCxnSpPr>
          <p:nvPr/>
        </p:nvCxnSpPr>
        <p:spPr>
          <a:xfrm flipH="1">
            <a:off x="4977006" y="2428545"/>
            <a:ext cx="608606" cy="84839"/>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80" name="Straight Connector 153">
            <a:extLst>
              <a:ext uri="{FF2B5EF4-FFF2-40B4-BE49-F238E27FC236}">
                <a16:creationId xmlns:a16="http://schemas.microsoft.com/office/drawing/2014/main" id="{C949F175-FD21-47F5-8651-8F8355F40189}"/>
              </a:ext>
            </a:extLst>
          </p:cNvPr>
          <p:cNvCxnSpPr>
            <a:cxnSpLocks/>
            <a:stCxn id="189" idx="3"/>
            <a:endCxn id="175" idx="5"/>
          </p:cNvCxnSpPr>
          <p:nvPr/>
        </p:nvCxnSpPr>
        <p:spPr>
          <a:xfrm flipH="1" flipV="1">
            <a:off x="4928257" y="2789698"/>
            <a:ext cx="521410" cy="317380"/>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81" name="Straight Connector 154">
            <a:extLst>
              <a:ext uri="{FF2B5EF4-FFF2-40B4-BE49-F238E27FC236}">
                <a16:creationId xmlns:a16="http://schemas.microsoft.com/office/drawing/2014/main" id="{8BE6CD13-B18D-4F20-B01D-B306A67A04B8}"/>
              </a:ext>
            </a:extLst>
          </p:cNvPr>
          <p:cNvCxnSpPr>
            <a:cxnSpLocks/>
            <a:stCxn id="190" idx="3"/>
            <a:endCxn id="175" idx="6"/>
          </p:cNvCxnSpPr>
          <p:nvPr/>
        </p:nvCxnSpPr>
        <p:spPr>
          <a:xfrm flipH="1" flipV="1">
            <a:off x="4712476" y="2970265"/>
            <a:ext cx="205937" cy="582070"/>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82" name="Straight Connector 155">
            <a:extLst>
              <a:ext uri="{FF2B5EF4-FFF2-40B4-BE49-F238E27FC236}">
                <a16:creationId xmlns:a16="http://schemas.microsoft.com/office/drawing/2014/main" id="{AE150442-BAC2-4095-98E2-38EE56EB6AD9}"/>
              </a:ext>
            </a:extLst>
          </p:cNvPr>
          <p:cNvCxnSpPr>
            <a:cxnSpLocks/>
            <a:stCxn id="191" idx="3"/>
            <a:endCxn id="175" idx="9"/>
          </p:cNvCxnSpPr>
          <p:nvPr/>
        </p:nvCxnSpPr>
        <p:spPr>
          <a:xfrm flipV="1">
            <a:off x="4223772" y="2970635"/>
            <a:ext cx="206884" cy="581701"/>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83" name="Straight Connector 156">
            <a:extLst>
              <a:ext uri="{FF2B5EF4-FFF2-40B4-BE49-F238E27FC236}">
                <a16:creationId xmlns:a16="http://schemas.microsoft.com/office/drawing/2014/main" id="{090B1A36-D3A4-48C3-A1B9-2721DC5ABBE9}"/>
              </a:ext>
            </a:extLst>
          </p:cNvPr>
          <p:cNvCxnSpPr>
            <a:cxnSpLocks/>
            <a:stCxn id="192" idx="3"/>
            <a:endCxn id="175" idx="12"/>
          </p:cNvCxnSpPr>
          <p:nvPr/>
        </p:nvCxnSpPr>
        <p:spPr>
          <a:xfrm flipV="1">
            <a:off x="3695982" y="2790561"/>
            <a:ext cx="519815" cy="317406"/>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84" name="Straight Connector 157">
            <a:extLst>
              <a:ext uri="{FF2B5EF4-FFF2-40B4-BE49-F238E27FC236}">
                <a16:creationId xmlns:a16="http://schemas.microsoft.com/office/drawing/2014/main" id="{797CB844-EFB2-42C5-9BD9-EC8D8A91C3A1}"/>
              </a:ext>
            </a:extLst>
          </p:cNvPr>
          <p:cNvCxnSpPr>
            <a:cxnSpLocks/>
            <a:endCxn id="175" idx="14"/>
          </p:cNvCxnSpPr>
          <p:nvPr/>
        </p:nvCxnSpPr>
        <p:spPr>
          <a:xfrm>
            <a:off x="3574272" y="2437243"/>
            <a:ext cx="592723" cy="76349"/>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grpSp>
        <p:nvGrpSpPr>
          <p:cNvPr id="185" name="Group 3">
            <a:extLst>
              <a:ext uri="{FF2B5EF4-FFF2-40B4-BE49-F238E27FC236}">
                <a16:creationId xmlns:a16="http://schemas.microsoft.com/office/drawing/2014/main" id="{4057686A-9263-499C-A413-E7CD57BC4388}"/>
              </a:ext>
            </a:extLst>
          </p:cNvPr>
          <p:cNvGrpSpPr/>
          <p:nvPr/>
        </p:nvGrpSpPr>
        <p:grpSpPr>
          <a:xfrm>
            <a:off x="3038858" y="1063940"/>
            <a:ext cx="3066284" cy="3017204"/>
            <a:chOff x="4051811" y="1418586"/>
            <a:chExt cx="4088378" cy="4022939"/>
          </a:xfrm>
        </p:grpSpPr>
        <p:sp>
          <p:nvSpPr>
            <p:cNvPr id="186" name="Shape">
              <a:extLst>
                <a:ext uri="{FF2B5EF4-FFF2-40B4-BE49-F238E27FC236}">
                  <a16:creationId xmlns:a16="http://schemas.microsoft.com/office/drawing/2014/main" id="{74E1A492-F15E-4A12-B537-9734A0D303C6}"/>
                </a:ext>
              </a:extLst>
            </p:cNvPr>
            <p:cNvSpPr/>
            <p:nvPr/>
          </p:nvSpPr>
          <p:spPr>
            <a:xfrm>
              <a:off x="4765695" y="1418586"/>
              <a:ext cx="2201135" cy="1019097"/>
            </a:xfrm>
            <a:custGeom>
              <a:avLst/>
              <a:gdLst>
                <a:gd name="connsiteX0" fmla="*/ 13082 w 21600"/>
                <a:gd name="connsiteY0" fmla="*/ 0 h 21600"/>
                <a:gd name="connsiteX1" fmla="*/ 17087 w 21600"/>
                <a:gd name="connsiteY1" fmla="*/ 10320 h 21600"/>
                <a:gd name="connsiteX2" fmla="*/ 21600 w 21600"/>
                <a:gd name="connsiteY2" fmla="*/ 21600 h 21600"/>
                <a:gd name="connsiteX3" fmla="*/ 13082 w 21600"/>
                <a:gd name="connsiteY3" fmla="*/ 14881 h 21600"/>
                <a:gd name="connsiteX4" fmla="*/ 0 w 21600"/>
                <a:gd name="connsiteY4" fmla="*/ 10235 h 21600"/>
                <a:gd name="connsiteX5" fmla="*/ 13082 w 21600"/>
                <a:gd name="connsiteY5" fmla="*/ 0 h 21600"/>
                <a:gd name="connsiteX0" fmla="*/ 13082 w 21600"/>
                <a:gd name="connsiteY0" fmla="*/ 0 h 21600"/>
                <a:gd name="connsiteX1" fmla="*/ 18018 w 21600"/>
                <a:gd name="connsiteY1" fmla="*/ 8937 h 21600"/>
                <a:gd name="connsiteX2" fmla="*/ 21600 w 21600"/>
                <a:gd name="connsiteY2" fmla="*/ 21600 h 21600"/>
                <a:gd name="connsiteX3" fmla="*/ 13082 w 21600"/>
                <a:gd name="connsiteY3" fmla="*/ 14881 h 21600"/>
                <a:gd name="connsiteX4" fmla="*/ 0 w 21600"/>
                <a:gd name="connsiteY4" fmla="*/ 10235 h 21600"/>
                <a:gd name="connsiteX5" fmla="*/ 13082 w 21600"/>
                <a:gd name="connsiteY5" fmla="*/ 0 h 21600"/>
                <a:gd name="connsiteX0" fmla="*/ 13082 w 21600"/>
                <a:gd name="connsiteY0" fmla="*/ 0 h 21600"/>
                <a:gd name="connsiteX1" fmla="*/ 18018 w 21600"/>
                <a:gd name="connsiteY1" fmla="*/ 8937 h 21600"/>
                <a:gd name="connsiteX2" fmla="*/ 21600 w 21600"/>
                <a:gd name="connsiteY2" fmla="*/ 21600 h 21600"/>
                <a:gd name="connsiteX3" fmla="*/ 13082 w 21600"/>
                <a:gd name="connsiteY3" fmla="*/ 14881 h 21600"/>
                <a:gd name="connsiteX4" fmla="*/ 5764 w 21600"/>
                <a:gd name="connsiteY4" fmla="*/ 12329 h 21600"/>
                <a:gd name="connsiteX5" fmla="*/ 0 w 21600"/>
                <a:gd name="connsiteY5" fmla="*/ 10235 h 21600"/>
                <a:gd name="connsiteX6" fmla="*/ 13082 w 21600"/>
                <a:gd name="connsiteY6" fmla="*/ 0 h 21600"/>
                <a:gd name="connsiteX0" fmla="*/ 13082 w 21600"/>
                <a:gd name="connsiteY0" fmla="*/ 0 h 21600"/>
                <a:gd name="connsiteX1" fmla="*/ 18018 w 21600"/>
                <a:gd name="connsiteY1" fmla="*/ 8937 h 21600"/>
                <a:gd name="connsiteX2" fmla="*/ 21600 w 21600"/>
                <a:gd name="connsiteY2" fmla="*/ 21600 h 21600"/>
                <a:gd name="connsiteX3" fmla="*/ 13082 w 21600"/>
                <a:gd name="connsiteY3" fmla="*/ 14881 h 21600"/>
                <a:gd name="connsiteX4" fmla="*/ 5390 w 21600"/>
                <a:gd name="connsiteY4" fmla="*/ 14213 h 21600"/>
                <a:gd name="connsiteX5" fmla="*/ 0 w 21600"/>
                <a:gd name="connsiteY5" fmla="*/ 10235 h 21600"/>
                <a:gd name="connsiteX6" fmla="*/ 13082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extrusionOk="0">
                  <a:moveTo>
                    <a:pt x="13082" y="0"/>
                  </a:moveTo>
                  <a:lnTo>
                    <a:pt x="18018" y="8937"/>
                  </a:lnTo>
                  <a:lnTo>
                    <a:pt x="21600" y="21600"/>
                  </a:lnTo>
                  <a:lnTo>
                    <a:pt x="13082" y="14881"/>
                  </a:lnTo>
                  <a:lnTo>
                    <a:pt x="5390" y="14213"/>
                  </a:lnTo>
                  <a:lnTo>
                    <a:pt x="0" y="10235"/>
                  </a:lnTo>
                  <a:lnTo>
                    <a:pt x="13082" y="0"/>
                  </a:lnTo>
                  <a:close/>
                </a:path>
              </a:pathLst>
            </a:custGeom>
            <a:solidFill>
              <a:srgbClr val="F9B07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7" name="Shape">
              <a:extLst>
                <a:ext uri="{FF2B5EF4-FFF2-40B4-BE49-F238E27FC236}">
                  <a16:creationId xmlns:a16="http://schemas.microsoft.com/office/drawing/2014/main" id="{98E7A1F8-73C6-4B78-819F-8D7A73D7BA8A}"/>
                </a:ext>
              </a:extLst>
            </p:cNvPr>
            <p:cNvSpPr/>
            <p:nvPr/>
          </p:nvSpPr>
          <p:spPr>
            <a:xfrm>
              <a:off x="6096826" y="1418586"/>
              <a:ext cx="1442302" cy="1819473"/>
            </a:xfrm>
            <a:custGeom>
              <a:avLst/>
              <a:gdLst>
                <a:gd name="connsiteX0" fmla="*/ 0 w 23215"/>
                <a:gd name="connsiteY0" fmla="*/ 0 h 21606"/>
                <a:gd name="connsiteX1" fmla="*/ 21600 w 23215"/>
                <a:gd name="connsiteY1" fmla="*/ 5734 h 21606"/>
                <a:gd name="connsiteX2" fmla="*/ 21639 w 23215"/>
                <a:gd name="connsiteY2" fmla="*/ 13461 h 21606"/>
                <a:gd name="connsiteX3" fmla="*/ 21552 w 23215"/>
                <a:gd name="connsiteY3" fmla="*/ 21600 h 21606"/>
                <a:gd name="connsiteX4" fmla="*/ 14064 w 23215"/>
                <a:gd name="connsiteY4" fmla="*/ 12102 h 21606"/>
                <a:gd name="connsiteX5" fmla="*/ 0 w 23215"/>
                <a:gd name="connsiteY5" fmla="*/ 0 h 21606"/>
                <a:gd name="connsiteX0" fmla="*/ 0 w 22134"/>
                <a:gd name="connsiteY0" fmla="*/ 0 h 21606"/>
                <a:gd name="connsiteX1" fmla="*/ 21600 w 22134"/>
                <a:gd name="connsiteY1" fmla="*/ 5734 h 21606"/>
                <a:gd name="connsiteX2" fmla="*/ 21639 w 22134"/>
                <a:gd name="connsiteY2" fmla="*/ 13461 h 21606"/>
                <a:gd name="connsiteX3" fmla="*/ 21552 w 22134"/>
                <a:gd name="connsiteY3" fmla="*/ 21600 h 21606"/>
                <a:gd name="connsiteX4" fmla="*/ 14064 w 22134"/>
                <a:gd name="connsiteY4" fmla="*/ 12102 h 21606"/>
                <a:gd name="connsiteX5" fmla="*/ 0 w 22134"/>
                <a:gd name="connsiteY5" fmla="*/ 0 h 21606"/>
                <a:gd name="connsiteX0" fmla="*/ 0 w 23369"/>
                <a:gd name="connsiteY0" fmla="*/ 0 h 21606"/>
                <a:gd name="connsiteX1" fmla="*/ 21600 w 23369"/>
                <a:gd name="connsiteY1" fmla="*/ 5734 h 21606"/>
                <a:gd name="connsiteX2" fmla="*/ 23369 w 23369"/>
                <a:gd name="connsiteY2" fmla="*/ 13461 h 21606"/>
                <a:gd name="connsiteX3" fmla="*/ 21552 w 23369"/>
                <a:gd name="connsiteY3" fmla="*/ 21600 h 21606"/>
                <a:gd name="connsiteX4" fmla="*/ 14064 w 23369"/>
                <a:gd name="connsiteY4" fmla="*/ 12102 h 21606"/>
                <a:gd name="connsiteX5" fmla="*/ 0 w 23369"/>
                <a:gd name="connsiteY5" fmla="*/ 0 h 2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69" h="21606" extrusionOk="0">
                  <a:moveTo>
                    <a:pt x="0" y="0"/>
                  </a:moveTo>
                  <a:lnTo>
                    <a:pt x="21600" y="5734"/>
                  </a:lnTo>
                  <a:cubicBezTo>
                    <a:pt x="21747" y="10091"/>
                    <a:pt x="23377" y="10817"/>
                    <a:pt x="23369" y="13461"/>
                  </a:cubicBezTo>
                  <a:cubicBezTo>
                    <a:pt x="23361" y="16105"/>
                    <a:pt x="22815" y="21827"/>
                    <a:pt x="21552" y="21600"/>
                  </a:cubicBezTo>
                  <a:lnTo>
                    <a:pt x="14064" y="12102"/>
                  </a:lnTo>
                  <a:lnTo>
                    <a:pt x="0" y="0"/>
                  </a:lnTo>
                  <a:close/>
                </a:path>
              </a:pathLst>
            </a:custGeom>
            <a:solidFill>
              <a:srgbClr val="FCCD0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8" name="Shape">
              <a:extLst>
                <a:ext uri="{FF2B5EF4-FFF2-40B4-BE49-F238E27FC236}">
                  <a16:creationId xmlns:a16="http://schemas.microsoft.com/office/drawing/2014/main" id="{7D5DB4A8-D8CC-4257-A20E-200CD133ED25}"/>
                </a:ext>
              </a:extLst>
            </p:cNvPr>
            <p:cNvSpPr/>
            <p:nvPr/>
          </p:nvSpPr>
          <p:spPr>
            <a:xfrm>
              <a:off x="7266249" y="1899728"/>
              <a:ext cx="873940" cy="2245571"/>
            </a:xfrm>
            <a:custGeom>
              <a:avLst/>
              <a:gdLst>
                <a:gd name="connsiteX0" fmla="*/ 21600 w 21600"/>
                <a:gd name="connsiteY0" fmla="*/ 11854 h 21600"/>
                <a:gd name="connsiteX1" fmla="*/ 11568 w 21600"/>
                <a:gd name="connsiteY1" fmla="*/ 16542 h 21600"/>
                <a:gd name="connsiteX2" fmla="*/ 0 w 21600"/>
                <a:gd name="connsiteY2" fmla="*/ 21600 h 21600"/>
                <a:gd name="connsiteX3" fmla="*/ 3954 w 21600"/>
                <a:gd name="connsiteY3" fmla="*/ 12852 h 21600"/>
                <a:gd name="connsiteX4" fmla="*/ 4027 w 21600"/>
                <a:gd name="connsiteY4" fmla="*/ 0 h 21600"/>
                <a:gd name="connsiteX5" fmla="*/ 21600 w 21600"/>
                <a:gd name="connsiteY5" fmla="*/ 11854 h 21600"/>
                <a:gd name="connsiteX0" fmla="*/ 21600 w 21600"/>
                <a:gd name="connsiteY0" fmla="*/ 11854 h 21600"/>
                <a:gd name="connsiteX1" fmla="*/ 15492 w 21600"/>
                <a:gd name="connsiteY1" fmla="*/ 17641 h 21600"/>
                <a:gd name="connsiteX2" fmla="*/ 0 w 21600"/>
                <a:gd name="connsiteY2" fmla="*/ 21600 h 21600"/>
                <a:gd name="connsiteX3" fmla="*/ 3954 w 21600"/>
                <a:gd name="connsiteY3" fmla="*/ 12852 h 21600"/>
                <a:gd name="connsiteX4" fmla="*/ 4027 w 21600"/>
                <a:gd name="connsiteY4" fmla="*/ 0 h 21600"/>
                <a:gd name="connsiteX5" fmla="*/ 21600 w 21600"/>
                <a:gd name="connsiteY5" fmla="*/ 11854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11854"/>
                  </a:moveTo>
                  <a:lnTo>
                    <a:pt x="15492" y="17641"/>
                  </a:lnTo>
                  <a:lnTo>
                    <a:pt x="0" y="21600"/>
                  </a:lnTo>
                  <a:lnTo>
                    <a:pt x="3954" y="12852"/>
                  </a:lnTo>
                  <a:cubicBezTo>
                    <a:pt x="3978" y="8568"/>
                    <a:pt x="4003" y="4284"/>
                    <a:pt x="4027" y="0"/>
                  </a:cubicBezTo>
                  <a:lnTo>
                    <a:pt x="21600" y="11854"/>
                  </a:lnTo>
                  <a:close/>
                </a:path>
              </a:pathLst>
            </a:custGeom>
            <a:solidFill>
              <a:srgbClr val="17375E"/>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9" name="Shape">
              <a:extLst>
                <a:ext uri="{FF2B5EF4-FFF2-40B4-BE49-F238E27FC236}">
                  <a16:creationId xmlns:a16="http://schemas.microsoft.com/office/drawing/2014/main" id="{67481055-2AC0-4D72-A1E0-F5AFD731B390}"/>
                </a:ext>
              </a:extLst>
            </p:cNvPr>
            <p:cNvSpPr/>
            <p:nvPr/>
          </p:nvSpPr>
          <p:spPr>
            <a:xfrm>
              <a:off x="6558215" y="3129560"/>
              <a:ext cx="1581974" cy="1605674"/>
            </a:xfrm>
            <a:custGeom>
              <a:avLst/>
              <a:gdLst>
                <a:gd name="connsiteX0" fmla="*/ 18243 w 21600"/>
                <a:gd name="connsiteY0" fmla="*/ 18810 h 21600"/>
                <a:gd name="connsiteX1" fmla="*/ 9667 w 21600"/>
                <a:gd name="connsiteY1" fmla="*/ 20084 h 21600"/>
                <a:gd name="connsiteX2" fmla="*/ 0 w 21600"/>
                <a:gd name="connsiteY2" fmla="*/ 21600 h 21600"/>
                <a:gd name="connsiteX3" fmla="*/ 9667 w 21600"/>
                <a:gd name="connsiteY3" fmla="*/ 13630 h 21600"/>
                <a:gd name="connsiteX4" fmla="*/ 21600 w 21600"/>
                <a:gd name="connsiteY4" fmla="*/ 0 h 21600"/>
                <a:gd name="connsiteX5" fmla="*/ 18243 w 21600"/>
                <a:gd name="connsiteY5" fmla="*/ 18810 h 21600"/>
                <a:gd name="connsiteX0" fmla="*/ 18243 w 21600"/>
                <a:gd name="connsiteY0" fmla="*/ 18810 h 21600"/>
                <a:gd name="connsiteX1" fmla="*/ 9991 w 21600"/>
                <a:gd name="connsiteY1" fmla="*/ 21201 h 21600"/>
                <a:gd name="connsiteX2" fmla="*/ 0 w 21600"/>
                <a:gd name="connsiteY2" fmla="*/ 21600 h 21600"/>
                <a:gd name="connsiteX3" fmla="*/ 9667 w 21600"/>
                <a:gd name="connsiteY3" fmla="*/ 13630 h 21600"/>
                <a:gd name="connsiteX4" fmla="*/ 21600 w 21600"/>
                <a:gd name="connsiteY4" fmla="*/ 0 h 21600"/>
                <a:gd name="connsiteX5" fmla="*/ 18243 w 21600"/>
                <a:gd name="connsiteY5" fmla="*/ 1881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18243" y="18810"/>
                  </a:moveTo>
                  <a:lnTo>
                    <a:pt x="9991" y="21201"/>
                  </a:lnTo>
                  <a:lnTo>
                    <a:pt x="0" y="21600"/>
                  </a:lnTo>
                  <a:lnTo>
                    <a:pt x="9667" y="13630"/>
                  </a:lnTo>
                  <a:lnTo>
                    <a:pt x="21600" y="0"/>
                  </a:lnTo>
                  <a:lnTo>
                    <a:pt x="18243" y="18810"/>
                  </a:lnTo>
                  <a:close/>
                </a:path>
              </a:pathLst>
            </a:custGeom>
            <a:solidFill>
              <a:srgbClr val="F36F1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0" name="Shape">
              <a:extLst>
                <a:ext uri="{FF2B5EF4-FFF2-40B4-BE49-F238E27FC236}">
                  <a16:creationId xmlns:a16="http://schemas.microsoft.com/office/drawing/2014/main" id="{E92BF5CB-39D9-4F1F-BF71-1DC84AC03D9B}"/>
                </a:ext>
              </a:extLst>
            </p:cNvPr>
            <p:cNvSpPr/>
            <p:nvPr/>
          </p:nvSpPr>
          <p:spPr>
            <a:xfrm>
              <a:off x="5633532" y="4529075"/>
              <a:ext cx="2260385" cy="912450"/>
            </a:xfrm>
            <a:custGeom>
              <a:avLst/>
              <a:gdLst>
                <a:gd name="connsiteX0" fmla="*/ 11210 w 21600"/>
                <a:gd name="connsiteY0" fmla="*/ 21600 h 21600"/>
                <a:gd name="connsiteX1" fmla="*/ 5965 w 21600"/>
                <a:gd name="connsiteY1" fmla="*/ 13728 h 21600"/>
                <a:gd name="connsiteX2" fmla="*/ 0 w 21600"/>
                <a:gd name="connsiteY2" fmla="*/ 4909 h 21600"/>
                <a:gd name="connsiteX3" fmla="*/ 8833 w 21600"/>
                <a:gd name="connsiteY3" fmla="*/ 4909 h 21600"/>
                <a:gd name="connsiteX4" fmla="*/ 21600 w 21600"/>
                <a:gd name="connsiteY4" fmla="*/ 0 h 21600"/>
                <a:gd name="connsiteX5" fmla="*/ 11210 w 21600"/>
                <a:gd name="connsiteY5" fmla="*/ 21600 h 21600"/>
                <a:gd name="connsiteX0" fmla="*/ 11210 w 21600"/>
                <a:gd name="connsiteY0" fmla="*/ 21600 h 21600"/>
                <a:gd name="connsiteX1" fmla="*/ 4945 w 21600"/>
                <a:gd name="connsiteY1" fmla="*/ 15835 h 21600"/>
                <a:gd name="connsiteX2" fmla="*/ 0 w 21600"/>
                <a:gd name="connsiteY2" fmla="*/ 4909 h 21600"/>
                <a:gd name="connsiteX3" fmla="*/ 8833 w 21600"/>
                <a:gd name="connsiteY3" fmla="*/ 4909 h 21600"/>
                <a:gd name="connsiteX4" fmla="*/ 21600 w 21600"/>
                <a:gd name="connsiteY4" fmla="*/ 0 h 21600"/>
                <a:gd name="connsiteX5" fmla="*/ 11210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11210" y="21600"/>
                  </a:moveTo>
                  <a:lnTo>
                    <a:pt x="4945" y="15835"/>
                  </a:lnTo>
                  <a:lnTo>
                    <a:pt x="0" y="4909"/>
                  </a:lnTo>
                  <a:lnTo>
                    <a:pt x="8833" y="4909"/>
                  </a:lnTo>
                  <a:lnTo>
                    <a:pt x="21600" y="0"/>
                  </a:lnTo>
                  <a:lnTo>
                    <a:pt x="11210" y="21600"/>
                  </a:lnTo>
                  <a:close/>
                </a:path>
              </a:pathLst>
            </a:custGeom>
            <a:solidFill>
              <a:srgbClr val="FFDD4B"/>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1" name="Shape">
              <a:extLst>
                <a:ext uri="{FF2B5EF4-FFF2-40B4-BE49-F238E27FC236}">
                  <a16:creationId xmlns:a16="http://schemas.microsoft.com/office/drawing/2014/main" id="{85BC8248-BD27-435B-AC98-672B4AA3EF57}"/>
                </a:ext>
              </a:extLst>
            </p:cNvPr>
            <p:cNvSpPr/>
            <p:nvPr/>
          </p:nvSpPr>
          <p:spPr>
            <a:xfrm>
              <a:off x="4926580" y="4143946"/>
              <a:ext cx="1878223" cy="1297579"/>
            </a:xfrm>
            <a:custGeom>
              <a:avLst/>
              <a:gdLst>
                <a:gd name="connsiteX0" fmla="*/ 5247 w 21600"/>
                <a:gd name="connsiteY0" fmla="*/ 21600 h 21600"/>
                <a:gd name="connsiteX1" fmla="*/ 2619 w 21600"/>
                <a:gd name="connsiteY1" fmla="*/ 10535 h 21600"/>
                <a:gd name="connsiteX2" fmla="*/ 0 w 21600"/>
                <a:gd name="connsiteY2" fmla="*/ 0 h 21600"/>
                <a:gd name="connsiteX3" fmla="*/ 8109 w 21600"/>
                <a:gd name="connsiteY3" fmla="*/ 9863 h 21600"/>
                <a:gd name="connsiteX4" fmla="*/ 21600 w 21600"/>
                <a:gd name="connsiteY4" fmla="*/ 21600 h 21600"/>
                <a:gd name="connsiteX5" fmla="*/ 5247 w 21600"/>
                <a:gd name="connsiteY5" fmla="*/ 21600 h 21600"/>
                <a:gd name="connsiteX0" fmla="*/ 5247 w 21600"/>
                <a:gd name="connsiteY0" fmla="*/ 21600 h 21600"/>
                <a:gd name="connsiteX1" fmla="*/ 1527 w 21600"/>
                <a:gd name="connsiteY1" fmla="*/ 11029 h 21600"/>
                <a:gd name="connsiteX2" fmla="*/ 0 w 21600"/>
                <a:gd name="connsiteY2" fmla="*/ 0 h 21600"/>
                <a:gd name="connsiteX3" fmla="*/ 8109 w 21600"/>
                <a:gd name="connsiteY3" fmla="*/ 9863 h 21600"/>
                <a:gd name="connsiteX4" fmla="*/ 21600 w 21600"/>
                <a:gd name="connsiteY4" fmla="*/ 21600 h 21600"/>
                <a:gd name="connsiteX5" fmla="*/ 5247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5247" y="21600"/>
                  </a:moveTo>
                  <a:lnTo>
                    <a:pt x="1527" y="11029"/>
                  </a:lnTo>
                  <a:lnTo>
                    <a:pt x="0" y="0"/>
                  </a:lnTo>
                  <a:lnTo>
                    <a:pt x="8109" y="9863"/>
                  </a:lnTo>
                  <a:lnTo>
                    <a:pt x="21600" y="21600"/>
                  </a:lnTo>
                  <a:lnTo>
                    <a:pt x="5247" y="21600"/>
                  </a:lnTo>
                  <a:close/>
                </a:path>
              </a:pathLst>
            </a:custGeom>
            <a:solidFill>
              <a:srgbClr val="24579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2" name="Shape">
              <a:extLst>
                <a:ext uri="{FF2B5EF4-FFF2-40B4-BE49-F238E27FC236}">
                  <a16:creationId xmlns:a16="http://schemas.microsoft.com/office/drawing/2014/main" id="{33A9E90F-3468-42EB-A72C-8C9099E10039}"/>
                </a:ext>
              </a:extLst>
            </p:cNvPr>
            <p:cNvSpPr/>
            <p:nvPr/>
          </p:nvSpPr>
          <p:spPr>
            <a:xfrm>
              <a:off x="4296973" y="3234463"/>
              <a:ext cx="1087240" cy="2207062"/>
            </a:xfrm>
            <a:custGeom>
              <a:avLst/>
              <a:gdLst>
                <a:gd name="connsiteX0" fmla="*/ 0 w 21600"/>
                <a:gd name="connsiteY0" fmla="*/ 12670 h 21600"/>
                <a:gd name="connsiteX1" fmla="*/ 4455 w 21600"/>
                <a:gd name="connsiteY1" fmla="*/ 6627 h 21600"/>
                <a:gd name="connsiteX2" fmla="*/ 9358 w 21600"/>
                <a:gd name="connsiteY2" fmla="*/ 0 h 21600"/>
                <a:gd name="connsiteX3" fmla="*/ 12536 w 21600"/>
                <a:gd name="connsiteY3" fmla="*/ 8901 h 21600"/>
                <a:gd name="connsiteX4" fmla="*/ 21600 w 21600"/>
                <a:gd name="connsiteY4" fmla="*/ 21600 h 21600"/>
                <a:gd name="connsiteX5" fmla="*/ 0 w 21600"/>
                <a:gd name="connsiteY5" fmla="*/ 12670 h 21600"/>
                <a:gd name="connsiteX0" fmla="*/ 0 w 21600"/>
                <a:gd name="connsiteY0" fmla="*/ 12670 h 21600"/>
                <a:gd name="connsiteX1" fmla="*/ 2563 w 21600"/>
                <a:gd name="connsiteY1" fmla="*/ 5633 h 21600"/>
                <a:gd name="connsiteX2" fmla="*/ 9358 w 21600"/>
                <a:gd name="connsiteY2" fmla="*/ 0 h 21600"/>
                <a:gd name="connsiteX3" fmla="*/ 12536 w 21600"/>
                <a:gd name="connsiteY3" fmla="*/ 8901 h 21600"/>
                <a:gd name="connsiteX4" fmla="*/ 21600 w 21600"/>
                <a:gd name="connsiteY4" fmla="*/ 21600 h 21600"/>
                <a:gd name="connsiteX5" fmla="*/ 0 w 21600"/>
                <a:gd name="connsiteY5" fmla="*/ 1267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0" y="12670"/>
                  </a:moveTo>
                  <a:lnTo>
                    <a:pt x="2563" y="5633"/>
                  </a:lnTo>
                  <a:lnTo>
                    <a:pt x="9358" y="0"/>
                  </a:lnTo>
                  <a:lnTo>
                    <a:pt x="12536" y="8901"/>
                  </a:lnTo>
                  <a:lnTo>
                    <a:pt x="21600" y="21600"/>
                  </a:lnTo>
                  <a:lnTo>
                    <a:pt x="0" y="12670"/>
                  </a:lnTo>
                  <a:close/>
                </a:path>
              </a:pathLst>
            </a:custGeom>
            <a:solidFill>
              <a:srgbClr val="F7964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3" name="Shape">
              <a:extLst>
                <a:ext uri="{FF2B5EF4-FFF2-40B4-BE49-F238E27FC236}">
                  <a16:creationId xmlns:a16="http://schemas.microsoft.com/office/drawing/2014/main" id="{B9E7D436-BE06-441B-B292-D6E121BB199D}"/>
                </a:ext>
              </a:extLst>
            </p:cNvPr>
            <p:cNvSpPr/>
            <p:nvPr/>
          </p:nvSpPr>
          <p:spPr>
            <a:xfrm>
              <a:off x="4052362" y="2434551"/>
              <a:ext cx="1176115" cy="2094482"/>
            </a:xfrm>
            <a:custGeom>
              <a:avLst/>
              <a:gdLst>
                <a:gd name="connsiteX0" fmla="*/ 0 w 21600"/>
                <a:gd name="connsiteY0" fmla="*/ 7180 h 21600"/>
                <a:gd name="connsiteX1" fmla="*/ 9893 w 21600"/>
                <a:gd name="connsiteY1" fmla="*/ 3838 h 21600"/>
                <a:gd name="connsiteX2" fmla="*/ 21600 w 21600"/>
                <a:gd name="connsiteY2" fmla="*/ 0 h 21600"/>
                <a:gd name="connsiteX3" fmla="*/ 13167 w 21600"/>
                <a:gd name="connsiteY3" fmla="*/ 8249 h 21600"/>
                <a:gd name="connsiteX4" fmla="*/ 4516 w 21600"/>
                <a:gd name="connsiteY4" fmla="*/ 21600 h 21600"/>
                <a:gd name="connsiteX5" fmla="*/ 0 w 21600"/>
                <a:gd name="connsiteY5" fmla="*/ 7180 h 21600"/>
                <a:gd name="connsiteX0" fmla="*/ 0 w 21600"/>
                <a:gd name="connsiteY0" fmla="*/ 7180 h 21600"/>
                <a:gd name="connsiteX1" fmla="*/ 9310 w 21600"/>
                <a:gd name="connsiteY1" fmla="*/ 3249 h 21600"/>
                <a:gd name="connsiteX2" fmla="*/ 21600 w 21600"/>
                <a:gd name="connsiteY2" fmla="*/ 0 h 21600"/>
                <a:gd name="connsiteX3" fmla="*/ 13167 w 21600"/>
                <a:gd name="connsiteY3" fmla="*/ 8249 h 21600"/>
                <a:gd name="connsiteX4" fmla="*/ 4516 w 21600"/>
                <a:gd name="connsiteY4" fmla="*/ 21600 h 21600"/>
                <a:gd name="connsiteX5" fmla="*/ 0 w 21600"/>
                <a:gd name="connsiteY5" fmla="*/ 718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0" y="7180"/>
                  </a:moveTo>
                  <a:lnTo>
                    <a:pt x="9310" y="3249"/>
                  </a:lnTo>
                  <a:lnTo>
                    <a:pt x="21600" y="0"/>
                  </a:lnTo>
                  <a:lnTo>
                    <a:pt x="13167" y="8249"/>
                  </a:lnTo>
                  <a:lnTo>
                    <a:pt x="4516" y="21600"/>
                  </a:lnTo>
                  <a:lnTo>
                    <a:pt x="0" y="7180"/>
                  </a:lnTo>
                  <a:close/>
                </a:path>
              </a:pathLst>
            </a:custGeom>
            <a:solidFill>
              <a:srgbClr val="FFE16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4" name="Shape">
              <a:extLst>
                <a:ext uri="{FF2B5EF4-FFF2-40B4-BE49-F238E27FC236}">
                  <a16:creationId xmlns:a16="http://schemas.microsoft.com/office/drawing/2014/main" id="{D6F5F61E-33B5-4936-916B-AD26795A76FC}"/>
                </a:ext>
              </a:extLst>
            </p:cNvPr>
            <p:cNvSpPr/>
            <p:nvPr/>
          </p:nvSpPr>
          <p:spPr>
            <a:xfrm>
              <a:off x="4051811" y="1901706"/>
              <a:ext cx="2044120" cy="1232401"/>
            </a:xfrm>
            <a:custGeom>
              <a:avLst/>
              <a:gdLst>
                <a:gd name="connsiteX0" fmla="*/ 7513 w 21600"/>
                <a:gd name="connsiteY0" fmla="*/ 0 h 21600"/>
                <a:gd name="connsiteX1" fmla="*/ 12945 w 21600"/>
                <a:gd name="connsiteY1" fmla="*/ 1393 h 21600"/>
                <a:gd name="connsiteX2" fmla="*/ 21600 w 21600"/>
                <a:gd name="connsiteY2" fmla="*/ 3842 h 21600"/>
                <a:gd name="connsiteX3" fmla="*/ 12428 w 21600"/>
                <a:gd name="connsiteY3" fmla="*/ 9398 h 21600"/>
                <a:gd name="connsiteX4" fmla="*/ 0 w 21600"/>
                <a:gd name="connsiteY4" fmla="*/ 21600 h 21600"/>
                <a:gd name="connsiteX5" fmla="*/ 7513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7513" y="0"/>
                  </a:moveTo>
                  <a:lnTo>
                    <a:pt x="12945" y="1393"/>
                  </a:lnTo>
                  <a:lnTo>
                    <a:pt x="21600" y="3842"/>
                  </a:lnTo>
                  <a:lnTo>
                    <a:pt x="12428" y="9398"/>
                  </a:lnTo>
                  <a:lnTo>
                    <a:pt x="0" y="21600"/>
                  </a:lnTo>
                  <a:lnTo>
                    <a:pt x="7513" y="0"/>
                  </a:lnTo>
                  <a:close/>
                </a:path>
              </a:pathLst>
            </a:custGeom>
            <a:solidFill>
              <a:srgbClr val="558ED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204" name="TextBox 176">
            <a:extLst>
              <a:ext uri="{FF2B5EF4-FFF2-40B4-BE49-F238E27FC236}">
                <a16:creationId xmlns:a16="http://schemas.microsoft.com/office/drawing/2014/main" id="{D783A2D5-DFF8-47CA-B9D1-3E5FA0EE5A25}"/>
              </a:ext>
            </a:extLst>
          </p:cNvPr>
          <p:cNvSpPr txBox="1"/>
          <p:nvPr/>
        </p:nvSpPr>
        <p:spPr>
          <a:xfrm>
            <a:off x="4999937" y="2035730"/>
            <a:ext cx="446714" cy="323165"/>
          </a:xfrm>
          <a:prstGeom prst="rect">
            <a:avLst/>
          </a:prstGeom>
          <a:noFill/>
        </p:spPr>
        <p:txBody>
          <a:bodyPr wrap="square" rtlCol="0" anchor="ctr">
            <a:spAutoFit/>
          </a:bodyPr>
          <a:lstStyle/>
          <a:p>
            <a:pPr algn="ctr"/>
            <a:r>
              <a:rPr lang="en-US" sz="1500" b="1" dirty="0">
                <a:solidFill>
                  <a:srgbClr val="FCCD03"/>
                </a:solidFill>
              </a:rPr>
              <a:t>11</a:t>
            </a:r>
          </a:p>
        </p:txBody>
      </p:sp>
      <p:sp>
        <p:nvSpPr>
          <p:cNvPr id="205" name="TextBox 177">
            <a:extLst>
              <a:ext uri="{FF2B5EF4-FFF2-40B4-BE49-F238E27FC236}">
                <a16:creationId xmlns:a16="http://schemas.microsoft.com/office/drawing/2014/main" id="{820DC668-0518-4234-A489-042B1D7F4CCB}"/>
              </a:ext>
            </a:extLst>
          </p:cNvPr>
          <p:cNvSpPr txBox="1"/>
          <p:nvPr/>
        </p:nvSpPr>
        <p:spPr>
          <a:xfrm>
            <a:off x="5061966" y="2545940"/>
            <a:ext cx="446714" cy="323165"/>
          </a:xfrm>
          <a:prstGeom prst="rect">
            <a:avLst/>
          </a:prstGeom>
          <a:noFill/>
        </p:spPr>
        <p:txBody>
          <a:bodyPr wrap="square" rtlCol="0" anchor="ctr">
            <a:spAutoFit/>
          </a:bodyPr>
          <a:lstStyle/>
          <a:p>
            <a:pPr algn="ctr"/>
            <a:r>
              <a:rPr lang="en-US" sz="1500" b="1" dirty="0">
                <a:solidFill>
                  <a:srgbClr val="F7E297"/>
                </a:solidFill>
              </a:rPr>
              <a:t>12</a:t>
            </a:r>
          </a:p>
        </p:txBody>
      </p:sp>
      <p:sp>
        <p:nvSpPr>
          <p:cNvPr id="206" name="TextBox 178">
            <a:extLst>
              <a:ext uri="{FF2B5EF4-FFF2-40B4-BE49-F238E27FC236}">
                <a16:creationId xmlns:a16="http://schemas.microsoft.com/office/drawing/2014/main" id="{12FC02CB-322A-41CC-904F-6E7912D26B71}"/>
              </a:ext>
            </a:extLst>
          </p:cNvPr>
          <p:cNvSpPr txBox="1"/>
          <p:nvPr/>
        </p:nvSpPr>
        <p:spPr>
          <a:xfrm>
            <a:off x="4838609" y="2999615"/>
            <a:ext cx="446714" cy="323165"/>
          </a:xfrm>
          <a:prstGeom prst="rect">
            <a:avLst/>
          </a:prstGeom>
          <a:noFill/>
        </p:spPr>
        <p:txBody>
          <a:bodyPr wrap="square" rtlCol="0" anchor="ctr">
            <a:spAutoFit/>
          </a:bodyPr>
          <a:lstStyle/>
          <a:p>
            <a:pPr algn="ctr"/>
            <a:r>
              <a:rPr lang="en-US" sz="1500" b="1" dirty="0">
                <a:solidFill>
                  <a:srgbClr val="1C4C7D"/>
                </a:solidFill>
              </a:rPr>
              <a:t>13</a:t>
            </a:r>
          </a:p>
        </p:txBody>
      </p:sp>
      <p:sp>
        <p:nvSpPr>
          <p:cNvPr id="207" name="TextBox 179">
            <a:extLst>
              <a:ext uri="{FF2B5EF4-FFF2-40B4-BE49-F238E27FC236}">
                <a16:creationId xmlns:a16="http://schemas.microsoft.com/office/drawing/2014/main" id="{F460EC3F-C698-4B86-AEC1-62810F944CDE}"/>
              </a:ext>
            </a:extLst>
          </p:cNvPr>
          <p:cNvSpPr txBox="1"/>
          <p:nvPr/>
        </p:nvSpPr>
        <p:spPr>
          <a:xfrm>
            <a:off x="4347805" y="3178854"/>
            <a:ext cx="446714" cy="323165"/>
          </a:xfrm>
          <a:prstGeom prst="rect">
            <a:avLst/>
          </a:prstGeom>
          <a:noFill/>
        </p:spPr>
        <p:txBody>
          <a:bodyPr wrap="square" rtlCol="0" anchor="ctr">
            <a:spAutoFit/>
          </a:bodyPr>
          <a:lstStyle/>
          <a:p>
            <a:pPr algn="ctr"/>
            <a:r>
              <a:rPr lang="en-US" sz="1500" b="1" dirty="0">
                <a:solidFill>
                  <a:srgbClr val="7494BB"/>
                </a:solidFill>
              </a:rPr>
              <a:t>14</a:t>
            </a:r>
          </a:p>
        </p:txBody>
      </p:sp>
      <p:sp>
        <p:nvSpPr>
          <p:cNvPr id="208" name="TextBox 180">
            <a:extLst>
              <a:ext uri="{FF2B5EF4-FFF2-40B4-BE49-F238E27FC236}">
                <a16:creationId xmlns:a16="http://schemas.microsoft.com/office/drawing/2014/main" id="{AD7545AE-8F1C-47AF-BF52-B54F6B3C9F91}"/>
              </a:ext>
            </a:extLst>
          </p:cNvPr>
          <p:cNvSpPr txBox="1"/>
          <p:nvPr/>
        </p:nvSpPr>
        <p:spPr>
          <a:xfrm>
            <a:off x="3850618" y="2999615"/>
            <a:ext cx="446714" cy="323165"/>
          </a:xfrm>
          <a:prstGeom prst="rect">
            <a:avLst/>
          </a:prstGeom>
          <a:noFill/>
        </p:spPr>
        <p:txBody>
          <a:bodyPr wrap="square" rtlCol="0" anchor="ctr">
            <a:spAutoFit/>
          </a:bodyPr>
          <a:lstStyle/>
          <a:p>
            <a:pPr algn="ctr"/>
            <a:r>
              <a:rPr lang="en-US" sz="1500" b="1" dirty="0">
                <a:solidFill>
                  <a:srgbClr val="E46C0A"/>
                </a:solidFill>
              </a:rPr>
              <a:t>15</a:t>
            </a:r>
          </a:p>
        </p:txBody>
      </p:sp>
      <p:sp>
        <p:nvSpPr>
          <p:cNvPr id="209" name="TextBox 181">
            <a:extLst>
              <a:ext uri="{FF2B5EF4-FFF2-40B4-BE49-F238E27FC236}">
                <a16:creationId xmlns:a16="http://schemas.microsoft.com/office/drawing/2014/main" id="{90BAA979-CDA4-47E6-8007-86474EB80C65}"/>
              </a:ext>
            </a:extLst>
          </p:cNvPr>
          <p:cNvSpPr txBox="1"/>
          <p:nvPr/>
        </p:nvSpPr>
        <p:spPr>
          <a:xfrm>
            <a:off x="3613618" y="2545940"/>
            <a:ext cx="446714" cy="323165"/>
          </a:xfrm>
          <a:prstGeom prst="rect">
            <a:avLst/>
          </a:prstGeom>
          <a:noFill/>
        </p:spPr>
        <p:txBody>
          <a:bodyPr wrap="square" rtlCol="0" anchor="ctr">
            <a:spAutoFit/>
          </a:bodyPr>
          <a:lstStyle/>
          <a:p>
            <a:pPr algn="ctr"/>
            <a:r>
              <a:rPr lang="en-US" sz="1500" b="1" dirty="0">
                <a:solidFill>
                  <a:srgbClr val="F8A764"/>
                </a:solidFill>
              </a:rPr>
              <a:t>16</a:t>
            </a:r>
          </a:p>
        </p:txBody>
      </p:sp>
      <p:sp>
        <p:nvSpPr>
          <p:cNvPr id="210" name="TextBox 182">
            <a:extLst>
              <a:ext uri="{FF2B5EF4-FFF2-40B4-BE49-F238E27FC236}">
                <a16:creationId xmlns:a16="http://schemas.microsoft.com/office/drawing/2014/main" id="{3F557577-EC23-4D85-83A0-1DA4F1CAE19F}"/>
              </a:ext>
            </a:extLst>
          </p:cNvPr>
          <p:cNvSpPr txBox="1"/>
          <p:nvPr/>
        </p:nvSpPr>
        <p:spPr>
          <a:xfrm>
            <a:off x="3706171" y="2035730"/>
            <a:ext cx="446714" cy="323165"/>
          </a:xfrm>
          <a:prstGeom prst="rect">
            <a:avLst/>
          </a:prstGeom>
          <a:noFill/>
        </p:spPr>
        <p:txBody>
          <a:bodyPr wrap="square" rtlCol="0" anchor="ctr">
            <a:spAutoFit/>
          </a:bodyPr>
          <a:lstStyle/>
          <a:p>
            <a:pPr algn="ctr"/>
            <a:r>
              <a:rPr lang="en-US" sz="1500" b="1" dirty="0">
                <a:solidFill>
                  <a:srgbClr val="FCCD03"/>
                </a:solidFill>
              </a:rPr>
              <a:t>17</a:t>
            </a:r>
          </a:p>
        </p:txBody>
      </p:sp>
      <p:sp>
        <p:nvSpPr>
          <p:cNvPr id="211" name="TextBox 183">
            <a:extLst>
              <a:ext uri="{FF2B5EF4-FFF2-40B4-BE49-F238E27FC236}">
                <a16:creationId xmlns:a16="http://schemas.microsoft.com/office/drawing/2014/main" id="{8E8F7FE9-A3C3-477C-867C-12DAB09DBA58}"/>
              </a:ext>
            </a:extLst>
          </p:cNvPr>
          <p:cNvSpPr txBox="1"/>
          <p:nvPr/>
        </p:nvSpPr>
        <p:spPr>
          <a:xfrm>
            <a:off x="4102552" y="1749455"/>
            <a:ext cx="446714" cy="323165"/>
          </a:xfrm>
          <a:prstGeom prst="rect">
            <a:avLst/>
          </a:prstGeom>
          <a:noFill/>
        </p:spPr>
        <p:txBody>
          <a:bodyPr wrap="square" rtlCol="0" anchor="ctr">
            <a:spAutoFit/>
          </a:bodyPr>
          <a:lstStyle/>
          <a:p>
            <a:pPr algn="ctr"/>
            <a:r>
              <a:rPr lang="en-US" sz="1500" b="1" dirty="0">
                <a:solidFill>
                  <a:srgbClr val="F7E297"/>
                </a:solidFill>
              </a:rPr>
              <a:t>18</a:t>
            </a:r>
          </a:p>
        </p:txBody>
      </p:sp>
      <p:sp>
        <p:nvSpPr>
          <p:cNvPr id="212" name="TextBox 184">
            <a:extLst>
              <a:ext uri="{FF2B5EF4-FFF2-40B4-BE49-F238E27FC236}">
                <a16:creationId xmlns:a16="http://schemas.microsoft.com/office/drawing/2014/main" id="{65682260-63D1-4F5E-BA13-203362AC9913}"/>
              </a:ext>
            </a:extLst>
          </p:cNvPr>
          <p:cNvSpPr txBox="1"/>
          <p:nvPr/>
        </p:nvSpPr>
        <p:spPr>
          <a:xfrm>
            <a:off x="4599599" y="1749455"/>
            <a:ext cx="446714" cy="323165"/>
          </a:xfrm>
          <a:prstGeom prst="rect">
            <a:avLst/>
          </a:prstGeom>
          <a:noFill/>
        </p:spPr>
        <p:txBody>
          <a:bodyPr wrap="square" rtlCol="0" anchor="ctr">
            <a:spAutoFit/>
          </a:bodyPr>
          <a:lstStyle/>
          <a:p>
            <a:pPr algn="ctr"/>
            <a:r>
              <a:rPr lang="en-US" sz="1500" b="1" dirty="0">
                <a:solidFill>
                  <a:srgbClr val="1C4C7D"/>
                </a:solidFill>
              </a:rPr>
              <a:t>19</a:t>
            </a:r>
          </a:p>
        </p:txBody>
      </p:sp>
      <p:pic>
        <p:nvPicPr>
          <p:cNvPr id="215" name="Picture 46" descr="Captura de pantalla 2017-09-08 a las 10.25.40 a.m..png">
            <a:extLst>
              <a:ext uri="{FF2B5EF4-FFF2-40B4-BE49-F238E27FC236}">
                <a16:creationId xmlns:a16="http://schemas.microsoft.com/office/drawing/2014/main" id="{68EAFC9B-EA07-4F53-BBBD-BC03AFE1D48B}"/>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3324072" y="983178"/>
            <a:ext cx="665641" cy="245398"/>
          </a:xfrm>
          <a:prstGeom prst="rect">
            <a:avLst/>
          </a:prstGeom>
        </p:spPr>
      </p:pic>
      <p:pic>
        <p:nvPicPr>
          <p:cNvPr id="216"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5072793" y="1011053"/>
            <a:ext cx="997131" cy="228696"/>
          </a:xfrm>
          <a:prstGeom prst="rect">
            <a:avLst/>
          </a:prstGeom>
        </p:spPr>
      </p:pic>
      <p:pic>
        <p:nvPicPr>
          <p:cNvPr id="217"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5901099" y="1710898"/>
            <a:ext cx="997131" cy="228696"/>
          </a:xfrm>
          <a:prstGeom prst="rect">
            <a:avLst/>
          </a:prstGeom>
        </p:spPr>
      </p:pic>
      <p:pic>
        <p:nvPicPr>
          <p:cNvPr id="218"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6069147" y="2761362"/>
            <a:ext cx="997131" cy="228696"/>
          </a:xfrm>
          <a:prstGeom prst="rect">
            <a:avLst/>
          </a:prstGeom>
        </p:spPr>
      </p:pic>
      <p:pic>
        <p:nvPicPr>
          <p:cNvPr id="219"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5547430" y="3738150"/>
            <a:ext cx="997131" cy="228696"/>
          </a:xfrm>
          <a:prstGeom prst="rect">
            <a:avLst/>
          </a:prstGeom>
        </p:spPr>
      </p:pic>
      <p:pic>
        <p:nvPicPr>
          <p:cNvPr id="220"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4060332" y="4119968"/>
            <a:ext cx="997131" cy="228696"/>
          </a:xfrm>
          <a:prstGeom prst="rect">
            <a:avLst/>
          </a:prstGeom>
        </p:spPr>
      </p:pic>
      <p:pic>
        <p:nvPicPr>
          <p:cNvPr id="221"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2595330" y="3687693"/>
            <a:ext cx="997131" cy="228696"/>
          </a:xfrm>
          <a:prstGeom prst="rect">
            <a:avLst/>
          </a:prstGeom>
        </p:spPr>
      </p:pic>
      <p:pic>
        <p:nvPicPr>
          <p:cNvPr id="222"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2034165" y="2670695"/>
            <a:ext cx="997131" cy="228696"/>
          </a:xfrm>
          <a:prstGeom prst="rect">
            <a:avLst/>
          </a:prstGeom>
        </p:spPr>
      </p:pic>
      <p:pic>
        <p:nvPicPr>
          <p:cNvPr id="223" name="Marcador de contenido 43">
            <a:extLst>
              <a:ext uri="{FF2B5EF4-FFF2-40B4-BE49-F238E27FC236}">
                <a16:creationId xmlns:a16="http://schemas.microsoft.com/office/drawing/2014/main" id="{FE9496FE-146F-437A-A71F-81DA34B56EED}"/>
              </a:ext>
            </a:extLst>
          </p:cNvPr>
          <p:cNvPicPr>
            <a:picLocks noChangeAspect="1"/>
          </p:cNvPicPr>
          <p:nvPr/>
        </p:nvPicPr>
        <p:blipFill rotWithShape="1">
          <a:blip r:embed="rId3"/>
          <a:srcRect l="7370" t="21515" r="5119" b="19629"/>
          <a:stretch/>
        </p:blipFill>
        <p:spPr>
          <a:xfrm>
            <a:off x="2213545" y="1700618"/>
            <a:ext cx="997131" cy="228696"/>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738" y="1426638"/>
            <a:ext cx="235528" cy="235528"/>
          </a:xfrm>
          <a:prstGeom prst="rect">
            <a:avLst/>
          </a:prstGeom>
        </p:spPr>
      </p:pic>
      <p:pic>
        <p:nvPicPr>
          <p:cNvPr id="7" name="Imagen 6"/>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659231" y="2156987"/>
            <a:ext cx="236366" cy="236366"/>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7383" y="3069066"/>
            <a:ext cx="272688" cy="272688"/>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7960" y="3635664"/>
            <a:ext cx="266104" cy="266104"/>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99591" y="3708087"/>
            <a:ext cx="270918" cy="270918"/>
          </a:xfrm>
          <a:prstGeom prst="rect">
            <a:avLst/>
          </a:prstGeom>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739" y="3214745"/>
            <a:ext cx="298652" cy="298652"/>
          </a:xfrm>
          <a:prstGeom prst="rect">
            <a:avLst/>
          </a:prstGeom>
        </p:spPr>
      </p:pic>
      <p:pic>
        <p:nvPicPr>
          <p:cNvPr id="15" name="Imagen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4930" y="2345528"/>
            <a:ext cx="261424" cy="261424"/>
          </a:xfrm>
          <a:prstGeom prst="rect">
            <a:avLst/>
          </a:prstGeom>
        </p:spPr>
      </p:pic>
      <p:pic>
        <p:nvPicPr>
          <p:cNvPr id="16" name="Imagen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9264" y="1563142"/>
            <a:ext cx="278185" cy="278185"/>
          </a:xfrm>
          <a:prstGeom prst="rect">
            <a:avLst/>
          </a:prstGeom>
        </p:spPr>
      </p:pic>
      <p:pic>
        <p:nvPicPr>
          <p:cNvPr id="18" name="Imagen 17"/>
          <p:cNvPicPr>
            <a:picLocks noChangeAspect="1"/>
          </p:cNvPicPr>
          <p:nvPr/>
        </p:nvPicPr>
        <p:blipFill>
          <a:blip r:embed="rId12"/>
          <a:stretch>
            <a:fillRect/>
          </a:stretch>
        </p:blipFill>
        <p:spPr>
          <a:xfrm>
            <a:off x="4355286" y="1248648"/>
            <a:ext cx="218820" cy="218820"/>
          </a:xfrm>
          <a:prstGeom prst="rect">
            <a:avLst/>
          </a:prstGeom>
        </p:spPr>
      </p:pic>
      <p:pic>
        <p:nvPicPr>
          <p:cNvPr id="225" name="Imagen 224">
            <a:hlinkClick r:id="rId13"/>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10185" b="89815" l="8429" r="50429">
                        <a14:foregroundMark x1="12143" y1="39815" x2="12143" y2="39815"/>
                        <a14:foregroundMark x1="26429" y1="31019" x2="26429" y2="31019"/>
                        <a14:foregroundMark x1="27857" y1="15741" x2="27857" y2="15741"/>
                      </a14:backgroundRemoval>
                    </a14:imgEffect>
                  </a14:imgLayer>
                </a14:imgProps>
              </a:ext>
            </a:extLst>
          </a:blip>
          <a:srcRect l="8349" t="10598" r="49187" b="11378"/>
          <a:stretch/>
        </p:blipFill>
        <p:spPr>
          <a:xfrm>
            <a:off x="4271097" y="2411476"/>
            <a:ext cx="588056" cy="333419"/>
          </a:xfrm>
          <a:prstGeom prst="rect">
            <a:avLst/>
          </a:prstGeom>
        </p:spPr>
      </p:pic>
      <p:graphicFrame>
        <p:nvGraphicFramePr>
          <p:cNvPr id="62" name="Tabla 61"/>
          <p:cNvGraphicFramePr>
            <a:graphicFrameLocks noGrp="1"/>
          </p:cNvGraphicFramePr>
          <p:nvPr>
            <p:extLst/>
          </p:nvPr>
        </p:nvGraphicFramePr>
        <p:xfrm>
          <a:off x="-370893" y="0"/>
          <a:ext cx="352621" cy="407924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grpSp>
        <p:nvGrpSpPr>
          <p:cNvPr id="63" name="Grupo 62"/>
          <p:cNvGrpSpPr/>
          <p:nvPr/>
        </p:nvGrpSpPr>
        <p:grpSpPr>
          <a:xfrm>
            <a:off x="0" y="563219"/>
            <a:ext cx="1366274" cy="798752"/>
            <a:chOff x="0" y="563219"/>
            <a:chExt cx="1366274" cy="798752"/>
          </a:xfrm>
        </p:grpSpPr>
        <p:sp>
          <p:nvSpPr>
            <p:cNvPr id="64" name="Explosión 2 63"/>
            <p:cNvSpPr/>
            <p:nvPr/>
          </p:nvSpPr>
          <p:spPr>
            <a:xfrm>
              <a:off x="0" y="563219"/>
              <a:ext cx="1366274" cy="798752"/>
            </a:xfrm>
            <a:prstGeom prst="irregularSeal2">
              <a:avLst/>
            </a:prstGeom>
            <a:gradFill flip="none" rotWithShape="1">
              <a:gsLst>
                <a:gs pos="0">
                  <a:schemeClr val="accent1">
                    <a:tint val="100000"/>
                    <a:shade val="100000"/>
                    <a:satMod val="130000"/>
                  </a:schemeClr>
                </a:gs>
                <a:gs pos="100000">
                  <a:schemeClr val="bg1"/>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00" dirty="0"/>
            </a:p>
          </p:txBody>
        </p:sp>
        <p:sp>
          <p:nvSpPr>
            <p:cNvPr id="65" name="Rectángulo 64"/>
            <p:cNvSpPr/>
            <p:nvPr/>
          </p:nvSpPr>
          <p:spPr>
            <a:xfrm>
              <a:off x="190071" y="799457"/>
              <a:ext cx="857927" cy="369332"/>
            </a:xfrm>
            <a:prstGeom prst="rect">
              <a:avLst/>
            </a:prstGeom>
          </p:spPr>
          <p:txBody>
            <a:bodyPr wrap="none">
              <a:spAutoFit/>
            </a:bodyPr>
            <a:lstStyle/>
            <a:p>
              <a:pPr algn="ctr"/>
              <a:r>
                <a:rPr lang="es-ES" sz="900" i="1" dirty="0">
                  <a:solidFill>
                    <a:schemeClr val="accent6">
                      <a:lumMod val="75000"/>
                    </a:schemeClr>
                  </a:solidFill>
                  <a:latin typeface="Helvetica" panose="020B0604020202020204" pitchFamily="34" charset="0"/>
                  <a:cs typeface="Helvetica" panose="020B0604020202020204" pitchFamily="34" charset="0"/>
                </a:rPr>
                <a:t>11 Entidades</a:t>
              </a:r>
            </a:p>
            <a:p>
              <a:pPr algn="ctr"/>
              <a:r>
                <a:rPr lang="es-ES" sz="900" i="1" dirty="0">
                  <a:solidFill>
                    <a:schemeClr val="accent6">
                      <a:lumMod val="75000"/>
                    </a:schemeClr>
                  </a:solidFill>
                  <a:latin typeface="Helvetica" panose="020B0604020202020204" pitchFamily="34" charset="0"/>
                  <a:cs typeface="Helvetica" panose="020B0604020202020204" pitchFamily="34" charset="0"/>
                </a:rPr>
                <a:t>19 Políticas</a:t>
              </a:r>
              <a:endParaRPr lang="es-CO" sz="900" i="1" dirty="0">
                <a:solidFill>
                  <a:schemeClr val="accent6">
                    <a:lumMod val="75000"/>
                  </a:schemeClr>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3463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Marco general Medición Desempeño Institucional -MDI</a:t>
            </a:r>
            <a:endParaRPr lang="es-CO" sz="3200" dirty="0"/>
          </a:p>
        </p:txBody>
      </p:sp>
      <p:sp>
        <p:nvSpPr>
          <p:cNvPr id="4" name="Marcador de contenido 3"/>
          <p:cNvSpPr>
            <a:spLocks noGrp="1"/>
          </p:cNvSpPr>
          <p:nvPr>
            <p:ph sz="half" idx="2"/>
          </p:nvPr>
        </p:nvSpPr>
        <p:spPr/>
        <p:txBody>
          <a:bodyPr/>
          <a:lstStyle/>
          <a:p>
            <a:r>
              <a:rPr lang="es-ES" dirty="0"/>
              <a:t>3.</a:t>
            </a:r>
            <a:endParaRPr lang="es-CO" dirty="0"/>
          </a:p>
        </p:txBody>
      </p:sp>
    </p:spTree>
    <p:extLst>
      <p:ext uri="{BB962C8B-B14F-4D97-AF65-F5344CB8AC3E}">
        <p14:creationId xmlns:p14="http://schemas.microsoft.com/office/powerpoint/2010/main" val="54116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a:extLst>
              <a:ext uri="{FF2B5EF4-FFF2-40B4-BE49-F238E27FC236}">
                <a16:creationId xmlns:a16="http://schemas.microsoft.com/office/drawing/2014/main" id="{6C787F12-0E14-4DF0-832A-7FB52073ECEA}"/>
              </a:ext>
            </a:extLst>
          </p:cNvPr>
          <p:cNvSpPr/>
          <p:nvPr/>
        </p:nvSpPr>
        <p:spPr>
          <a:xfrm>
            <a:off x="2209038" y="2621526"/>
            <a:ext cx="2010971" cy="2008024"/>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2069" y="1194"/>
                </a:lnTo>
                <a:cubicBezTo>
                  <a:pt x="12206" y="1492"/>
                  <a:pt x="12480" y="1699"/>
                  <a:pt x="12823" y="1699"/>
                </a:cubicBezTo>
                <a:cubicBezTo>
                  <a:pt x="13280" y="1699"/>
                  <a:pt x="13669" y="1331"/>
                  <a:pt x="13669" y="849"/>
                </a:cubicBezTo>
                <a:cubicBezTo>
                  <a:pt x="13669" y="367"/>
                  <a:pt x="13303" y="0"/>
                  <a:pt x="12823" y="0"/>
                </a:cubicBezTo>
                <a:cubicBezTo>
                  <a:pt x="12480" y="0"/>
                  <a:pt x="12183" y="207"/>
                  <a:pt x="12069"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rgbClr val="17375E"/>
          </a:solidFill>
          <a:ln w="12700">
            <a:miter lim="400000"/>
          </a:ln>
        </p:spPr>
        <p:txBody>
          <a:bodyPr lIns="28575" tIns="28575" rIns="28575" bIns="28575" anchor="ctr"/>
          <a:lstStyle/>
          <a:p>
            <a:pPr>
              <a:defRPr sz="3000">
                <a:solidFill>
                  <a:srgbClr val="FFFFFF"/>
                </a:solidFill>
              </a:defRPr>
            </a:pPr>
            <a:endParaRPr sz="2400">
              <a:latin typeface="Helvetica" panose="020B0604020202020204" pitchFamily="34" charset="0"/>
              <a:cs typeface="Helvetica" panose="020B0604020202020204" pitchFamily="34" charset="0"/>
            </a:endParaRPr>
          </a:p>
        </p:txBody>
      </p:sp>
      <p:sp>
        <p:nvSpPr>
          <p:cNvPr id="32" name="Shape">
            <a:extLst>
              <a:ext uri="{FF2B5EF4-FFF2-40B4-BE49-F238E27FC236}">
                <a16:creationId xmlns:a16="http://schemas.microsoft.com/office/drawing/2014/main" id="{0A3C58D7-7A3D-4D2B-A4FD-228BC6DA1A11}"/>
              </a:ext>
            </a:extLst>
          </p:cNvPr>
          <p:cNvSpPr/>
          <p:nvPr/>
        </p:nvSpPr>
        <p:spPr>
          <a:xfrm>
            <a:off x="4897784" y="2621526"/>
            <a:ext cx="2010971" cy="2008024"/>
          </a:xfrm>
          <a:custGeom>
            <a:avLst/>
            <a:gdLst/>
            <a:ahLst/>
            <a:cxnLst>
              <a:cxn ang="0">
                <a:pos x="wd2" y="hd2"/>
              </a:cxn>
              <a:cxn ang="5400000">
                <a:pos x="wd2" y="hd2"/>
              </a:cxn>
              <a:cxn ang="10800000">
                <a:pos x="wd2" y="hd2"/>
              </a:cxn>
              <a:cxn ang="16200000">
                <a:pos x="wd2" y="hd2"/>
              </a:cxn>
            </a:cxnLst>
            <a:rect l="0" t="0" r="r" b="b"/>
            <a:pathLst>
              <a:path w="21540" h="21600" extrusionOk="0">
                <a:moveTo>
                  <a:pt x="20891" y="8608"/>
                </a:moveTo>
                <a:cubicBezTo>
                  <a:pt x="20777" y="8424"/>
                  <a:pt x="20503" y="8424"/>
                  <a:pt x="20411" y="8608"/>
                </a:cubicBezTo>
                <a:lnTo>
                  <a:pt x="19817" y="9664"/>
                </a:lnTo>
                <a:cubicBezTo>
                  <a:pt x="19703" y="9847"/>
                  <a:pt x="19840" y="10100"/>
                  <a:pt x="20069" y="10100"/>
                </a:cubicBezTo>
                <a:lnTo>
                  <a:pt x="20320" y="10100"/>
                </a:lnTo>
                <a:lnTo>
                  <a:pt x="20320" y="17331"/>
                </a:lnTo>
                <a:cubicBezTo>
                  <a:pt x="20320" y="19305"/>
                  <a:pt x="18720" y="20911"/>
                  <a:pt x="16754" y="20911"/>
                </a:cubicBezTo>
                <a:lnTo>
                  <a:pt x="4251" y="20911"/>
                </a:lnTo>
                <a:cubicBezTo>
                  <a:pt x="2286" y="20911"/>
                  <a:pt x="686" y="19305"/>
                  <a:pt x="686" y="17331"/>
                </a:cubicBezTo>
                <a:lnTo>
                  <a:pt x="686" y="4774"/>
                </a:lnTo>
                <a:cubicBezTo>
                  <a:pt x="686" y="2800"/>
                  <a:pt x="2286" y="1194"/>
                  <a:pt x="4251" y="1194"/>
                </a:cubicBezTo>
                <a:lnTo>
                  <a:pt x="11680" y="1194"/>
                </a:lnTo>
                <a:cubicBezTo>
                  <a:pt x="11817" y="1492"/>
                  <a:pt x="12091" y="1699"/>
                  <a:pt x="12434" y="1699"/>
                </a:cubicBezTo>
                <a:cubicBezTo>
                  <a:pt x="12891" y="1699"/>
                  <a:pt x="13280" y="1331"/>
                  <a:pt x="13280" y="849"/>
                </a:cubicBezTo>
                <a:cubicBezTo>
                  <a:pt x="13280" y="367"/>
                  <a:pt x="12914" y="0"/>
                  <a:pt x="12434" y="0"/>
                </a:cubicBezTo>
                <a:cubicBezTo>
                  <a:pt x="12091" y="0"/>
                  <a:pt x="11794" y="207"/>
                  <a:pt x="11680" y="505"/>
                </a:cubicBezTo>
                <a:lnTo>
                  <a:pt x="4251" y="505"/>
                </a:lnTo>
                <a:cubicBezTo>
                  <a:pt x="1897" y="505"/>
                  <a:pt x="0" y="2410"/>
                  <a:pt x="0" y="4774"/>
                </a:cubicBezTo>
                <a:lnTo>
                  <a:pt x="0" y="17331"/>
                </a:lnTo>
                <a:cubicBezTo>
                  <a:pt x="0" y="19695"/>
                  <a:pt x="1897" y="21600"/>
                  <a:pt x="4251" y="21600"/>
                </a:cubicBezTo>
                <a:lnTo>
                  <a:pt x="16754" y="21600"/>
                </a:lnTo>
                <a:cubicBezTo>
                  <a:pt x="19109" y="21600"/>
                  <a:pt x="21006" y="19695"/>
                  <a:pt x="21006" y="17331"/>
                </a:cubicBezTo>
                <a:lnTo>
                  <a:pt x="21006" y="10077"/>
                </a:lnTo>
                <a:lnTo>
                  <a:pt x="21257" y="10077"/>
                </a:lnTo>
                <a:cubicBezTo>
                  <a:pt x="21486" y="10077"/>
                  <a:pt x="21600" y="9847"/>
                  <a:pt x="21509" y="9641"/>
                </a:cubicBezTo>
                <a:lnTo>
                  <a:pt x="20891" y="8608"/>
                </a:lnTo>
                <a:close/>
              </a:path>
            </a:pathLst>
          </a:custGeom>
          <a:solidFill>
            <a:srgbClr val="F36F13"/>
          </a:solidFill>
          <a:ln w="12700">
            <a:miter lim="400000"/>
          </a:ln>
        </p:spPr>
        <p:txBody>
          <a:bodyPr lIns="28575" tIns="28575" rIns="28575" bIns="28575" anchor="ctr"/>
          <a:lstStyle/>
          <a:p>
            <a:pPr>
              <a:defRPr sz="3000">
                <a:solidFill>
                  <a:srgbClr val="FFFFFF"/>
                </a:solidFill>
              </a:defRPr>
            </a:pPr>
            <a:endParaRPr sz="2400">
              <a:latin typeface="Helvetica" panose="020B0604020202020204" pitchFamily="34" charset="0"/>
              <a:cs typeface="Helvetica" panose="020B0604020202020204" pitchFamily="34" charset="0"/>
            </a:endParaRPr>
          </a:p>
        </p:txBody>
      </p:sp>
      <p:sp>
        <p:nvSpPr>
          <p:cNvPr id="41" name="TextBox 40">
            <a:extLst>
              <a:ext uri="{FF2B5EF4-FFF2-40B4-BE49-F238E27FC236}">
                <a16:creationId xmlns:a16="http://schemas.microsoft.com/office/drawing/2014/main" id="{A1C498ED-ADC7-4874-BF94-3AF64122A5E9}"/>
              </a:ext>
            </a:extLst>
          </p:cNvPr>
          <p:cNvSpPr txBox="1"/>
          <p:nvPr/>
        </p:nvSpPr>
        <p:spPr>
          <a:xfrm>
            <a:off x="1045626" y="1473171"/>
            <a:ext cx="1568273" cy="1323439"/>
          </a:xfrm>
          <a:prstGeom prst="rect">
            <a:avLst/>
          </a:prstGeom>
          <a:noFill/>
        </p:spPr>
        <p:txBody>
          <a:bodyPr wrap="square" lIns="0" rIns="0" rtlCol="0" anchor="t">
            <a:spAutoFit/>
          </a:bodyPr>
          <a:lstStyle/>
          <a:p>
            <a:pPr algn="just"/>
            <a:r>
              <a:rPr lang="es-MX" sz="1000" noProof="1">
                <a:solidFill>
                  <a:schemeClr val="tx1">
                    <a:lumMod val="65000"/>
                    <a:lumOff val="35000"/>
                  </a:schemeClr>
                </a:solidFill>
                <a:latin typeface="Helvetica" panose="020B0604020202020204" pitchFamily="34" charset="0"/>
                <a:cs typeface="Helvetica" panose="020B0604020202020204" pitchFamily="34" charset="0"/>
              </a:rPr>
              <a:t>Los aspectos temáticos objeto de la Medición se fundamentan en el esquema operativo de MIPG y en la estructura de controles y responsabilidades prevista en el MECI</a:t>
            </a:r>
          </a:p>
        </p:txBody>
      </p:sp>
      <p:sp>
        <p:nvSpPr>
          <p:cNvPr id="4" name="Título 3"/>
          <p:cNvSpPr>
            <a:spLocks noGrp="1"/>
          </p:cNvSpPr>
          <p:nvPr>
            <p:ph type="title"/>
          </p:nvPr>
        </p:nvSpPr>
        <p:spPr>
          <a:xfrm>
            <a:off x="1553200" y="86310"/>
            <a:ext cx="5572145" cy="393126"/>
          </a:xfrm>
        </p:spPr>
        <p:txBody>
          <a:bodyPr/>
          <a:lstStyle/>
          <a:p>
            <a:r>
              <a:rPr lang="es-MX" dirty="0"/>
              <a:t>Qué es la Medición del Desempeño Institucional</a:t>
            </a:r>
            <a:endParaRPr lang="es-CO" dirty="0"/>
          </a:p>
        </p:txBody>
      </p:sp>
      <p:pic>
        <p:nvPicPr>
          <p:cNvPr id="6" name="Marcador de contenido 5"/>
          <p:cNvPicPr>
            <a:picLocks noGrp="1" noChangeAspect="1"/>
          </p:cNvPicPr>
          <p:nvPr>
            <p:ph sz="half" idx="2"/>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48767" y="2742080"/>
            <a:ext cx="395288" cy="395288"/>
          </a:xfrm>
        </p:spPr>
      </p:pic>
      <p:graphicFrame>
        <p:nvGraphicFramePr>
          <p:cNvPr id="48" name="Tabla 47"/>
          <p:cNvGraphicFramePr>
            <a:graphicFrameLocks noGrp="1"/>
          </p:cNvGraphicFramePr>
          <p:nvPr>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grpSp>
        <p:nvGrpSpPr>
          <p:cNvPr id="2" name="Grupo 1">
            <a:extLst>
              <a:ext uri="{FF2B5EF4-FFF2-40B4-BE49-F238E27FC236}">
                <a16:creationId xmlns:a16="http://schemas.microsoft.com/office/drawing/2014/main" id="{2CD5D2B4-8F05-4BBF-B724-86E9793CEB4F}"/>
              </a:ext>
            </a:extLst>
          </p:cNvPr>
          <p:cNvGrpSpPr/>
          <p:nvPr/>
        </p:nvGrpSpPr>
        <p:grpSpPr>
          <a:xfrm>
            <a:off x="864668" y="1362508"/>
            <a:ext cx="7338567" cy="3137876"/>
            <a:chOff x="864668" y="1168962"/>
            <a:chExt cx="7338567" cy="3137876"/>
          </a:xfrm>
        </p:grpSpPr>
        <p:sp>
          <p:nvSpPr>
            <p:cNvPr id="28" name="Shape">
              <a:extLst>
                <a:ext uri="{FF2B5EF4-FFF2-40B4-BE49-F238E27FC236}">
                  <a16:creationId xmlns:a16="http://schemas.microsoft.com/office/drawing/2014/main" id="{A1AEDF0B-B7AD-4DC9-8942-7F91563151BE}"/>
                </a:ext>
              </a:extLst>
            </p:cNvPr>
            <p:cNvSpPr/>
            <p:nvPr/>
          </p:nvSpPr>
          <p:spPr>
            <a:xfrm>
              <a:off x="6242160" y="1168962"/>
              <a:ext cx="1961075" cy="1961081"/>
            </a:xfrm>
            <a:custGeom>
              <a:avLst/>
              <a:gdLst/>
              <a:ahLst/>
              <a:cxnLst>
                <a:cxn ang="0">
                  <a:pos x="wd2" y="hd2"/>
                </a:cxn>
                <a:cxn ang="5400000">
                  <a:pos x="wd2" y="hd2"/>
                </a:cxn>
                <a:cxn ang="10800000">
                  <a:pos x="wd2" y="hd2"/>
                </a:cxn>
                <a:cxn ang="16200000">
                  <a:pos x="wd2" y="hd2"/>
                </a:cxn>
              </a:cxnLst>
              <a:rect l="0" t="0" r="r" b="b"/>
              <a:pathLst>
                <a:path w="21600" h="21600" extrusionOk="0">
                  <a:moveTo>
                    <a:pt x="17228" y="0"/>
                  </a:moveTo>
                  <a:lnTo>
                    <a:pt x="4372" y="0"/>
                  </a:lnTo>
                  <a:cubicBezTo>
                    <a:pt x="1951" y="0"/>
                    <a:pt x="0" y="1951"/>
                    <a:pt x="0" y="4372"/>
                  </a:cubicBezTo>
                  <a:lnTo>
                    <a:pt x="0" y="17228"/>
                  </a:lnTo>
                  <a:cubicBezTo>
                    <a:pt x="0" y="19649"/>
                    <a:pt x="1951" y="21600"/>
                    <a:pt x="4372" y="21600"/>
                  </a:cubicBezTo>
                  <a:lnTo>
                    <a:pt x="17228" y="21600"/>
                  </a:lnTo>
                  <a:cubicBezTo>
                    <a:pt x="19649" y="21600"/>
                    <a:pt x="21600" y="19649"/>
                    <a:pt x="21600" y="17228"/>
                  </a:cubicBezTo>
                  <a:lnTo>
                    <a:pt x="21600" y="4372"/>
                  </a:lnTo>
                  <a:cubicBezTo>
                    <a:pt x="21600" y="1951"/>
                    <a:pt x="19649" y="0"/>
                    <a:pt x="17228" y="0"/>
                  </a:cubicBezTo>
                  <a:close/>
                  <a:moveTo>
                    <a:pt x="20895" y="17228"/>
                  </a:moveTo>
                  <a:cubicBezTo>
                    <a:pt x="20895" y="19250"/>
                    <a:pt x="19250" y="20895"/>
                    <a:pt x="17228" y="20895"/>
                  </a:cubicBezTo>
                  <a:lnTo>
                    <a:pt x="4372" y="20895"/>
                  </a:lnTo>
                  <a:cubicBezTo>
                    <a:pt x="2350" y="20895"/>
                    <a:pt x="705" y="19250"/>
                    <a:pt x="705" y="17228"/>
                  </a:cubicBezTo>
                  <a:lnTo>
                    <a:pt x="705" y="4372"/>
                  </a:lnTo>
                  <a:cubicBezTo>
                    <a:pt x="705" y="2350"/>
                    <a:pt x="2350" y="705"/>
                    <a:pt x="4372" y="705"/>
                  </a:cubicBezTo>
                  <a:lnTo>
                    <a:pt x="17228" y="705"/>
                  </a:lnTo>
                  <a:cubicBezTo>
                    <a:pt x="19250" y="705"/>
                    <a:pt x="20895" y="2350"/>
                    <a:pt x="20895" y="4372"/>
                  </a:cubicBezTo>
                  <a:lnTo>
                    <a:pt x="20895" y="17228"/>
                  </a:lnTo>
                  <a:close/>
                </a:path>
              </a:pathLst>
            </a:custGeom>
            <a:solidFill>
              <a:srgbClr val="3467C3"/>
            </a:solidFill>
            <a:ln w="12700">
              <a:miter lim="400000"/>
            </a:ln>
          </p:spPr>
          <p:txBody>
            <a:bodyPr lIns="28575" tIns="28575" rIns="28575" bIns="28575" anchor="ctr"/>
            <a:lstStyle/>
            <a:p>
              <a:pPr>
                <a:defRPr sz="3000">
                  <a:solidFill>
                    <a:srgbClr val="FFFFFF"/>
                  </a:solidFill>
                </a:defRPr>
              </a:pPr>
              <a:endParaRPr sz="2400">
                <a:latin typeface="Helvetica" panose="020B0604020202020204" pitchFamily="34" charset="0"/>
                <a:cs typeface="Helvetica" panose="020B0604020202020204" pitchFamily="34" charset="0"/>
              </a:endParaRPr>
            </a:p>
          </p:txBody>
        </p:sp>
        <p:sp>
          <p:nvSpPr>
            <p:cNvPr id="29" name="Shape">
              <a:extLst>
                <a:ext uri="{FF2B5EF4-FFF2-40B4-BE49-F238E27FC236}">
                  <a16:creationId xmlns:a16="http://schemas.microsoft.com/office/drawing/2014/main" id="{3D65AD95-399A-4F85-9561-CED6C8BADE69}"/>
                </a:ext>
              </a:extLst>
            </p:cNvPr>
            <p:cNvSpPr/>
            <p:nvPr/>
          </p:nvSpPr>
          <p:spPr>
            <a:xfrm>
              <a:off x="864668" y="1168964"/>
              <a:ext cx="2011858" cy="2008024"/>
            </a:xfrm>
            <a:custGeom>
              <a:avLst/>
              <a:gdLst/>
              <a:ahLst/>
              <a:cxnLst>
                <a:cxn ang="0">
                  <a:pos x="wd2" y="hd2"/>
                </a:cxn>
                <a:cxn ang="5400000">
                  <a:pos x="wd2" y="hd2"/>
                </a:cxn>
                <a:cxn ang="10800000">
                  <a:pos x="wd2" y="hd2"/>
                </a:cxn>
                <a:cxn ang="16200000">
                  <a:pos x="wd2" y="hd2"/>
                </a:cxn>
              </a:cxnLst>
              <a:rect l="0" t="0" r="r" b="b"/>
              <a:pathLst>
                <a:path w="21527" h="21600" extrusionOk="0">
                  <a:moveTo>
                    <a:pt x="12741" y="19901"/>
                  </a:moveTo>
                  <a:cubicBezTo>
                    <a:pt x="12398" y="19901"/>
                    <a:pt x="12101" y="20108"/>
                    <a:pt x="11987"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964" y="21095"/>
                  </a:lnTo>
                  <a:cubicBezTo>
                    <a:pt x="12101" y="21393"/>
                    <a:pt x="12375" y="21600"/>
                    <a:pt x="12718" y="21600"/>
                  </a:cubicBezTo>
                  <a:cubicBezTo>
                    <a:pt x="13175" y="21600"/>
                    <a:pt x="13563" y="21233"/>
                    <a:pt x="13563" y="20751"/>
                  </a:cubicBezTo>
                  <a:cubicBezTo>
                    <a:pt x="13563" y="20269"/>
                    <a:pt x="13197" y="19901"/>
                    <a:pt x="12741" y="19901"/>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400">
                <a:latin typeface="Helvetica" panose="020B0604020202020204" pitchFamily="34" charset="0"/>
                <a:cs typeface="Helvetica" panose="020B0604020202020204" pitchFamily="34" charset="0"/>
              </a:endParaRPr>
            </a:p>
          </p:txBody>
        </p:sp>
        <p:sp>
          <p:nvSpPr>
            <p:cNvPr id="30" name="Shape">
              <a:extLst>
                <a:ext uri="{FF2B5EF4-FFF2-40B4-BE49-F238E27FC236}">
                  <a16:creationId xmlns:a16="http://schemas.microsoft.com/office/drawing/2014/main" id="{4E6441AC-22A9-43EB-8E17-C48807D6173A}"/>
                </a:ext>
              </a:extLst>
            </p:cNvPr>
            <p:cNvSpPr/>
            <p:nvPr/>
          </p:nvSpPr>
          <p:spPr>
            <a:xfrm>
              <a:off x="3553413" y="1168964"/>
              <a:ext cx="2011858" cy="2008024"/>
            </a:xfrm>
            <a:custGeom>
              <a:avLst/>
              <a:gdLst/>
              <a:ahLst/>
              <a:cxnLst>
                <a:cxn ang="0">
                  <a:pos x="wd2" y="hd2"/>
                </a:cxn>
                <a:cxn ang="5400000">
                  <a:pos x="wd2" y="hd2"/>
                </a:cxn>
                <a:cxn ang="10800000">
                  <a:pos x="wd2" y="hd2"/>
                </a:cxn>
                <a:cxn ang="16200000">
                  <a:pos x="wd2" y="hd2"/>
                </a:cxn>
              </a:cxnLst>
              <a:rect l="0" t="0" r="r" b="b"/>
              <a:pathLst>
                <a:path w="21527" h="21600" extrusionOk="0">
                  <a:moveTo>
                    <a:pt x="12672" y="19901"/>
                  </a:moveTo>
                  <a:cubicBezTo>
                    <a:pt x="12330" y="19901"/>
                    <a:pt x="12033" y="20108"/>
                    <a:pt x="11919" y="20406"/>
                  </a:cubicBezTo>
                  <a:lnTo>
                    <a:pt x="4270" y="20406"/>
                  </a:lnTo>
                  <a:cubicBezTo>
                    <a:pt x="2306" y="20406"/>
                    <a:pt x="708" y="18800"/>
                    <a:pt x="708" y="16826"/>
                  </a:cubicBezTo>
                  <a:lnTo>
                    <a:pt x="708" y="4270"/>
                  </a:lnTo>
                  <a:cubicBezTo>
                    <a:pt x="708" y="2295"/>
                    <a:pt x="2306" y="689"/>
                    <a:pt x="4270" y="689"/>
                  </a:cubicBezTo>
                  <a:lnTo>
                    <a:pt x="16759" y="689"/>
                  </a:lnTo>
                  <a:cubicBezTo>
                    <a:pt x="18723" y="689"/>
                    <a:pt x="20321" y="2295"/>
                    <a:pt x="20321" y="4270"/>
                  </a:cubicBezTo>
                  <a:lnTo>
                    <a:pt x="20321" y="11179"/>
                  </a:lnTo>
                  <a:lnTo>
                    <a:pt x="20070" y="11179"/>
                  </a:lnTo>
                  <a:cubicBezTo>
                    <a:pt x="19842" y="11179"/>
                    <a:pt x="19728" y="11408"/>
                    <a:pt x="19819" y="11615"/>
                  </a:cubicBezTo>
                  <a:lnTo>
                    <a:pt x="20413" y="12671"/>
                  </a:lnTo>
                  <a:cubicBezTo>
                    <a:pt x="20527" y="12854"/>
                    <a:pt x="20801" y="12854"/>
                    <a:pt x="20892" y="12671"/>
                  </a:cubicBezTo>
                  <a:lnTo>
                    <a:pt x="21486" y="11615"/>
                  </a:lnTo>
                  <a:cubicBezTo>
                    <a:pt x="21600" y="11431"/>
                    <a:pt x="21463" y="11179"/>
                    <a:pt x="21235" y="11179"/>
                  </a:cubicBezTo>
                  <a:lnTo>
                    <a:pt x="20984" y="11179"/>
                  </a:lnTo>
                  <a:lnTo>
                    <a:pt x="20984" y="4270"/>
                  </a:lnTo>
                  <a:cubicBezTo>
                    <a:pt x="20984" y="1905"/>
                    <a:pt x="19088" y="0"/>
                    <a:pt x="16737" y="0"/>
                  </a:cubicBezTo>
                  <a:lnTo>
                    <a:pt x="4247" y="0"/>
                  </a:lnTo>
                  <a:cubicBezTo>
                    <a:pt x="1895" y="0"/>
                    <a:pt x="0" y="1905"/>
                    <a:pt x="0" y="4270"/>
                  </a:cubicBezTo>
                  <a:lnTo>
                    <a:pt x="0" y="16826"/>
                  </a:lnTo>
                  <a:cubicBezTo>
                    <a:pt x="0" y="19190"/>
                    <a:pt x="1895" y="21095"/>
                    <a:pt x="4247" y="21095"/>
                  </a:cubicBezTo>
                  <a:lnTo>
                    <a:pt x="11896" y="21095"/>
                  </a:lnTo>
                  <a:cubicBezTo>
                    <a:pt x="12033" y="21393"/>
                    <a:pt x="12307" y="21600"/>
                    <a:pt x="12650" y="21600"/>
                  </a:cubicBezTo>
                  <a:cubicBezTo>
                    <a:pt x="13106" y="21600"/>
                    <a:pt x="13494" y="21233"/>
                    <a:pt x="13494" y="20751"/>
                  </a:cubicBezTo>
                  <a:cubicBezTo>
                    <a:pt x="13494" y="20269"/>
                    <a:pt x="13152" y="19901"/>
                    <a:pt x="12672" y="19901"/>
                  </a:cubicBezTo>
                  <a:close/>
                </a:path>
              </a:pathLst>
            </a:custGeom>
            <a:solidFill>
              <a:srgbClr val="FCCC04"/>
            </a:solidFill>
            <a:ln w="12700">
              <a:miter lim="400000"/>
            </a:ln>
          </p:spPr>
          <p:txBody>
            <a:bodyPr lIns="28575" tIns="28575" rIns="28575" bIns="28575" anchor="ctr"/>
            <a:lstStyle/>
            <a:p>
              <a:pPr>
                <a:defRPr sz="3000">
                  <a:solidFill>
                    <a:srgbClr val="FFFFFF"/>
                  </a:solidFill>
                </a:defRPr>
              </a:pPr>
              <a:endParaRPr sz="2400">
                <a:latin typeface="Helvetica" panose="020B0604020202020204" pitchFamily="34" charset="0"/>
                <a:cs typeface="Helvetica" panose="020B0604020202020204" pitchFamily="34" charset="0"/>
              </a:endParaRPr>
            </a:p>
          </p:txBody>
        </p:sp>
        <p:sp>
          <p:nvSpPr>
            <p:cNvPr id="35" name="TextBox 34">
              <a:extLst>
                <a:ext uri="{FF2B5EF4-FFF2-40B4-BE49-F238E27FC236}">
                  <a16:creationId xmlns:a16="http://schemas.microsoft.com/office/drawing/2014/main" id="{E157AFEE-94E1-416D-86C3-75464F4BC0C8}"/>
                </a:ext>
              </a:extLst>
            </p:cNvPr>
            <p:cNvSpPr txBox="1"/>
            <p:nvPr/>
          </p:nvSpPr>
          <p:spPr>
            <a:xfrm>
              <a:off x="6438560" y="1395068"/>
              <a:ext cx="1568273" cy="738664"/>
            </a:xfrm>
            <a:prstGeom prst="rect">
              <a:avLst/>
            </a:prstGeom>
            <a:noFill/>
          </p:spPr>
          <p:txBody>
            <a:bodyPr wrap="square" lIns="0" rIns="0" rtlCol="0" anchor="t">
              <a:spAutoFit/>
            </a:bodyPr>
            <a:lstStyle/>
            <a:p>
              <a:pPr algn="just"/>
              <a:r>
                <a:rPr lang="es-MX" sz="1050" noProof="1">
                  <a:solidFill>
                    <a:schemeClr val="tx1">
                      <a:lumMod val="65000"/>
                      <a:lumOff val="35000"/>
                    </a:schemeClr>
                  </a:solidFill>
                  <a:latin typeface="Helvetica" panose="020B0604020202020204" pitchFamily="34" charset="0"/>
                  <a:cs typeface="Helvetica" panose="020B0604020202020204" pitchFamily="34" charset="0"/>
                </a:rPr>
                <a:t>La información de la Medición se concreta en los resultados de los Índices de desempeño.</a:t>
              </a:r>
            </a:p>
          </p:txBody>
        </p:sp>
        <p:sp>
          <p:nvSpPr>
            <p:cNvPr id="38" name="TextBox 37">
              <a:extLst>
                <a:ext uri="{FF2B5EF4-FFF2-40B4-BE49-F238E27FC236}">
                  <a16:creationId xmlns:a16="http://schemas.microsoft.com/office/drawing/2014/main" id="{19D322AA-E0B2-4706-9A75-20A98E4AFFA8}"/>
                </a:ext>
              </a:extLst>
            </p:cNvPr>
            <p:cNvSpPr txBox="1"/>
            <p:nvPr/>
          </p:nvSpPr>
          <p:spPr>
            <a:xfrm>
              <a:off x="3763032" y="1327995"/>
              <a:ext cx="1568273" cy="1107996"/>
            </a:xfrm>
            <a:prstGeom prst="rect">
              <a:avLst/>
            </a:prstGeom>
            <a:noFill/>
          </p:spPr>
          <p:txBody>
            <a:bodyPr wrap="square" lIns="0" rIns="0" rtlCol="0" anchor="t">
              <a:spAutoFit/>
            </a:bodyPr>
            <a:lstStyle/>
            <a:p>
              <a:pPr algn="just"/>
              <a:r>
                <a:rPr lang="es-MX" sz="1100" noProof="1">
                  <a:solidFill>
                    <a:schemeClr val="tx1">
                      <a:lumMod val="65000"/>
                      <a:lumOff val="35000"/>
                    </a:schemeClr>
                  </a:solidFill>
                  <a:latin typeface="Helvetica" panose="020B0604020202020204" pitchFamily="34" charset="0"/>
                  <a:cs typeface="Helvetica" panose="020B0604020202020204" pitchFamily="34" charset="0"/>
                </a:rPr>
                <a:t>La periodicidad de la medición del desempeño institucional es anual, y se llevar a cabo a partir de la vigencia inmediatamente anterior.</a:t>
              </a:r>
            </a:p>
          </p:txBody>
        </p:sp>
        <p:sp>
          <p:nvSpPr>
            <p:cNvPr id="44" name="TextBox 43">
              <a:extLst>
                <a:ext uri="{FF2B5EF4-FFF2-40B4-BE49-F238E27FC236}">
                  <a16:creationId xmlns:a16="http://schemas.microsoft.com/office/drawing/2014/main" id="{3E6BB6D6-D7C0-42EF-AA4B-AFF5229B0BCD}"/>
                </a:ext>
              </a:extLst>
            </p:cNvPr>
            <p:cNvSpPr txBox="1"/>
            <p:nvPr/>
          </p:nvSpPr>
          <p:spPr>
            <a:xfrm>
              <a:off x="2380359" y="3106509"/>
              <a:ext cx="1568273" cy="1200329"/>
            </a:xfrm>
            <a:prstGeom prst="rect">
              <a:avLst/>
            </a:prstGeom>
            <a:noFill/>
          </p:spPr>
          <p:txBody>
            <a:bodyPr wrap="square" lIns="0" rIns="0" rtlCol="0" anchor="t">
              <a:spAutoFit/>
            </a:bodyPr>
            <a:lstStyle/>
            <a:p>
              <a:pPr algn="just"/>
              <a:r>
                <a:rPr lang="es-MX" sz="1200" noProof="1">
                  <a:solidFill>
                    <a:schemeClr val="tx1">
                      <a:lumMod val="65000"/>
                      <a:lumOff val="35000"/>
                    </a:schemeClr>
                  </a:solidFill>
                  <a:latin typeface="Helvetica" panose="020B0604020202020204" pitchFamily="34" charset="0"/>
                  <a:cs typeface="Helvetica" panose="020B0604020202020204" pitchFamily="34" charset="0"/>
                </a:rPr>
                <a:t>La población objetivo son las entidades definidas en el Decreto 1499 de 2017, descritas en el universo de estudio.</a:t>
              </a:r>
            </a:p>
          </p:txBody>
        </p:sp>
        <p:sp>
          <p:nvSpPr>
            <p:cNvPr id="47" name="TextBox 46">
              <a:extLst>
                <a:ext uri="{FF2B5EF4-FFF2-40B4-BE49-F238E27FC236}">
                  <a16:creationId xmlns:a16="http://schemas.microsoft.com/office/drawing/2014/main" id="{5077AEDA-9A2C-4408-9708-BC5F218A1A22}"/>
                </a:ext>
              </a:extLst>
            </p:cNvPr>
            <p:cNvSpPr txBox="1"/>
            <p:nvPr/>
          </p:nvSpPr>
          <p:spPr>
            <a:xfrm>
              <a:off x="5061351" y="2697096"/>
              <a:ext cx="1568273" cy="938719"/>
            </a:xfrm>
            <a:prstGeom prst="rect">
              <a:avLst/>
            </a:prstGeom>
            <a:noFill/>
          </p:spPr>
          <p:txBody>
            <a:bodyPr wrap="square" lIns="0" rIns="0" rtlCol="0" anchor="t">
              <a:spAutoFit/>
            </a:bodyPr>
            <a:lstStyle/>
            <a:p>
              <a:pPr algn="just"/>
              <a:r>
                <a:rPr lang="es-MX" sz="1100" noProof="1">
                  <a:solidFill>
                    <a:schemeClr val="tx1">
                      <a:lumMod val="65000"/>
                      <a:lumOff val="35000"/>
                    </a:schemeClr>
                  </a:solidFill>
                  <a:latin typeface="Helvetica" panose="020B0604020202020204" pitchFamily="34" charset="0"/>
                  <a:cs typeface="Helvetica" panose="020B0604020202020204" pitchFamily="34" charset="0"/>
                </a:rPr>
                <a:t>Los aspectos </a:t>
              </a:r>
            </a:p>
            <a:p>
              <a:pPr algn="just"/>
              <a:r>
                <a:rPr lang="es-MX" sz="1100" noProof="1">
                  <a:solidFill>
                    <a:schemeClr val="tx1">
                      <a:lumMod val="65000"/>
                      <a:lumOff val="35000"/>
                    </a:schemeClr>
                  </a:solidFill>
                  <a:latin typeface="Helvetica" panose="020B0604020202020204" pitchFamily="34" charset="0"/>
                  <a:cs typeface="Helvetica" panose="020B0604020202020204" pitchFamily="34" charset="0"/>
                </a:rPr>
                <a:t>estadísticos se</a:t>
              </a:r>
            </a:p>
            <a:p>
              <a:pPr algn="just"/>
              <a:r>
                <a:rPr lang="es-MX" sz="1100" noProof="1">
                  <a:solidFill>
                    <a:schemeClr val="tx1">
                      <a:lumMod val="65000"/>
                      <a:lumOff val="35000"/>
                    </a:schemeClr>
                  </a:solidFill>
                  <a:latin typeface="Helvetica" panose="020B0604020202020204" pitchFamily="34" charset="0"/>
                  <a:cs typeface="Helvetica" panose="020B0604020202020204" pitchFamily="34" charset="0"/>
                </a:rPr>
                <a:t>resumen en el Modelo de Teoría de Respuesta Clásica.</a:t>
              </a:r>
            </a:p>
          </p:txBody>
        </p:sp>
        <p:pic>
          <p:nvPicPr>
            <p:cNvPr id="7" name="Imagen 6"/>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81311" y="2624626"/>
              <a:ext cx="411297" cy="411297"/>
            </a:xfrm>
            <a:prstGeom prst="rect">
              <a:avLst/>
            </a:prstGeom>
          </p:spPr>
        </p:pic>
        <p:pic>
          <p:nvPicPr>
            <p:cNvPr id="8" name="Imagen 7"/>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77969" y="2459849"/>
              <a:ext cx="483973" cy="483973"/>
            </a:xfrm>
            <a:prstGeom prst="rect">
              <a:avLst/>
            </a:prstGeom>
          </p:spPr>
        </p:pic>
        <p:pic>
          <p:nvPicPr>
            <p:cNvPr id="9" name="Imagen 8"/>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79101" y="3814748"/>
              <a:ext cx="415280" cy="415280"/>
            </a:xfrm>
            <a:prstGeom prst="rect">
              <a:avLst/>
            </a:prstGeom>
          </p:spPr>
        </p:pic>
        <p:pic>
          <p:nvPicPr>
            <p:cNvPr id="10" name="Imagen 9"/>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13565" y="2548534"/>
              <a:ext cx="484859" cy="484859"/>
            </a:xfrm>
            <a:prstGeom prst="rect">
              <a:avLst/>
            </a:prstGeom>
          </p:spPr>
        </p:pic>
      </p:grpSp>
      <p:sp>
        <p:nvSpPr>
          <p:cNvPr id="3" name="Rectángulo 2">
            <a:extLst>
              <a:ext uri="{FF2B5EF4-FFF2-40B4-BE49-F238E27FC236}">
                <a16:creationId xmlns:a16="http://schemas.microsoft.com/office/drawing/2014/main" id="{F3B141E2-A082-4910-9FD4-C32AAD182697}"/>
              </a:ext>
            </a:extLst>
          </p:cNvPr>
          <p:cNvSpPr/>
          <p:nvPr/>
        </p:nvSpPr>
        <p:spPr>
          <a:xfrm>
            <a:off x="141646" y="694608"/>
            <a:ext cx="8860707" cy="446597"/>
          </a:xfrm>
          <a:prstGeom prst="rect">
            <a:avLst/>
          </a:prstGeom>
        </p:spPr>
        <p:txBody>
          <a:bodyPr wrap="square">
            <a:spAutoFit/>
          </a:bodyPr>
          <a:lstStyle/>
          <a:p>
            <a:pPr algn="just">
              <a:lnSpc>
                <a:spcPct val="107000"/>
              </a:lnSpc>
              <a:spcAft>
                <a:spcPts val="0"/>
              </a:spcAft>
            </a:pPr>
            <a:r>
              <a:rPr lang="es-CO"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La Medición del Desempeño Institucional se estructura como una operación estadística que se fundamenta en el análisis de los datos recolectados a través del Registro Administrativo Formulario Único de Reporte y Avance de Gestión FURAG. Sus principales características son:</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33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B7444C1-D55F-457C-B63E-48B23C663365}"/>
              </a:ext>
            </a:extLst>
          </p:cNvPr>
          <p:cNvGrpSpPr/>
          <p:nvPr/>
        </p:nvGrpSpPr>
        <p:grpSpPr>
          <a:xfrm>
            <a:off x="619974" y="1312131"/>
            <a:ext cx="2759171" cy="2768469"/>
            <a:chOff x="1654057" y="1583354"/>
            <a:chExt cx="3678894" cy="3691292"/>
          </a:xfrm>
        </p:grpSpPr>
        <p:sp>
          <p:nvSpPr>
            <p:cNvPr id="4" name="Shape">
              <a:extLst>
                <a:ext uri="{FF2B5EF4-FFF2-40B4-BE49-F238E27FC236}">
                  <a16:creationId xmlns:a16="http://schemas.microsoft.com/office/drawing/2014/main" id="{90939593-36D0-3240-BF39-26FA83BB224D}"/>
                </a:ext>
              </a:extLst>
            </p:cNvPr>
            <p:cNvSpPr/>
            <p:nvPr/>
          </p:nvSpPr>
          <p:spPr>
            <a:xfrm>
              <a:off x="3619202" y="2397739"/>
              <a:ext cx="1485811" cy="2060071"/>
            </a:xfrm>
            <a:custGeom>
              <a:avLst/>
              <a:gdLst/>
              <a:ahLst/>
              <a:cxnLst>
                <a:cxn ang="0">
                  <a:pos x="wd2" y="hd2"/>
                </a:cxn>
                <a:cxn ang="5400000">
                  <a:pos x="wd2" y="hd2"/>
                </a:cxn>
                <a:cxn ang="10800000">
                  <a:pos x="wd2" y="hd2"/>
                </a:cxn>
                <a:cxn ang="16200000">
                  <a:pos x="wd2" y="hd2"/>
                </a:cxn>
              </a:cxnLst>
              <a:rect l="0" t="0" r="r" b="b"/>
              <a:pathLst>
                <a:path w="21352" h="21103" extrusionOk="0">
                  <a:moveTo>
                    <a:pt x="13007" y="533"/>
                  </a:moveTo>
                  <a:lnTo>
                    <a:pt x="744" y="9274"/>
                  </a:lnTo>
                  <a:cubicBezTo>
                    <a:pt x="-248" y="9982"/>
                    <a:pt x="-248" y="11124"/>
                    <a:pt x="744" y="11832"/>
                  </a:cubicBezTo>
                  <a:lnTo>
                    <a:pt x="13007" y="20573"/>
                  </a:lnTo>
                  <a:cubicBezTo>
                    <a:pt x="14101" y="21353"/>
                    <a:pt x="15933" y="21262"/>
                    <a:pt x="16849" y="20374"/>
                  </a:cubicBezTo>
                  <a:cubicBezTo>
                    <a:pt x="19673" y="17617"/>
                    <a:pt x="21352" y="14226"/>
                    <a:pt x="21352" y="10544"/>
                  </a:cubicBezTo>
                  <a:cubicBezTo>
                    <a:pt x="21352" y="6862"/>
                    <a:pt x="19673" y="3471"/>
                    <a:pt x="16849" y="714"/>
                  </a:cubicBezTo>
                  <a:cubicBezTo>
                    <a:pt x="15933" y="-156"/>
                    <a:pt x="14101" y="-247"/>
                    <a:pt x="13007" y="533"/>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5" name="Shape">
              <a:extLst>
                <a:ext uri="{FF2B5EF4-FFF2-40B4-BE49-F238E27FC236}">
                  <a16:creationId xmlns:a16="http://schemas.microsoft.com/office/drawing/2014/main" id="{BB32B892-4065-6E47-9071-C132D5894CC6}"/>
                </a:ext>
              </a:extLst>
            </p:cNvPr>
            <p:cNvSpPr/>
            <p:nvPr/>
          </p:nvSpPr>
          <p:spPr>
            <a:xfrm>
              <a:off x="2450737" y="1795803"/>
              <a:ext cx="2061673" cy="1485811"/>
            </a:xfrm>
            <a:custGeom>
              <a:avLst/>
              <a:gdLst/>
              <a:ahLst/>
              <a:cxnLst>
                <a:cxn ang="0">
                  <a:pos x="wd2" y="hd2"/>
                </a:cxn>
                <a:cxn ang="5400000">
                  <a:pos x="wd2" y="hd2"/>
                </a:cxn>
                <a:cxn ang="10800000">
                  <a:pos x="wd2" y="hd2"/>
                </a:cxn>
                <a:cxn ang="16200000">
                  <a:pos x="wd2" y="hd2"/>
                </a:cxn>
              </a:cxnLst>
              <a:rect l="0" t="0" r="r" b="b"/>
              <a:pathLst>
                <a:path w="21102" h="21352" extrusionOk="0">
                  <a:moveTo>
                    <a:pt x="11838" y="20608"/>
                  </a:moveTo>
                  <a:lnTo>
                    <a:pt x="20572" y="8345"/>
                  </a:lnTo>
                  <a:cubicBezTo>
                    <a:pt x="21351" y="7251"/>
                    <a:pt x="21260" y="5419"/>
                    <a:pt x="20372" y="4503"/>
                  </a:cubicBezTo>
                  <a:cubicBezTo>
                    <a:pt x="17618" y="1679"/>
                    <a:pt x="14230" y="0"/>
                    <a:pt x="10551" y="0"/>
                  </a:cubicBezTo>
                  <a:cubicBezTo>
                    <a:pt x="6872" y="0"/>
                    <a:pt x="3484" y="1679"/>
                    <a:pt x="730" y="4503"/>
                  </a:cubicBezTo>
                  <a:cubicBezTo>
                    <a:pt x="-158" y="5419"/>
                    <a:pt x="-249" y="7251"/>
                    <a:pt x="530" y="8345"/>
                  </a:cubicBezTo>
                  <a:lnTo>
                    <a:pt x="9264" y="20608"/>
                  </a:lnTo>
                  <a:cubicBezTo>
                    <a:pt x="9989" y="21600"/>
                    <a:pt x="11131" y="21600"/>
                    <a:pt x="11838" y="20608"/>
                  </a:cubicBezTo>
                  <a:close/>
                </a:path>
              </a:pathLst>
            </a:custGeom>
            <a:solidFill>
              <a:srgbClr val="FCCC0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6" name="Shape">
              <a:extLst>
                <a:ext uri="{FF2B5EF4-FFF2-40B4-BE49-F238E27FC236}">
                  <a16:creationId xmlns:a16="http://schemas.microsoft.com/office/drawing/2014/main" id="{025EB668-9CEC-364A-9826-BEACD0CEEFA5}"/>
                </a:ext>
              </a:extLst>
            </p:cNvPr>
            <p:cNvSpPr/>
            <p:nvPr/>
          </p:nvSpPr>
          <p:spPr>
            <a:xfrm>
              <a:off x="1866505" y="2397738"/>
              <a:ext cx="1485812" cy="2061674"/>
            </a:xfrm>
            <a:custGeom>
              <a:avLst/>
              <a:gdLst/>
              <a:ahLst/>
              <a:cxnLst>
                <a:cxn ang="0">
                  <a:pos x="wd2" y="hd2"/>
                </a:cxn>
                <a:cxn ang="5400000">
                  <a:pos x="wd2" y="hd2"/>
                </a:cxn>
                <a:cxn ang="10800000">
                  <a:pos x="wd2" y="hd2"/>
                </a:cxn>
                <a:cxn ang="16200000">
                  <a:pos x="wd2" y="hd2"/>
                </a:cxn>
              </a:cxnLst>
              <a:rect l="0" t="0" r="r" b="b"/>
              <a:pathLst>
                <a:path w="21352" h="21102" extrusionOk="0">
                  <a:moveTo>
                    <a:pt x="20608" y="9264"/>
                  </a:moveTo>
                  <a:lnTo>
                    <a:pt x="8345" y="530"/>
                  </a:lnTo>
                  <a:cubicBezTo>
                    <a:pt x="7251" y="-249"/>
                    <a:pt x="5419" y="-158"/>
                    <a:pt x="4503" y="730"/>
                  </a:cubicBezTo>
                  <a:cubicBezTo>
                    <a:pt x="1679" y="3484"/>
                    <a:pt x="0" y="6872"/>
                    <a:pt x="0" y="10551"/>
                  </a:cubicBezTo>
                  <a:cubicBezTo>
                    <a:pt x="0" y="14230"/>
                    <a:pt x="1679" y="17618"/>
                    <a:pt x="4503" y="20372"/>
                  </a:cubicBezTo>
                  <a:cubicBezTo>
                    <a:pt x="5419" y="21260"/>
                    <a:pt x="7251" y="21351"/>
                    <a:pt x="8345" y="20572"/>
                  </a:cubicBezTo>
                  <a:lnTo>
                    <a:pt x="20608" y="11838"/>
                  </a:lnTo>
                  <a:cubicBezTo>
                    <a:pt x="21600" y="11113"/>
                    <a:pt x="21600" y="9971"/>
                    <a:pt x="20608" y="9264"/>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7" name="Shape">
              <a:extLst>
                <a:ext uri="{FF2B5EF4-FFF2-40B4-BE49-F238E27FC236}">
                  <a16:creationId xmlns:a16="http://schemas.microsoft.com/office/drawing/2014/main" id="{587C12AA-B201-F34D-A85E-39E7E91AED42}"/>
                </a:ext>
              </a:extLst>
            </p:cNvPr>
            <p:cNvSpPr/>
            <p:nvPr/>
          </p:nvSpPr>
          <p:spPr>
            <a:xfrm>
              <a:off x="2468442" y="3566204"/>
              <a:ext cx="2061671" cy="1484484"/>
            </a:xfrm>
            <a:custGeom>
              <a:avLst/>
              <a:gdLst/>
              <a:ahLst/>
              <a:cxnLst>
                <a:cxn ang="0">
                  <a:pos x="wd2" y="hd2"/>
                </a:cxn>
                <a:cxn ang="5400000">
                  <a:pos x="wd2" y="hd2"/>
                </a:cxn>
                <a:cxn ang="10800000">
                  <a:pos x="wd2" y="hd2"/>
                </a:cxn>
                <a:cxn ang="16200000">
                  <a:pos x="wd2" y="hd2"/>
                </a:cxn>
              </a:cxnLst>
              <a:rect l="0" t="0" r="r" b="b"/>
              <a:pathLst>
                <a:path w="21102" h="21358" extrusionOk="0">
                  <a:moveTo>
                    <a:pt x="9264" y="726"/>
                  </a:moveTo>
                  <a:lnTo>
                    <a:pt x="530" y="13003"/>
                  </a:lnTo>
                  <a:cubicBezTo>
                    <a:pt x="-249" y="14099"/>
                    <a:pt x="-158" y="15933"/>
                    <a:pt x="730" y="16850"/>
                  </a:cubicBezTo>
                  <a:cubicBezTo>
                    <a:pt x="3484" y="19677"/>
                    <a:pt x="6872" y="21358"/>
                    <a:pt x="10551" y="21358"/>
                  </a:cubicBezTo>
                  <a:cubicBezTo>
                    <a:pt x="14230" y="21358"/>
                    <a:pt x="17618" y="19677"/>
                    <a:pt x="20372" y="16850"/>
                  </a:cubicBezTo>
                  <a:cubicBezTo>
                    <a:pt x="21260" y="15933"/>
                    <a:pt x="21351" y="14099"/>
                    <a:pt x="20572" y="13003"/>
                  </a:cubicBezTo>
                  <a:lnTo>
                    <a:pt x="11838" y="726"/>
                  </a:lnTo>
                  <a:cubicBezTo>
                    <a:pt x="11113" y="-242"/>
                    <a:pt x="9971" y="-242"/>
                    <a:pt x="9264" y="72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 name="Shape">
              <a:extLst>
                <a:ext uri="{FF2B5EF4-FFF2-40B4-BE49-F238E27FC236}">
                  <a16:creationId xmlns:a16="http://schemas.microsoft.com/office/drawing/2014/main" id="{B11737F1-B03B-054D-B3E4-5A17353C43D2}"/>
                </a:ext>
              </a:extLst>
            </p:cNvPr>
            <p:cNvSpPr/>
            <p:nvPr/>
          </p:nvSpPr>
          <p:spPr>
            <a:xfrm>
              <a:off x="4769964" y="2185291"/>
              <a:ext cx="562987" cy="2506891"/>
            </a:xfrm>
            <a:custGeom>
              <a:avLst/>
              <a:gdLst/>
              <a:ahLst/>
              <a:cxnLst>
                <a:cxn ang="0">
                  <a:pos x="wd2" y="hd2"/>
                </a:cxn>
                <a:cxn ang="5400000">
                  <a:pos x="wd2" y="hd2"/>
                </a:cxn>
                <a:cxn ang="10800000">
                  <a:pos x="wd2" y="hd2"/>
                </a:cxn>
                <a:cxn ang="16200000">
                  <a:pos x="wd2" y="hd2"/>
                </a:cxn>
              </a:cxnLst>
              <a:rect l="0" t="0" r="r" b="b"/>
              <a:pathLst>
                <a:path w="21600" h="21600" extrusionOk="0">
                  <a:moveTo>
                    <a:pt x="20241" y="7658"/>
                  </a:moveTo>
                  <a:cubicBezTo>
                    <a:pt x="19290" y="6681"/>
                    <a:pt x="18000" y="5720"/>
                    <a:pt x="16234" y="4805"/>
                  </a:cubicBezTo>
                  <a:cubicBezTo>
                    <a:pt x="12702" y="2975"/>
                    <a:pt x="7539" y="1312"/>
                    <a:pt x="1019" y="0"/>
                  </a:cubicBezTo>
                  <a:cubicBezTo>
                    <a:pt x="6521" y="1525"/>
                    <a:pt x="10868" y="3219"/>
                    <a:pt x="13789" y="5034"/>
                  </a:cubicBezTo>
                  <a:cubicBezTo>
                    <a:pt x="15215" y="5934"/>
                    <a:pt x="16370" y="6864"/>
                    <a:pt x="17117" y="7810"/>
                  </a:cubicBezTo>
                  <a:cubicBezTo>
                    <a:pt x="17864" y="8756"/>
                    <a:pt x="18272" y="9702"/>
                    <a:pt x="18204" y="10663"/>
                  </a:cubicBezTo>
                  <a:cubicBezTo>
                    <a:pt x="18204" y="11624"/>
                    <a:pt x="17864" y="12569"/>
                    <a:pt x="17117" y="13515"/>
                  </a:cubicBezTo>
                  <a:cubicBezTo>
                    <a:pt x="16438" y="14461"/>
                    <a:pt x="15215" y="15376"/>
                    <a:pt x="13789" y="16292"/>
                  </a:cubicBezTo>
                  <a:cubicBezTo>
                    <a:pt x="11751" y="17542"/>
                    <a:pt x="8966" y="18747"/>
                    <a:pt x="5706" y="19876"/>
                  </a:cubicBezTo>
                  <a:lnTo>
                    <a:pt x="4551" y="18702"/>
                  </a:lnTo>
                  <a:lnTo>
                    <a:pt x="0" y="21600"/>
                  </a:lnTo>
                  <a:lnTo>
                    <a:pt x="11683" y="20014"/>
                  </a:lnTo>
                  <a:lnTo>
                    <a:pt x="6725" y="19998"/>
                  </a:lnTo>
                  <a:cubicBezTo>
                    <a:pt x="10596" y="18961"/>
                    <a:pt x="13857" y="17771"/>
                    <a:pt x="16234" y="16505"/>
                  </a:cubicBezTo>
                  <a:cubicBezTo>
                    <a:pt x="18000" y="15590"/>
                    <a:pt x="19291" y="14629"/>
                    <a:pt x="20242" y="13653"/>
                  </a:cubicBezTo>
                  <a:cubicBezTo>
                    <a:pt x="21125" y="12676"/>
                    <a:pt x="21532" y="11669"/>
                    <a:pt x="21600" y="10663"/>
                  </a:cubicBezTo>
                  <a:cubicBezTo>
                    <a:pt x="21532" y="9641"/>
                    <a:pt x="21124" y="8634"/>
                    <a:pt x="20241" y="7658"/>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 name="Shape">
              <a:extLst>
                <a:ext uri="{FF2B5EF4-FFF2-40B4-BE49-F238E27FC236}">
                  <a16:creationId xmlns:a16="http://schemas.microsoft.com/office/drawing/2014/main" id="{C0197B12-9273-434F-B798-C0639841CB31}"/>
                </a:ext>
              </a:extLst>
            </p:cNvPr>
            <p:cNvSpPr/>
            <p:nvPr/>
          </p:nvSpPr>
          <p:spPr>
            <a:xfrm>
              <a:off x="2255994" y="1583354"/>
              <a:ext cx="2480336" cy="5470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97" y="9577"/>
                  </a:lnTo>
                  <a:lnTo>
                    <a:pt x="19981" y="14540"/>
                  </a:lnTo>
                  <a:cubicBezTo>
                    <a:pt x="18979" y="10905"/>
                    <a:pt x="17854" y="7829"/>
                    <a:pt x="16666" y="5522"/>
                  </a:cubicBezTo>
                  <a:cubicBezTo>
                    <a:pt x="15741" y="3705"/>
                    <a:pt x="14770" y="2377"/>
                    <a:pt x="13783" y="1398"/>
                  </a:cubicBezTo>
                  <a:cubicBezTo>
                    <a:pt x="12797" y="489"/>
                    <a:pt x="11779" y="70"/>
                    <a:pt x="10761" y="0"/>
                  </a:cubicBezTo>
                  <a:cubicBezTo>
                    <a:pt x="9744" y="0"/>
                    <a:pt x="8742" y="489"/>
                    <a:pt x="7740" y="1398"/>
                  </a:cubicBezTo>
                  <a:cubicBezTo>
                    <a:pt x="6753" y="2377"/>
                    <a:pt x="5782" y="3705"/>
                    <a:pt x="4857" y="5522"/>
                  </a:cubicBezTo>
                  <a:cubicBezTo>
                    <a:pt x="3006" y="9157"/>
                    <a:pt x="1326" y="14470"/>
                    <a:pt x="0" y="21181"/>
                  </a:cubicBezTo>
                  <a:cubicBezTo>
                    <a:pt x="1542" y="15518"/>
                    <a:pt x="3253" y="11045"/>
                    <a:pt x="5088" y="8039"/>
                  </a:cubicBezTo>
                  <a:cubicBezTo>
                    <a:pt x="5997" y="6571"/>
                    <a:pt x="6938" y="5383"/>
                    <a:pt x="7894" y="4614"/>
                  </a:cubicBezTo>
                  <a:cubicBezTo>
                    <a:pt x="8850" y="3845"/>
                    <a:pt x="9806" y="3425"/>
                    <a:pt x="10777" y="3495"/>
                  </a:cubicBezTo>
                  <a:cubicBezTo>
                    <a:pt x="11748" y="3495"/>
                    <a:pt x="12704" y="3845"/>
                    <a:pt x="13660" y="4614"/>
                  </a:cubicBezTo>
                  <a:cubicBezTo>
                    <a:pt x="14616" y="5313"/>
                    <a:pt x="15541" y="6571"/>
                    <a:pt x="16466" y="8039"/>
                  </a:cubicBezTo>
                  <a:cubicBezTo>
                    <a:pt x="17653" y="9996"/>
                    <a:pt x="18794" y="12583"/>
                    <a:pt x="19873" y="15728"/>
                  </a:cubicBezTo>
                  <a:lnTo>
                    <a:pt x="18686" y="16917"/>
                  </a:lnTo>
                  <a:lnTo>
                    <a:pt x="21600" y="21600"/>
                  </a:lnTo>
                  <a:close/>
                </a:path>
              </a:pathLst>
            </a:custGeom>
            <a:solidFill>
              <a:srgbClr val="E3B80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0" name="Shape">
              <a:extLst>
                <a:ext uri="{FF2B5EF4-FFF2-40B4-BE49-F238E27FC236}">
                  <a16:creationId xmlns:a16="http://schemas.microsoft.com/office/drawing/2014/main" id="{E9C33455-229D-5847-9DCC-8DD0416F0A04}"/>
                </a:ext>
              </a:extLst>
            </p:cNvPr>
            <p:cNvSpPr/>
            <p:nvPr/>
          </p:nvSpPr>
          <p:spPr>
            <a:xfrm>
              <a:off x="1654057" y="2185291"/>
              <a:ext cx="541742" cy="2478563"/>
            </a:xfrm>
            <a:custGeom>
              <a:avLst/>
              <a:gdLst/>
              <a:ahLst/>
              <a:cxnLst>
                <a:cxn ang="0">
                  <a:pos x="wd2" y="hd2"/>
                </a:cxn>
                <a:cxn ang="5400000">
                  <a:pos x="wd2" y="hd2"/>
                </a:cxn>
                <a:cxn ang="10800000">
                  <a:pos x="wd2" y="hd2"/>
                </a:cxn>
                <a:cxn ang="16200000">
                  <a:pos x="wd2" y="hd2"/>
                </a:cxn>
              </a:cxnLst>
              <a:rect l="0" t="0" r="r" b="b"/>
              <a:pathLst>
                <a:path w="21600" h="21600" extrusionOk="0">
                  <a:moveTo>
                    <a:pt x="4729" y="13731"/>
                  </a:moveTo>
                  <a:cubicBezTo>
                    <a:pt x="3953" y="12775"/>
                    <a:pt x="3529" y="11818"/>
                    <a:pt x="3600" y="10846"/>
                  </a:cubicBezTo>
                  <a:cubicBezTo>
                    <a:pt x="3600" y="9874"/>
                    <a:pt x="3953" y="8918"/>
                    <a:pt x="4729" y="7961"/>
                  </a:cubicBezTo>
                  <a:cubicBezTo>
                    <a:pt x="5435" y="7005"/>
                    <a:pt x="6706" y="6079"/>
                    <a:pt x="8188" y="5153"/>
                  </a:cubicBezTo>
                  <a:cubicBezTo>
                    <a:pt x="10165" y="3981"/>
                    <a:pt x="12706" y="2870"/>
                    <a:pt x="15741" y="1805"/>
                  </a:cubicBezTo>
                  <a:lnTo>
                    <a:pt x="16871" y="2931"/>
                  </a:lnTo>
                  <a:lnTo>
                    <a:pt x="21600" y="0"/>
                  </a:lnTo>
                  <a:lnTo>
                    <a:pt x="9459" y="1605"/>
                  </a:lnTo>
                  <a:lnTo>
                    <a:pt x="14682" y="1620"/>
                  </a:lnTo>
                  <a:cubicBezTo>
                    <a:pt x="11012" y="2623"/>
                    <a:pt x="7976" y="3734"/>
                    <a:pt x="5576" y="4922"/>
                  </a:cubicBezTo>
                  <a:cubicBezTo>
                    <a:pt x="3741" y="5847"/>
                    <a:pt x="2400" y="6819"/>
                    <a:pt x="1412" y="7807"/>
                  </a:cubicBezTo>
                  <a:cubicBezTo>
                    <a:pt x="494" y="8794"/>
                    <a:pt x="71" y="9813"/>
                    <a:pt x="0" y="10831"/>
                  </a:cubicBezTo>
                  <a:cubicBezTo>
                    <a:pt x="0" y="11849"/>
                    <a:pt x="494" y="12852"/>
                    <a:pt x="1412" y="13855"/>
                  </a:cubicBezTo>
                  <a:cubicBezTo>
                    <a:pt x="2400" y="14842"/>
                    <a:pt x="3741" y="15814"/>
                    <a:pt x="5576" y="16740"/>
                  </a:cubicBezTo>
                  <a:cubicBezTo>
                    <a:pt x="9247" y="18591"/>
                    <a:pt x="14612" y="20273"/>
                    <a:pt x="21388" y="21600"/>
                  </a:cubicBezTo>
                  <a:cubicBezTo>
                    <a:pt x="15670" y="20057"/>
                    <a:pt x="11153" y="18345"/>
                    <a:pt x="8118" y="16509"/>
                  </a:cubicBezTo>
                  <a:cubicBezTo>
                    <a:pt x="6706" y="15614"/>
                    <a:pt x="5435" y="14673"/>
                    <a:pt x="4729" y="13731"/>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1" name="Shape">
              <a:extLst>
                <a:ext uri="{FF2B5EF4-FFF2-40B4-BE49-F238E27FC236}">
                  <a16:creationId xmlns:a16="http://schemas.microsoft.com/office/drawing/2014/main" id="{A056AC6D-CF18-6D47-AA32-48C14F6328E1}"/>
                </a:ext>
              </a:extLst>
            </p:cNvPr>
            <p:cNvSpPr/>
            <p:nvPr/>
          </p:nvSpPr>
          <p:spPr>
            <a:xfrm>
              <a:off x="2220586" y="4716966"/>
              <a:ext cx="2503352" cy="557680"/>
            </a:xfrm>
            <a:custGeom>
              <a:avLst/>
              <a:gdLst/>
              <a:ahLst/>
              <a:cxnLst>
                <a:cxn ang="0">
                  <a:pos x="wd2" y="hd2"/>
                </a:cxn>
                <a:cxn ang="5400000">
                  <a:pos x="wd2" y="hd2"/>
                </a:cxn>
                <a:cxn ang="10800000">
                  <a:pos x="wd2" y="hd2"/>
                </a:cxn>
                <a:cxn ang="16200000">
                  <a:pos x="wd2" y="hd2"/>
                </a:cxn>
              </a:cxnLst>
              <a:rect l="0" t="0" r="r" b="b"/>
              <a:pathLst>
                <a:path w="21600" h="21600" extrusionOk="0">
                  <a:moveTo>
                    <a:pt x="16589" y="13714"/>
                  </a:moveTo>
                  <a:cubicBezTo>
                    <a:pt x="15688" y="15154"/>
                    <a:pt x="14756" y="16320"/>
                    <a:pt x="13809" y="17074"/>
                  </a:cubicBezTo>
                  <a:cubicBezTo>
                    <a:pt x="12862" y="17829"/>
                    <a:pt x="11915" y="18240"/>
                    <a:pt x="10953" y="18171"/>
                  </a:cubicBezTo>
                  <a:cubicBezTo>
                    <a:pt x="9990" y="18171"/>
                    <a:pt x="9043" y="17829"/>
                    <a:pt x="8096" y="17074"/>
                  </a:cubicBezTo>
                  <a:cubicBezTo>
                    <a:pt x="7149" y="16389"/>
                    <a:pt x="6233" y="15154"/>
                    <a:pt x="5316" y="13714"/>
                  </a:cubicBezTo>
                  <a:cubicBezTo>
                    <a:pt x="4079" y="11726"/>
                    <a:pt x="2902" y="8983"/>
                    <a:pt x="1787" y="5691"/>
                  </a:cubicBezTo>
                  <a:lnTo>
                    <a:pt x="2902" y="4594"/>
                  </a:lnTo>
                  <a:lnTo>
                    <a:pt x="0" y="0"/>
                  </a:lnTo>
                  <a:lnTo>
                    <a:pt x="1589" y="11794"/>
                  </a:lnTo>
                  <a:lnTo>
                    <a:pt x="1604" y="6583"/>
                  </a:lnTo>
                  <a:cubicBezTo>
                    <a:pt x="2643" y="10491"/>
                    <a:pt x="3819" y="13714"/>
                    <a:pt x="5087" y="16183"/>
                  </a:cubicBezTo>
                  <a:cubicBezTo>
                    <a:pt x="6003" y="17966"/>
                    <a:pt x="6966" y="19269"/>
                    <a:pt x="7943" y="20229"/>
                  </a:cubicBezTo>
                  <a:cubicBezTo>
                    <a:pt x="8921" y="21120"/>
                    <a:pt x="9929" y="21531"/>
                    <a:pt x="10937" y="21600"/>
                  </a:cubicBezTo>
                  <a:cubicBezTo>
                    <a:pt x="11946" y="21600"/>
                    <a:pt x="12939" y="21120"/>
                    <a:pt x="13932" y="20229"/>
                  </a:cubicBezTo>
                  <a:cubicBezTo>
                    <a:pt x="14909" y="19269"/>
                    <a:pt x="15872" y="17966"/>
                    <a:pt x="16788" y="16183"/>
                  </a:cubicBezTo>
                  <a:cubicBezTo>
                    <a:pt x="18621" y="12617"/>
                    <a:pt x="20286" y="7406"/>
                    <a:pt x="21600" y="823"/>
                  </a:cubicBezTo>
                  <a:cubicBezTo>
                    <a:pt x="20103" y="6377"/>
                    <a:pt x="18407" y="10766"/>
                    <a:pt x="16589" y="13714"/>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45" name="TextBox 44">
              <a:extLst>
                <a:ext uri="{FF2B5EF4-FFF2-40B4-BE49-F238E27FC236}">
                  <a16:creationId xmlns:a16="http://schemas.microsoft.com/office/drawing/2014/main" id="{14763BD9-F002-7E49-B943-1044E3360AA6}"/>
                </a:ext>
              </a:extLst>
            </p:cNvPr>
            <p:cNvSpPr txBox="1"/>
            <p:nvPr/>
          </p:nvSpPr>
          <p:spPr>
            <a:xfrm>
              <a:off x="3244405" y="1750882"/>
              <a:ext cx="472779" cy="369332"/>
            </a:xfrm>
            <a:prstGeom prst="rect">
              <a:avLst/>
            </a:prstGeom>
            <a:noFill/>
          </p:spPr>
          <p:txBody>
            <a:bodyPr wrap="none" rtlCol="0" anchor="ctr">
              <a:spAutoFit/>
            </a:bodyPr>
            <a:lstStyle/>
            <a:p>
              <a:r>
                <a:rPr lang="en-US" sz="12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01</a:t>
              </a:r>
            </a:p>
          </p:txBody>
        </p:sp>
        <p:sp>
          <p:nvSpPr>
            <p:cNvPr id="46" name="TextBox 45">
              <a:extLst>
                <a:ext uri="{FF2B5EF4-FFF2-40B4-BE49-F238E27FC236}">
                  <a16:creationId xmlns:a16="http://schemas.microsoft.com/office/drawing/2014/main" id="{D4F00354-8107-7644-8695-0B590A057EBA}"/>
                </a:ext>
              </a:extLst>
            </p:cNvPr>
            <p:cNvSpPr txBox="1"/>
            <p:nvPr/>
          </p:nvSpPr>
          <p:spPr>
            <a:xfrm>
              <a:off x="4704723" y="3196166"/>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02</a:t>
              </a:r>
            </a:p>
          </p:txBody>
        </p:sp>
        <p:sp>
          <p:nvSpPr>
            <p:cNvPr id="47" name="TextBox 46">
              <a:extLst>
                <a:ext uri="{FF2B5EF4-FFF2-40B4-BE49-F238E27FC236}">
                  <a16:creationId xmlns:a16="http://schemas.microsoft.com/office/drawing/2014/main" id="{8544E2DF-6A76-EB45-AA07-132AD563B78F}"/>
                </a:ext>
              </a:extLst>
            </p:cNvPr>
            <p:cNvSpPr txBox="1"/>
            <p:nvPr/>
          </p:nvSpPr>
          <p:spPr>
            <a:xfrm>
              <a:off x="3244405" y="4718833"/>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03</a:t>
              </a:r>
            </a:p>
          </p:txBody>
        </p:sp>
        <p:sp>
          <p:nvSpPr>
            <p:cNvPr id="48" name="TextBox 47">
              <a:extLst>
                <a:ext uri="{FF2B5EF4-FFF2-40B4-BE49-F238E27FC236}">
                  <a16:creationId xmlns:a16="http://schemas.microsoft.com/office/drawing/2014/main" id="{3DAF6B2F-BA6C-6F45-9FD0-7549B1091E2D}"/>
                </a:ext>
              </a:extLst>
            </p:cNvPr>
            <p:cNvSpPr txBox="1"/>
            <p:nvPr/>
          </p:nvSpPr>
          <p:spPr>
            <a:xfrm>
              <a:off x="1812574" y="3237669"/>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04</a:t>
              </a:r>
            </a:p>
          </p:txBody>
        </p:sp>
      </p:grpSp>
      <p:sp>
        <p:nvSpPr>
          <p:cNvPr id="85" name="Shape">
            <a:extLst>
              <a:ext uri="{FF2B5EF4-FFF2-40B4-BE49-F238E27FC236}">
                <a16:creationId xmlns:a16="http://schemas.microsoft.com/office/drawing/2014/main" id="{50FD1531-8857-4202-9ED1-BE7534903061}"/>
              </a:ext>
            </a:extLst>
          </p:cNvPr>
          <p:cNvSpPr/>
          <p:nvPr/>
        </p:nvSpPr>
        <p:spPr>
          <a:xfrm>
            <a:off x="4130510" y="79338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rgbClr val="FCCC0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6" name="Shape">
            <a:extLst>
              <a:ext uri="{FF2B5EF4-FFF2-40B4-BE49-F238E27FC236}">
                <a16:creationId xmlns:a16="http://schemas.microsoft.com/office/drawing/2014/main" id="{70DD2B25-674A-47BA-B6AB-C43C90295F3F}"/>
              </a:ext>
            </a:extLst>
          </p:cNvPr>
          <p:cNvSpPr/>
          <p:nvPr/>
        </p:nvSpPr>
        <p:spPr>
          <a:xfrm>
            <a:off x="4130510" y="1789576"/>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cubicBezTo>
                  <a:pt x="0" y="16771"/>
                  <a:pt x="881" y="21600"/>
                  <a:pt x="1969" y="21600"/>
                </a:cubicBezTo>
                <a:lnTo>
                  <a:pt x="19631" y="21600"/>
                </a:lnTo>
                <a:cubicBezTo>
                  <a:pt x="20719" y="21600"/>
                  <a:pt x="21600" y="16771"/>
                  <a:pt x="21600" y="10800"/>
                </a:cubicBezTo>
                <a:cubicBezTo>
                  <a:pt x="21600"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7" name="Shape">
            <a:extLst>
              <a:ext uri="{FF2B5EF4-FFF2-40B4-BE49-F238E27FC236}">
                <a16:creationId xmlns:a16="http://schemas.microsoft.com/office/drawing/2014/main" id="{CA1926DC-04C8-4CE8-9E89-D2C7B41CDFB9}"/>
              </a:ext>
            </a:extLst>
          </p:cNvPr>
          <p:cNvSpPr/>
          <p:nvPr/>
        </p:nvSpPr>
        <p:spPr>
          <a:xfrm>
            <a:off x="4130510" y="2780251"/>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8" name="Shape">
            <a:extLst>
              <a:ext uri="{FF2B5EF4-FFF2-40B4-BE49-F238E27FC236}">
                <a16:creationId xmlns:a16="http://schemas.microsoft.com/office/drawing/2014/main" id="{734DC926-A4C3-44F4-B5A5-6FE1163BD34B}"/>
              </a:ext>
            </a:extLst>
          </p:cNvPr>
          <p:cNvSpPr/>
          <p:nvPr/>
        </p:nvSpPr>
        <p:spPr>
          <a:xfrm>
            <a:off x="4130510" y="386006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20020"/>
                </a:moveTo>
                <a:cubicBezTo>
                  <a:pt x="1113" y="20020"/>
                  <a:pt x="360" y="15893"/>
                  <a:pt x="360" y="10800"/>
                </a:cubicBezTo>
                <a:cubicBezTo>
                  <a:pt x="360" y="5707"/>
                  <a:pt x="1113" y="1580"/>
                  <a:pt x="2042" y="1580"/>
                </a:cubicBezTo>
                <a:cubicBezTo>
                  <a:pt x="2970" y="1580"/>
                  <a:pt x="3723" y="5707"/>
                  <a:pt x="3723" y="10800"/>
                </a:cubicBezTo>
                <a:cubicBezTo>
                  <a:pt x="3723" y="15893"/>
                  <a:pt x="2970" y="20020"/>
                  <a:pt x="2042" y="20020"/>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1" name="TextBox 90">
            <a:extLst>
              <a:ext uri="{FF2B5EF4-FFF2-40B4-BE49-F238E27FC236}">
                <a16:creationId xmlns:a16="http://schemas.microsoft.com/office/drawing/2014/main" id="{107E91D7-5B0C-4226-B617-C1518F828612}"/>
              </a:ext>
            </a:extLst>
          </p:cNvPr>
          <p:cNvSpPr txBox="1"/>
          <p:nvPr/>
        </p:nvSpPr>
        <p:spPr>
          <a:xfrm>
            <a:off x="4830918" y="929946"/>
            <a:ext cx="2881482"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de las </a:t>
            </a:r>
            <a:r>
              <a:rPr lang="es-ES" sz="1100" b="1" noProof="1">
                <a:solidFill>
                  <a:srgbClr val="F36F13"/>
                </a:solidFill>
                <a:latin typeface="Helvetica" panose="020B0604020202020204" pitchFamily="34" charset="0"/>
                <a:cs typeface="Helvetica" panose="020B0604020202020204" pitchFamily="34" charset="0"/>
              </a:rPr>
              <a:t>políticas de gestión y desempeño</a:t>
            </a:r>
            <a:r>
              <a:rPr lang="es-ES" sz="1100" noProof="1">
                <a:latin typeface="Helvetica" panose="020B0604020202020204" pitchFamily="34" charset="0"/>
                <a:cs typeface="Helvetica" panose="020B0604020202020204" pitchFamily="34" charset="0"/>
              </a:rPr>
              <a:t> institucional, por parte de las entidades públicas. </a:t>
            </a:r>
          </a:p>
        </p:txBody>
      </p:sp>
      <p:sp>
        <p:nvSpPr>
          <p:cNvPr id="50" name="Título 9"/>
          <p:cNvSpPr>
            <a:spLocks noGrp="1"/>
          </p:cNvSpPr>
          <p:nvPr>
            <p:ph type="title"/>
          </p:nvPr>
        </p:nvSpPr>
        <p:spPr>
          <a:xfrm>
            <a:off x="1847850" y="131168"/>
            <a:ext cx="5572145" cy="430287"/>
          </a:xfrm>
        </p:spPr>
        <p:txBody>
          <a:bodyPr/>
          <a:lstStyle/>
          <a:p>
            <a:r>
              <a:rPr lang="es-ES" dirty="0"/>
              <a:t>Objetivos de la medición</a:t>
            </a:r>
            <a:endParaRPr lang="es-CO" dirty="0"/>
          </a:p>
        </p:txBody>
      </p:sp>
      <p:sp>
        <p:nvSpPr>
          <p:cNvPr id="49" name="Elipse 48"/>
          <p:cNvSpPr/>
          <p:nvPr/>
        </p:nvSpPr>
        <p:spPr>
          <a:xfrm>
            <a:off x="1000611" y="1679810"/>
            <a:ext cx="1980000" cy="1980000"/>
          </a:xfrm>
          <a:prstGeom prst="ellipse">
            <a:avLst/>
          </a:prstGeom>
          <a:solidFill>
            <a:srgbClr val="1C4C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700" b="1" dirty="0">
                <a:solidFill>
                  <a:schemeClr val="bg1"/>
                </a:solidFill>
                <a:latin typeface="Helvetica" panose="020B0604020202020204" pitchFamily="34" charset="0"/>
                <a:cs typeface="Helvetica" panose="020B0604020202020204" pitchFamily="34" charset="0"/>
              </a:rPr>
              <a:t>OBJETIVO</a:t>
            </a:r>
          </a:p>
          <a:p>
            <a:pPr algn="ctr"/>
            <a:r>
              <a:rPr lang="es-ES" sz="700" b="1" dirty="0">
                <a:solidFill>
                  <a:schemeClr val="bg1"/>
                </a:solidFill>
                <a:latin typeface="Helvetica" panose="020B0604020202020204" pitchFamily="34" charset="0"/>
                <a:cs typeface="Helvetica" panose="020B0604020202020204" pitchFamily="34" charset="0"/>
              </a:rPr>
              <a:t>GENERAL</a:t>
            </a:r>
          </a:p>
          <a:p>
            <a:pPr algn="ctr"/>
            <a:endParaRPr lang="es-ES" sz="700" b="1" dirty="0">
              <a:solidFill>
                <a:srgbClr val="1C4C7D"/>
              </a:solidFill>
              <a:latin typeface="Helvetica" panose="020B0604020202020204" pitchFamily="34" charset="0"/>
              <a:cs typeface="Helvetica" panose="020B0604020202020204" pitchFamily="34" charset="0"/>
            </a:endParaRPr>
          </a:p>
          <a:p>
            <a:pPr algn="ctr"/>
            <a:r>
              <a:rPr lang="es-ES" sz="700" dirty="0">
                <a:latin typeface="Helvetica" panose="020B0604020202020204" pitchFamily="34" charset="0"/>
                <a:cs typeface="Helvetica" panose="020B0604020202020204" pitchFamily="34" charset="0"/>
              </a:rPr>
              <a:t>Medir anualmente la gestión y desempeño de las entidades públicas del orden nacional y territorial en el marco de los criterios y estructura temática tanto de </a:t>
            </a:r>
            <a:r>
              <a:rPr lang="es-ES" sz="700" b="1" dirty="0">
                <a:latin typeface="Helvetica" panose="020B0604020202020204" pitchFamily="34" charset="0"/>
                <a:cs typeface="Helvetica" panose="020B0604020202020204" pitchFamily="34" charset="0"/>
              </a:rPr>
              <a:t>MIPG</a:t>
            </a:r>
            <a:r>
              <a:rPr lang="es-ES" sz="700" dirty="0">
                <a:latin typeface="Helvetica" panose="020B0604020202020204" pitchFamily="34" charset="0"/>
                <a:cs typeface="Helvetica" panose="020B0604020202020204" pitchFamily="34" charset="0"/>
              </a:rPr>
              <a:t> como de </a:t>
            </a:r>
            <a:r>
              <a:rPr lang="es-ES" sz="700" b="1" dirty="0">
                <a:latin typeface="Helvetica" panose="020B0604020202020204" pitchFamily="34" charset="0"/>
                <a:cs typeface="Helvetica" panose="020B0604020202020204" pitchFamily="34" charset="0"/>
              </a:rPr>
              <a:t>MECI</a:t>
            </a:r>
            <a:r>
              <a:rPr lang="es-ES" sz="700" dirty="0">
                <a:latin typeface="Helvetica" panose="020B0604020202020204" pitchFamily="34" charset="0"/>
                <a:cs typeface="Helvetica" panose="020B0604020202020204" pitchFamily="34" charset="0"/>
              </a:rPr>
              <a:t>, con el fin de que las entidades públicas reconozcan fortalezas o debilidades en materia de gestión y emprendan acciones de mejora.</a:t>
            </a:r>
          </a:p>
        </p:txBody>
      </p:sp>
      <p:pic>
        <p:nvPicPr>
          <p:cNvPr id="26" name="Imagen 25"/>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7026" t="12105" r="7339" b="12105"/>
          <a:stretch/>
        </p:blipFill>
        <p:spPr>
          <a:xfrm>
            <a:off x="4234509" y="2972507"/>
            <a:ext cx="457601" cy="404994"/>
          </a:xfrm>
          <a:prstGeom prst="rect">
            <a:avLst/>
          </a:prstGeom>
        </p:spPr>
      </p:pic>
      <p:sp>
        <p:nvSpPr>
          <p:cNvPr id="52" name="TextBox 89">
            <a:extLst>
              <a:ext uri="{FF2B5EF4-FFF2-40B4-BE49-F238E27FC236}">
                <a16:creationId xmlns:a16="http://schemas.microsoft.com/office/drawing/2014/main" id="{F35F06DB-BC3F-4504-A602-F7F7FEFD7536}"/>
              </a:ext>
            </a:extLst>
          </p:cNvPr>
          <p:cNvSpPr txBox="1"/>
          <p:nvPr/>
        </p:nvSpPr>
        <p:spPr>
          <a:xfrm rot="16200000">
            <a:off x="2720098" y="2536124"/>
            <a:ext cx="2230651" cy="300082"/>
          </a:xfrm>
          <a:prstGeom prst="rect">
            <a:avLst/>
          </a:prstGeom>
          <a:noFill/>
        </p:spPr>
        <p:txBody>
          <a:bodyPr wrap="square" lIns="0" rIns="0" rtlCol="0" anchor="b">
            <a:spAutoFit/>
          </a:bodyPr>
          <a:lstStyle/>
          <a:p>
            <a:r>
              <a:rPr lang="en-US" sz="1350" b="1" noProof="1">
                <a:latin typeface="Helvetica" panose="020B0604020202020204" pitchFamily="34" charset="0"/>
                <a:cs typeface="Helvetica" panose="020B0604020202020204" pitchFamily="34" charset="0"/>
              </a:rPr>
              <a:t>OBJETIVOS ESPECÍFICOS</a:t>
            </a:r>
          </a:p>
        </p:txBody>
      </p:sp>
      <p:sp>
        <p:nvSpPr>
          <p:cNvPr id="53" name="TextBox 90">
            <a:extLst>
              <a:ext uri="{FF2B5EF4-FFF2-40B4-BE49-F238E27FC236}">
                <a16:creationId xmlns:a16="http://schemas.microsoft.com/office/drawing/2014/main" id="{107E91D7-5B0C-4226-B617-C1518F828612}"/>
              </a:ext>
            </a:extLst>
          </p:cNvPr>
          <p:cNvSpPr txBox="1"/>
          <p:nvPr/>
        </p:nvSpPr>
        <p:spPr>
          <a:xfrm>
            <a:off x="4830918" y="1903494"/>
            <a:ext cx="2950556"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t>
            </a:r>
            <a:r>
              <a:rPr lang="es-ES" sz="1100" b="1" noProof="1">
                <a:latin typeface="Helvetica" panose="020B0604020202020204" pitchFamily="34" charset="0"/>
                <a:cs typeface="Helvetica" panose="020B0604020202020204" pitchFamily="34" charset="0"/>
              </a:rPr>
              <a:t>avance en la implementación del MIPG </a:t>
            </a:r>
            <a:r>
              <a:rPr lang="es-ES" sz="1100" noProof="1">
                <a:latin typeface="Helvetica" panose="020B0604020202020204" pitchFamily="34" charset="0"/>
                <a:cs typeface="Helvetica" panose="020B0604020202020204" pitchFamily="34" charset="0"/>
              </a:rPr>
              <a:t>en las entidades públicas.</a:t>
            </a:r>
          </a:p>
        </p:txBody>
      </p:sp>
      <p:sp>
        <p:nvSpPr>
          <p:cNvPr id="54" name="TextBox 90">
            <a:extLst>
              <a:ext uri="{FF2B5EF4-FFF2-40B4-BE49-F238E27FC236}">
                <a16:creationId xmlns:a16="http://schemas.microsoft.com/office/drawing/2014/main" id="{107E91D7-5B0C-4226-B617-C1518F828612}"/>
              </a:ext>
            </a:extLst>
          </p:cNvPr>
          <p:cNvSpPr txBox="1"/>
          <p:nvPr/>
        </p:nvSpPr>
        <p:spPr>
          <a:xfrm>
            <a:off x="4830918" y="2809530"/>
            <a:ext cx="2881482"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en la implementación del </a:t>
            </a:r>
            <a:r>
              <a:rPr lang="es-ES" sz="1100" b="1" noProof="1">
                <a:latin typeface="Helvetica" panose="020B0604020202020204" pitchFamily="34" charset="0"/>
                <a:cs typeface="Helvetica" panose="020B0604020202020204" pitchFamily="34" charset="0"/>
              </a:rPr>
              <a:t>Modelo Estándar de Control Interno MECI </a:t>
            </a:r>
            <a:r>
              <a:rPr lang="es-ES" sz="1100" noProof="1">
                <a:latin typeface="Helvetica" panose="020B0604020202020204" pitchFamily="34" charset="0"/>
                <a:cs typeface="Helvetica" panose="020B0604020202020204" pitchFamily="34" charset="0"/>
              </a:rPr>
              <a:t>en las entidades objeto de aplicación de la Ley 87 de 1993.</a:t>
            </a:r>
          </a:p>
        </p:txBody>
      </p:sp>
      <p:sp>
        <p:nvSpPr>
          <p:cNvPr id="55" name="TextBox 90">
            <a:extLst>
              <a:ext uri="{FF2B5EF4-FFF2-40B4-BE49-F238E27FC236}">
                <a16:creationId xmlns:a16="http://schemas.microsoft.com/office/drawing/2014/main" id="{107E91D7-5B0C-4226-B617-C1518F828612}"/>
              </a:ext>
            </a:extLst>
          </p:cNvPr>
          <p:cNvSpPr txBox="1"/>
          <p:nvPr/>
        </p:nvSpPr>
        <p:spPr>
          <a:xfrm>
            <a:off x="4830918" y="3912632"/>
            <a:ext cx="2921604"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Proporcionar información mediante la cual las entidades públicas reconozcan </a:t>
            </a:r>
            <a:r>
              <a:rPr lang="es-ES" sz="1100" b="1" noProof="1">
                <a:latin typeface="Helvetica" panose="020B0604020202020204" pitchFamily="34" charset="0"/>
                <a:cs typeface="Helvetica" panose="020B0604020202020204" pitchFamily="34" charset="0"/>
              </a:rPr>
              <a:t>fortalezas o debilidades </a:t>
            </a:r>
            <a:r>
              <a:rPr lang="es-ES" sz="1100" noProof="1">
                <a:latin typeface="Helvetica" panose="020B0604020202020204" pitchFamily="34" charset="0"/>
                <a:cs typeface="Helvetica" panose="020B0604020202020204" pitchFamily="34" charset="0"/>
              </a:rPr>
              <a:t>en materia de gestión, desempeño institucional y control interno.</a:t>
            </a:r>
          </a:p>
        </p:txBody>
      </p:sp>
      <p:pic>
        <p:nvPicPr>
          <p:cNvPr id="3" name="Marcador de contenido 2"/>
          <p:cNvPicPr>
            <a:picLocks noGrp="1" noChangeAspect="1"/>
          </p:cNvPicPr>
          <p:nvPr>
            <p:ph sz="half" idx="2"/>
          </p:nvPr>
        </p:nvPicPr>
        <p:blipFill>
          <a:blip r:embed="rId4">
            <a:lum bright="70000" contrast="-70000"/>
            <a:extLst>
              <a:ext uri="{28A0092B-C50C-407E-A947-70E740481C1C}">
                <a14:useLocalDpi xmlns:a14="http://schemas.microsoft.com/office/drawing/2010/main" val="0"/>
              </a:ext>
            </a:extLst>
          </a:blip>
          <a:stretch>
            <a:fillRect/>
          </a:stretch>
        </p:blipFill>
        <p:spPr>
          <a:xfrm>
            <a:off x="4283070" y="2005932"/>
            <a:ext cx="395288" cy="395288"/>
          </a:xfrm>
        </p:spPr>
      </p:pic>
      <p:pic>
        <p:nvPicPr>
          <p:cNvPr id="13" name="Imagen 12"/>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29328" y="971638"/>
            <a:ext cx="453053" cy="453053"/>
          </a:xfrm>
          <a:prstGeom prst="rect">
            <a:avLst/>
          </a:prstGeom>
        </p:spPr>
      </p:pic>
      <p:pic>
        <p:nvPicPr>
          <p:cNvPr id="15" name="Imagen 14"/>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234509" y="4020629"/>
            <a:ext cx="465232" cy="465232"/>
          </a:xfrm>
          <a:prstGeom prst="rect">
            <a:avLst/>
          </a:prstGeom>
        </p:spPr>
      </p:pic>
      <p:graphicFrame>
        <p:nvGraphicFramePr>
          <p:cNvPr id="56" name="Tabla 55"/>
          <p:cNvGraphicFramePr>
            <a:graphicFrameLocks noGrp="1"/>
          </p:cNvGraphicFramePr>
          <p:nvPr>
            <p:extLst>
              <p:ext uri="{D42A27DB-BD31-4B8C-83A1-F6EECF244321}">
                <p14:modId xmlns:p14="http://schemas.microsoft.com/office/powerpoint/2010/main" val="2867811993"/>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Tree>
    <p:extLst>
      <p:ext uri="{BB962C8B-B14F-4D97-AF65-F5344CB8AC3E}">
        <p14:creationId xmlns:p14="http://schemas.microsoft.com/office/powerpoint/2010/main" val="181431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B7444C1-D55F-457C-B63E-48B23C663365}"/>
              </a:ext>
            </a:extLst>
          </p:cNvPr>
          <p:cNvGrpSpPr/>
          <p:nvPr/>
        </p:nvGrpSpPr>
        <p:grpSpPr>
          <a:xfrm>
            <a:off x="619974" y="1312131"/>
            <a:ext cx="2759171" cy="2768469"/>
            <a:chOff x="1654057" y="1583354"/>
            <a:chExt cx="3678894" cy="3691292"/>
          </a:xfrm>
        </p:grpSpPr>
        <p:sp>
          <p:nvSpPr>
            <p:cNvPr id="4" name="Shape">
              <a:extLst>
                <a:ext uri="{FF2B5EF4-FFF2-40B4-BE49-F238E27FC236}">
                  <a16:creationId xmlns:a16="http://schemas.microsoft.com/office/drawing/2014/main" id="{90939593-36D0-3240-BF39-26FA83BB224D}"/>
                </a:ext>
              </a:extLst>
            </p:cNvPr>
            <p:cNvSpPr/>
            <p:nvPr/>
          </p:nvSpPr>
          <p:spPr>
            <a:xfrm>
              <a:off x="3619202" y="2397739"/>
              <a:ext cx="1485811" cy="2060071"/>
            </a:xfrm>
            <a:custGeom>
              <a:avLst/>
              <a:gdLst/>
              <a:ahLst/>
              <a:cxnLst>
                <a:cxn ang="0">
                  <a:pos x="wd2" y="hd2"/>
                </a:cxn>
                <a:cxn ang="5400000">
                  <a:pos x="wd2" y="hd2"/>
                </a:cxn>
                <a:cxn ang="10800000">
                  <a:pos x="wd2" y="hd2"/>
                </a:cxn>
                <a:cxn ang="16200000">
                  <a:pos x="wd2" y="hd2"/>
                </a:cxn>
              </a:cxnLst>
              <a:rect l="0" t="0" r="r" b="b"/>
              <a:pathLst>
                <a:path w="21352" h="21103" extrusionOk="0">
                  <a:moveTo>
                    <a:pt x="13007" y="533"/>
                  </a:moveTo>
                  <a:lnTo>
                    <a:pt x="744" y="9274"/>
                  </a:lnTo>
                  <a:cubicBezTo>
                    <a:pt x="-248" y="9982"/>
                    <a:pt x="-248" y="11124"/>
                    <a:pt x="744" y="11832"/>
                  </a:cubicBezTo>
                  <a:lnTo>
                    <a:pt x="13007" y="20573"/>
                  </a:lnTo>
                  <a:cubicBezTo>
                    <a:pt x="14101" y="21353"/>
                    <a:pt x="15933" y="21262"/>
                    <a:pt x="16849" y="20374"/>
                  </a:cubicBezTo>
                  <a:cubicBezTo>
                    <a:pt x="19673" y="17617"/>
                    <a:pt x="21352" y="14226"/>
                    <a:pt x="21352" y="10544"/>
                  </a:cubicBezTo>
                  <a:cubicBezTo>
                    <a:pt x="21352" y="6862"/>
                    <a:pt x="19673" y="3471"/>
                    <a:pt x="16849" y="714"/>
                  </a:cubicBezTo>
                  <a:cubicBezTo>
                    <a:pt x="15933" y="-156"/>
                    <a:pt x="14101" y="-247"/>
                    <a:pt x="13007" y="533"/>
                  </a:cubicBezTo>
                  <a:close/>
                </a:path>
              </a:pathLst>
            </a:custGeom>
            <a:solidFill>
              <a:srgbClr val="F7964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5" name="Shape">
              <a:extLst>
                <a:ext uri="{FF2B5EF4-FFF2-40B4-BE49-F238E27FC236}">
                  <a16:creationId xmlns:a16="http://schemas.microsoft.com/office/drawing/2014/main" id="{BB32B892-4065-6E47-9071-C132D5894CC6}"/>
                </a:ext>
              </a:extLst>
            </p:cNvPr>
            <p:cNvSpPr/>
            <p:nvPr/>
          </p:nvSpPr>
          <p:spPr>
            <a:xfrm>
              <a:off x="2450737" y="1795803"/>
              <a:ext cx="2061673" cy="1485811"/>
            </a:xfrm>
            <a:custGeom>
              <a:avLst/>
              <a:gdLst/>
              <a:ahLst/>
              <a:cxnLst>
                <a:cxn ang="0">
                  <a:pos x="wd2" y="hd2"/>
                </a:cxn>
                <a:cxn ang="5400000">
                  <a:pos x="wd2" y="hd2"/>
                </a:cxn>
                <a:cxn ang="10800000">
                  <a:pos x="wd2" y="hd2"/>
                </a:cxn>
                <a:cxn ang="16200000">
                  <a:pos x="wd2" y="hd2"/>
                </a:cxn>
              </a:cxnLst>
              <a:rect l="0" t="0" r="r" b="b"/>
              <a:pathLst>
                <a:path w="21102" h="21352" extrusionOk="0">
                  <a:moveTo>
                    <a:pt x="11838" y="20608"/>
                  </a:moveTo>
                  <a:lnTo>
                    <a:pt x="20572" y="8345"/>
                  </a:lnTo>
                  <a:cubicBezTo>
                    <a:pt x="21351" y="7251"/>
                    <a:pt x="21260" y="5419"/>
                    <a:pt x="20372" y="4503"/>
                  </a:cubicBezTo>
                  <a:cubicBezTo>
                    <a:pt x="17618" y="1679"/>
                    <a:pt x="14230" y="0"/>
                    <a:pt x="10551" y="0"/>
                  </a:cubicBezTo>
                  <a:cubicBezTo>
                    <a:pt x="6872" y="0"/>
                    <a:pt x="3484" y="1679"/>
                    <a:pt x="730" y="4503"/>
                  </a:cubicBezTo>
                  <a:cubicBezTo>
                    <a:pt x="-158" y="5419"/>
                    <a:pt x="-249" y="7251"/>
                    <a:pt x="530" y="8345"/>
                  </a:cubicBezTo>
                  <a:lnTo>
                    <a:pt x="9264" y="20608"/>
                  </a:lnTo>
                  <a:cubicBezTo>
                    <a:pt x="9989" y="21600"/>
                    <a:pt x="11131" y="21600"/>
                    <a:pt x="11838" y="20608"/>
                  </a:cubicBez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6" name="Shape">
              <a:extLst>
                <a:ext uri="{FF2B5EF4-FFF2-40B4-BE49-F238E27FC236}">
                  <a16:creationId xmlns:a16="http://schemas.microsoft.com/office/drawing/2014/main" id="{025EB668-9CEC-364A-9826-BEACD0CEEFA5}"/>
                </a:ext>
              </a:extLst>
            </p:cNvPr>
            <p:cNvSpPr/>
            <p:nvPr/>
          </p:nvSpPr>
          <p:spPr>
            <a:xfrm>
              <a:off x="1866505" y="2397738"/>
              <a:ext cx="1485812" cy="2061674"/>
            </a:xfrm>
            <a:custGeom>
              <a:avLst/>
              <a:gdLst/>
              <a:ahLst/>
              <a:cxnLst>
                <a:cxn ang="0">
                  <a:pos x="wd2" y="hd2"/>
                </a:cxn>
                <a:cxn ang="5400000">
                  <a:pos x="wd2" y="hd2"/>
                </a:cxn>
                <a:cxn ang="10800000">
                  <a:pos x="wd2" y="hd2"/>
                </a:cxn>
                <a:cxn ang="16200000">
                  <a:pos x="wd2" y="hd2"/>
                </a:cxn>
              </a:cxnLst>
              <a:rect l="0" t="0" r="r" b="b"/>
              <a:pathLst>
                <a:path w="21352" h="21102" extrusionOk="0">
                  <a:moveTo>
                    <a:pt x="20608" y="9264"/>
                  </a:moveTo>
                  <a:lnTo>
                    <a:pt x="8345" y="530"/>
                  </a:lnTo>
                  <a:cubicBezTo>
                    <a:pt x="7251" y="-249"/>
                    <a:pt x="5419" y="-158"/>
                    <a:pt x="4503" y="730"/>
                  </a:cubicBezTo>
                  <a:cubicBezTo>
                    <a:pt x="1679" y="3484"/>
                    <a:pt x="0" y="6872"/>
                    <a:pt x="0" y="10551"/>
                  </a:cubicBezTo>
                  <a:cubicBezTo>
                    <a:pt x="0" y="14230"/>
                    <a:pt x="1679" y="17618"/>
                    <a:pt x="4503" y="20372"/>
                  </a:cubicBezTo>
                  <a:cubicBezTo>
                    <a:pt x="5419" y="21260"/>
                    <a:pt x="7251" y="21351"/>
                    <a:pt x="8345" y="20572"/>
                  </a:cubicBezTo>
                  <a:lnTo>
                    <a:pt x="20608" y="11838"/>
                  </a:lnTo>
                  <a:cubicBezTo>
                    <a:pt x="21600" y="11113"/>
                    <a:pt x="21600" y="9971"/>
                    <a:pt x="20608" y="9264"/>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7" name="Shape">
              <a:extLst>
                <a:ext uri="{FF2B5EF4-FFF2-40B4-BE49-F238E27FC236}">
                  <a16:creationId xmlns:a16="http://schemas.microsoft.com/office/drawing/2014/main" id="{587C12AA-B201-F34D-A85E-39E7E91AED42}"/>
                </a:ext>
              </a:extLst>
            </p:cNvPr>
            <p:cNvSpPr/>
            <p:nvPr/>
          </p:nvSpPr>
          <p:spPr>
            <a:xfrm>
              <a:off x="2468442" y="3566204"/>
              <a:ext cx="2061671" cy="1484484"/>
            </a:xfrm>
            <a:custGeom>
              <a:avLst/>
              <a:gdLst/>
              <a:ahLst/>
              <a:cxnLst>
                <a:cxn ang="0">
                  <a:pos x="wd2" y="hd2"/>
                </a:cxn>
                <a:cxn ang="5400000">
                  <a:pos x="wd2" y="hd2"/>
                </a:cxn>
                <a:cxn ang="10800000">
                  <a:pos x="wd2" y="hd2"/>
                </a:cxn>
                <a:cxn ang="16200000">
                  <a:pos x="wd2" y="hd2"/>
                </a:cxn>
              </a:cxnLst>
              <a:rect l="0" t="0" r="r" b="b"/>
              <a:pathLst>
                <a:path w="21102" h="21358" extrusionOk="0">
                  <a:moveTo>
                    <a:pt x="9264" y="726"/>
                  </a:moveTo>
                  <a:lnTo>
                    <a:pt x="530" y="13003"/>
                  </a:lnTo>
                  <a:cubicBezTo>
                    <a:pt x="-249" y="14099"/>
                    <a:pt x="-158" y="15933"/>
                    <a:pt x="730" y="16850"/>
                  </a:cubicBezTo>
                  <a:cubicBezTo>
                    <a:pt x="3484" y="19677"/>
                    <a:pt x="6872" y="21358"/>
                    <a:pt x="10551" y="21358"/>
                  </a:cubicBezTo>
                  <a:cubicBezTo>
                    <a:pt x="14230" y="21358"/>
                    <a:pt x="17618" y="19677"/>
                    <a:pt x="20372" y="16850"/>
                  </a:cubicBezTo>
                  <a:cubicBezTo>
                    <a:pt x="21260" y="15933"/>
                    <a:pt x="21351" y="14099"/>
                    <a:pt x="20572" y="13003"/>
                  </a:cubicBezTo>
                  <a:lnTo>
                    <a:pt x="11838" y="726"/>
                  </a:lnTo>
                  <a:cubicBezTo>
                    <a:pt x="11113" y="-242"/>
                    <a:pt x="9971" y="-242"/>
                    <a:pt x="9264" y="72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 name="Shape">
              <a:extLst>
                <a:ext uri="{FF2B5EF4-FFF2-40B4-BE49-F238E27FC236}">
                  <a16:creationId xmlns:a16="http://schemas.microsoft.com/office/drawing/2014/main" id="{B11737F1-B03B-054D-B3E4-5A17353C43D2}"/>
                </a:ext>
              </a:extLst>
            </p:cNvPr>
            <p:cNvSpPr/>
            <p:nvPr/>
          </p:nvSpPr>
          <p:spPr>
            <a:xfrm>
              <a:off x="4769964" y="2185291"/>
              <a:ext cx="562987" cy="2506891"/>
            </a:xfrm>
            <a:custGeom>
              <a:avLst/>
              <a:gdLst/>
              <a:ahLst/>
              <a:cxnLst>
                <a:cxn ang="0">
                  <a:pos x="wd2" y="hd2"/>
                </a:cxn>
                <a:cxn ang="5400000">
                  <a:pos x="wd2" y="hd2"/>
                </a:cxn>
                <a:cxn ang="10800000">
                  <a:pos x="wd2" y="hd2"/>
                </a:cxn>
                <a:cxn ang="16200000">
                  <a:pos x="wd2" y="hd2"/>
                </a:cxn>
              </a:cxnLst>
              <a:rect l="0" t="0" r="r" b="b"/>
              <a:pathLst>
                <a:path w="21600" h="21600" extrusionOk="0">
                  <a:moveTo>
                    <a:pt x="20241" y="7658"/>
                  </a:moveTo>
                  <a:cubicBezTo>
                    <a:pt x="19290" y="6681"/>
                    <a:pt x="18000" y="5720"/>
                    <a:pt x="16234" y="4805"/>
                  </a:cubicBezTo>
                  <a:cubicBezTo>
                    <a:pt x="12702" y="2975"/>
                    <a:pt x="7539" y="1312"/>
                    <a:pt x="1019" y="0"/>
                  </a:cubicBezTo>
                  <a:cubicBezTo>
                    <a:pt x="6521" y="1525"/>
                    <a:pt x="10868" y="3219"/>
                    <a:pt x="13789" y="5034"/>
                  </a:cubicBezTo>
                  <a:cubicBezTo>
                    <a:pt x="15215" y="5934"/>
                    <a:pt x="16370" y="6864"/>
                    <a:pt x="17117" y="7810"/>
                  </a:cubicBezTo>
                  <a:cubicBezTo>
                    <a:pt x="17864" y="8756"/>
                    <a:pt x="18272" y="9702"/>
                    <a:pt x="18204" y="10663"/>
                  </a:cubicBezTo>
                  <a:cubicBezTo>
                    <a:pt x="18204" y="11624"/>
                    <a:pt x="17864" y="12569"/>
                    <a:pt x="17117" y="13515"/>
                  </a:cubicBezTo>
                  <a:cubicBezTo>
                    <a:pt x="16438" y="14461"/>
                    <a:pt x="15215" y="15376"/>
                    <a:pt x="13789" y="16292"/>
                  </a:cubicBezTo>
                  <a:cubicBezTo>
                    <a:pt x="11751" y="17542"/>
                    <a:pt x="8966" y="18747"/>
                    <a:pt x="5706" y="19876"/>
                  </a:cubicBezTo>
                  <a:lnTo>
                    <a:pt x="4551" y="18702"/>
                  </a:lnTo>
                  <a:lnTo>
                    <a:pt x="0" y="21600"/>
                  </a:lnTo>
                  <a:lnTo>
                    <a:pt x="11683" y="20014"/>
                  </a:lnTo>
                  <a:lnTo>
                    <a:pt x="6725" y="19998"/>
                  </a:lnTo>
                  <a:cubicBezTo>
                    <a:pt x="10596" y="18961"/>
                    <a:pt x="13857" y="17771"/>
                    <a:pt x="16234" y="16505"/>
                  </a:cubicBezTo>
                  <a:cubicBezTo>
                    <a:pt x="18000" y="15590"/>
                    <a:pt x="19291" y="14629"/>
                    <a:pt x="20242" y="13653"/>
                  </a:cubicBezTo>
                  <a:cubicBezTo>
                    <a:pt x="21125" y="12676"/>
                    <a:pt x="21532" y="11669"/>
                    <a:pt x="21600" y="10663"/>
                  </a:cubicBezTo>
                  <a:cubicBezTo>
                    <a:pt x="21532" y="9641"/>
                    <a:pt x="21124" y="8634"/>
                    <a:pt x="20241" y="7658"/>
                  </a:cubicBezTo>
                  <a:close/>
                </a:path>
              </a:pathLst>
            </a:custGeom>
            <a:solidFill>
              <a:srgbClr val="F36F1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 name="Shape">
              <a:extLst>
                <a:ext uri="{FF2B5EF4-FFF2-40B4-BE49-F238E27FC236}">
                  <a16:creationId xmlns:a16="http://schemas.microsoft.com/office/drawing/2014/main" id="{C0197B12-9273-434F-B798-C0639841CB31}"/>
                </a:ext>
              </a:extLst>
            </p:cNvPr>
            <p:cNvSpPr/>
            <p:nvPr/>
          </p:nvSpPr>
          <p:spPr>
            <a:xfrm>
              <a:off x="2255994" y="1583354"/>
              <a:ext cx="2480336" cy="5470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97" y="9577"/>
                  </a:lnTo>
                  <a:lnTo>
                    <a:pt x="19981" y="14540"/>
                  </a:lnTo>
                  <a:cubicBezTo>
                    <a:pt x="18979" y="10905"/>
                    <a:pt x="17854" y="7829"/>
                    <a:pt x="16666" y="5522"/>
                  </a:cubicBezTo>
                  <a:cubicBezTo>
                    <a:pt x="15741" y="3705"/>
                    <a:pt x="14770" y="2377"/>
                    <a:pt x="13783" y="1398"/>
                  </a:cubicBezTo>
                  <a:cubicBezTo>
                    <a:pt x="12797" y="489"/>
                    <a:pt x="11779" y="70"/>
                    <a:pt x="10761" y="0"/>
                  </a:cubicBezTo>
                  <a:cubicBezTo>
                    <a:pt x="9744" y="0"/>
                    <a:pt x="8742" y="489"/>
                    <a:pt x="7740" y="1398"/>
                  </a:cubicBezTo>
                  <a:cubicBezTo>
                    <a:pt x="6753" y="2377"/>
                    <a:pt x="5782" y="3705"/>
                    <a:pt x="4857" y="5522"/>
                  </a:cubicBezTo>
                  <a:cubicBezTo>
                    <a:pt x="3006" y="9157"/>
                    <a:pt x="1326" y="14470"/>
                    <a:pt x="0" y="21181"/>
                  </a:cubicBezTo>
                  <a:cubicBezTo>
                    <a:pt x="1542" y="15518"/>
                    <a:pt x="3253" y="11045"/>
                    <a:pt x="5088" y="8039"/>
                  </a:cubicBezTo>
                  <a:cubicBezTo>
                    <a:pt x="5997" y="6571"/>
                    <a:pt x="6938" y="5383"/>
                    <a:pt x="7894" y="4614"/>
                  </a:cubicBezTo>
                  <a:cubicBezTo>
                    <a:pt x="8850" y="3845"/>
                    <a:pt x="9806" y="3425"/>
                    <a:pt x="10777" y="3495"/>
                  </a:cubicBezTo>
                  <a:cubicBezTo>
                    <a:pt x="11748" y="3495"/>
                    <a:pt x="12704" y="3845"/>
                    <a:pt x="13660" y="4614"/>
                  </a:cubicBezTo>
                  <a:cubicBezTo>
                    <a:pt x="14616" y="5313"/>
                    <a:pt x="15541" y="6571"/>
                    <a:pt x="16466" y="8039"/>
                  </a:cubicBezTo>
                  <a:cubicBezTo>
                    <a:pt x="17653" y="9996"/>
                    <a:pt x="18794" y="12583"/>
                    <a:pt x="19873" y="15728"/>
                  </a:cubicBezTo>
                  <a:lnTo>
                    <a:pt x="18686" y="16917"/>
                  </a:lnTo>
                  <a:lnTo>
                    <a:pt x="21600" y="21600"/>
                  </a:ln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0" name="Shape">
              <a:extLst>
                <a:ext uri="{FF2B5EF4-FFF2-40B4-BE49-F238E27FC236}">
                  <a16:creationId xmlns:a16="http://schemas.microsoft.com/office/drawing/2014/main" id="{E9C33455-229D-5847-9DCC-8DD0416F0A04}"/>
                </a:ext>
              </a:extLst>
            </p:cNvPr>
            <p:cNvSpPr/>
            <p:nvPr/>
          </p:nvSpPr>
          <p:spPr>
            <a:xfrm>
              <a:off x="1654057" y="2185291"/>
              <a:ext cx="541742" cy="2478563"/>
            </a:xfrm>
            <a:custGeom>
              <a:avLst/>
              <a:gdLst/>
              <a:ahLst/>
              <a:cxnLst>
                <a:cxn ang="0">
                  <a:pos x="wd2" y="hd2"/>
                </a:cxn>
                <a:cxn ang="5400000">
                  <a:pos x="wd2" y="hd2"/>
                </a:cxn>
                <a:cxn ang="10800000">
                  <a:pos x="wd2" y="hd2"/>
                </a:cxn>
                <a:cxn ang="16200000">
                  <a:pos x="wd2" y="hd2"/>
                </a:cxn>
              </a:cxnLst>
              <a:rect l="0" t="0" r="r" b="b"/>
              <a:pathLst>
                <a:path w="21600" h="21600" extrusionOk="0">
                  <a:moveTo>
                    <a:pt x="4729" y="13731"/>
                  </a:moveTo>
                  <a:cubicBezTo>
                    <a:pt x="3953" y="12775"/>
                    <a:pt x="3529" y="11818"/>
                    <a:pt x="3600" y="10846"/>
                  </a:cubicBezTo>
                  <a:cubicBezTo>
                    <a:pt x="3600" y="9874"/>
                    <a:pt x="3953" y="8918"/>
                    <a:pt x="4729" y="7961"/>
                  </a:cubicBezTo>
                  <a:cubicBezTo>
                    <a:pt x="5435" y="7005"/>
                    <a:pt x="6706" y="6079"/>
                    <a:pt x="8188" y="5153"/>
                  </a:cubicBezTo>
                  <a:cubicBezTo>
                    <a:pt x="10165" y="3981"/>
                    <a:pt x="12706" y="2870"/>
                    <a:pt x="15741" y="1805"/>
                  </a:cubicBezTo>
                  <a:lnTo>
                    <a:pt x="16871" y="2931"/>
                  </a:lnTo>
                  <a:lnTo>
                    <a:pt x="21600" y="0"/>
                  </a:lnTo>
                  <a:lnTo>
                    <a:pt x="9459" y="1605"/>
                  </a:lnTo>
                  <a:lnTo>
                    <a:pt x="14682" y="1620"/>
                  </a:lnTo>
                  <a:cubicBezTo>
                    <a:pt x="11012" y="2623"/>
                    <a:pt x="7976" y="3734"/>
                    <a:pt x="5576" y="4922"/>
                  </a:cubicBezTo>
                  <a:cubicBezTo>
                    <a:pt x="3741" y="5847"/>
                    <a:pt x="2400" y="6819"/>
                    <a:pt x="1412" y="7807"/>
                  </a:cubicBezTo>
                  <a:cubicBezTo>
                    <a:pt x="494" y="8794"/>
                    <a:pt x="71" y="9813"/>
                    <a:pt x="0" y="10831"/>
                  </a:cubicBezTo>
                  <a:cubicBezTo>
                    <a:pt x="0" y="11849"/>
                    <a:pt x="494" y="12852"/>
                    <a:pt x="1412" y="13855"/>
                  </a:cubicBezTo>
                  <a:cubicBezTo>
                    <a:pt x="2400" y="14842"/>
                    <a:pt x="3741" y="15814"/>
                    <a:pt x="5576" y="16740"/>
                  </a:cubicBezTo>
                  <a:cubicBezTo>
                    <a:pt x="9247" y="18591"/>
                    <a:pt x="14612" y="20273"/>
                    <a:pt x="21388" y="21600"/>
                  </a:cubicBezTo>
                  <a:cubicBezTo>
                    <a:pt x="15670" y="20057"/>
                    <a:pt x="11153" y="18345"/>
                    <a:pt x="8118" y="16509"/>
                  </a:cubicBezTo>
                  <a:cubicBezTo>
                    <a:pt x="6706" y="15614"/>
                    <a:pt x="5435" y="14673"/>
                    <a:pt x="4729" y="13731"/>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1" name="Shape">
              <a:extLst>
                <a:ext uri="{FF2B5EF4-FFF2-40B4-BE49-F238E27FC236}">
                  <a16:creationId xmlns:a16="http://schemas.microsoft.com/office/drawing/2014/main" id="{A056AC6D-CF18-6D47-AA32-48C14F6328E1}"/>
                </a:ext>
              </a:extLst>
            </p:cNvPr>
            <p:cNvSpPr/>
            <p:nvPr/>
          </p:nvSpPr>
          <p:spPr>
            <a:xfrm>
              <a:off x="2220586" y="4716966"/>
              <a:ext cx="2503352" cy="557680"/>
            </a:xfrm>
            <a:custGeom>
              <a:avLst/>
              <a:gdLst/>
              <a:ahLst/>
              <a:cxnLst>
                <a:cxn ang="0">
                  <a:pos x="wd2" y="hd2"/>
                </a:cxn>
                <a:cxn ang="5400000">
                  <a:pos x="wd2" y="hd2"/>
                </a:cxn>
                <a:cxn ang="10800000">
                  <a:pos x="wd2" y="hd2"/>
                </a:cxn>
                <a:cxn ang="16200000">
                  <a:pos x="wd2" y="hd2"/>
                </a:cxn>
              </a:cxnLst>
              <a:rect l="0" t="0" r="r" b="b"/>
              <a:pathLst>
                <a:path w="21600" h="21600" extrusionOk="0">
                  <a:moveTo>
                    <a:pt x="16589" y="13714"/>
                  </a:moveTo>
                  <a:cubicBezTo>
                    <a:pt x="15688" y="15154"/>
                    <a:pt x="14756" y="16320"/>
                    <a:pt x="13809" y="17074"/>
                  </a:cubicBezTo>
                  <a:cubicBezTo>
                    <a:pt x="12862" y="17829"/>
                    <a:pt x="11915" y="18240"/>
                    <a:pt x="10953" y="18171"/>
                  </a:cubicBezTo>
                  <a:cubicBezTo>
                    <a:pt x="9990" y="18171"/>
                    <a:pt x="9043" y="17829"/>
                    <a:pt x="8096" y="17074"/>
                  </a:cubicBezTo>
                  <a:cubicBezTo>
                    <a:pt x="7149" y="16389"/>
                    <a:pt x="6233" y="15154"/>
                    <a:pt x="5316" y="13714"/>
                  </a:cubicBezTo>
                  <a:cubicBezTo>
                    <a:pt x="4079" y="11726"/>
                    <a:pt x="2902" y="8983"/>
                    <a:pt x="1787" y="5691"/>
                  </a:cubicBezTo>
                  <a:lnTo>
                    <a:pt x="2902" y="4594"/>
                  </a:lnTo>
                  <a:lnTo>
                    <a:pt x="0" y="0"/>
                  </a:lnTo>
                  <a:lnTo>
                    <a:pt x="1589" y="11794"/>
                  </a:lnTo>
                  <a:lnTo>
                    <a:pt x="1604" y="6583"/>
                  </a:lnTo>
                  <a:cubicBezTo>
                    <a:pt x="2643" y="10491"/>
                    <a:pt x="3819" y="13714"/>
                    <a:pt x="5087" y="16183"/>
                  </a:cubicBezTo>
                  <a:cubicBezTo>
                    <a:pt x="6003" y="17966"/>
                    <a:pt x="6966" y="19269"/>
                    <a:pt x="7943" y="20229"/>
                  </a:cubicBezTo>
                  <a:cubicBezTo>
                    <a:pt x="8921" y="21120"/>
                    <a:pt x="9929" y="21531"/>
                    <a:pt x="10937" y="21600"/>
                  </a:cubicBezTo>
                  <a:cubicBezTo>
                    <a:pt x="11946" y="21600"/>
                    <a:pt x="12939" y="21120"/>
                    <a:pt x="13932" y="20229"/>
                  </a:cubicBezTo>
                  <a:cubicBezTo>
                    <a:pt x="14909" y="19269"/>
                    <a:pt x="15872" y="17966"/>
                    <a:pt x="16788" y="16183"/>
                  </a:cubicBezTo>
                  <a:cubicBezTo>
                    <a:pt x="18621" y="12617"/>
                    <a:pt x="20286" y="7406"/>
                    <a:pt x="21600" y="823"/>
                  </a:cubicBezTo>
                  <a:cubicBezTo>
                    <a:pt x="20103" y="6377"/>
                    <a:pt x="18407" y="10766"/>
                    <a:pt x="16589" y="13714"/>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45" name="TextBox 44">
              <a:extLst>
                <a:ext uri="{FF2B5EF4-FFF2-40B4-BE49-F238E27FC236}">
                  <a16:creationId xmlns:a16="http://schemas.microsoft.com/office/drawing/2014/main" id="{14763BD9-F002-7E49-B943-1044E3360AA6}"/>
                </a:ext>
              </a:extLst>
            </p:cNvPr>
            <p:cNvSpPr txBox="1"/>
            <p:nvPr/>
          </p:nvSpPr>
          <p:spPr>
            <a:xfrm>
              <a:off x="3244405" y="1750882"/>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01</a:t>
              </a:r>
            </a:p>
          </p:txBody>
        </p:sp>
        <p:sp>
          <p:nvSpPr>
            <p:cNvPr id="46" name="TextBox 45">
              <a:extLst>
                <a:ext uri="{FF2B5EF4-FFF2-40B4-BE49-F238E27FC236}">
                  <a16:creationId xmlns:a16="http://schemas.microsoft.com/office/drawing/2014/main" id="{D4F00354-8107-7644-8695-0B590A057EBA}"/>
                </a:ext>
              </a:extLst>
            </p:cNvPr>
            <p:cNvSpPr txBox="1"/>
            <p:nvPr/>
          </p:nvSpPr>
          <p:spPr>
            <a:xfrm>
              <a:off x="4704723" y="3196166"/>
              <a:ext cx="472779" cy="369332"/>
            </a:xfrm>
            <a:prstGeom prst="rect">
              <a:avLst/>
            </a:prstGeom>
            <a:noFill/>
          </p:spPr>
          <p:txBody>
            <a:bodyPr wrap="none" rtlCol="0" anchor="ctr">
              <a:spAutoFit/>
            </a:bodyPr>
            <a:lstStyle/>
            <a:p>
              <a:r>
                <a:rPr lang="en-US" sz="12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02</a:t>
              </a:r>
            </a:p>
          </p:txBody>
        </p:sp>
        <p:sp>
          <p:nvSpPr>
            <p:cNvPr id="47" name="TextBox 46">
              <a:extLst>
                <a:ext uri="{FF2B5EF4-FFF2-40B4-BE49-F238E27FC236}">
                  <a16:creationId xmlns:a16="http://schemas.microsoft.com/office/drawing/2014/main" id="{8544E2DF-6A76-EB45-AA07-132AD563B78F}"/>
                </a:ext>
              </a:extLst>
            </p:cNvPr>
            <p:cNvSpPr txBox="1"/>
            <p:nvPr/>
          </p:nvSpPr>
          <p:spPr>
            <a:xfrm>
              <a:off x="3244405" y="4718833"/>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03</a:t>
              </a:r>
            </a:p>
          </p:txBody>
        </p:sp>
        <p:sp>
          <p:nvSpPr>
            <p:cNvPr id="48" name="TextBox 47">
              <a:extLst>
                <a:ext uri="{FF2B5EF4-FFF2-40B4-BE49-F238E27FC236}">
                  <a16:creationId xmlns:a16="http://schemas.microsoft.com/office/drawing/2014/main" id="{3DAF6B2F-BA6C-6F45-9FD0-7549B1091E2D}"/>
                </a:ext>
              </a:extLst>
            </p:cNvPr>
            <p:cNvSpPr txBox="1"/>
            <p:nvPr/>
          </p:nvSpPr>
          <p:spPr>
            <a:xfrm>
              <a:off x="1812574" y="3237669"/>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04</a:t>
              </a:r>
            </a:p>
          </p:txBody>
        </p:sp>
      </p:grpSp>
      <p:sp>
        <p:nvSpPr>
          <p:cNvPr id="85" name="Shape">
            <a:extLst>
              <a:ext uri="{FF2B5EF4-FFF2-40B4-BE49-F238E27FC236}">
                <a16:creationId xmlns:a16="http://schemas.microsoft.com/office/drawing/2014/main" id="{50FD1531-8857-4202-9ED1-BE7534903061}"/>
              </a:ext>
            </a:extLst>
          </p:cNvPr>
          <p:cNvSpPr/>
          <p:nvPr/>
        </p:nvSpPr>
        <p:spPr>
          <a:xfrm>
            <a:off x="4130510" y="79338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latin typeface="Helvetica" panose="020B0604020202020204" pitchFamily="34" charset="0"/>
              <a:cs typeface="Helvetica" panose="020B0604020202020204" pitchFamily="34" charset="0"/>
            </a:endParaRPr>
          </a:p>
        </p:txBody>
      </p:sp>
      <p:sp>
        <p:nvSpPr>
          <p:cNvPr id="86" name="Shape">
            <a:extLst>
              <a:ext uri="{FF2B5EF4-FFF2-40B4-BE49-F238E27FC236}">
                <a16:creationId xmlns:a16="http://schemas.microsoft.com/office/drawing/2014/main" id="{70DD2B25-674A-47BA-B6AB-C43C90295F3F}"/>
              </a:ext>
            </a:extLst>
          </p:cNvPr>
          <p:cNvSpPr/>
          <p:nvPr/>
        </p:nvSpPr>
        <p:spPr>
          <a:xfrm>
            <a:off x="4130510" y="1789576"/>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cubicBezTo>
                  <a:pt x="0" y="16771"/>
                  <a:pt x="881" y="21600"/>
                  <a:pt x="1969" y="21600"/>
                </a:cubicBezTo>
                <a:lnTo>
                  <a:pt x="19631" y="21600"/>
                </a:lnTo>
                <a:cubicBezTo>
                  <a:pt x="20719" y="21600"/>
                  <a:pt x="21600" y="16771"/>
                  <a:pt x="21600" y="10800"/>
                </a:cubicBezTo>
                <a:cubicBezTo>
                  <a:pt x="21600"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rgbClr val="F7964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7" name="Shape">
            <a:extLst>
              <a:ext uri="{FF2B5EF4-FFF2-40B4-BE49-F238E27FC236}">
                <a16:creationId xmlns:a16="http://schemas.microsoft.com/office/drawing/2014/main" id="{CA1926DC-04C8-4CE8-9E89-D2C7B41CDFB9}"/>
              </a:ext>
            </a:extLst>
          </p:cNvPr>
          <p:cNvSpPr/>
          <p:nvPr/>
        </p:nvSpPr>
        <p:spPr>
          <a:xfrm>
            <a:off x="4130510" y="2780251"/>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8" name="Shape">
            <a:extLst>
              <a:ext uri="{FF2B5EF4-FFF2-40B4-BE49-F238E27FC236}">
                <a16:creationId xmlns:a16="http://schemas.microsoft.com/office/drawing/2014/main" id="{734DC926-A4C3-44F4-B5A5-6FE1163BD34B}"/>
              </a:ext>
            </a:extLst>
          </p:cNvPr>
          <p:cNvSpPr/>
          <p:nvPr/>
        </p:nvSpPr>
        <p:spPr>
          <a:xfrm>
            <a:off x="4130510" y="386006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20020"/>
                </a:moveTo>
                <a:cubicBezTo>
                  <a:pt x="1113" y="20020"/>
                  <a:pt x="360" y="15893"/>
                  <a:pt x="360" y="10800"/>
                </a:cubicBezTo>
                <a:cubicBezTo>
                  <a:pt x="360" y="5707"/>
                  <a:pt x="1113" y="1580"/>
                  <a:pt x="2042" y="1580"/>
                </a:cubicBezTo>
                <a:cubicBezTo>
                  <a:pt x="2970" y="1580"/>
                  <a:pt x="3723" y="5707"/>
                  <a:pt x="3723" y="10800"/>
                </a:cubicBezTo>
                <a:cubicBezTo>
                  <a:pt x="3723" y="15893"/>
                  <a:pt x="2970" y="20020"/>
                  <a:pt x="2042" y="20020"/>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1" name="TextBox 90">
            <a:extLst>
              <a:ext uri="{FF2B5EF4-FFF2-40B4-BE49-F238E27FC236}">
                <a16:creationId xmlns:a16="http://schemas.microsoft.com/office/drawing/2014/main" id="{107E91D7-5B0C-4226-B617-C1518F828612}"/>
              </a:ext>
            </a:extLst>
          </p:cNvPr>
          <p:cNvSpPr txBox="1"/>
          <p:nvPr/>
        </p:nvSpPr>
        <p:spPr>
          <a:xfrm>
            <a:off x="4830918" y="929946"/>
            <a:ext cx="2881482"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de las </a:t>
            </a:r>
            <a:r>
              <a:rPr lang="es-ES" sz="1100" b="1" noProof="1">
                <a:latin typeface="Helvetica" panose="020B0604020202020204" pitchFamily="34" charset="0"/>
                <a:cs typeface="Helvetica" panose="020B0604020202020204" pitchFamily="34" charset="0"/>
              </a:rPr>
              <a:t>políticas de gestión y desempeño</a:t>
            </a:r>
            <a:r>
              <a:rPr lang="es-ES" sz="1100" noProof="1">
                <a:latin typeface="Helvetica" panose="020B0604020202020204" pitchFamily="34" charset="0"/>
                <a:cs typeface="Helvetica" panose="020B0604020202020204" pitchFamily="34" charset="0"/>
              </a:rPr>
              <a:t> institucional, por parte de las entidades públicas. </a:t>
            </a:r>
          </a:p>
        </p:txBody>
      </p:sp>
      <p:sp>
        <p:nvSpPr>
          <p:cNvPr id="50" name="Título 9"/>
          <p:cNvSpPr>
            <a:spLocks noGrp="1"/>
          </p:cNvSpPr>
          <p:nvPr>
            <p:ph type="title"/>
          </p:nvPr>
        </p:nvSpPr>
        <p:spPr>
          <a:xfrm>
            <a:off x="1847850" y="131168"/>
            <a:ext cx="5572145" cy="430287"/>
          </a:xfrm>
        </p:spPr>
        <p:txBody>
          <a:bodyPr/>
          <a:lstStyle/>
          <a:p>
            <a:r>
              <a:rPr lang="es-ES" dirty="0"/>
              <a:t>Objetivos de la medición</a:t>
            </a:r>
            <a:endParaRPr lang="es-CO" dirty="0"/>
          </a:p>
        </p:txBody>
      </p:sp>
      <p:sp>
        <p:nvSpPr>
          <p:cNvPr id="49" name="Elipse 48"/>
          <p:cNvSpPr/>
          <p:nvPr/>
        </p:nvSpPr>
        <p:spPr>
          <a:xfrm>
            <a:off x="1000611" y="1679810"/>
            <a:ext cx="1980000" cy="1980000"/>
          </a:xfrm>
          <a:prstGeom prst="ellipse">
            <a:avLst/>
          </a:prstGeom>
          <a:solidFill>
            <a:srgbClr val="1C4C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700" b="1" dirty="0">
                <a:solidFill>
                  <a:schemeClr val="bg1"/>
                </a:solidFill>
                <a:latin typeface="Helvetica" panose="020B0604020202020204" pitchFamily="34" charset="0"/>
                <a:cs typeface="Helvetica" panose="020B0604020202020204" pitchFamily="34" charset="0"/>
              </a:rPr>
              <a:t>OBJETIVO</a:t>
            </a:r>
          </a:p>
          <a:p>
            <a:pPr algn="ctr"/>
            <a:r>
              <a:rPr lang="es-ES" sz="700" b="1" dirty="0">
                <a:solidFill>
                  <a:schemeClr val="bg1"/>
                </a:solidFill>
                <a:latin typeface="Helvetica" panose="020B0604020202020204" pitchFamily="34" charset="0"/>
                <a:cs typeface="Helvetica" panose="020B0604020202020204" pitchFamily="34" charset="0"/>
              </a:rPr>
              <a:t>GENERAL</a:t>
            </a:r>
          </a:p>
          <a:p>
            <a:pPr algn="ctr"/>
            <a:endParaRPr lang="es-ES" sz="700" b="1" dirty="0">
              <a:solidFill>
                <a:srgbClr val="1C4C7D"/>
              </a:solidFill>
              <a:latin typeface="Helvetica" panose="020B0604020202020204" pitchFamily="34" charset="0"/>
              <a:cs typeface="Helvetica" panose="020B0604020202020204" pitchFamily="34" charset="0"/>
            </a:endParaRPr>
          </a:p>
          <a:p>
            <a:pPr algn="ctr"/>
            <a:r>
              <a:rPr lang="es-ES" sz="700" dirty="0">
                <a:latin typeface="Helvetica" panose="020B0604020202020204" pitchFamily="34" charset="0"/>
                <a:cs typeface="Helvetica" panose="020B0604020202020204" pitchFamily="34" charset="0"/>
              </a:rPr>
              <a:t>Medir anualmente la gestión y desempeño de las entidades públicas del orden nacional y territorial en el marco de los criterios y estructura temática tanto de MIPG como de MECI, con el fin de que las entidades públicas reconozcan fortalezas o debilidades en materia de gestión y emprendan acciones de mejora.</a:t>
            </a:r>
          </a:p>
        </p:txBody>
      </p:sp>
      <p:pic>
        <p:nvPicPr>
          <p:cNvPr id="26" name="Imagen 25"/>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7026" t="12105" r="7339" b="12105"/>
          <a:stretch/>
        </p:blipFill>
        <p:spPr>
          <a:xfrm>
            <a:off x="4234509" y="2972507"/>
            <a:ext cx="457601" cy="404994"/>
          </a:xfrm>
          <a:prstGeom prst="rect">
            <a:avLst/>
          </a:prstGeom>
        </p:spPr>
      </p:pic>
      <p:sp>
        <p:nvSpPr>
          <p:cNvPr id="52" name="TextBox 89">
            <a:extLst>
              <a:ext uri="{FF2B5EF4-FFF2-40B4-BE49-F238E27FC236}">
                <a16:creationId xmlns:a16="http://schemas.microsoft.com/office/drawing/2014/main" id="{F35F06DB-BC3F-4504-A602-F7F7FEFD7536}"/>
              </a:ext>
            </a:extLst>
          </p:cNvPr>
          <p:cNvSpPr txBox="1"/>
          <p:nvPr/>
        </p:nvSpPr>
        <p:spPr>
          <a:xfrm rot="16200000">
            <a:off x="2720098" y="2536124"/>
            <a:ext cx="2230651" cy="300082"/>
          </a:xfrm>
          <a:prstGeom prst="rect">
            <a:avLst/>
          </a:prstGeom>
          <a:noFill/>
        </p:spPr>
        <p:txBody>
          <a:bodyPr wrap="square" lIns="0" rIns="0" rtlCol="0" anchor="b">
            <a:spAutoFit/>
          </a:bodyPr>
          <a:lstStyle/>
          <a:p>
            <a:r>
              <a:rPr lang="en-US" sz="1350" b="1" noProof="1">
                <a:latin typeface="Helvetica" panose="020B0604020202020204" pitchFamily="34" charset="0"/>
                <a:cs typeface="Helvetica" panose="020B0604020202020204" pitchFamily="34" charset="0"/>
              </a:rPr>
              <a:t>OBJETIVOS ESPECÍFICOS</a:t>
            </a:r>
          </a:p>
        </p:txBody>
      </p:sp>
      <p:sp>
        <p:nvSpPr>
          <p:cNvPr id="53" name="TextBox 90">
            <a:extLst>
              <a:ext uri="{FF2B5EF4-FFF2-40B4-BE49-F238E27FC236}">
                <a16:creationId xmlns:a16="http://schemas.microsoft.com/office/drawing/2014/main" id="{107E91D7-5B0C-4226-B617-C1518F828612}"/>
              </a:ext>
            </a:extLst>
          </p:cNvPr>
          <p:cNvSpPr txBox="1"/>
          <p:nvPr/>
        </p:nvSpPr>
        <p:spPr>
          <a:xfrm>
            <a:off x="4830918" y="1903494"/>
            <a:ext cx="2950556"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t>
            </a:r>
            <a:r>
              <a:rPr lang="es-ES" sz="1100" b="1" noProof="1">
                <a:latin typeface="Helvetica" panose="020B0604020202020204" pitchFamily="34" charset="0"/>
                <a:cs typeface="Helvetica" panose="020B0604020202020204" pitchFamily="34" charset="0"/>
              </a:rPr>
              <a:t>avance en la implementación del MIPG </a:t>
            </a:r>
            <a:r>
              <a:rPr lang="es-ES" sz="1100" noProof="1">
                <a:latin typeface="Helvetica" panose="020B0604020202020204" pitchFamily="34" charset="0"/>
                <a:cs typeface="Helvetica" panose="020B0604020202020204" pitchFamily="34" charset="0"/>
              </a:rPr>
              <a:t>en las entidades públicas.</a:t>
            </a:r>
          </a:p>
        </p:txBody>
      </p:sp>
      <p:sp>
        <p:nvSpPr>
          <p:cNvPr id="54" name="TextBox 90">
            <a:extLst>
              <a:ext uri="{FF2B5EF4-FFF2-40B4-BE49-F238E27FC236}">
                <a16:creationId xmlns:a16="http://schemas.microsoft.com/office/drawing/2014/main" id="{107E91D7-5B0C-4226-B617-C1518F828612}"/>
              </a:ext>
            </a:extLst>
          </p:cNvPr>
          <p:cNvSpPr txBox="1"/>
          <p:nvPr/>
        </p:nvSpPr>
        <p:spPr>
          <a:xfrm>
            <a:off x="4830918" y="2809530"/>
            <a:ext cx="2881482"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en la implementación del </a:t>
            </a:r>
            <a:r>
              <a:rPr lang="es-ES" sz="1100" b="1" noProof="1">
                <a:latin typeface="Helvetica" panose="020B0604020202020204" pitchFamily="34" charset="0"/>
                <a:cs typeface="Helvetica" panose="020B0604020202020204" pitchFamily="34" charset="0"/>
              </a:rPr>
              <a:t>Modelo Estándar de Control Interno MECI </a:t>
            </a:r>
            <a:r>
              <a:rPr lang="es-ES" sz="1100" noProof="1">
                <a:latin typeface="Helvetica" panose="020B0604020202020204" pitchFamily="34" charset="0"/>
                <a:cs typeface="Helvetica" panose="020B0604020202020204" pitchFamily="34" charset="0"/>
              </a:rPr>
              <a:t>en las entidades objeto de aplicación de la Ley 87 de 1993.</a:t>
            </a:r>
          </a:p>
        </p:txBody>
      </p:sp>
      <p:sp>
        <p:nvSpPr>
          <p:cNvPr id="55" name="TextBox 90">
            <a:extLst>
              <a:ext uri="{FF2B5EF4-FFF2-40B4-BE49-F238E27FC236}">
                <a16:creationId xmlns:a16="http://schemas.microsoft.com/office/drawing/2014/main" id="{107E91D7-5B0C-4226-B617-C1518F828612}"/>
              </a:ext>
            </a:extLst>
          </p:cNvPr>
          <p:cNvSpPr txBox="1"/>
          <p:nvPr/>
        </p:nvSpPr>
        <p:spPr>
          <a:xfrm>
            <a:off x="4830918" y="3912632"/>
            <a:ext cx="2921604"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Proporcionar información mediante la cual las entidades públicas reconozcan </a:t>
            </a:r>
            <a:r>
              <a:rPr lang="es-ES" sz="1100" b="1" noProof="1">
                <a:latin typeface="Helvetica" panose="020B0604020202020204" pitchFamily="34" charset="0"/>
                <a:cs typeface="Helvetica" panose="020B0604020202020204" pitchFamily="34" charset="0"/>
              </a:rPr>
              <a:t>fortalezas o debilidades </a:t>
            </a:r>
            <a:r>
              <a:rPr lang="es-ES" sz="1100" noProof="1">
                <a:latin typeface="Helvetica" panose="020B0604020202020204" pitchFamily="34" charset="0"/>
                <a:cs typeface="Helvetica" panose="020B0604020202020204" pitchFamily="34" charset="0"/>
              </a:rPr>
              <a:t>en materia de gestión, desempeño institucional y control interno.</a:t>
            </a:r>
          </a:p>
        </p:txBody>
      </p:sp>
      <p:pic>
        <p:nvPicPr>
          <p:cNvPr id="3" name="Marcador de contenido 2"/>
          <p:cNvPicPr>
            <a:picLocks noGrp="1" noChangeAspect="1"/>
          </p:cNvPicPr>
          <p:nvPr>
            <p:ph sz="half" idx="2"/>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83070" y="2005932"/>
            <a:ext cx="395288" cy="395288"/>
          </a:xfrm>
        </p:spPr>
      </p:pic>
      <p:pic>
        <p:nvPicPr>
          <p:cNvPr id="13" name="Imagen 1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4229328" y="971638"/>
            <a:ext cx="453053" cy="453053"/>
          </a:xfrm>
          <a:prstGeom prst="rect">
            <a:avLst/>
          </a:prstGeom>
        </p:spPr>
      </p:pic>
      <p:pic>
        <p:nvPicPr>
          <p:cNvPr id="15" name="Imagen 14"/>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234509" y="4020629"/>
            <a:ext cx="465232" cy="465232"/>
          </a:xfrm>
          <a:prstGeom prst="rect">
            <a:avLst/>
          </a:prstGeom>
        </p:spPr>
      </p:pic>
      <p:graphicFrame>
        <p:nvGraphicFramePr>
          <p:cNvPr id="31" name="Tabla 30"/>
          <p:cNvGraphicFramePr>
            <a:graphicFrameLocks noGrp="1"/>
          </p:cNvGraphicFramePr>
          <p:nvPr>
            <p:extLst>
              <p:ext uri="{D42A27DB-BD31-4B8C-83A1-F6EECF244321}">
                <p14:modId xmlns:p14="http://schemas.microsoft.com/office/powerpoint/2010/main" val="2867811993"/>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Tree>
    <p:extLst>
      <p:ext uri="{BB962C8B-B14F-4D97-AF65-F5344CB8AC3E}">
        <p14:creationId xmlns:p14="http://schemas.microsoft.com/office/powerpoint/2010/main" val="375785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B7444C1-D55F-457C-B63E-48B23C663365}"/>
              </a:ext>
            </a:extLst>
          </p:cNvPr>
          <p:cNvGrpSpPr/>
          <p:nvPr/>
        </p:nvGrpSpPr>
        <p:grpSpPr>
          <a:xfrm>
            <a:off x="619974" y="1312131"/>
            <a:ext cx="2759171" cy="2768469"/>
            <a:chOff x="1654057" y="1583354"/>
            <a:chExt cx="3678894" cy="3691292"/>
          </a:xfrm>
        </p:grpSpPr>
        <p:sp>
          <p:nvSpPr>
            <p:cNvPr id="4" name="Shape">
              <a:extLst>
                <a:ext uri="{FF2B5EF4-FFF2-40B4-BE49-F238E27FC236}">
                  <a16:creationId xmlns:a16="http://schemas.microsoft.com/office/drawing/2014/main" id="{90939593-36D0-3240-BF39-26FA83BB224D}"/>
                </a:ext>
              </a:extLst>
            </p:cNvPr>
            <p:cNvSpPr/>
            <p:nvPr/>
          </p:nvSpPr>
          <p:spPr>
            <a:xfrm>
              <a:off x="3619202" y="2397739"/>
              <a:ext cx="1485811" cy="2060071"/>
            </a:xfrm>
            <a:custGeom>
              <a:avLst/>
              <a:gdLst/>
              <a:ahLst/>
              <a:cxnLst>
                <a:cxn ang="0">
                  <a:pos x="wd2" y="hd2"/>
                </a:cxn>
                <a:cxn ang="5400000">
                  <a:pos x="wd2" y="hd2"/>
                </a:cxn>
                <a:cxn ang="10800000">
                  <a:pos x="wd2" y="hd2"/>
                </a:cxn>
                <a:cxn ang="16200000">
                  <a:pos x="wd2" y="hd2"/>
                </a:cxn>
              </a:cxnLst>
              <a:rect l="0" t="0" r="r" b="b"/>
              <a:pathLst>
                <a:path w="21352" h="21103" extrusionOk="0">
                  <a:moveTo>
                    <a:pt x="13007" y="533"/>
                  </a:moveTo>
                  <a:lnTo>
                    <a:pt x="744" y="9274"/>
                  </a:lnTo>
                  <a:cubicBezTo>
                    <a:pt x="-248" y="9982"/>
                    <a:pt x="-248" y="11124"/>
                    <a:pt x="744" y="11832"/>
                  </a:cubicBezTo>
                  <a:lnTo>
                    <a:pt x="13007" y="20573"/>
                  </a:lnTo>
                  <a:cubicBezTo>
                    <a:pt x="14101" y="21353"/>
                    <a:pt x="15933" y="21262"/>
                    <a:pt x="16849" y="20374"/>
                  </a:cubicBezTo>
                  <a:cubicBezTo>
                    <a:pt x="19673" y="17617"/>
                    <a:pt x="21352" y="14226"/>
                    <a:pt x="21352" y="10544"/>
                  </a:cubicBezTo>
                  <a:cubicBezTo>
                    <a:pt x="21352" y="6862"/>
                    <a:pt x="19673" y="3471"/>
                    <a:pt x="16849" y="714"/>
                  </a:cubicBezTo>
                  <a:cubicBezTo>
                    <a:pt x="15933" y="-156"/>
                    <a:pt x="14101" y="-247"/>
                    <a:pt x="13007" y="533"/>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5" name="Shape">
              <a:extLst>
                <a:ext uri="{FF2B5EF4-FFF2-40B4-BE49-F238E27FC236}">
                  <a16:creationId xmlns:a16="http://schemas.microsoft.com/office/drawing/2014/main" id="{BB32B892-4065-6E47-9071-C132D5894CC6}"/>
                </a:ext>
              </a:extLst>
            </p:cNvPr>
            <p:cNvSpPr/>
            <p:nvPr/>
          </p:nvSpPr>
          <p:spPr>
            <a:xfrm>
              <a:off x="2450737" y="1795803"/>
              <a:ext cx="2061673" cy="1485811"/>
            </a:xfrm>
            <a:custGeom>
              <a:avLst/>
              <a:gdLst/>
              <a:ahLst/>
              <a:cxnLst>
                <a:cxn ang="0">
                  <a:pos x="wd2" y="hd2"/>
                </a:cxn>
                <a:cxn ang="5400000">
                  <a:pos x="wd2" y="hd2"/>
                </a:cxn>
                <a:cxn ang="10800000">
                  <a:pos x="wd2" y="hd2"/>
                </a:cxn>
                <a:cxn ang="16200000">
                  <a:pos x="wd2" y="hd2"/>
                </a:cxn>
              </a:cxnLst>
              <a:rect l="0" t="0" r="r" b="b"/>
              <a:pathLst>
                <a:path w="21102" h="21352" extrusionOk="0">
                  <a:moveTo>
                    <a:pt x="11838" y="20608"/>
                  </a:moveTo>
                  <a:lnTo>
                    <a:pt x="20572" y="8345"/>
                  </a:lnTo>
                  <a:cubicBezTo>
                    <a:pt x="21351" y="7251"/>
                    <a:pt x="21260" y="5419"/>
                    <a:pt x="20372" y="4503"/>
                  </a:cubicBezTo>
                  <a:cubicBezTo>
                    <a:pt x="17618" y="1679"/>
                    <a:pt x="14230" y="0"/>
                    <a:pt x="10551" y="0"/>
                  </a:cubicBezTo>
                  <a:cubicBezTo>
                    <a:pt x="6872" y="0"/>
                    <a:pt x="3484" y="1679"/>
                    <a:pt x="730" y="4503"/>
                  </a:cubicBezTo>
                  <a:cubicBezTo>
                    <a:pt x="-158" y="5419"/>
                    <a:pt x="-249" y="7251"/>
                    <a:pt x="530" y="8345"/>
                  </a:cubicBezTo>
                  <a:lnTo>
                    <a:pt x="9264" y="20608"/>
                  </a:lnTo>
                  <a:cubicBezTo>
                    <a:pt x="9989" y="21600"/>
                    <a:pt x="11131" y="21600"/>
                    <a:pt x="11838" y="20608"/>
                  </a:cubicBez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6" name="Shape">
              <a:extLst>
                <a:ext uri="{FF2B5EF4-FFF2-40B4-BE49-F238E27FC236}">
                  <a16:creationId xmlns:a16="http://schemas.microsoft.com/office/drawing/2014/main" id="{025EB668-9CEC-364A-9826-BEACD0CEEFA5}"/>
                </a:ext>
              </a:extLst>
            </p:cNvPr>
            <p:cNvSpPr/>
            <p:nvPr/>
          </p:nvSpPr>
          <p:spPr>
            <a:xfrm>
              <a:off x="1866505" y="2397738"/>
              <a:ext cx="1485812" cy="2061674"/>
            </a:xfrm>
            <a:custGeom>
              <a:avLst/>
              <a:gdLst/>
              <a:ahLst/>
              <a:cxnLst>
                <a:cxn ang="0">
                  <a:pos x="wd2" y="hd2"/>
                </a:cxn>
                <a:cxn ang="5400000">
                  <a:pos x="wd2" y="hd2"/>
                </a:cxn>
                <a:cxn ang="10800000">
                  <a:pos x="wd2" y="hd2"/>
                </a:cxn>
                <a:cxn ang="16200000">
                  <a:pos x="wd2" y="hd2"/>
                </a:cxn>
              </a:cxnLst>
              <a:rect l="0" t="0" r="r" b="b"/>
              <a:pathLst>
                <a:path w="21352" h="21102" extrusionOk="0">
                  <a:moveTo>
                    <a:pt x="20608" y="9264"/>
                  </a:moveTo>
                  <a:lnTo>
                    <a:pt x="8345" y="530"/>
                  </a:lnTo>
                  <a:cubicBezTo>
                    <a:pt x="7251" y="-249"/>
                    <a:pt x="5419" y="-158"/>
                    <a:pt x="4503" y="730"/>
                  </a:cubicBezTo>
                  <a:cubicBezTo>
                    <a:pt x="1679" y="3484"/>
                    <a:pt x="0" y="6872"/>
                    <a:pt x="0" y="10551"/>
                  </a:cubicBezTo>
                  <a:cubicBezTo>
                    <a:pt x="0" y="14230"/>
                    <a:pt x="1679" y="17618"/>
                    <a:pt x="4503" y="20372"/>
                  </a:cubicBezTo>
                  <a:cubicBezTo>
                    <a:pt x="5419" y="21260"/>
                    <a:pt x="7251" y="21351"/>
                    <a:pt x="8345" y="20572"/>
                  </a:cubicBezTo>
                  <a:lnTo>
                    <a:pt x="20608" y="11838"/>
                  </a:lnTo>
                  <a:cubicBezTo>
                    <a:pt x="21600" y="11113"/>
                    <a:pt x="21600" y="9971"/>
                    <a:pt x="20608" y="9264"/>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7" name="Shape">
              <a:extLst>
                <a:ext uri="{FF2B5EF4-FFF2-40B4-BE49-F238E27FC236}">
                  <a16:creationId xmlns:a16="http://schemas.microsoft.com/office/drawing/2014/main" id="{587C12AA-B201-F34D-A85E-39E7E91AED42}"/>
                </a:ext>
              </a:extLst>
            </p:cNvPr>
            <p:cNvSpPr/>
            <p:nvPr/>
          </p:nvSpPr>
          <p:spPr>
            <a:xfrm>
              <a:off x="2468442" y="3566204"/>
              <a:ext cx="2061671" cy="1484484"/>
            </a:xfrm>
            <a:custGeom>
              <a:avLst/>
              <a:gdLst/>
              <a:ahLst/>
              <a:cxnLst>
                <a:cxn ang="0">
                  <a:pos x="wd2" y="hd2"/>
                </a:cxn>
                <a:cxn ang="5400000">
                  <a:pos x="wd2" y="hd2"/>
                </a:cxn>
                <a:cxn ang="10800000">
                  <a:pos x="wd2" y="hd2"/>
                </a:cxn>
                <a:cxn ang="16200000">
                  <a:pos x="wd2" y="hd2"/>
                </a:cxn>
              </a:cxnLst>
              <a:rect l="0" t="0" r="r" b="b"/>
              <a:pathLst>
                <a:path w="21102" h="21358" extrusionOk="0">
                  <a:moveTo>
                    <a:pt x="9264" y="726"/>
                  </a:moveTo>
                  <a:lnTo>
                    <a:pt x="530" y="13003"/>
                  </a:lnTo>
                  <a:cubicBezTo>
                    <a:pt x="-249" y="14099"/>
                    <a:pt x="-158" y="15933"/>
                    <a:pt x="730" y="16850"/>
                  </a:cubicBezTo>
                  <a:cubicBezTo>
                    <a:pt x="3484" y="19677"/>
                    <a:pt x="6872" y="21358"/>
                    <a:pt x="10551" y="21358"/>
                  </a:cubicBezTo>
                  <a:cubicBezTo>
                    <a:pt x="14230" y="21358"/>
                    <a:pt x="17618" y="19677"/>
                    <a:pt x="20372" y="16850"/>
                  </a:cubicBezTo>
                  <a:cubicBezTo>
                    <a:pt x="21260" y="15933"/>
                    <a:pt x="21351" y="14099"/>
                    <a:pt x="20572" y="13003"/>
                  </a:cubicBezTo>
                  <a:lnTo>
                    <a:pt x="11838" y="726"/>
                  </a:lnTo>
                  <a:cubicBezTo>
                    <a:pt x="11113" y="-242"/>
                    <a:pt x="9971" y="-242"/>
                    <a:pt x="9264" y="726"/>
                  </a:cubicBezTo>
                  <a:close/>
                </a:path>
              </a:pathLst>
            </a:custGeom>
            <a:solidFill>
              <a:srgbClr val="F6C80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 name="Shape">
              <a:extLst>
                <a:ext uri="{FF2B5EF4-FFF2-40B4-BE49-F238E27FC236}">
                  <a16:creationId xmlns:a16="http://schemas.microsoft.com/office/drawing/2014/main" id="{B11737F1-B03B-054D-B3E4-5A17353C43D2}"/>
                </a:ext>
              </a:extLst>
            </p:cNvPr>
            <p:cNvSpPr/>
            <p:nvPr/>
          </p:nvSpPr>
          <p:spPr>
            <a:xfrm>
              <a:off x="4769964" y="2185291"/>
              <a:ext cx="562987" cy="2506891"/>
            </a:xfrm>
            <a:custGeom>
              <a:avLst/>
              <a:gdLst/>
              <a:ahLst/>
              <a:cxnLst>
                <a:cxn ang="0">
                  <a:pos x="wd2" y="hd2"/>
                </a:cxn>
                <a:cxn ang="5400000">
                  <a:pos x="wd2" y="hd2"/>
                </a:cxn>
                <a:cxn ang="10800000">
                  <a:pos x="wd2" y="hd2"/>
                </a:cxn>
                <a:cxn ang="16200000">
                  <a:pos x="wd2" y="hd2"/>
                </a:cxn>
              </a:cxnLst>
              <a:rect l="0" t="0" r="r" b="b"/>
              <a:pathLst>
                <a:path w="21600" h="21600" extrusionOk="0">
                  <a:moveTo>
                    <a:pt x="20241" y="7658"/>
                  </a:moveTo>
                  <a:cubicBezTo>
                    <a:pt x="19290" y="6681"/>
                    <a:pt x="18000" y="5720"/>
                    <a:pt x="16234" y="4805"/>
                  </a:cubicBezTo>
                  <a:cubicBezTo>
                    <a:pt x="12702" y="2975"/>
                    <a:pt x="7539" y="1312"/>
                    <a:pt x="1019" y="0"/>
                  </a:cubicBezTo>
                  <a:cubicBezTo>
                    <a:pt x="6521" y="1525"/>
                    <a:pt x="10868" y="3219"/>
                    <a:pt x="13789" y="5034"/>
                  </a:cubicBezTo>
                  <a:cubicBezTo>
                    <a:pt x="15215" y="5934"/>
                    <a:pt x="16370" y="6864"/>
                    <a:pt x="17117" y="7810"/>
                  </a:cubicBezTo>
                  <a:cubicBezTo>
                    <a:pt x="17864" y="8756"/>
                    <a:pt x="18272" y="9702"/>
                    <a:pt x="18204" y="10663"/>
                  </a:cubicBezTo>
                  <a:cubicBezTo>
                    <a:pt x="18204" y="11624"/>
                    <a:pt x="17864" y="12569"/>
                    <a:pt x="17117" y="13515"/>
                  </a:cubicBezTo>
                  <a:cubicBezTo>
                    <a:pt x="16438" y="14461"/>
                    <a:pt x="15215" y="15376"/>
                    <a:pt x="13789" y="16292"/>
                  </a:cubicBezTo>
                  <a:cubicBezTo>
                    <a:pt x="11751" y="17542"/>
                    <a:pt x="8966" y="18747"/>
                    <a:pt x="5706" y="19876"/>
                  </a:cubicBezTo>
                  <a:lnTo>
                    <a:pt x="4551" y="18702"/>
                  </a:lnTo>
                  <a:lnTo>
                    <a:pt x="0" y="21600"/>
                  </a:lnTo>
                  <a:lnTo>
                    <a:pt x="11683" y="20014"/>
                  </a:lnTo>
                  <a:lnTo>
                    <a:pt x="6725" y="19998"/>
                  </a:lnTo>
                  <a:cubicBezTo>
                    <a:pt x="10596" y="18961"/>
                    <a:pt x="13857" y="17771"/>
                    <a:pt x="16234" y="16505"/>
                  </a:cubicBezTo>
                  <a:cubicBezTo>
                    <a:pt x="18000" y="15590"/>
                    <a:pt x="19291" y="14629"/>
                    <a:pt x="20242" y="13653"/>
                  </a:cubicBezTo>
                  <a:cubicBezTo>
                    <a:pt x="21125" y="12676"/>
                    <a:pt x="21532" y="11669"/>
                    <a:pt x="21600" y="10663"/>
                  </a:cubicBezTo>
                  <a:cubicBezTo>
                    <a:pt x="21532" y="9641"/>
                    <a:pt x="21124" y="8634"/>
                    <a:pt x="20241" y="7658"/>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 name="Shape">
              <a:extLst>
                <a:ext uri="{FF2B5EF4-FFF2-40B4-BE49-F238E27FC236}">
                  <a16:creationId xmlns:a16="http://schemas.microsoft.com/office/drawing/2014/main" id="{C0197B12-9273-434F-B798-C0639841CB31}"/>
                </a:ext>
              </a:extLst>
            </p:cNvPr>
            <p:cNvSpPr/>
            <p:nvPr/>
          </p:nvSpPr>
          <p:spPr>
            <a:xfrm>
              <a:off x="2255994" y="1583354"/>
              <a:ext cx="2480336" cy="5470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97" y="9577"/>
                  </a:lnTo>
                  <a:lnTo>
                    <a:pt x="19981" y="14540"/>
                  </a:lnTo>
                  <a:cubicBezTo>
                    <a:pt x="18979" y="10905"/>
                    <a:pt x="17854" y="7829"/>
                    <a:pt x="16666" y="5522"/>
                  </a:cubicBezTo>
                  <a:cubicBezTo>
                    <a:pt x="15741" y="3705"/>
                    <a:pt x="14770" y="2377"/>
                    <a:pt x="13783" y="1398"/>
                  </a:cubicBezTo>
                  <a:cubicBezTo>
                    <a:pt x="12797" y="489"/>
                    <a:pt x="11779" y="70"/>
                    <a:pt x="10761" y="0"/>
                  </a:cubicBezTo>
                  <a:cubicBezTo>
                    <a:pt x="9744" y="0"/>
                    <a:pt x="8742" y="489"/>
                    <a:pt x="7740" y="1398"/>
                  </a:cubicBezTo>
                  <a:cubicBezTo>
                    <a:pt x="6753" y="2377"/>
                    <a:pt x="5782" y="3705"/>
                    <a:pt x="4857" y="5522"/>
                  </a:cubicBezTo>
                  <a:cubicBezTo>
                    <a:pt x="3006" y="9157"/>
                    <a:pt x="1326" y="14470"/>
                    <a:pt x="0" y="21181"/>
                  </a:cubicBezTo>
                  <a:cubicBezTo>
                    <a:pt x="1542" y="15518"/>
                    <a:pt x="3253" y="11045"/>
                    <a:pt x="5088" y="8039"/>
                  </a:cubicBezTo>
                  <a:cubicBezTo>
                    <a:pt x="5997" y="6571"/>
                    <a:pt x="6938" y="5383"/>
                    <a:pt x="7894" y="4614"/>
                  </a:cubicBezTo>
                  <a:cubicBezTo>
                    <a:pt x="8850" y="3845"/>
                    <a:pt x="9806" y="3425"/>
                    <a:pt x="10777" y="3495"/>
                  </a:cubicBezTo>
                  <a:cubicBezTo>
                    <a:pt x="11748" y="3495"/>
                    <a:pt x="12704" y="3845"/>
                    <a:pt x="13660" y="4614"/>
                  </a:cubicBezTo>
                  <a:cubicBezTo>
                    <a:pt x="14616" y="5313"/>
                    <a:pt x="15541" y="6571"/>
                    <a:pt x="16466" y="8039"/>
                  </a:cubicBezTo>
                  <a:cubicBezTo>
                    <a:pt x="17653" y="9996"/>
                    <a:pt x="18794" y="12583"/>
                    <a:pt x="19873" y="15728"/>
                  </a:cubicBezTo>
                  <a:lnTo>
                    <a:pt x="18686" y="16917"/>
                  </a:lnTo>
                  <a:lnTo>
                    <a:pt x="21600" y="21600"/>
                  </a:ln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0" name="Shape">
              <a:extLst>
                <a:ext uri="{FF2B5EF4-FFF2-40B4-BE49-F238E27FC236}">
                  <a16:creationId xmlns:a16="http://schemas.microsoft.com/office/drawing/2014/main" id="{E9C33455-229D-5847-9DCC-8DD0416F0A04}"/>
                </a:ext>
              </a:extLst>
            </p:cNvPr>
            <p:cNvSpPr/>
            <p:nvPr/>
          </p:nvSpPr>
          <p:spPr>
            <a:xfrm>
              <a:off x="1654057" y="2185291"/>
              <a:ext cx="541742" cy="2478563"/>
            </a:xfrm>
            <a:custGeom>
              <a:avLst/>
              <a:gdLst/>
              <a:ahLst/>
              <a:cxnLst>
                <a:cxn ang="0">
                  <a:pos x="wd2" y="hd2"/>
                </a:cxn>
                <a:cxn ang="5400000">
                  <a:pos x="wd2" y="hd2"/>
                </a:cxn>
                <a:cxn ang="10800000">
                  <a:pos x="wd2" y="hd2"/>
                </a:cxn>
                <a:cxn ang="16200000">
                  <a:pos x="wd2" y="hd2"/>
                </a:cxn>
              </a:cxnLst>
              <a:rect l="0" t="0" r="r" b="b"/>
              <a:pathLst>
                <a:path w="21600" h="21600" extrusionOk="0">
                  <a:moveTo>
                    <a:pt x="4729" y="13731"/>
                  </a:moveTo>
                  <a:cubicBezTo>
                    <a:pt x="3953" y="12775"/>
                    <a:pt x="3529" y="11818"/>
                    <a:pt x="3600" y="10846"/>
                  </a:cubicBezTo>
                  <a:cubicBezTo>
                    <a:pt x="3600" y="9874"/>
                    <a:pt x="3953" y="8918"/>
                    <a:pt x="4729" y="7961"/>
                  </a:cubicBezTo>
                  <a:cubicBezTo>
                    <a:pt x="5435" y="7005"/>
                    <a:pt x="6706" y="6079"/>
                    <a:pt x="8188" y="5153"/>
                  </a:cubicBezTo>
                  <a:cubicBezTo>
                    <a:pt x="10165" y="3981"/>
                    <a:pt x="12706" y="2870"/>
                    <a:pt x="15741" y="1805"/>
                  </a:cubicBezTo>
                  <a:lnTo>
                    <a:pt x="16871" y="2931"/>
                  </a:lnTo>
                  <a:lnTo>
                    <a:pt x="21600" y="0"/>
                  </a:lnTo>
                  <a:lnTo>
                    <a:pt x="9459" y="1605"/>
                  </a:lnTo>
                  <a:lnTo>
                    <a:pt x="14682" y="1620"/>
                  </a:lnTo>
                  <a:cubicBezTo>
                    <a:pt x="11012" y="2623"/>
                    <a:pt x="7976" y="3734"/>
                    <a:pt x="5576" y="4922"/>
                  </a:cubicBezTo>
                  <a:cubicBezTo>
                    <a:pt x="3741" y="5847"/>
                    <a:pt x="2400" y="6819"/>
                    <a:pt x="1412" y="7807"/>
                  </a:cubicBezTo>
                  <a:cubicBezTo>
                    <a:pt x="494" y="8794"/>
                    <a:pt x="71" y="9813"/>
                    <a:pt x="0" y="10831"/>
                  </a:cubicBezTo>
                  <a:cubicBezTo>
                    <a:pt x="0" y="11849"/>
                    <a:pt x="494" y="12852"/>
                    <a:pt x="1412" y="13855"/>
                  </a:cubicBezTo>
                  <a:cubicBezTo>
                    <a:pt x="2400" y="14842"/>
                    <a:pt x="3741" y="15814"/>
                    <a:pt x="5576" y="16740"/>
                  </a:cubicBezTo>
                  <a:cubicBezTo>
                    <a:pt x="9247" y="18591"/>
                    <a:pt x="14612" y="20273"/>
                    <a:pt x="21388" y="21600"/>
                  </a:cubicBezTo>
                  <a:cubicBezTo>
                    <a:pt x="15670" y="20057"/>
                    <a:pt x="11153" y="18345"/>
                    <a:pt x="8118" y="16509"/>
                  </a:cubicBezTo>
                  <a:cubicBezTo>
                    <a:pt x="6706" y="15614"/>
                    <a:pt x="5435" y="14673"/>
                    <a:pt x="4729" y="13731"/>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1" name="Shape">
              <a:extLst>
                <a:ext uri="{FF2B5EF4-FFF2-40B4-BE49-F238E27FC236}">
                  <a16:creationId xmlns:a16="http://schemas.microsoft.com/office/drawing/2014/main" id="{A056AC6D-CF18-6D47-AA32-48C14F6328E1}"/>
                </a:ext>
              </a:extLst>
            </p:cNvPr>
            <p:cNvSpPr/>
            <p:nvPr/>
          </p:nvSpPr>
          <p:spPr>
            <a:xfrm>
              <a:off x="2220586" y="4716966"/>
              <a:ext cx="2503352" cy="557680"/>
            </a:xfrm>
            <a:custGeom>
              <a:avLst/>
              <a:gdLst/>
              <a:ahLst/>
              <a:cxnLst>
                <a:cxn ang="0">
                  <a:pos x="wd2" y="hd2"/>
                </a:cxn>
                <a:cxn ang="5400000">
                  <a:pos x="wd2" y="hd2"/>
                </a:cxn>
                <a:cxn ang="10800000">
                  <a:pos x="wd2" y="hd2"/>
                </a:cxn>
                <a:cxn ang="16200000">
                  <a:pos x="wd2" y="hd2"/>
                </a:cxn>
              </a:cxnLst>
              <a:rect l="0" t="0" r="r" b="b"/>
              <a:pathLst>
                <a:path w="21600" h="21600" extrusionOk="0">
                  <a:moveTo>
                    <a:pt x="16589" y="13714"/>
                  </a:moveTo>
                  <a:cubicBezTo>
                    <a:pt x="15688" y="15154"/>
                    <a:pt x="14756" y="16320"/>
                    <a:pt x="13809" y="17074"/>
                  </a:cubicBezTo>
                  <a:cubicBezTo>
                    <a:pt x="12862" y="17829"/>
                    <a:pt x="11915" y="18240"/>
                    <a:pt x="10953" y="18171"/>
                  </a:cubicBezTo>
                  <a:cubicBezTo>
                    <a:pt x="9990" y="18171"/>
                    <a:pt x="9043" y="17829"/>
                    <a:pt x="8096" y="17074"/>
                  </a:cubicBezTo>
                  <a:cubicBezTo>
                    <a:pt x="7149" y="16389"/>
                    <a:pt x="6233" y="15154"/>
                    <a:pt x="5316" y="13714"/>
                  </a:cubicBezTo>
                  <a:cubicBezTo>
                    <a:pt x="4079" y="11726"/>
                    <a:pt x="2902" y="8983"/>
                    <a:pt x="1787" y="5691"/>
                  </a:cubicBezTo>
                  <a:lnTo>
                    <a:pt x="2902" y="4594"/>
                  </a:lnTo>
                  <a:lnTo>
                    <a:pt x="0" y="0"/>
                  </a:lnTo>
                  <a:lnTo>
                    <a:pt x="1589" y="11794"/>
                  </a:lnTo>
                  <a:lnTo>
                    <a:pt x="1604" y="6583"/>
                  </a:lnTo>
                  <a:cubicBezTo>
                    <a:pt x="2643" y="10491"/>
                    <a:pt x="3819" y="13714"/>
                    <a:pt x="5087" y="16183"/>
                  </a:cubicBezTo>
                  <a:cubicBezTo>
                    <a:pt x="6003" y="17966"/>
                    <a:pt x="6966" y="19269"/>
                    <a:pt x="7943" y="20229"/>
                  </a:cubicBezTo>
                  <a:cubicBezTo>
                    <a:pt x="8921" y="21120"/>
                    <a:pt x="9929" y="21531"/>
                    <a:pt x="10937" y="21600"/>
                  </a:cubicBezTo>
                  <a:cubicBezTo>
                    <a:pt x="11946" y="21600"/>
                    <a:pt x="12939" y="21120"/>
                    <a:pt x="13932" y="20229"/>
                  </a:cubicBezTo>
                  <a:cubicBezTo>
                    <a:pt x="14909" y="19269"/>
                    <a:pt x="15872" y="17966"/>
                    <a:pt x="16788" y="16183"/>
                  </a:cubicBezTo>
                  <a:cubicBezTo>
                    <a:pt x="18621" y="12617"/>
                    <a:pt x="20286" y="7406"/>
                    <a:pt x="21600" y="823"/>
                  </a:cubicBezTo>
                  <a:cubicBezTo>
                    <a:pt x="20103" y="6377"/>
                    <a:pt x="18407" y="10766"/>
                    <a:pt x="16589" y="13714"/>
                  </a:cubicBezTo>
                  <a:close/>
                </a:path>
              </a:pathLst>
            </a:custGeom>
            <a:solidFill>
              <a:srgbClr val="F6C80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45" name="TextBox 44">
              <a:extLst>
                <a:ext uri="{FF2B5EF4-FFF2-40B4-BE49-F238E27FC236}">
                  <a16:creationId xmlns:a16="http://schemas.microsoft.com/office/drawing/2014/main" id="{14763BD9-F002-7E49-B943-1044E3360AA6}"/>
                </a:ext>
              </a:extLst>
            </p:cNvPr>
            <p:cNvSpPr txBox="1"/>
            <p:nvPr/>
          </p:nvSpPr>
          <p:spPr>
            <a:xfrm>
              <a:off x="3244405" y="1750882"/>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01</a:t>
              </a:r>
            </a:p>
          </p:txBody>
        </p:sp>
        <p:sp>
          <p:nvSpPr>
            <p:cNvPr id="46" name="TextBox 45">
              <a:extLst>
                <a:ext uri="{FF2B5EF4-FFF2-40B4-BE49-F238E27FC236}">
                  <a16:creationId xmlns:a16="http://schemas.microsoft.com/office/drawing/2014/main" id="{D4F00354-8107-7644-8695-0B590A057EBA}"/>
                </a:ext>
              </a:extLst>
            </p:cNvPr>
            <p:cNvSpPr txBox="1"/>
            <p:nvPr/>
          </p:nvSpPr>
          <p:spPr>
            <a:xfrm>
              <a:off x="4704723" y="3196166"/>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02</a:t>
              </a:r>
            </a:p>
          </p:txBody>
        </p:sp>
        <p:sp>
          <p:nvSpPr>
            <p:cNvPr id="47" name="TextBox 46">
              <a:extLst>
                <a:ext uri="{FF2B5EF4-FFF2-40B4-BE49-F238E27FC236}">
                  <a16:creationId xmlns:a16="http://schemas.microsoft.com/office/drawing/2014/main" id="{8544E2DF-6A76-EB45-AA07-132AD563B78F}"/>
                </a:ext>
              </a:extLst>
            </p:cNvPr>
            <p:cNvSpPr txBox="1"/>
            <p:nvPr/>
          </p:nvSpPr>
          <p:spPr>
            <a:xfrm>
              <a:off x="3244405" y="4718833"/>
              <a:ext cx="472779" cy="369332"/>
            </a:xfrm>
            <a:prstGeom prst="rect">
              <a:avLst/>
            </a:prstGeom>
            <a:noFill/>
          </p:spPr>
          <p:txBody>
            <a:bodyPr wrap="none" rtlCol="0" anchor="ctr">
              <a:spAutoFit/>
            </a:bodyPr>
            <a:lstStyle/>
            <a:p>
              <a:r>
                <a:rPr lang="en-US" sz="12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03</a:t>
              </a:r>
            </a:p>
          </p:txBody>
        </p:sp>
        <p:sp>
          <p:nvSpPr>
            <p:cNvPr id="48" name="TextBox 47">
              <a:extLst>
                <a:ext uri="{FF2B5EF4-FFF2-40B4-BE49-F238E27FC236}">
                  <a16:creationId xmlns:a16="http://schemas.microsoft.com/office/drawing/2014/main" id="{3DAF6B2F-BA6C-6F45-9FD0-7549B1091E2D}"/>
                </a:ext>
              </a:extLst>
            </p:cNvPr>
            <p:cNvSpPr txBox="1"/>
            <p:nvPr/>
          </p:nvSpPr>
          <p:spPr>
            <a:xfrm>
              <a:off x="1812574" y="3237669"/>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04</a:t>
              </a:r>
            </a:p>
          </p:txBody>
        </p:sp>
      </p:grpSp>
      <p:sp>
        <p:nvSpPr>
          <p:cNvPr id="85" name="Shape">
            <a:extLst>
              <a:ext uri="{FF2B5EF4-FFF2-40B4-BE49-F238E27FC236}">
                <a16:creationId xmlns:a16="http://schemas.microsoft.com/office/drawing/2014/main" id="{50FD1531-8857-4202-9ED1-BE7534903061}"/>
              </a:ext>
            </a:extLst>
          </p:cNvPr>
          <p:cNvSpPr/>
          <p:nvPr/>
        </p:nvSpPr>
        <p:spPr>
          <a:xfrm>
            <a:off x="4130510" y="79338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latin typeface="Helvetica" panose="020B0604020202020204" pitchFamily="34" charset="0"/>
              <a:cs typeface="Helvetica" panose="020B0604020202020204" pitchFamily="34" charset="0"/>
            </a:endParaRPr>
          </a:p>
        </p:txBody>
      </p:sp>
      <p:sp>
        <p:nvSpPr>
          <p:cNvPr id="86" name="Shape">
            <a:extLst>
              <a:ext uri="{FF2B5EF4-FFF2-40B4-BE49-F238E27FC236}">
                <a16:creationId xmlns:a16="http://schemas.microsoft.com/office/drawing/2014/main" id="{70DD2B25-674A-47BA-B6AB-C43C90295F3F}"/>
              </a:ext>
            </a:extLst>
          </p:cNvPr>
          <p:cNvSpPr/>
          <p:nvPr/>
        </p:nvSpPr>
        <p:spPr>
          <a:xfrm>
            <a:off x="4130510" y="1789576"/>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cubicBezTo>
                  <a:pt x="0" y="16771"/>
                  <a:pt x="881" y="21600"/>
                  <a:pt x="1969" y="21600"/>
                </a:cubicBezTo>
                <a:lnTo>
                  <a:pt x="19631" y="21600"/>
                </a:lnTo>
                <a:cubicBezTo>
                  <a:pt x="20719" y="21600"/>
                  <a:pt x="21600" y="16771"/>
                  <a:pt x="21600" y="10800"/>
                </a:cubicBezTo>
                <a:cubicBezTo>
                  <a:pt x="21600"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7" name="Shape">
            <a:extLst>
              <a:ext uri="{FF2B5EF4-FFF2-40B4-BE49-F238E27FC236}">
                <a16:creationId xmlns:a16="http://schemas.microsoft.com/office/drawing/2014/main" id="{CA1926DC-04C8-4CE8-9E89-D2C7B41CDFB9}"/>
              </a:ext>
            </a:extLst>
          </p:cNvPr>
          <p:cNvSpPr/>
          <p:nvPr/>
        </p:nvSpPr>
        <p:spPr>
          <a:xfrm>
            <a:off x="4130510" y="2780251"/>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rgbClr val="F6C80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8" name="Shape">
            <a:extLst>
              <a:ext uri="{FF2B5EF4-FFF2-40B4-BE49-F238E27FC236}">
                <a16:creationId xmlns:a16="http://schemas.microsoft.com/office/drawing/2014/main" id="{734DC926-A4C3-44F4-B5A5-6FE1163BD34B}"/>
              </a:ext>
            </a:extLst>
          </p:cNvPr>
          <p:cNvSpPr/>
          <p:nvPr/>
        </p:nvSpPr>
        <p:spPr>
          <a:xfrm>
            <a:off x="4130510" y="386006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20020"/>
                </a:moveTo>
                <a:cubicBezTo>
                  <a:pt x="1113" y="20020"/>
                  <a:pt x="360" y="15893"/>
                  <a:pt x="360" y="10800"/>
                </a:cubicBezTo>
                <a:cubicBezTo>
                  <a:pt x="360" y="5707"/>
                  <a:pt x="1113" y="1580"/>
                  <a:pt x="2042" y="1580"/>
                </a:cubicBezTo>
                <a:cubicBezTo>
                  <a:pt x="2970" y="1580"/>
                  <a:pt x="3723" y="5707"/>
                  <a:pt x="3723" y="10800"/>
                </a:cubicBezTo>
                <a:cubicBezTo>
                  <a:pt x="3723" y="15893"/>
                  <a:pt x="2970" y="20020"/>
                  <a:pt x="2042" y="20020"/>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1" name="TextBox 90">
            <a:extLst>
              <a:ext uri="{FF2B5EF4-FFF2-40B4-BE49-F238E27FC236}">
                <a16:creationId xmlns:a16="http://schemas.microsoft.com/office/drawing/2014/main" id="{107E91D7-5B0C-4226-B617-C1518F828612}"/>
              </a:ext>
            </a:extLst>
          </p:cNvPr>
          <p:cNvSpPr txBox="1"/>
          <p:nvPr/>
        </p:nvSpPr>
        <p:spPr>
          <a:xfrm>
            <a:off x="4830918" y="929946"/>
            <a:ext cx="2881482"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de las </a:t>
            </a:r>
            <a:r>
              <a:rPr lang="es-ES" sz="1100" b="1" noProof="1">
                <a:latin typeface="Helvetica" panose="020B0604020202020204" pitchFamily="34" charset="0"/>
                <a:cs typeface="Helvetica" panose="020B0604020202020204" pitchFamily="34" charset="0"/>
              </a:rPr>
              <a:t>políticas de gestión y desempeño</a:t>
            </a:r>
            <a:r>
              <a:rPr lang="es-ES" sz="1100" noProof="1">
                <a:latin typeface="Helvetica" panose="020B0604020202020204" pitchFamily="34" charset="0"/>
                <a:cs typeface="Helvetica" panose="020B0604020202020204" pitchFamily="34" charset="0"/>
              </a:rPr>
              <a:t> institucional, por parte de las entidades públicas. </a:t>
            </a:r>
          </a:p>
        </p:txBody>
      </p:sp>
      <p:sp>
        <p:nvSpPr>
          <p:cNvPr id="50" name="Título 9"/>
          <p:cNvSpPr>
            <a:spLocks noGrp="1"/>
          </p:cNvSpPr>
          <p:nvPr>
            <p:ph type="title"/>
          </p:nvPr>
        </p:nvSpPr>
        <p:spPr>
          <a:xfrm>
            <a:off x="1847850" y="131168"/>
            <a:ext cx="5572145" cy="430287"/>
          </a:xfrm>
        </p:spPr>
        <p:txBody>
          <a:bodyPr/>
          <a:lstStyle/>
          <a:p>
            <a:r>
              <a:rPr lang="es-ES" dirty="0"/>
              <a:t>Objetivos de la medición</a:t>
            </a:r>
            <a:endParaRPr lang="es-CO" dirty="0"/>
          </a:p>
        </p:txBody>
      </p:sp>
      <p:sp>
        <p:nvSpPr>
          <p:cNvPr id="49" name="Elipse 48"/>
          <p:cNvSpPr/>
          <p:nvPr/>
        </p:nvSpPr>
        <p:spPr>
          <a:xfrm>
            <a:off x="1000611" y="1679810"/>
            <a:ext cx="1980000" cy="1980000"/>
          </a:xfrm>
          <a:prstGeom prst="ellipse">
            <a:avLst/>
          </a:prstGeom>
          <a:solidFill>
            <a:srgbClr val="1C4C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700" b="1" dirty="0">
                <a:solidFill>
                  <a:schemeClr val="bg1"/>
                </a:solidFill>
                <a:latin typeface="Helvetica" panose="020B0604020202020204" pitchFamily="34" charset="0"/>
                <a:cs typeface="Helvetica" panose="020B0604020202020204" pitchFamily="34" charset="0"/>
              </a:rPr>
              <a:t>OBJETIVO</a:t>
            </a:r>
          </a:p>
          <a:p>
            <a:pPr algn="ctr"/>
            <a:r>
              <a:rPr lang="es-ES" sz="700" b="1" dirty="0">
                <a:solidFill>
                  <a:schemeClr val="bg1"/>
                </a:solidFill>
                <a:latin typeface="Helvetica" panose="020B0604020202020204" pitchFamily="34" charset="0"/>
                <a:cs typeface="Helvetica" panose="020B0604020202020204" pitchFamily="34" charset="0"/>
              </a:rPr>
              <a:t>GENERAL</a:t>
            </a:r>
          </a:p>
          <a:p>
            <a:pPr algn="ctr"/>
            <a:endParaRPr lang="es-ES" sz="700" b="1" dirty="0">
              <a:solidFill>
                <a:srgbClr val="1C4C7D"/>
              </a:solidFill>
              <a:latin typeface="Helvetica" panose="020B0604020202020204" pitchFamily="34" charset="0"/>
              <a:cs typeface="Helvetica" panose="020B0604020202020204" pitchFamily="34" charset="0"/>
            </a:endParaRPr>
          </a:p>
          <a:p>
            <a:pPr algn="ctr"/>
            <a:r>
              <a:rPr lang="es-ES" sz="700" dirty="0">
                <a:latin typeface="Helvetica" panose="020B0604020202020204" pitchFamily="34" charset="0"/>
                <a:cs typeface="Helvetica" panose="020B0604020202020204" pitchFamily="34" charset="0"/>
              </a:rPr>
              <a:t>Medir anualmente la gestión y desempeño de las entidades públicas del orden nacional y territorial en el marco de los criterios y estructura temática tanto de MIPG como de MECI, con el fin de que las entidades públicas reconozcan fortalezas o debilidades en materia de gestión y emprendan acciones de mejora.</a:t>
            </a:r>
          </a:p>
        </p:txBody>
      </p:sp>
      <p:pic>
        <p:nvPicPr>
          <p:cNvPr id="26" name="Imagen 25"/>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7026" t="12105" r="7339" b="12105"/>
          <a:stretch/>
        </p:blipFill>
        <p:spPr>
          <a:xfrm>
            <a:off x="4251914" y="2972507"/>
            <a:ext cx="457601" cy="404994"/>
          </a:xfrm>
          <a:prstGeom prst="rect">
            <a:avLst/>
          </a:prstGeom>
        </p:spPr>
      </p:pic>
      <p:sp>
        <p:nvSpPr>
          <p:cNvPr id="52" name="TextBox 89">
            <a:extLst>
              <a:ext uri="{FF2B5EF4-FFF2-40B4-BE49-F238E27FC236}">
                <a16:creationId xmlns:a16="http://schemas.microsoft.com/office/drawing/2014/main" id="{F35F06DB-BC3F-4504-A602-F7F7FEFD7536}"/>
              </a:ext>
            </a:extLst>
          </p:cNvPr>
          <p:cNvSpPr txBox="1"/>
          <p:nvPr/>
        </p:nvSpPr>
        <p:spPr>
          <a:xfrm rot="16200000">
            <a:off x="2720098" y="2536124"/>
            <a:ext cx="2230651" cy="300082"/>
          </a:xfrm>
          <a:prstGeom prst="rect">
            <a:avLst/>
          </a:prstGeom>
          <a:noFill/>
        </p:spPr>
        <p:txBody>
          <a:bodyPr wrap="square" lIns="0" rIns="0" rtlCol="0" anchor="b">
            <a:spAutoFit/>
          </a:bodyPr>
          <a:lstStyle/>
          <a:p>
            <a:r>
              <a:rPr lang="en-US" sz="1350" b="1" noProof="1">
                <a:latin typeface="Helvetica" panose="020B0604020202020204" pitchFamily="34" charset="0"/>
                <a:cs typeface="Helvetica" panose="020B0604020202020204" pitchFamily="34" charset="0"/>
              </a:rPr>
              <a:t>OBJETIVOS ESPECÍFICOS</a:t>
            </a:r>
          </a:p>
        </p:txBody>
      </p:sp>
      <p:sp>
        <p:nvSpPr>
          <p:cNvPr id="53" name="TextBox 90">
            <a:extLst>
              <a:ext uri="{FF2B5EF4-FFF2-40B4-BE49-F238E27FC236}">
                <a16:creationId xmlns:a16="http://schemas.microsoft.com/office/drawing/2014/main" id="{107E91D7-5B0C-4226-B617-C1518F828612}"/>
              </a:ext>
            </a:extLst>
          </p:cNvPr>
          <p:cNvSpPr txBox="1"/>
          <p:nvPr/>
        </p:nvSpPr>
        <p:spPr>
          <a:xfrm>
            <a:off x="4830918" y="1903494"/>
            <a:ext cx="2950556"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t>
            </a:r>
            <a:r>
              <a:rPr lang="es-ES" sz="1100" b="1" noProof="1">
                <a:latin typeface="Helvetica" panose="020B0604020202020204" pitchFamily="34" charset="0"/>
                <a:cs typeface="Helvetica" panose="020B0604020202020204" pitchFamily="34" charset="0"/>
              </a:rPr>
              <a:t>avance en la implementación del MIPG </a:t>
            </a:r>
            <a:r>
              <a:rPr lang="es-ES" sz="1100" noProof="1">
                <a:latin typeface="Helvetica" panose="020B0604020202020204" pitchFamily="34" charset="0"/>
                <a:cs typeface="Helvetica" panose="020B0604020202020204" pitchFamily="34" charset="0"/>
              </a:rPr>
              <a:t>en las entidades públicas.</a:t>
            </a:r>
          </a:p>
        </p:txBody>
      </p:sp>
      <p:sp>
        <p:nvSpPr>
          <p:cNvPr id="54" name="TextBox 90">
            <a:extLst>
              <a:ext uri="{FF2B5EF4-FFF2-40B4-BE49-F238E27FC236}">
                <a16:creationId xmlns:a16="http://schemas.microsoft.com/office/drawing/2014/main" id="{107E91D7-5B0C-4226-B617-C1518F828612}"/>
              </a:ext>
            </a:extLst>
          </p:cNvPr>
          <p:cNvSpPr txBox="1"/>
          <p:nvPr/>
        </p:nvSpPr>
        <p:spPr>
          <a:xfrm>
            <a:off x="4830918" y="2809530"/>
            <a:ext cx="2881482"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en la implementación del </a:t>
            </a:r>
            <a:r>
              <a:rPr lang="es-ES" sz="1100" b="1" noProof="1">
                <a:solidFill>
                  <a:srgbClr val="F36F13"/>
                </a:solidFill>
                <a:latin typeface="Helvetica" panose="020B0604020202020204" pitchFamily="34" charset="0"/>
                <a:cs typeface="Helvetica" panose="020B0604020202020204" pitchFamily="34" charset="0"/>
              </a:rPr>
              <a:t>Modelo Estándar de Control Interno MECI</a:t>
            </a:r>
            <a:r>
              <a:rPr lang="es-ES" sz="1100" b="1" noProof="1">
                <a:latin typeface="Helvetica" panose="020B0604020202020204" pitchFamily="34" charset="0"/>
                <a:cs typeface="Helvetica" panose="020B0604020202020204" pitchFamily="34" charset="0"/>
              </a:rPr>
              <a:t> </a:t>
            </a:r>
            <a:r>
              <a:rPr lang="es-ES" sz="1100" noProof="1">
                <a:latin typeface="Helvetica" panose="020B0604020202020204" pitchFamily="34" charset="0"/>
                <a:cs typeface="Helvetica" panose="020B0604020202020204" pitchFamily="34" charset="0"/>
              </a:rPr>
              <a:t>en las entidades objeto de aplicación de la Ley 87 de 1993.</a:t>
            </a:r>
          </a:p>
        </p:txBody>
      </p:sp>
      <p:sp>
        <p:nvSpPr>
          <p:cNvPr id="55" name="TextBox 90">
            <a:extLst>
              <a:ext uri="{FF2B5EF4-FFF2-40B4-BE49-F238E27FC236}">
                <a16:creationId xmlns:a16="http://schemas.microsoft.com/office/drawing/2014/main" id="{107E91D7-5B0C-4226-B617-C1518F828612}"/>
              </a:ext>
            </a:extLst>
          </p:cNvPr>
          <p:cNvSpPr txBox="1"/>
          <p:nvPr/>
        </p:nvSpPr>
        <p:spPr>
          <a:xfrm>
            <a:off x="4830918" y="3912632"/>
            <a:ext cx="2921604"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Proporcionar información mediante la cual las entidades públicas reconozcan </a:t>
            </a:r>
            <a:r>
              <a:rPr lang="es-ES" sz="1100" b="1" noProof="1">
                <a:latin typeface="Helvetica" panose="020B0604020202020204" pitchFamily="34" charset="0"/>
                <a:cs typeface="Helvetica" panose="020B0604020202020204" pitchFamily="34" charset="0"/>
              </a:rPr>
              <a:t>fortalezas o debilidades </a:t>
            </a:r>
            <a:r>
              <a:rPr lang="es-ES" sz="1100" noProof="1">
                <a:latin typeface="Helvetica" panose="020B0604020202020204" pitchFamily="34" charset="0"/>
                <a:cs typeface="Helvetica" panose="020B0604020202020204" pitchFamily="34" charset="0"/>
              </a:rPr>
              <a:t>en materia de gestión, desempeño institucional y control interno.</a:t>
            </a:r>
          </a:p>
        </p:txBody>
      </p:sp>
      <p:pic>
        <p:nvPicPr>
          <p:cNvPr id="3" name="Marcador de contenido 2"/>
          <p:cNvPicPr>
            <a:picLocks noGrp="1" noChangeAspect="1"/>
          </p:cNvPicPr>
          <p:nvPr>
            <p:ph sz="half" idx="2"/>
          </p:nvPr>
        </p:nvPicPr>
        <p:blipFill>
          <a:blip r:embed="rId4">
            <a:lum bright="70000" contrast="-70000"/>
            <a:extLst>
              <a:ext uri="{28A0092B-C50C-407E-A947-70E740481C1C}">
                <a14:useLocalDpi xmlns:a14="http://schemas.microsoft.com/office/drawing/2010/main" val="0"/>
              </a:ext>
            </a:extLst>
          </a:blip>
          <a:stretch>
            <a:fillRect/>
          </a:stretch>
        </p:blipFill>
        <p:spPr>
          <a:xfrm>
            <a:off x="4283070" y="2005932"/>
            <a:ext cx="395288" cy="395288"/>
          </a:xfrm>
        </p:spPr>
      </p:pic>
      <p:pic>
        <p:nvPicPr>
          <p:cNvPr id="13" name="Imagen 1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4229328" y="971638"/>
            <a:ext cx="453053" cy="453053"/>
          </a:xfrm>
          <a:prstGeom prst="rect">
            <a:avLst/>
          </a:prstGeom>
        </p:spPr>
      </p:pic>
      <p:pic>
        <p:nvPicPr>
          <p:cNvPr id="15" name="Imagen 14"/>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234509" y="4020629"/>
            <a:ext cx="465232" cy="465232"/>
          </a:xfrm>
          <a:prstGeom prst="rect">
            <a:avLst/>
          </a:prstGeom>
        </p:spPr>
      </p:pic>
      <p:graphicFrame>
        <p:nvGraphicFramePr>
          <p:cNvPr id="31" name="Tabla 30"/>
          <p:cNvGraphicFramePr>
            <a:graphicFrameLocks noGrp="1"/>
          </p:cNvGraphicFramePr>
          <p:nvPr>
            <p:extLst>
              <p:ext uri="{D42A27DB-BD31-4B8C-83A1-F6EECF244321}">
                <p14:modId xmlns:p14="http://schemas.microsoft.com/office/powerpoint/2010/main" val="2867811993"/>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Tree>
    <p:extLst>
      <p:ext uri="{BB962C8B-B14F-4D97-AF65-F5344CB8AC3E}">
        <p14:creationId xmlns:p14="http://schemas.microsoft.com/office/powerpoint/2010/main" val="241459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B7444C1-D55F-457C-B63E-48B23C663365}"/>
              </a:ext>
            </a:extLst>
          </p:cNvPr>
          <p:cNvGrpSpPr/>
          <p:nvPr/>
        </p:nvGrpSpPr>
        <p:grpSpPr>
          <a:xfrm>
            <a:off x="619974" y="1312131"/>
            <a:ext cx="2759171" cy="2768469"/>
            <a:chOff x="1654057" y="1583354"/>
            <a:chExt cx="3678894" cy="3691292"/>
          </a:xfrm>
        </p:grpSpPr>
        <p:sp>
          <p:nvSpPr>
            <p:cNvPr id="4" name="Shape">
              <a:extLst>
                <a:ext uri="{FF2B5EF4-FFF2-40B4-BE49-F238E27FC236}">
                  <a16:creationId xmlns:a16="http://schemas.microsoft.com/office/drawing/2014/main" id="{90939593-36D0-3240-BF39-26FA83BB224D}"/>
                </a:ext>
              </a:extLst>
            </p:cNvPr>
            <p:cNvSpPr/>
            <p:nvPr/>
          </p:nvSpPr>
          <p:spPr>
            <a:xfrm>
              <a:off x="3619202" y="2397739"/>
              <a:ext cx="1485811" cy="2060071"/>
            </a:xfrm>
            <a:custGeom>
              <a:avLst/>
              <a:gdLst/>
              <a:ahLst/>
              <a:cxnLst>
                <a:cxn ang="0">
                  <a:pos x="wd2" y="hd2"/>
                </a:cxn>
                <a:cxn ang="5400000">
                  <a:pos x="wd2" y="hd2"/>
                </a:cxn>
                <a:cxn ang="10800000">
                  <a:pos x="wd2" y="hd2"/>
                </a:cxn>
                <a:cxn ang="16200000">
                  <a:pos x="wd2" y="hd2"/>
                </a:cxn>
              </a:cxnLst>
              <a:rect l="0" t="0" r="r" b="b"/>
              <a:pathLst>
                <a:path w="21352" h="21103" extrusionOk="0">
                  <a:moveTo>
                    <a:pt x="13007" y="533"/>
                  </a:moveTo>
                  <a:lnTo>
                    <a:pt x="744" y="9274"/>
                  </a:lnTo>
                  <a:cubicBezTo>
                    <a:pt x="-248" y="9982"/>
                    <a:pt x="-248" y="11124"/>
                    <a:pt x="744" y="11832"/>
                  </a:cubicBezTo>
                  <a:lnTo>
                    <a:pt x="13007" y="20573"/>
                  </a:lnTo>
                  <a:cubicBezTo>
                    <a:pt x="14101" y="21353"/>
                    <a:pt x="15933" y="21262"/>
                    <a:pt x="16849" y="20374"/>
                  </a:cubicBezTo>
                  <a:cubicBezTo>
                    <a:pt x="19673" y="17617"/>
                    <a:pt x="21352" y="14226"/>
                    <a:pt x="21352" y="10544"/>
                  </a:cubicBezTo>
                  <a:cubicBezTo>
                    <a:pt x="21352" y="6862"/>
                    <a:pt x="19673" y="3471"/>
                    <a:pt x="16849" y="714"/>
                  </a:cubicBezTo>
                  <a:cubicBezTo>
                    <a:pt x="15933" y="-156"/>
                    <a:pt x="14101" y="-247"/>
                    <a:pt x="13007" y="533"/>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5" name="Shape">
              <a:extLst>
                <a:ext uri="{FF2B5EF4-FFF2-40B4-BE49-F238E27FC236}">
                  <a16:creationId xmlns:a16="http://schemas.microsoft.com/office/drawing/2014/main" id="{BB32B892-4065-6E47-9071-C132D5894CC6}"/>
                </a:ext>
              </a:extLst>
            </p:cNvPr>
            <p:cNvSpPr/>
            <p:nvPr/>
          </p:nvSpPr>
          <p:spPr>
            <a:xfrm>
              <a:off x="2450737" y="1795803"/>
              <a:ext cx="2061673" cy="1485811"/>
            </a:xfrm>
            <a:custGeom>
              <a:avLst/>
              <a:gdLst/>
              <a:ahLst/>
              <a:cxnLst>
                <a:cxn ang="0">
                  <a:pos x="wd2" y="hd2"/>
                </a:cxn>
                <a:cxn ang="5400000">
                  <a:pos x="wd2" y="hd2"/>
                </a:cxn>
                <a:cxn ang="10800000">
                  <a:pos x="wd2" y="hd2"/>
                </a:cxn>
                <a:cxn ang="16200000">
                  <a:pos x="wd2" y="hd2"/>
                </a:cxn>
              </a:cxnLst>
              <a:rect l="0" t="0" r="r" b="b"/>
              <a:pathLst>
                <a:path w="21102" h="21352" extrusionOk="0">
                  <a:moveTo>
                    <a:pt x="11838" y="20608"/>
                  </a:moveTo>
                  <a:lnTo>
                    <a:pt x="20572" y="8345"/>
                  </a:lnTo>
                  <a:cubicBezTo>
                    <a:pt x="21351" y="7251"/>
                    <a:pt x="21260" y="5419"/>
                    <a:pt x="20372" y="4503"/>
                  </a:cubicBezTo>
                  <a:cubicBezTo>
                    <a:pt x="17618" y="1679"/>
                    <a:pt x="14230" y="0"/>
                    <a:pt x="10551" y="0"/>
                  </a:cubicBezTo>
                  <a:cubicBezTo>
                    <a:pt x="6872" y="0"/>
                    <a:pt x="3484" y="1679"/>
                    <a:pt x="730" y="4503"/>
                  </a:cubicBezTo>
                  <a:cubicBezTo>
                    <a:pt x="-158" y="5419"/>
                    <a:pt x="-249" y="7251"/>
                    <a:pt x="530" y="8345"/>
                  </a:cubicBezTo>
                  <a:lnTo>
                    <a:pt x="9264" y="20608"/>
                  </a:lnTo>
                  <a:cubicBezTo>
                    <a:pt x="9989" y="21600"/>
                    <a:pt x="11131" y="21600"/>
                    <a:pt x="11838" y="20608"/>
                  </a:cubicBez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6" name="Shape">
              <a:extLst>
                <a:ext uri="{FF2B5EF4-FFF2-40B4-BE49-F238E27FC236}">
                  <a16:creationId xmlns:a16="http://schemas.microsoft.com/office/drawing/2014/main" id="{025EB668-9CEC-364A-9826-BEACD0CEEFA5}"/>
                </a:ext>
              </a:extLst>
            </p:cNvPr>
            <p:cNvSpPr/>
            <p:nvPr/>
          </p:nvSpPr>
          <p:spPr>
            <a:xfrm>
              <a:off x="1866505" y="2397738"/>
              <a:ext cx="1485812" cy="2061674"/>
            </a:xfrm>
            <a:custGeom>
              <a:avLst/>
              <a:gdLst/>
              <a:ahLst/>
              <a:cxnLst>
                <a:cxn ang="0">
                  <a:pos x="wd2" y="hd2"/>
                </a:cxn>
                <a:cxn ang="5400000">
                  <a:pos x="wd2" y="hd2"/>
                </a:cxn>
                <a:cxn ang="10800000">
                  <a:pos x="wd2" y="hd2"/>
                </a:cxn>
                <a:cxn ang="16200000">
                  <a:pos x="wd2" y="hd2"/>
                </a:cxn>
              </a:cxnLst>
              <a:rect l="0" t="0" r="r" b="b"/>
              <a:pathLst>
                <a:path w="21352" h="21102" extrusionOk="0">
                  <a:moveTo>
                    <a:pt x="20608" y="9264"/>
                  </a:moveTo>
                  <a:lnTo>
                    <a:pt x="8345" y="530"/>
                  </a:lnTo>
                  <a:cubicBezTo>
                    <a:pt x="7251" y="-249"/>
                    <a:pt x="5419" y="-158"/>
                    <a:pt x="4503" y="730"/>
                  </a:cubicBezTo>
                  <a:cubicBezTo>
                    <a:pt x="1679" y="3484"/>
                    <a:pt x="0" y="6872"/>
                    <a:pt x="0" y="10551"/>
                  </a:cubicBezTo>
                  <a:cubicBezTo>
                    <a:pt x="0" y="14230"/>
                    <a:pt x="1679" y="17618"/>
                    <a:pt x="4503" y="20372"/>
                  </a:cubicBezTo>
                  <a:cubicBezTo>
                    <a:pt x="5419" y="21260"/>
                    <a:pt x="7251" y="21351"/>
                    <a:pt x="8345" y="20572"/>
                  </a:cubicBezTo>
                  <a:lnTo>
                    <a:pt x="20608" y="11838"/>
                  </a:lnTo>
                  <a:cubicBezTo>
                    <a:pt x="21600" y="11113"/>
                    <a:pt x="21600" y="9971"/>
                    <a:pt x="20608" y="9264"/>
                  </a:cubicBezTo>
                  <a:close/>
                </a:path>
              </a:pathLst>
            </a:custGeom>
            <a:solidFill>
              <a:srgbClr val="F36F1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7" name="Shape">
              <a:extLst>
                <a:ext uri="{FF2B5EF4-FFF2-40B4-BE49-F238E27FC236}">
                  <a16:creationId xmlns:a16="http://schemas.microsoft.com/office/drawing/2014/main" id="{587C12AA-B201-F34D-A85E-39E7E91AED42}"/>
                </a:ext>
              </a:extLst>
            </p:cNvPr>
            <p:cNvSpPr/>
            <p:nvPr/>
          </p:nvSpPr>
          <p:spPr>
            <a:xfrm>
              <a:off x="2468442" y="3566204"/>
              <a:ext cx="2061671" cy="1484484"/>
            </a:xfrm>
            <a:custGeom>
              <a:avLst/>
              <a:gdLst/>
              <a:ahLst/>
              <a:cxnLst>
                <a:cxn ang="0">
                  <a:pos x="wd2" y="hd2"/>
                </a:cxn>
                <a:cxn ang="5400000">
                  <a:pos x="wd2" y="hd2"/>
                </a:cxn>
                <a:cxn ang="10800000">
                  <a:pos x="wd2" y="hd2"/>
                </a:cxn>
                <a:cxn ang="16200000">
                  <a:pos x="wd2" y="hd2"/>
                </a:cxn>
              </a:cxnLst>
              <a:rect l="0" t="0" r="r" b="b"/>
              <a:pathLst>
                <a:path w="21102" h="21358" extrusionOk="0">
                  <a:moveTo>
                    <a:pt x="9264" y="726"/>
                  </a:moveTo>
                  <a:lnTo>
                    <a:pt x="530" y="13003"/>
                  </a:lnTo>
                  <a:cubicBezTo>
                    <a:pt x="-249" y="14099"/>
                    <a:pt x="-158" y="15933"/>
                    <a:pt x="730" y="16850"/>
                  </a:cubicBezTo>
                  <a:cubicBezTo>
                    <a:pt x="3484" y="19677"/>
                    <a:pt x="6872" y="21358"/>
                    <a:pt x="10551" y="21358"/>
                  </a:cubicBezTo>
                  <a:cubicBezTo>
                    <a:pt x="14230" y="21358"/>
                    <a:pt x="17618" y="19677"/>
                    <a:pt x="20372" y="16850"/>
                  </a:cubicBezTo>
                  <a:cubicBezTo>
                    <a:pt x="21260" y="15933"/>
                    <a:pt x="21351" y="14099"/>
                    <a:pt x="20572" y="13003"/>
                  </a:cubicBezTo>
                  <a:lnTo>
                    <a:pt x="11838" y="726"/>
                  </a:lnTo>
                  <a:cubicBezTo>
                    <a:pt x="11113" y="-242"/>
                    <a:pt x="9971" y="-242"/>
                    <a:pt x="9264" y="72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 name="Shape">
              <a:extLst>
                <a:ext uri="{FF2B5EF4-FFF2-40B4-BE49-F238E27FC236}">
                  <a16:creationId xmlns:a16="http://schemas.microsoft.com/office/drawing/2014/main" id="{B11737F1-B03B-054D-B3E4-5A17353C43D2}"/>
                </a:ext>
              </a:extLst>
            </p:cNvPr>
            <p:cNvSpPr/>
            <p:nvPr/>
          </p:nvSpPr>
          <p:spPr>
            <a:xfrm>
              <a:off x="4769964" y="2185291"/>
              <a:ext cx="562987" cy="2506891"/>
            </a:xfrm>
            <a:custGeom>
              <a:avLst/>
              <a:gdLst/>
              <a:ahLst/>
              <a:cxnLst>
                <a:cxn ang="0">
                  <a:pos x="wd2" y="hd2"/>
                </a:cxn>
                <a:cxn ang="5400000">
                  <a:pos x="wd2" y="hd2"/>
                </a:cxn>
                <a:cxn ang="10800000">
                  <a:pos x="wd2" y="hd2"/>
                </a:cxn>
                <a:cxn ang="16200000">
                  <a:pos x="wd2" y="hd2"/>
                </a:cxn>
              </a:cxnLst>
              <a:rect l="0" t="0" r="r" b="b"/>
              <a:pathLst>
                <a:path w="21600" h="21600" extrusionOk="0">
                  <a:moveTo>
                    <a:pt x="20241" y="7658"/>
                  </a:moveTo>
                  <a:cubicBezTo>
                    <a:pt x="19290" y="6681"/>
                    <a:pt x="18000" y="5720"/>
                    <a:pt x="16234" y="4805"/>
                  </a:cubicBezTo>
                  <a:cubicBezTo>
                    <a:pt x="12702" y="2975"/>
                    <a:pt x="7539" y="1312"/>
                    <a:pt x="1019" y="0"/>
                  </a:cubicBezTo>
                  <a:cubicBezTo>
                    <a:pt x="6521" y="1525"/>
                    <a:pt x="10868" y="3219"/>
                    <a:pt x="13789" y="5034"/>
                  </a:cubicBezTo>
                  <a:cubicBezTo>
                    <a:pt x="15215" y="5934"/>
                    <a:pt x="16370" y="6864"/>
                    <a:pt x="17117" y="7810"/>
                  </a:cubicBezTo>
                  <a:cubicBezTo>
                    <a:pt x="17864" y="8756"/>
                    <a:pt x="18272" y="9702"/>
                    <a:pt x="18204" y="10663"/>
                  </a:cubicBezTo>
                  <a:cubicBezTo>
                    <a:pt x="18204" y="11624"/>
                    <a:pt x="17864" y="12569"/>
                    <a:pt x="17117" y="13515"/>
                  </a:cubicBezTo>
                  <a:cubicBezTo>
                    <a:pt x="16438" y="14461"/>
                    <a:pt x="15215" y="15376"/>
                    <a:pt x="13789" y="16292"/>
                  </a:cubicBezTo>
                  <a:cubicBezTo>
                    <a:pt x="11751" y="17542"/>
                    <a:pt x="8966" y="18747"/>
                    <a:pt x="5706" y="19876"/>
                  </a:cubicBezTo>
                  <a:lnTo>
                    <a:pt x="4551" y="18702"/>
                  </a:lnTo>
                  <a:lnTo>
                    <a:pt x="0" y="21600"/>
                  </a:lnTo>
                  <a:lnTo>
                    <a:pt x="11683" y="20014"/>
                  </a:lnTo>
                  <a:lnTo>
                    <a:pt x="6725" y="19998"/>
                  </a:lnTo>
                  <a:cubicBezTo>
                    <a:pt x="10596" y="18961"/>
                    <a:pt x="13857" y="17771"/>
                    <a:pt x="16234" y="16505"/>
                  </a:cubicBezTo>
                  <a:cubicBezTo>
                    <a:pt x="18000" y="15590"/>
                    <a:pt x="19291" y="14629"/>
                    <a:pt x="20242" y="13653"/>
                  </a:cubicBezTo>
                  <a:cubicBezTo>
                    <a:pt x="21125" y="12676"/>
                    <a:pt x="21532" y="11669"/>
                    <a:pt x="21600" y="10663"/>
                  </a:cubicBezTo>
                  <a:cubicBezTo>
                    <a:pt x="21532" y="9641"/>
                    <a:pt x="21124" y="8634"/>
                    <a:pt x="20241" y="7658"/>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 name="Shape">
              <a:extLst>
                <a:ext uri="{FF2B5EF4-FFF2-40B4-BE49-F238E27FC236}">
                  <a16:creationId xmlns:a16="http://schemas.microsoft.com/office/drawing/2014/main" id="{C0197B12-9273-434F-B798-C0639841CB31}"/>
                </a:ext>
              </a:extLst>
            </p:cNvPr>
            <p:cNvSpPr/>
            <p:nvPr/>
          </p:nvSpPr>
          <p:spPr>
            <a:xfrm>
              <a:off x="2255994" y="1583354"/>
              <a:ext cx="2480336" cy="5470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97" y="9577"/>
                  </a:lnTo>
                  <a:lnTo>
                    <a:pt x="19981" y="14540"/>
                  </a:lnTo>
                  <a:cubicBezTo>
                    <a:pt x="18979" y="10905"/>
                    <a:pt x="17854" y="7829"/>
                    <a:pt x="16666" y="5522"/>
                  </a:cubicBezTo>
                  <a:cubicBezTo>
                    <a:pt x="15741" y="3705"/>
                    <a:pt x="14770" y="2377"/>
                    <a:pt x="13783" y="1398"/>
                  </a:cubicBezTo>
                  <a:cubicBezTo>
                    <a:pt x="12797" y="489"/>
                    <a:pt x="11779" y="70"/>
                    <a:pt x="10761" y="0"/>
                  </a:cubicBezTo>
                  <a:cubicBezTo>
                    <a:pt x="9744" y="0"/>
                    <a:pt x="8742" y="489"/>
                    <a:pt x="7740" y="1398"/>
                  </a:cubicBezTo>
                  <a:cubicBezTo>
                    <a:pt x="6753" y="2377"/>
                    <a:pt x="5782" y="3705"/>
                    <a:pt x="4857" y="5522"/>
                  </a:cubicBezTo>
                  <a:cubicBezTo>
                    <a:pt x="3006" y="9157"/>
                    <a:pt x="1326" y="14470"/>
                    <a:pt x="0" y="21181"/>
                  </a:cubicBezTo>
                  <a:cubicBezTo>
                    <a:pt x="1542" y="15518"/>
                    <a:pt x="3253" y="11045"/>
                    <a:pt x="5088" y="8039"/>
                  </a:cubicBezTo>
                  <a:cubicBezTo>
                    <a:pt x="5997" y="6571"/>
                    <a:pt x="6938" y="5383"/>
                    <a:pt x="7894" y="4614"/>
                  </a:cubicBezTo>
                  <a:cubicBezTo>
                    <a:pt x="8850" y="3845"/>
                    <a:pt x="9806" y="3425"/>
                    <a:pt x="10777" y="3495"/>
                  </a:cubicBezTo>
                  <a:cubicBezTo>
                    <a:pt x="11748" y="3495"/>
                    <a:pt x="12704" y="3845"/>
                    <a:pt x="13660" y="4614"/>
                  </a:cubicBezTo>
                  <a:cubicBezTo>
                    <a:pt x="14616" y="5313"/>
                    <a:pt x="15541" y="6571"/>
                    <a:pt x="16466" y="8039"/>
                  </a:cubicBezTo>
                  <a:cubicBezTo>
                    <a:pt x="17653" y="9996"/>
                    <a:pt x="18794" y="12583"/>
                    <a:pt x="19873" y="15728"/>
                  </a:cubicBezTo>
                  <a:lnTo>
                    <a:pt x="18686" y="16917"/>
                  </a:lnTo>
                  <a:lnTo>
                    <a:pt x="21600" y="21600"/>
                  </a:ln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0" name="Shape">
              <a:extLst>
                <a:ext uri="{FF2B5EF4-FFF2-40B4-BE49-F238E27FC236}">
                  <a16:creationId xmlns:a16="http://schemas.microsoft.com/office/drawing/2014/main" id="{E9C33455-229D-5847-9DCC-8DD0416F0A04}"/>
                </a:ext>
              </a:extLst>
            </p:cNvPr>
            <p:cNvSpPr/>
            <p:nvPr/>
          </p:nvSpPr>
          <p:spPr>
            <a:xfrm>
              <a:off x="1654057" y="2185291"/>
              <a:ext cx="541742" cy="2478563"/>
            </a:xfrm>
            <a:custGeom>
              <a:avLst/>
              <a:gdLst/>
              <a:ahLst/>
              <a:cxnLst>
                <a:cxn ang="0">
                  <a:pos x="wd2" y="hd2"/>
                </a:cxn>
                <a:cxn ang="5400000">
                  <a:pos x="wd2" y="hd2"/>
                </a:cxn>
                <a:cxn ang="10800000">
                  <a:pos x="wd2" y="hd2"/>
                </a:cxn>
                <a:cxn ang="16200000">
                  <a:pos x="wd2" y="hd2"/>
                </a:cxn>
              </a:cxnLst>
              <a:rect l="0" t="0" r="r" b="b"/>
              <a:pathLst>
                <a:path w="21600" h="21600" extrusionOk="0">
                  <a:moveTo>
                    <a:pt x="4729" y="13731"/>
                  </a:moveTo>
                  <a:cubicBezTo>
                    <a:pt x="3953" y="12775"/>
                    <a:pt x="3529" y="11818"/>
                    <a:pt x="3600" y="10846"/>
                  </a:cubicBezTo>
                  <a:cubicBezTo>
                    <a:pt x="3600" y="9874"/>
                    <a:pt x="3953" y="8918"/>
                    <a:pt x="4729" y="7961"/>
                  </a:cubicBezTo>
                  <a:cubicBezTo>
                    <a:pt x="5435" y="7005"/>
                    <a:pt x="6706" y="6079"/>
                    <a:pt x="8188" y="5153"/>
                  </a:cubicBezTo>
                  <a:cubicBezTo>
                    <a:pt x="10165" y="3981"/>
                    <a:pt x="12706" y="2870"/>
                    <a:pt x="15741" y="1805"/>
                  </a:cubicBezTo>
                  <a:lnTo>
                    <a:pt x="16871" y="2931"/>
                  </a:lnTo>
                  <a:lnTo>
                    <a:pt x="21600" y="0"/>
                  </a:lnTo>
                  <a:lnTo>
                    <a:pt x="9459" y="1605"/>
                  </a:lnTo>
                  <a:lnTo>
                    <a:pt x="14682" y="1620"/>
                  </a:lnTo>
                  <a:cubicBezTo>
                    <a:pt x="11012" y="2623"/>
                    <a:pt x="7976" y="3734"/>
                    <a:pt x="5576" y="4922"/>
                  </a:cubicBezTo>
                  <a:cubicBezTo>
                    <a:pt x="3741" y="5847"/>
                    <a:pt x="2400" y="6819"/>
                    <a:pt x="1412" y="7807"/>
                  </a:cubicBezTo>
                  <a:cubicBezTo>
                    <a:pt x="494" y="8794"/>
                    <a:pt x="71" y="9813"/>
                    <a:pt x="0" y="10831"/>
                  </a:cubicBezTo>
                  <a:cubicBezTo>
                    <a:pt x="0" y="11849"/>
                    <a:pt x="494" y="12852"/>
                    <a:pt x="1412" y="13855"/>
                  </a:cubicBezTo>
                  <a:cubicBezTo>
                    <a:pt x="2400" y="14842"/>
                    <a:pt x="3741" y="15814"/>
                    <a:pt x="5576" y="16740"/>
                  </a:cubicBezTo>
                  <a:cubicBezTo>
                    <a:pt x="9247" y="18591"/>
                    <a:pt x="14612" y="20273"/>
                    <a:pt x="21388" y="21600"/>
                  </a:cubicBezTo>
                  <a:cubicBezTo>
                    <a:pt x="15670" y="20057"/>
                    <a:pt x="11153" y="18345"/>
                    <a:pt x="8118" y="16509"/>
                  </a:cubicBezTo>
                  <a:cubicBezTo>
                    <a:pt x="6706" y="15614"/>
                    <a:pt x="5435" y="14673"/>
                    <a:pt x="4729" y="13731"/>
                  </a:cubicBezTo>
                  <a:close/>
                </a:path>
              </a:pathLst>
            </a:custGeom>
            <a:solidFill>
              <a:srgbClr val="F36F1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11" name="Shape">
              <a:extLst>
                <a:ext uri="{FF2B5EF4-FFF2-40B4-BE49-F238E27FC236}">
                  <a16:creationId xmlns:a16="http://schemas.microsoft.com/office/drawing/2014/main" id="{A056AC6D-CF18-6D47-AA32-48C14F6328E1}"/>
                </a:ext>
              </a:extLst>
            </p:cNvPr>
            <p:cNvSpPr/>
            <p:nvPr/>
          </p:nvSpPr>
          <p:spPr>
            <a:xfrm>
              <a:off x="2220586" y="4716966"/>
              <a:ext cx="2503352" cy="557680"/>
            </a:xfrm>
            <a:custGeom>
              <a:avLst/>
              <a:gdLst/>
              <a:ahLst/>
              <a:cxnLst>
                <a:cxn ang="0">
                  <a:pos x="wd2" y="hd2"/>
                </a:cxn>
                <a:cxn ang="5400000">
                  <a:pos x="wd2" y="hd2"/>
                </a:cxn>
                <a:cxn ang="10800000">
                  <a:pos x="wd2" y="hd2"/>
                </a:cxn>
                <a:cxn ang="16200000">
                  <a:pos x="wd2" y="hd2"/>
                </a:cxn>
              </a:cxnLst>
              <a:rect l="0" t="0" r="r" b="b"/>
              <a:pathLst>
                <a:path w="21600" h="21600" extrusionOk="0">
                  <a:moveTo>
                    <a:pt x="16589" y="13714"/>
                  </a:moveTo>
                  <a:cubicBezTo>
                    <a:pt x="15688" y="15154"/>
                    <a:pt x="14756" y="16320"/>
                    <a:pt x="13809" y="17074"/>
                  </a:cubicBezTo>
                  <a:cubicBezTo>
                    <a:pt x="12862" y="17829"/>
                    <a:pt x="11915" y="18240"/>
                    <a:pt x="10953" y="18171"/>
                  </a:cubicBezTo>
                  <a:cubicBezTo>
                    <a:pt x="9990" y="18171"/>
                    <a:pt x="9043" y="17829"/>
                    <a:pt x="8096" y="17074"/>
                  </a:cubicBezTo>
                  <a:cubicBezTo>
                    <a:pt x="7149" y="16389"/>
                    <a:pt x="6233" y="15154"/>
                    <a:pt x="5316" y="13714"/>
                  </a:cubicBezTo>
                  <a:cubicBezTo>
                    <a:pt x="4079" y="11726"/>
                    <a:pt x="2902" y="8983"/>
                    <a:pt x="1787" y="5691"/>
                  </a:cubicBezTo>
                  <a:lnTo>
                    <a:pt x="2902" y="4594"/>
                  </a:lnTo>
                  <a:lnTo>
                    <a:pt x="0" y="0"/>
                  </a:lnTo>
                  <a:lnTo>
                    <a:pt x="1589" y="11794"/>
                  </a:lnTo>
                  <a:lnTo>
                    <a:pt x="1604" y="6583"/>
                  </a:lnTo>
                  <a:cubicBezTo>
                    <a:pt x="2643" y="10491"/>
                    <a:pt x="3819" y="13714"/>
                    <a:pt x="5087" y="16183"/>
                  </a:cubicBezTo>
                  <a:cubicBezTo>
                    <a:pt x="6003" y="17966"/>
                    <a:pt x="6966" y="19269"/>
                    <a:pt x="7943" y="20229"/>
                  </a:cubicBezTo>
                  <a:cubicBezTo>
                    <a:pt x="8921" y="21120"/>
                    <a:pt x="9929" y="21531"/>
                    <a:pt x="10937" y="21600"/>
                  </a:cubicBezTo>
                  <a:cubicBezTo>
                    <a:pt x="11946" y="21600"/>
                    <a:pt x="12939" y="21120"/>
                    <a:pt x="13932" y="20229"/>
                  </a:cubicBezTo>
                  <a:cubicBezTo>
                    <a:pt x="14909" y="19269"/>
                    <a:pt x="15872" y="17966"/>
                    <a:pt x="16788" y="16183"/>
                  </a:cubicBezTo>
                  <a:cubicBezTo>
                    <a:pt x="18621" y="12617"/>
                    <a:pt x="20286" y="7406"/>
                    <a:pt x="21600" y="823"/>
                  </a:cubicBezTo>
                  <a:cubicBezTo>
                    <a:pt x="20103" y="6377"/>
                    <a:pt x="18407" y="10766"/>
                    <a:pt x="16589" y="13714"/>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45" name="TextBox 44">
              <a:extLst>
                <a:ext uri="{FF2B5EF4-FFF2-40B4-BE49-F238E27FC236}">
                  <a16:creationId xmlns:a16="http://schemas.microsoft.com/office/drawing/2014/main" id="{14763BD9-F002-7E49-B943-1044E3360AA6}"/>
                </a:ext>
              </a:extLst>
            </p:cNvPr>
            <p:cNvSpPr txBox="1"/>
            <p:nvPr/>
          </p:nvSpPr>
          <p:spPr>
            <a:xfrm>
              <a:off x="3244405" y="1750882"/>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01</a:t>
              </a:r>
            </a:p>
          </p:txBody>
        </p:sp>
        <p:sp>
          <p:nvSpPr>
            <p:cNvPr id="46" name="TextBox 45">
              <a:extLst>
                <a:ext uri="{FF2B5EF4-FFF2-40B4-BE49-F238E27FC236}">
                  <a16:creationId xmlns:a16="http://schemas.microsoft.com/office/drawing/2014/main" id="{D4F00354-8107-7644-8695-0B590A057EBA}"/>
                </a:ext>
              </a:extLst>
            </p:cNvPr>
            <p:cNvSpPr txBox="1"/>
            <p:nvPr/>
          </p:nvSpPr>
          <p:spPr>
            <a:xfrm>
              <a:off x="4704723" y="3196166"/>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02</a:t>
              </a:r>
            </a:p>
          </p:txBody>
        </p:sp>
        <p:sp>
          <p:nvSpPr>
            <p:cNvPr id="47" name="TextBox 46">
              <a:extLst>
                <a:ext uri="{FF2B5EF4-FFF2-40B4-BE49-F238E27FC236}">
                  <a16:creationId xmlns:a16="http://schemas.microsoft.com/office/drawing/2014/main" id="{8544E2DF-6A76-EB45-AA07-132AD563B78F}"/>
                </a:ext>
              </a:extLst>
            </p:cNvPr>
            <p:cNvSpPr txBox="1"/>
            <p:nvPr/>
          </p:nvSpPr>
          <p:spPr>
            <a:xfrm>
              <a:off x="3244405" y="4718833"/>
              <a:ext cx="472779" cy="369332"/>
            </a:xfrm>
            <a:prstGeom prst="rect">
              <a:avLst/>
            </a:prstGeom>
            <a:noFill/>
          </p:spPr>
          <p:txBody>
            <a:bodyPr wrap="none" rtlCol="0" anchor="ctr">
              <a:spAutoFit/>
            </a:bodyPr>
            <a:lstStyle/>
            <a:p>
              <a:r>
                <a:rPr lang="en-US" sz="1200" b="1" dirty="0">
                  <a:solidFill>
                    <a:schemeClr val="tx1">
                      <a:lumMod val="50000"/>
                      <a:lumOff val="50000"/>
                    </a:schemeClr>
                  </a:solidFill>
                  <a:latin typeface="Helvetica" panose="020B0604020202020204" pitchFamily="34" charset="0"/>
                  <a:cs typeface="Helvetica" panose="020B0604020202020204" pitchFamily="34" charset="0"/>
                </a:rPr>
                <a:t>03</a:t>
              </a:r>
            </a:p>
          </p:txBody>
        </p:sp>
        <p:sp>
          <p:nvSpPr>
            <p:cNvPr id="48" name="TextBox 47">
              <a:extLst>
                <a:ext uri="{FF2B5EF4-FFF2-40B4-BE49-F238E27FC236}">
                  <a16:creationId xmlns:a16="http://schemas.microsoft.com/office/drawing/2014/main" id="{3DAF6B2F-BA6C-6F45-9FD0-7549B1091E2D}"/>
                </a:ext>
              </a:extLst>
            </p:cNvPr>
            <p:cNvSpPr txBox="1"/>
            <p:nvPr/>
          </p:nvSpPr>
          <p:spPr>
            <a:xfrm>
              <a:off x="1812574" y="3237669"/>
              <a:ext cx="472779" cy="369332"/>
            </a:xfrm>
            <a:prstGeom prst="rect">
              <a:avLst/>
            </a:prstGeom>
            <a:noFill/>
          </p:spPr>
          <p:txBody>
            <a:bodyPr wrap="none" rtlCol="0" anchor="ctr">
              <a:spAutoFit/>
            </a:bodyPr>
            <a:lstStyle/>
            <a:p>
              <a:r>
                <a:rPr lang="en-US" sz="12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04</a:t>
              </a:r>
            </a:p>
          </p:txBody>
        </p:sp>
      </p:grpSp>
      <p:sp>
        <p:nvSpPr>
          <p:cNvPr id="85" name="Shape">
            <a:extLst>
              <a:ext uri="{FF2B5EF4-FFF2-40B4-BE49-F238E27FC236}">
                <a16:creationId xmlns:a16="http://schemas.microsoft.com/office/drawing/2014/main" id="{50FD1531-8857-4202-9ED1-BE7534903061}"/>
              </a:ext>
            </a:extLst>
          </p:cNvPr>
          <p:cNvSpPr/>
          <p:nvPr/>
        </p:nvSpPr>
        <p:spPr>
          <a:xfrm>
            <a:off x="4130510" y="79338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rgbClr val="D9D9D9"/>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latin typeface="Helvetica" panose="020B0604020202020204" pitchFamily="34" charset="0"/>
              <a:cs typeface="Helvetica" panose="020B0604020202020204" pitchFamily="34" charset="0"/>
            </a:endParaRPr>
          </a:p>
        </p:txBody>
      </p:sp>
      <p:sp>
        <p:nvSpPr>
          <p:cNvPr id="86" name="Shape">
            <a:extLst>
              <a:ext uri="{FF2B5EF4-FFF2-40B4-BE49-F238E27FC236}">
                <a16:creationId xmlns:a16="http://schemas.microsoft.com/office/drawing/2014/main" id="{70DD2B25-674A-47BA-B6AB-C43C90295F3F}"/>
              </a:ext>
            </a:extLst>
          </p:cNvPr>
          <p:cNvSpPr/>
          <p:nvPr/>
        </p:nvSpPr>
        <p:spPr>
          <a:xfrm>
            <a:off x="4130510" y="1789576"/>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cubicBezTo>
                  <a:pt x="0" y="16771"/>
                  <a:pt x="881" y="21600"/>
                  <a:pt x="1969" y="21600"/>
                </a:cubicBezTo>
                <a:lnTo>
                  <a:pt x="19631" y="21600"/>
                </a:lnTo>
                <a:cubicBezTo>
                  <a:pt x="20719" y="21600"/>
                  <a:pt x="21600" y="16771"/>
                  <a:pt x="21600" y="10800"/>
                </a:cubicBezTo>
                <a:cubicBezTo>
                  <a:pt x="21600"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7" name="Shape">
            <a:extLst>
              <a:ext uri="{FF2B5EF4-FFF2-40B4-BE49-F238E27FC236}">
                <a16:creationId xmlns:a16="http://schemas.microsoft.com/office/drawing/2014/main" id="{CA1926DC-04C8-4CE8-9E89-D2C7B41CDFB9}"/>
              </a:ext>
            </a:extLst>
          </p:cNvPr>
          <p:cNvSpPr/>
          <p:nvPr/>
        </p:nvSpPr>
        <p:spPr>
          <a:xfrm>
            <a:off x="4130510" y="2780251"/>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19976"/>
                </a:moveTo>
                <a:cubicBezTo>
                  <a:pt x="1113" y="19976"/>
                  <a:pt x="360" y="15849"/>
                  <a:pt x="360" y="10756"/>
                </a:cubicBezTo>
                <a:cubicBezTo>
                  <a:pt x="360" y="5663"/>
                  <a:pt x="1113" y="1537"/>
                  <a:pt x="2042" y="1537"/>
                </a:cubicBezTo>
                <a:cubicBezTo>
                  <a:pt x="2970" y="1537"/>
                  <a:pt x="3723" y="5663"/>
                  <a:pt x="3723" y="10756"/>
                </a:cubicBezTo>
                <a:cubicBezTo>
                  <a:pt x="3723" y="15849"/>
                  <a:pt x="2970" y="19976"/>
                  <a:pt x="2042" y="19976"/>
                </a:cubicBez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88" name="Shape">
            <a:extLst>
              <a:ext uri="{FF2B5EF4-FFF2-40B4-BE49-F238E27FC236}">
                <a16:creationId xmlns:a16="http://schemas.microsoft.com/office/drawing/2014/main" id="{734DC926-A4C3-44F4-B5A5-6FE1163BD34B}"/>
              </a:ext>
            </a:extLst>
          </p:cNvPr>
          <p:cNvSpPr/>
          <p:nvPr/>
        </p:nvSpPr>
        <p:spPr>
          <a:xfrm>
            <a:off x="4130510" y="3860063"/>
            <a:ext cx="3787664" cy="828000"/>
          </a:xfrm>
          <a:custGeom>
            <a:avLst/>
            <a:gdLst/>
            <a:ahLst/>
            <a:cxnLst>
              <a:cxn ang="0">
                <a:pos x="wd2" y="hd2"/>
              </a:cxn>
              <a:cxn ang="5400000">
                <a:pos x="wd2" y="hd2"/>
              </a:cxn>
              <a:cxn ang="10800000">
                <a:pos x="wd2" y="hd2"/>
              </a:cxn>
              <a:cxn ang="16200000">
                <a:pos x="wd2" y="hd2"/>
              </a:cxn>
            </a:cxnLst>
            <a:rect l="0" t="0" r="r" b="b"/>
            <a:pathLst>
              <a:path w="21600" h="21600" extrusionOk="0">
                <a:moveTo>
                  <a:pt x="19631" y="0"/>
                </a:moveTo>
                <a:lnTo>
                  <a:pt x="1969" y="0"/>
                </a:lnTo>
                <a:cubicBezTo>
                  <a:pt x="881" y="0"/>
                  <a:pt x="0" y="4829"/>
                  <a:pt x="0" y="10800"/>
                </a:cubicBezTo>
                <a:lnTo>
                  <a:pt x="0" y="10800"/>
                </a:lnTo>
                <a:cubicBezTo>
                  <a:pt x="0" y="16771"/>
                  <a:pt x="881" y="21600"/>
                  <a:pt x="1969" y="21600"/>
                </a:cubicBezTo>
                <a:lnTo>
                  <a:pt x="19631" y="21600"/>
                </a:lnTo>
                <a:cubicBezTo>
                  <a:pt x="20719" y="21600"/>
                  <a:pt x="21600" y="16771"/>
                  <a:pt x="21600" y="10800"/>
                </a:cubicBezTo>
                <a:lnTo>
                  <a:pt x="21600" y="10800"/>
                </a:lnTo>
                <a:cubicBezTo>
                  <a:pt x="21592" y="4829"/>
                  <a:pt x="20711" y="0"/>
                  <a:pt x="19631" y="0"/>
                </a:cubicBezTo>
                <a:close/>
                <a:moveTo>
                  <a:pt x="2042" y="20020"/>
                </a:moveTo>
                <a:cubicBezTo>
                  <a:pt x="1113" y="20020"/>
                  <a:pt x="360" y="15893"/>
                  <a:pt x="360" y="10800"/>
                </a:cubicBezTo>
                <a:cubicBezTo>
                  <a:pt x="360" y="5707"/>
                  <a:pt x="1113" y="1580"/>
                  <a:pt x="2042" y="1580"/>
                </a:cubicBezTo>
                <a:cubicBezTo>
                  <a:pt x="2970" y="1580"/>
                  <a:pt x="3723" y="5707"/>
                  <a:pt x="3723" y="10800"/>
                </a:cubicBezTo>
                <a:cubicBezTo>
                  <a:pt x="3723" y="15893"/>
                  <a:pt x="2970" y="20020"/>
                  <a:pt x="2042" y="20020"/>
                </a:cubicBezTo>
                <a:close/>
              </a:path>
            </a:pathLst>
          </a:custGeom>
          <a:solidFill>
            <a:srgbClr val="F36F1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latin typeface="Helvetica" panose="020B0604020202020204" pitchFamily="34" charset="0"/>
              <a:cs typeface="Helvetica" panose="020B0604020202020204" pitchFamily="34" charset="0"/>
            </a:endParaRPr>
          </a:p>
        </p:txBody>
      </p:sp>
      <p:sp>
        <p:nvSpPr>
          <p:cNvPr id="91" name="TextBox 90">
            <a:extLst>
              <a:ext uri="{FF2B5EF4-FFF2-40B4-BE49-F238E27FC236}">
                <a16:creationId xmlns:a16="http://schemas.microsoft.com/office/drawing/2014/main" id="{107E91D7-5B0C-4226-B617-C1518F828612}"/>
              </a:ext>
            </a:extLst>
          </p:cNvPr>
          <p:cNvSpPr txBox="1"/>
          <p:nvPr/>
        </p:nvSpPr>
        <p:spPr>
          <a:xfrm>
            <a:off x="4830918" y="929946"/>
            <a:ext cx="2881482"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de las </a:t>
            </a:r>
            <a:r>
              <a:rPr lang="es-ES" sz="1100" b="1" noProof="1">
                <a:latin typeface="Helvetica" panose="020B0604020202020204" pitchFamily="34" charset="0"/>
                <a:cs typeface="Helvetica" panose="020B0604020202020204" pitchFamily="34" charset="0"/>
              </a:rPr>
              <a:t>políticas de gestión y desempeño</a:t>
            </a:r>
            <a:r>
              <a:rPr lang="es-ES" sz="1100" noProof="1">
                <a:latin typeface="Helvetica" panose="020B0604020202020204" pitchFamily="34" charset="0"/>
                <a:cs typeface="Helvetica" panose="020B0604020202020204" pitchFamily="34" charset="0"/>
              </a:rPr>
              <a:t> institucional, por parte de las entidades públicas. </a:t>
            </a:r>
          </a:p>
        </p:txBody>
      </p:sp>
      <p:sp>
        <p:nvSpPr>
          <p:cNvPr id="50" name="Título 9"/>
          <p:cNvSpPr>
            <a:spLocks noGrp="1"/>
          </p:cNvSpPr>
          <p:nvPr>
            <p:ph type="title"/>
          </p:nvPr>
        </p:nvSpPr>
        <p:spPr>
          <a:xfrm>
            <a:off x="1847850" y="131168"/>
            <a:ext cx="5572145" cy="430287"/>
          </a:xfrm>
        </p:spPr>
        <p:txBody>
          <a:bodyPr/>
          <a:lstStyle/>
          <a:p>
            <a:r>
              <a:rPr lang="es-ES" dirty="0"/>
              <a:t>Objetivos de la medición</a:t>
            </a:r>
            <a:endParaRPr lang="es-CO" dirty="0"/>
          </a:p>
        </p:txBody>
      </p:sp>
      <p:sp>
        <p:nvSpPr>
          <p:cNvPr id="49" name="Elipse 48"/>
          <p:cNvSpPr/>
          <p:nvPr/>
        </p:nvSpPr>
        <p:spPr>
          <a:xfrm>
            <a:off x="1000611" y="1679810"/>
            <a:ext cx="1980000" cy="1980000"/>
          </a:xfrm>
          <a:prstGeom prst="ellipse">
            <a:avLst/>
          </a:prstGeom>
          <a:solidFill>
            <a:srgbClr val="1C4C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700" b="1" dirty="0">
                <a:solidFill>
                  <a:schemeClr val="bg1"/>
                </a:solidFill>
                <a:latin typeface="Helvetica" panose="020B0604020202020204" pitchFamily="34" charset="0"/>
                <a:cs typeface="Helvetica" panose="020B0604020202020204" pitchFamily="34" charset="0"/>
              </a:rPr>
              <a:t>OBJETIVO</a:t>
            </a:r>
          </a:p>
          <a:p>
            <a:pPr algn="ctr"/>
            <a:r>
              <a:rPr lang="es-ES" sz="700" b="1" dirty="0">
                <a:solidFill>
                  <a:schemeClr val="bg1"/>
                </a:solidFill>
                <a:latin typeface="Helvetica" panose="020B0604020202020204" pitchFamily="34" charset="0"/>
                <a:cs typeface="Helvetica" panose="020B0604020202020204" pitchFamily="34" charset="0"/>
              </a:rPr>
              <a:t>GENERAL</a:t>
            </a:r>
          </a:p>
          <a:p>
            <a:pPr algn="ctr"/>
            <a:endParaRPr lang="es-ES" sz="700" b="1" dirty="0">
              <a:solidFill>
                <a:srgbClr val="1C4C7D"/>
              </a:solidFill>
              <a:latin typeface="Helvetica" panose="020B0604020202020204" pitchFamily="34" charset="0"/>
              <a:cs typeface="Helvetica" panose="020B0604020202020204" pitchFamily="34" charset="0"/>
            </a:endParaRPr>
          </a:p>
          <a:p>
            <a:pPr algn="ctr"/>
            <a:r>
              <a:rPr lang="es-ES" sz="700" dirty="0">
                <a:latin typeface="Helvetica" panose="020B0604020202020204" pitchFamily="34" charset="0"/>
                <a:cs typeface="Helvetica" panose="020B0604020202020204" pitchFamily="34" charset="0"/>
              </a:rPr>
              <a:t>Medir anualmente la gestión y desempeño de las entidades públicas del orden nacional y territorial en el marco de los criterios y estructura temática tanto de MIPG como de MECI, con el fin de que las entidades públicas reconozcan fortalezas o debilidades en materia de gestión y emprendan acciones de mejora.</a:t>
            </a:r>
          </a:p>
        </p:txBody>
      </p:sp>
      <p:pic>
        <p:nvPicPr>
          <p:cNvPr id="26" name="Imagen 25"/>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7026" t="12105" r="7339" b="12105"/>
          <a:stretch/>
        </p:blipFill>
        <p:spPr>
          <a:xfrm>
            <a:off x="4234509" y="2972507"/>
            <a:ext cx="457601" cy="404994"/>
          </a:xfrm>
          <a:prstGeom prst="rect">
            <a:avLst/>
          </a:prstGeom>
        </p:spPr>
      </p:pic>
      <p:sp>
        <p:nvSpPr>
          <p:cNvPr id="52" name="TextBox 89">
            <a:extLst>
              <a:ext uri="{FF2B5EF4-FFF2-40B4-BE49-F238E27FC236}">
                <a16:creationId xmlns:a16="http://schemas.microsoft.com/office/drawing/2014/main" id="{F35F06DB-BC3F-4504-A602-F7F7FEFD7536}"/>
              </a:ext>
            </a:extLst>
          </p:cNvPr>
          <p:cNvSpPr txBox="1"/>
          <p:nvPr/>
        </p:nvSpPr>
        <p:spPr>
          <a:xfrm rot="16200000">
            <a:off x="2720098" y="2536124"/>
            <a:ext cx="2230651" cy="300082"/>
          </a:xfrm>
          <a:prstGeom prst="rect">
            <a:avLst/>
          </a:prstGeom>
          <a:noFill/>
        </p:spPr>
        <p:txBody>
          <a:bodyPr wrap="square" lIns="0" rIns="0" rtlCol="0" anchor="b">
            <a:spAutoFit/>
          </a:bodyPr>
          <a:lstStyle/>
          <a:p>
            <a:r>
              <a:rPr lang="en-US" sz="1350" b="1" noProof="1">
                <a:latin typeface="Helvetica" panose="020B0604020202020204" pitchFamily="34" charset="0"/>
                <a:cs typeface="Helvetica" panose="020B0604020202020204" pitchFamily="34" charset="0"/>
              </a:rPr>
              <a:t>OBJETIVOS ESPECÍFICOS</a:t>
            </a:r>
          </a:p>
        </p:txBody>
      </p:sp>
      <p:sp>
        <p:nvSpPr>
          <p:cNvPr id="53" name="TextBox 90">
            <a:extLst>
              <a:ext uri="{FF2B5EF4-FFF2-40B4-BE49-F238E27FC236}">
                <a16:creationId xmlns:a16="http://schemas.microsoft.com/office/drawing/2014/main" id="{107E91D7-5B0C-4226-B617-C1518F828612}"/>
              </a:ext>
            </a:extLst>
          </p:cNvPr>
          <p:cNvSpPr txBox="1"/>
          <p:nvPr/>
        </p:nvSpPr>
        <p:spPr>
          <a:xfrm>
            <a:off x="4830918" y="1903494"/>
            <a:ext cx="2950556" cy="600164"/>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t>
            </a:r>
            <a:r>
              <a:rPr lang="es-ES" sz="1100" b="1" noProof="1">
                <a:latin typeface="Helvetica" panose="020B0604020202020204" pitchFamily="34" charset="0"/>
                <a:cs typeface="Helvetica" panose="020B0604020202020204" pitchFamily="34" charset="0"/>
              </a:rPr>
              <a:t>avance en la implementación del MIPG </a:t>
            </a:r>
            <a:r>
              <a:rPr lang="es-ES" sz="1100" noProof="1">
                <a:latin typeface="Helvetica" panose="020B0604020202020204" pitchFamily="34" charset="0"/>
                <a:cs typeface="Helvetica" panose="020B0604020202020204" pitchFamily="34" charset="0"/>
              </a:rPr>
              <a:t>en las entidades públicas.</a:t>
            </a:r>
          </a:p>
        </p:txBody>
      </p:sp>
      <p:sp>
        <p:nvSpPr>
          <p:cNvPr id="54" name="TextBox 90">
            <a:extLst>
              <a:ext uri="{FF2B5EF4-FFF2-40B4-BE49-F238E27FC236}">
                <a16:creationId xmlns:a16="http://schemas.microsoft.com/office/drawing/2014/main" id="{107E91D7-5B0C-4226-B617-C1518F828612}"/>
              </a:ext>
            </a:extLst>
          </p:cNvPr>
          <p:cNvSpPr txBox="1"/>
          <p:nvPr/>
        </p:nvSpPr>
        <p:spPr>
          <a:xfrm>
            <a:off x="4830918" y="2809530"/>
            <a:ext cx="2881482"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Medir el nivel de avance en la implementación del </a:t>
            </a:r>
            <a:r>
              <a:rPr lang="es-ES" sz="1100" b="1" noProof="1">
                <a:latin typeface="Helvetica" panose="020B0604020202020204" pitchFamily="34" charset="0"/>
                <a:cs typeface="Helvetica" panose="020B0604020202020204" pitchFamily="34" charset="0"/>
              </a:rPr>
              <a:t>Modelo Estándar de Control Interno MECI </a:t>
            </a:r>
            <a:r>
              <a:rPr lang="es-ES" sz="1100" noProof="1">
                <a:latin typeface="Helvetica" panose="020B0604020202020204" pitchFamily="34" charset="0"/>
                <a:cs typeface="Helvetica" panose="020B0604020202020204" pitchFamily="34" charset="0"/>
              </a:rPr>
              <a:t>en las entidades objeto de aplicación de la Ley 87 de 1993.</a:t>
            </a:r>
          </a:p>
        </p:txBody>
      </p:sp>
      <p:sp>
        <p:nvSpPr>
          <p:cNvPr id="55" name="TextBox 90">
            <a:extLst>
              <a:ext uri="{FF2B5EF4-FFF2-40B4-BE49-F238E27FC236}">
                <a16:creationId xmlns:a16="http://schemas.microsoft.com/office/drawing/2014/main" id="{107E91D7-5B0C-4226-B617-C1518F828612}"/>
              </a:ext>
            </a:extLst>
          </p:cNvPr>
          <p:cNvSpPr txBox="1"/>
          <p:nvPr/>
        </p:nvSpPr>
        <p:spPr>
          <a:xfrm>
            <a:off x="4830918" y="3912632"/>
            <a:ext cx="2921604" cy="769441"/>
          </a:xfrm>
          <a:prstGeom prst="rect">
            <a:avLst/>
          </a:prstGeom>
          <a:noFill/>
        </p:spPr>
        <p:txBody>
          <a:bodyPr wrap="square" lIns="0" rIns="0" rtlCol="0" anchor="t">
            <a:spAutoFit/>
          </a:bodyPr>
          <a:lstStyle/>
          <a:p>
            <a:pPr algn="just"/>
            <a:r>
              <a:rPr lang="es-ES" sz="1100" noProof="1">
                <a:latin typeface="Helvetica" panose="020B0604020202020204" pitchFamily="34" charset="0"/>
                <a:cs typeface="Helvetica" panose="020B0604020202020204" pitchFamily="34" charset="0"/>
              </a:rPr>
              <a:t>Proporcionar información mediante la cual las entidades públicas reconozcan </a:t>
            </a:r>
            <a:r>
              <a:rPr lang="es-ES" sz="1100" b="1" noProof="1">
                <a:solidFill>
                  <a:srgbClr val="F6C804"/>
                </a:solidFill>
                <a:latin typeface="Helvetica" panose="020B0604020202020204" pitchFamily="34" charset="0"/>
                <a:cs typeface="Helvetica" panose="020B0604020202020204" pitchFamily="34" charset="0"/>
              </a:rPr>
              <a:t>fortalezas o debilidades</a:t>
            </a:r>
            <a:r>
              <a:rPr lang="es-ES" sz="1100" b="1" noProof="1">
                <a:latin typeface="Helvetica" panose="020B0604020202020204" pitchFamily="34" charset="0"/>
                <a:cs typeface="Helvetica" panose="020B0604020202020204" pitchFamily="34" charset="0"/>
              </a:rPr>
              <a:t> </a:t>
            </a:r>
            <a:r>
              <a:rPr lang="es-ES" sz="1100" noProof="1">
                <a:latin typeface="Helvetica" panose="020B0604020202020204" pitchFamily="34" charset="0"/>
                <a:cs typeface="Helvetica" panose="020B0604020202020204" pitchFamily="34" charset="0"/>
              </a:rPr>
              <a:t>en materia de gestión, desempeño institucional y control interno.</a:t>
            </a:r>
          </a:p>
        </p:txBody>
      </p:sp>
      <p:pic>
        <p:nvPicPr>
          <p:cNvPr id="3" name="Marcador de contenido 2"/>
          <p:cNvPicPr>
            <a:picLocks noGrp="1" noChangeAspect="1"/>
          </p:cNvPicPr>
          <p:nvPr>
            <p:ph sz="half" idx="2"/>
          </p:nvPr>
        </p:nvPicPr>
        <p:blipFill>
          <a:blip r:embed="rId4">
            <a:lum bright="70000" contrast="-70000"/>
            <a:extLst>
              <a:ext uri="{28A0092B-C50C-407E-A947-70E740481C1C}">
                <a14:useLocalDpi xmlns:a14="http://schemas.microsoft.com/office/drawing/2010/main" val="0"/>
              </a:ext>
            </a:extLst>
          </a:blip>
          <a:stretch>
            <a:fillRect/>
          </a:stretch>
        </p:blipFill>
        <p:spPr>
          <a:xfrm>
            <a:off x="4283070" y="2005932"/>
            <a:ext cx="395288" cy="395288"/>
          </a:xfrm>
        </p:spPr>
      </p:pic>
      <p:pic>
        <p:nvPicPr>
          <p:cNvPr id="13" name="Imagen 1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4229328" y="971638"/>
            <a:ext cx="453053" cy="453053"/>
          </a:xfrm>
          <a:prstGeom prst="rect">
            <a:avLst/>
          </a:prstGeom>
        </p:spPr>
      </p:pic>
      <p:pic>
        <p:nvPicPr>
          <p:cNvPr id="15" name="Imagen 14"/>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34509" y="4020629"/>
            <a:ext cx="465232" cy="465232"/>
          </a:xfrm>
          <a:prstGeom prst="rect">
            <a:avLst/>
          </a:prstGeom>
        </p:spPr>
      </p:pic>
      <p:graphicFrame>
        <p:nvGraphicFramePr>
          <p:cNvPr id="31" name="Tabla 30"/>
          <p:cNvGraphicFramePr>
            <a:graphicFrameLocks noGrp="1"/>
          </p:cNvGraphicFramePr>
          <p:nvPr>
            <p:extLst>
              <p:ext uri="{D42A27DB-BD31-4B8C-83A1-F6EECF244321}">
                <p14:modId xmlns:p14="http://schemas.microsoft.com/office/powerpoint/2010/main" val="2867811993"/>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Tree>
    <p:extLst>
      <p:ext uri="{BB962C8B-B14F-4D97-AF65-F5344CB8AC3E}">
        <p14:creationId xmlns:p14="http://schemas.microsoft.com/office/powerpoint/2010/main" val="152496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Campo de aplicación</a:t>
            </a:r>
          </a:p>
        </p:txBody>
      </p:sp>
      <p:sp>
        <p:nvSpPr>
          <p:cNvPr id="10" name="Google Shape;58;p7"/>
          <p:cNvSpPr txBox="1"/>
          <p:nvPr/>
        </p:nvSpPr>
        <p:spPr>
          <a:xfrm>
            <a:off x="5577411" y="1677225"/>
            <a:ext cx="2126542" cy="376665"/>
          </a:xfrm>
          <a:prstGeom prst="rect">
            <a:avLst/>
          </a:prstGeom>
          <a:noFill/>
          <a:ln>
            <a:noFill/>
          </a:ln>
        </p:spPr>
        <p:txBody>
          <a:bodyPr spcFirstLastPara="1" wrap="square" lIns="0" tIns="34275" rIns="0" bIns="34275" anchor="t" anchorCtr="0">
            <a:noAutofit/>
          </a:bodyPr>
          <a:lstStyle/>
          <a:p>
            <a:pPr algn="ctr"/>
            <a:r>
              <a:rPr lang="es-ES" sz="1400" b="1" dirty="0">
                <a:latin typeface="Helvetica" panose="020B0604020202020204" pitchFamily="34" charset="0"/>
                <a:cs typeface="Helvetica" panose="020B0604020202020204" pitchFamily="34" charset="0"/>
              </a:rPr>
              <a:t>Ley 87 de 1993</a:t>
            </a:r>
          </a:p>
        </p:txBody>
      </p:sp>
      <p:sp>
        <p:nvSpPr>
          <p:cNvPr id="11" name="Google Shape;60;p7"/>
          <p:cNvSpPr/>
          <p:nvPr/>
        </p:nvSpPr>
        <p:spPr>
          <a:xfrm>
            <a:off x="3701169" y="1556888"/>
            <a:ext cx="1498373" cy="2786325"/>
          </a:xfrm>
          <a:custGeom>
            <a:avLst/>
            <a:gdLst/>
            <a:ahLst/>
            <a:cxnLst/>
            <a:rect l="l" t="t" r="r" b="b"/>
            <a:pathLst>
              <a:path w="21581" h="21525" extrusionOk="0">
                <a:moveTo>
                  <a:pt x="21317" y="8691"/>
                </a:moveTo>
                <a:cubicBezTo>
                  <a:pt x="20882" y="8671"/>
                  <a:pt x="20485" y="8722"/>
                  <a:pt x="20107" y="8823"/>
                </a:cubicBezTo>
                <a:cubicBezTo>
                  <a:pt x="15798" y="9948"/>
                  <a:pt x="11490" y="11083"/>
                  <a:pt x="7294" y="12350"/>
                </a:cubicBezTo>
                <a:cubicBezTo>
                  <a:pt x="6463" y="12604"/>
                  <a:pt x="5594" y="12837"/>
                  <a:pt x="4762" y="13080"/>
                </a:cubicBezTo>
                <a:cubicBezTo>
                  <a:pt x="4743" y="13101"/>
                  <a:pt x="4706" y="13111"/>
                  <a:pt x="4668" y="13090"/>
                </a:cubicBezTo>
                <a:cubicBezTo>
                  <a:pt x="4687" y="13080"/>
                  <a:pt x="4706" y="13070"/>
                  <a:pt x="4743" y="13060"/>
                </a:cubicBezTo>
                <a:cubicBezTo>
                  <a:pt x="4819" y="13030"/>
                  <a:pt x="4894" y="12989"/>
                  <a:pt x="4970" y="12959"/>
                </a:cubicBezTo>
                <a:cubicBezTo>
                  <a:pt x="6482" y="12361"/>
                  <a:pt x="8032" y="11803"/>
                  <a:pt x="9581" y="11246"/>
                </a:cubicBezTo>
                <a:cubicBezTo>
                  <a:pt x="12775" y="10100"/>
                  <a:pt x="16006" y="8975"/>
                  <a:pt x="19162" y="7789"/>
                </a:cubicBezTo>
                <a:cubicBezTo>
                  <a:pt x="19597" y="7627"/>
                  <a:pt x="20050" y="7465"/>
                  <a:pt x="20428" y="7262"/>
                </a:cubicBezTo>
                <a:cubicBezTo>
                  <a:pt x="20523" y="7211"/>
                  <a:pt x="20598" y="7171"/>
                  <a:pt x="20598" y="7090"/>
                </a:cubicBezTo>
                <a:cubicBezTo>
                  <a:pt x="20598" y="6907"/>
                  <a:pt x="20598" y="6715"/>
                  <a:pt x="20598" y="6532"/>
                </a:cubicBezTo>
                <a:cubicBezTo>
                  <a:pt x="20598" y="6472"/>
                  <a:pt x="20580" y="6441"/>
                  <a:pt x="20447" y="6441"/>
                </a:cubicBezTo>
                <a:cubicBezTo>
                  <a:pt x="20145" y="6441"/>
                  <a:pt x="19824" y="6441"/>
                  <a:pt x="19521" y="6492"/>
                </a:cubicBezTo>
                <a:cubicBezTo>
                  <a:pt x="18331" y="6705"/>
                  <a:pt x="17197" y="6988"/>
                  <a:pt x="16101" y="7293"/>
                </a:cubicBezTo>
                <a:cubicBezTo>
                  <a:pt x="13852" y="7911"/>
                  <a:pt x="11679" y="8610"/>
                  <a:pt x="9449" y="9259"/>
                </a:cubicBezTo>
                <a:cubicBezTo>
                  <a:pt x="9373" y="9279"/>
                  <a:pt x="9279" y="9330"/>
                  <a:pt x="9165" y="9299"/>
                </a:cubicBezTo>
                <a:cubicBezTo>
                  <a:pt x="9260" y="9259"/>
                  <a:pt x="9354" y="9229"/>
                  <a:pt x="9449" y="9188"/>
                </a:cubicBezTo>
                <a:cubicBezTo>
                  <a:pt x="13077" y="7799"/>
                  <a:pt x="16819" y="6502"/>
                  <a:pt x="20580" y="5225"/>
                </a:cubicBezTo>
                <a:cubicBezTo>
                  <a:pt x="20882" y="5123"/>
                  <a:pt x="21298" y="5052"/>
                  <a:pt x="21449" y="4911"/>
                </a:cubicBezTo>
                <a:cubicBezTo>
                  <a:pt x="21600" y="4759"/>
                  <a:pt x="21487" y="4525"/>
                  <a:pt x="21506" y="4333"/>
                </a:cubicBezTo>
                <a:cubicBezTo>
                  <a:pt x="21506" y="4323"/>
                  <a:pt x="21506" y="4302"/>
                  <a:pt x="21506" y="4292"/>
                </a:cubicBezTo>
                <a:cubicBezTo>
                  <a:pt x="21524" y="4231"/>
                  <a:pt x="21449" y="4211"/>
                  <a:pt x="21354" y="4211"/>
                </a:cubicBezTo>
                <a:cubicBezTo>
                  <a:pt x="20995" y="4201"/>
                  <a:pt x="20674" y="4221"/>
                  <a:pt x="20353" y="4313"/>
                </a:cubicBezTo>
                <a:cubicBezTo>
                  <a:pt x="17008" y="5225"/>
                  <a:pt x="13682" y="6178"/>
                  <a:pt x="10394" y="7151"/>
                </a:cubicBezTo>
                <a:cubicBezTo>
                  <a:pt x="9468" y="7424"/>
                  <a:pt x="8542" y="7698"/>
                  <a:pt x="7616" y="7982"/>
                </a:cubicBezTo>
                <a:cubicBezTo>
                  <a:pt x="7578" y="7992"/>
                  <a:pt x="7540" y="8002"/>
                  <a:pt x="7521" y="8012"/>
                </a:cubicBezTo>
                <a:cubicBezTo>
                  <a:pt x="7502" y="8012"/>
                  <a:pt x="7483" y="8022"/>
                  <a:pt x="7465" y="8022"/>
                </a:cubicBezTo>
                <a:cubicBezTo>
                  <a:pt x="7483" y="8012"/>
                  <a:pt x="7483" y="8002"/>
                  <a:pt x="7502" y="7992"/>
                </a:cubicBezTo>
                <a:cubicBezTo>
                  <a:pt x="7540" y="7982"/>
                  <a:pt x="7559" y="7972"/>
                  <a:pt x="7597" y="7951"/>
                </a:cubicBezTo>
                <a:cubicBezTo>
                  <a:pt x="7635" y="7931"/>
                  <a:pt x="7654" y="7921"/>
                  <a:pt x="7691" y="7901"/>
                </a:cubicBezTo>
                <a:cubicBezTo>
                  <a:pt x="10866" y="6694"/>
                  <a:pt x="14117" y="5549"/>
                  <a:pt x="17405" y="4444"/>
                </a:cubicBezTo>
                <a:cubicBezTo>
                  <a:pt x="17707" y="4343"/>
                  <a:pt x="18009" y="4221"/>
                  <a:pt x="18293" y="4100"/>
                </a:cubicBezTo>
                <a:cubicBezTo>
                  <a:pt x="18369" y="4069"/>
                  <a:pt x="18444" y="4029"/>
                  <a:pt x="18444" y="3968"/>
                </a:cubicBezTo>
                <a:cubicBezTo>
                  <a:pt x="18444" y="3765"/>
                  <a:pt x="18444" y="3562"/>
                  <a:pt x="18444" y="3370"/>
                </a:cubicBezTo>
                <a:cubicBezTo>
                  <a:pt x="18444" y="3319"/>
                  <a:pt x="18425" y="3289"/>
                  <a:pt x="18312" y="3289"/>
                </a:cubicBezTo>
                <a:cubicBezTo>
                  <a:pt x="17972" y="3289"/>
                  <a:pt x="17650" y="3289"/>
                  <a:pt x="17329" y="3380"/>
                </a:cubicBezTo>
                <a:cubicBezTo>
                  <a:pt x="16876" y="3522"/>
                  <a:pt x="16422" y="3633"/>
                  <a:pt x="15950" y="3765"/>
                </a:cubicBezTo>
                <a:cubicBezTo>
                  <a:pt x="15931" y="3775"/>
                  <a:pt x="15912" y="3775"/>
                  <a:pt x="15874" y="3785"/>
                </a:cubicBezTo>
                <a:cubicBezTo>
                  <a:pt x="15836" y="3796"/>
                  <a:pt x="15798" y="3806"/>
                  <a:pt x="15761" y="3816"/>
                </a:cubicBezTo>
                <a:cubicBezTo>
                  <a:pt x="15723" y="3826"/>
                  <a:pt x="15685" y="3836"/>
                  <a:pt x="15647" y="3846"/>
                </a:cubicBezTo>
                <a:cubicBezTo>
                  <a:pt x="15628" y="3867"/>
                  <a:pt x="15591" y="3877"/>
                  <a:pt x="15534" y="3877"/>
                </a:cubicBezTo>
                <a:cubicBezTo>
                  <a:pt x="15534" y="3887"/>
                  <a:pt x="15515" y="3897"/>
                  <a:pt x="15477" y="3887"/>
                </a:cubicBezTo>
                <a:cubicBezTo>
                  <a:pt x="15496" y="3877"/>
                  <a:pt x="15496" y="3877"/>
                  <a:pt x="15515" y="3867"/>
                </a:cubicBezTo>
                <a:cubicBezTo>
                  <a:pt x="15534" y="3846"/>
                  <a:pt x="15572" y="3836"/>
                  <a:pt x="15609" y="3836"/>
                </a:cubicBezTo>
                <a:cubicBezTo>
                  <a:pt x="15647" y="3826"/>
                  <a:pt x="15666" y="3816"/>
                  <a:pt x="15704" y="3806"/>
                </a:cubicBezTo>
                <a:cubicBezTo>
                  <a:pt x="15742" y="3796"/>
                  <a:pt x="15780" y="3785"/>
                  <a:pt x="15798" y="3775"/>
                </a:cubicBezTo>
                <a:cubicBezTo>
                  <a:pt x="15817" y="3765"/>
                  <a:pt x="15836" y="3765"/>
                  <a:pt x="15855" y="3755"/>
                </a:cubicBezTo>
                <a:cubicBezTo>
                  <a:pt x="16139" y="3664"/>
                  <a:pt x="16422" y="3573"/>
                  <a:pt x="16687" y="3471"/>
                </a:cubicBezTo>
                <a:cubicBezTo>
                  <a:pt x="17556" y="3177"/>
                  <a:pt x="18482" y="2924"/>
                  <a:pt x="19370" y="2650"/>
                </a:cubicBezTo>
                <a:cubicBezTo>
                  <a:pt x="19483" y="2620"/>
                  <a:pt x="19597" y="2589"/>
                  <a:pt x="19597" y="2498"/>
                </a:cubicBezTo>
                <a:cubicBezTo>
                  <a:pt x="19597" y="2316"/>
                  <a:pt x="19597" y="2133"/>
                  <a:pt x="19597" y="1951"/>
                </a:cubicBezTo>
                <a:cubicBezTo>
                  <a:pt x="19597" y="1910"/>
                  <a:pt x="19597" y="1860"/>
                  <a:pt x="19502" y="1870"/>
                </a:cubicBezTo>
                <a:cubicBezTo>
                  <a:pt x="19276" y="1880"/>
                  <a:pt x="19030" y="1829"/>
                  <a:pt x="18803" y="1900"/>
                </a:cubicBezTo>
                <a:cubicBezTo>
                  <a:pt x="17953" y="2164"/>
                  <a:pt x="17083" y="2427"/>
                  <a:pt x="16214" y="2681"/>
                </a:cubicBezTo>
                <a:cubicBezTo>
                  <a:pt x="15420" y="2924"/>
                  <a:pt x="14627" y="3177"/>
                  <a:pt x="13814" y="3390"/>
                </a:cubicBezTo>
                <a:cubicBezTo>
                  <a:pt x="13795" y="3400"/>
                  <a:pt x="13757" y="3400"/>
                  <a:pt x="13739" y="3410"/>
                </a:cubicBezTo>
                <a:cubicBezTo>
                  <a:pt x="13720" y="3431"/>
                  <a:pt x="13682" y="3441"/>
                  <a:pt x="13663" y="3431"/>
                </a:cubicBezTo>
                <a:cubicBezTo>
                  <a:pt x="13644" y="3410"/>
                  <a:pt x="13701" y="3410"/>
                  <a:pt x="13720" y="3410"/>
                </a:cubicBezTo>
                <a:cubicBezTo>
                  <a:pt x="13739" y="3400"/>
                  <a:pt x="13757" y="3390"/>
                  <a:pt x="13776" y="3380"/>
                </a:cubicBezTo>
                <a:cubicBezTo>
                  <a:pt x="13852" y="3350"/>
                  <a:pt x="13946" y="3309"/>
                  <a:pt x="14022" y="3279"/>
                </a:cubicBezTo>
                <a:cubicBezTo>
                  <a:pt x="16214" y="2468"/>
                  <a:pt x="18501" y="1728"/>
                  <a:pt x="20712" y="937"/>
                </a:cubicBezTo>
                <a:cubicBezTo>
                  <a:pt x="21184" y="765"/>
                  <a:pt x="21468" y="593"/>
                  <a:pt x="21392" y="268"/>
                </a:cubicBezTo>
                <a:cubicBezTo>
                  <a:pt x="21335" y="5"/>
                  <a:pt x="21241" y="-46"/>
                  <a:pt x="20750" y="35"/>
                </a:cubicBezTo>
                <a:cubicBezTo>
                  <a:pt x="20655" y="55"/>
                  <a:pt x="20561" y="76"/>
                  <a:pt x="20447" y="106"/>
                </a:cubicBezTo>
                <a:cubicBezTo>
                  <a:pt x="19937" y="228"/>
                  <a:pt x="19483" y="390"/>
                  <a:pt x="18992" y="532"/>
                </a:cubicBezTo>
                <a:cubicBezTo>
                  <a:pt x="17159" y="1069"/>
                  <a:pt x="15307" y="1576"/>
                  <a:pt x="13493" y="2133"/>
                </a:cubicBezTo>
                <a:cubicBezTo>
                  <a:pt x="12038" y="2579"/>
                  <a:pt x="10564" y="3035"/>
                  <a:pt x="9109" y="3471"/>
                </a:cubicBezTo>
                <a:cubicBezTo>
                  <a:pt x="8655" y="3603"/>
                  <a:pt x="8428" y="3765"/>
                  <a:pt x="8504" y="4049"/>
                </a:cubicBezTo>
                <a:cubicBezTo>
                  <a:pt x="8542" y="4231"/>
                  <a:pt x="8731" y="4292"/>
                  <a:pt x="9033" y="4201"/>
                </a:cubicBezTo>
                <a:cubicBezTo>
                  <a:pt x="9109" y="4181"/>
                  <a:pt x="9184" y="4150"/>
                  <a:pt x="9260" y="4120"/>
                </a:cubicBezTo>
                <a:cubicBezTo>
                  <a:pt x="9789" y="3937"/>
                  <a:pt x="10337" y="3775"/>
                  <a:pt x="10904" y="3633"/>
                </a:cubicBezTo>
                <a:cubicBezTo>
                  <a:pt x="10923" y="3623"/>
                  <a:pt x="10942" y="3623"/>
                  <a:pt x="10980" y="3613"/>
                </a:cubicBezTo>
                <a:cubicBezTo>
                  <a:pt x="10998" y="3593"/>
                  <a:pt x="11036" y="3583"/>
                  <a:pt x="11074" y="3603"/>
                </a:cubicBezTo>
                <a:cubicBezTo>
                  <a:pt x="11055" y="3613"/>
                  <a:pt x="11036" y="3623"/>
                  <a:pt x="11017" y="3633"/>
                </a:cubicBezTo>
                <a:cubicBezTo>
                  <a:pt x="10998" y="3644"/>
                  <a:pt x="10980" y="3654"/>
                  <a:pt x="10961" y="3654"/>
                </a:cubicBezTo>
                <a:cubicBezTo>
                  <a:pt x="10885" y="3694"/>
                  <a:pt x="10791" y="3725"/>
                  <a:pt x="10715" y="3765"/>
                </a:cubicBezTo>
                <a:cubicBezTo>
                  <a:pt x="9827" y="4150"/>
                  <a:pt x="8863" y="4495"/>
                  <a:pt x="8031" y="4921"/>
                </a:cubicBezTo>
                <a:cubicBezTo>
                  <a:pt x="7672" y="5103"/>
                  <a:pt x="7446" y="5296"/>
                  <a:pt x="7521" y="5569"/>
                </a:cubicBezTo>
                <a:cubicBezTo>
                  <a:pt x="7559" y="5661"/>
                  <a:pt x="7465" y="5721"/>
                  <a:pt x="7332" y="5772"/>
                </a:cubicBezTo>
                <a:cubicBezTo>
                  <a:pt x="6746" y="5995"/>
                  <a:pt x="6180" y="6228"/>
                  <a:pt x="5613" y="6451"/>
                </a:cubicBezTo>
                <a:cubicBezTo>
                  <a:pt x="5065" y="6664"/>
                  <a:pt x="4498" y="6867"/>
                  <a:pt x="4044" y="7140"/>
                </a:cubicBezTo>
                <a:cubicBezTo>
                  <a:pt x="3950" y="7191"/>
                  <a:pt x="3836" y="7242"/>
                  <a:pt x="3836" y="7333"/>
                </a:cubicBezTo>
                <a:cubicBezTo>
                  <a:pt x="3836" y="7516"/>
                  <a:pt x="3836" y="7708"/>
                  <a:pt x="3836" y="7891"/>
                </a:cubicBezTo>
                <a:cubicBezTo>
                  <a:pt x="3836" y="7941"/>
                  <a:pt x="3855" y="7982"/>
                  <a:pt x="3969" y="7982"/>
                </a:cubicBezTo>
                <a:cubicBezTo>
                  <a:pt x="4271" y="7982"/>
                  <a:pt x="4592" y="8022"/>
                  <a:pt x="4894" y="7931"/>
                </a:cubicBezTo>
                <a:cubicBezTo>
                  <a:pt x="5310" y="7820"/>
                  <a:pt x="5726" y="7708"/>
                  <a:pt x="6142" y="7597"/>
                </a:cubicBezTo>
                <a:cubicBezTo>
                  <a:pt x="6161" y="7597"/>
                  <a:pt x="6180" y="7586"/>
                  <a:pt x="6198" y="7586"/>
                </a:cubicBezTo>
                <a:cubicBezTo>
                  <a:pt x="6180" y="7597"/>
                  <a:pt x="6180" y="7607"/>
                  <a:pt x="6161" y="7617"/>
                </a:cubicBezTo>
                <a:cubicBezTo>
                  <a:pt x="6085" y="7657"/>
                  <a:pt x="6009" y="7688"/>
                  <a:pt x="5915" y="7728"/>
                </a:cubicBezTo>
                <a:cubicBezTo>
                  <a:pt x="5008" y="8134"/>
                  <a:pt x="4044" y="8509"/>
                  <a:pt x="3250" y="8975"/>
                </a:cubicBezTo>
                <a:cubicBezTo>
                  <a:pt x="3137" y="9036"/>
                  <a:pt x="3005" y="9097"/>
                  <a:pt x="3005" y="9188"/>
                </a:cubicBezTo>
                <a:cubicBezTo>
                  <a:pt x="2986" y="9391"/>
                  <a:pt x="3005" y="9593"/>
                  <a:pt x="3005" y="9786"/>
                </a:cubicBezTo>
                <a:cubicBezTo>
                  <a:pt x="3005" y="9837"/>
                  <a:pt x="3024" y="9867"/>
                  <a:pt x="3137" y="9867"/>
                </a:cubicBezTo>
                <a:cubicBezTo>
                  <a:pt x="3553" y="9867"/>
                  <a:pt x="3950" y="9887"/>
                  <a:pt x="4328" y="9776"/>
                </a:cubicBezTo>
                <a:cubicBezTo>
                  <a:pt x="4894" y="9614"/>
                  <a:pt x="5461" y="9462"/>
                  <a:pt x="6028" y="9299"/>
                </a:cubicBezTo>
                <a:cubicBezTo>
                  <a:pt x="6935" y="9036"/>
                  <a:pt x="7843" y="8772"/>
                  <a:pt x="8750" y="8509"/>
                </a:cubicBezTo>
                <a:cubicBezTo>
                  <a:pt x="8768" y="8499"/>
                  <a:pt x="8787" y="8499"/>
                  <a:pt x="8806" y="8489"/>
                </a:cubicBezTo>
                <a:cubicBezTo>
                  <a:pt x="8825" y="8468"/>
                  <a:pt x="8863" y="8458"/>
                  <a:pt x="8901" y="8478"/>
                </a:cubicBezTo>
                <a:cubicBezTo>
                  <a:pt x="8939" y="8499"/>
                  <a:pt x="8882" y="8509"/>
                  <a:pt x="8863" y="8509"/>
                </a:cubicBezTo>
                <a:cubicBezTo>
                  <a:pt x="8844" y="8519"/>
                  <a:pt x="8825" y="8529"/>
                  <a:pt x="8806" y="8529"/>
                </a:cubicBezTo>
                <a:cubicBezTo>
                  <a:pt x="7672" y="8985"/>
                  <a:pt x="6539" y="9441"/>
                  <a:pt x="5405" y="9897"/>
                </a:cubicBezTo>
                <a:cubicBezTo>
                  <a:pt x="4384" y="10303"/>
                  <a:pt x="3402" y="10739"/>
                  <a:pt x="2513" y="11235"/>
                </a:cubicBezTo>
                <a:cubicBezTo>
                  <a:pt x="2438" y="11276"/>
                  <a:pt x="2362" y="11317"/>
                  <a:pt x="2362" y="11377"/>
                </a:cubicBezTo>
                <a:cubicBezTo>
                  <a:pt x="2362" y="11560"/>
                  <a:pt x="2362" y="11752"/>
                  <a:pt x="2362" y="11935"/>
                </a:cubicBezTo>
                <a:cubicBezTo>
                  <a:pt x="2362" y="11986"/>
                  <a:pt x="2381" y="12016"/>
                  <a:pt x="2494" y="12016"/>
                </a:cubicBezTo>
                <a:cubicBezTo>
                  <a:pt x="2778" y="12016"/>
                  <a:pt x="3061" y="12026"/>
                  <a:pt x="3345" y="11975"/>
                </a:cubicBezTo>
                <a:cubicBezTo>
                  <a:pt x="3704" y="11904"/>
                  <a:pt x="4025" y="11803"/>
                  <a:pt x="4346" y="11712"/>
                </a:cubicBezTo>
                <a:cubicBezTo>
                  <a:pt x="6728" y="11002"/>
                  <a:pt x="9090" y="10293"/>
                  <a:pt x="11471" y="9583"/>
                </a:cubicBezTo>
                <a:cubicBezTo>
                  <a:pt x="11565" y="9553"/>
                  <a:pt x="11641" y="9512"/>
                  <a:pt x="11830" y="9533"/>
                </a:cubicBezTo>
                <a:cubicBezTo>
                  <a:pt x="11717" y="9573"/>
                  <a:pt x="11622" y="9614"/>
                  <a:pt x="11528" y="9644"/>
                </a:cubicBezTo>
                <a:cubicBezTo>
                  <a:pt x="8863" y="10597"/>
                  <a:pt x="6217" y="11550"/>
                  <a:pt x="3666" y="12563"/>
                </a:cubicBezTo>
                <a:cubicBezTo>
                  <a:pt x="2476" y="13040"/>
                  <a:pt x="1361" y="13557"/>
                  <a:pt x="265" y="14094"/>
                </a:cubicBezTo>
                <a:cubicBezTo>
                  <a:pt x="132" y="14155"/>
                  <a:pt x="0" y="14215"/>
                  <a:pt x="0" y="14317"/>
                </a:cubicBezTo>
                <a:cubicBezTo>
                  <a:pt x="0" y="14509"/>
                  <a:pt x="0" y="14712"/>
                  <a:pt x="0" y="14905"/>
                </a:cubicBezTo>
                <a:cubicBezTo>
                  <a:pt x="0" y="14955"/>
                  <a:pt x="19" y="15006"/>
                  <a:pt x="151" y="15006"/>
                </a:cubicBezTo>
                <a:cubicBezTo>
                  <a:pt x="435" y="15006"/>
                  <a:pt x="718" y="15036"/>
                  <a:pt x="1002" y="14976"/>
                </a:cubicBezTo>
                <a:cubicBezTo>
                  <a:pt x="1852" y="14803"/>
                  <a:pt x="2646" y="14580"/>
                  <a:pt x="3439" y="14347"/>
                </a:cubicBezTo>
                <a:cubicBezTo>
                  <a:pt x="5329" y="13810"/>
                  <a:pt x="7219" y="13253"/>
                  <a:pt x="9109" y="12715"/>
                </a:cubicBezTo>
                <a:cubicBezTo>
                  <a:pt x="9184" y="12695"/>
                  <a:pt x="9260" y="12644"/>
                  <a:pt x="9392" y="12665"/>
                </a:cubicBezTo>
                <a:cubicBezTo>
                  <a:pt x="9335" y="12715"/>
                  <a:pt x="9241" y="12736"/>
                  <a:pt x="9184" y="12756"/>
                </a:cubicBezTo>
                <a:cubicBezTo>
                  <a:pt x="7956" y="13192"/>
                  <a:pt x="6709" y="13617"/>
                  <a:pt x="5537" y="14084"/>
                </a:cubicBezTo>
                <a:cubicBezTo>
                  <a:pt x="4724" y="14408"/>
                  <a:pt x="3912" y="14732"/>
                  <a:pt x="3288" y="15158"/>
                </a:cubicBezTo>
                <a:cubicBezTo>
                  <a:pt x="3194" y="15229"/>
                  <a:pt x="3080" y="15290"/>
                  <a:pt x="3080" y="15381"/>
                </a:cubicBezTo>
                <a:cubicBezTo>
                  <a:pt x="3080" y="15584"/>
                  <a:pt x="3080" y="15797"/>
                  <a:pt x="3080" y="15999"/>
                </a:cubicBezTo>
                <a:cubicBezTo>
                  <a:pt x="3080" y="16050"/>
                  <a:pt x="3080" y="16091"/>
                  <a:pt x="3194" y="16081"/>
                </a:cubicBezTo>
                <a:cubicBezTo>
                  <a:pt x="3534" y="16081"/>
                  <a:pt x="3855" y="16091"/>
                  <a:pt x="4195" y="16020"/>
                </a:cubicBezTo>
                <a:cubicBezTo>
                  <a:pt x="5783" y="15655"/>
                  <a:pt x="7294" y="15189"/>
                  <a:pt x="8844" y="14783"/>
                </a:cubicBezTo>
                <a:cubicBezTo>
                  <a:pt x="10602" y="14317"/>
                  <a:pt x="12359" y="13830"/>
                  <a:pt x="14135" y="13374"/>
                </a:cubicBezTo>
                <a:cubicBezTo>
                  <a:pt x="14211" y="13354"/>
                  <a:pt x="14268" y="13313"/>
                  <a:pt x="14381" y="13344"/>
                </a:cubicBezTo>
                <a:cubicBezTo>
                  <a:pt x="14343" y="13394"/>
                  <a:pt x="14249" y="13425"/>
                  <a:pt x="14173" y="13455"/>
                </a:cubicBezTo>
                <a:cubicBezTo>
                  <a:pt x="11452" y="14611"/>
                  <a:pt x="8825" y="15807"/>
                  <a:pt x="6293" y="17064"/>
                </a:cubicBezTo>
                <a:cubicBezTo>
                  <a:pt x="5783" y="17317"/>
                  <a:pt x="5254" y="17540"/>
                  <a:pt x="4838" y="17844"/>
                </a:cubicBezTo>
                <a:cubicBezTo>
                  <a:pt x="4724" y="17935"/>
                  <a:pt x="4573" y="18017"/>
                  <a:pt x="4554" y="18128"/>
                </a:cubicBezTo>
                <a:cubicBezTo>
                  <a:pt x="4535" y="18341"/>
                  <a:pt x="4554" y="18554"/>
                  <a:pt x="4554" y="18777"/>
                </a:cubicBezTo>
                <a:cubicBezTo>
                  <a:pt x="4554" y="18858"/>
                  <a:pt x="4630" y="18888"/>
                  <a:pt x="4781" y="18898"/>
                </a:cubicBezTo>
                <a:cubicBezTo>
                  <a:pt x="5537" y="18929"/>
                  <a:pt x="6274" y="18848"/>
                  <a:pt x="6992" y="18716"/>
                </a:cubicBezTo>
                <a:cubicBezTo>
                  <a:pt x="8031" y="18523"/>
                  <a:pt x="9052" y="18310"/>
                  <a:pt x="10072" y="18108"/>
                </a:cubicBezTo>
                <a:cubicBezTo>
                  <a:pt x="10885" y="17956"/>
                  <a:pt x="11717" y="17804"/>
                  <a:pt x="12567" y="17682"/>
                </a:cubicBezTo>
                <a:cubicBezTo>
                  <a:pt x="12586" y="17672"/>
                  <a:pt x="12605" y="17662"/>
                  <a:pt x="12624" y="17682"/>
                </a:cubicBezTo>
                <a:cubicBezTo>
                  <a:pt x="12605" y="17692"/>
                  <a:pt x="12605" y="17692"/>
                  <a:pt x="12586" y="17702"/>
                </a:cubicBezTo>
                <a:cubicBezTo>
                  <a:pt x="12548" y="17723"/>
                  <a:pt x="12510" y="17753"/>
                  <a:pt x="12454" y="17773"/>
                </a:cubicBezTo>
                <a:cubicBezTo>
                  <a:pt x="11206" y="18321"/>
                  <a:pt x="9978" y="18888"/>
                  <a:pt x="8768" y="19456"/>
                </a:cubicBezTo>
                <a:cubicBezTo>
                  <a:pt x="7843" y="19882"/>
                  <a:pt x="6935" y="20307"/>
                  <a:pt x="6161" y="20814"/>
                </a:cubicBezTo>
                <a:cubicBezTo>
                  <a:pt x="6085" y="20865"/>
                  <a:pt x="5991" y="20905"/>
                  <a:pt x="5991" y="20976"/>
                </a:cubicBezTo>
                <a:cubicBezTo>
                  <a:pt x="5991" y="21128"/>
                  <a:pt x="5991" y="21280"/>
                  <a:pt x="5991" y="21432"/>
                </a:cubicBezTo>
                <a:cubicBezTo>
                  <a:pt x="5991" y="21463"/>
                  <a:pt x="5972" y="21513"/>
                  <a:pt x="6066" y="21513"/>
                </a:cubicBezTo>
                <a:cubicBezTo>
                  <a:pt x="6274" y="21513"/>
                  <a:pt x="6482" y="21554"/>
                  <a:pt x="6652" y="21483"/>
                </a:cubicBezTo>
                <a:cubicBezTo>
                  <a:pt x="6954" y="21361"/>
                  <a:pt x="7238" y="21240"/>
                  <a:pt x="7521" y="21098"/>
                </a:cubicBezTo>
                <a:cubicBezTo>
                  <a:pt x="9071" y="20328"/>
                  <a:pt x="10696" y="19598"/>
                  <a:pt x="12302" y="18868"/>
                </a:cubicBezTo>
                <a:cubicBezTo>
                  <a:pt x="13096" y="18513"/>
                  <a:pt x="13890" y="18179"/>
                  <a:pt x="14627" y="17783"/>
                </a:cubicBezTo>
                <a:cubicBezTo>
                  <a:pt x="14891" y="17641"/>
                  <a:pt x="15080" y="17489"/>
                  <a:pt x="15024" y="17266"/>
                </a:cubicBezTo>
                <a:cubicBezTo>
                  <a:pt x="14986" y="17135"/>
                  <a:pt x="15024" y="17003"/>
                  <a:pt x="15024" y="16861"/>
                </a:cubicBezTo>
                <a:cubicBezTo>
                  <a:pt x="15024" y="16679"/>
                  <a:pt x="14948" y="16638"/>
                  <a:pt x="14608" y="16628"/>
                </a:cubicBezTo>
                <a:cubicBezTo>
                  <a:pt x="13965" y="16618"/>
                  <a:pt x="13342" y="16699"/>
                  <a:pt x="12718" y="16790"/>
                </a:cubicBezTo>
                <a:cubicBezTo>
                  <a:pt x="10923" y="17054"/>
                  <a:pt x="9184" y="17388"/>
                  <a:pt x="7465" y="17753"/>
                </a:cubicBezTo>
                <a:cubicBezTo>
                  <a:pt x="7219" y="17804"/>
                  <a:pt x="6973" y="17875"/>
                  <a:pt x="6690" y="17885"/>
                </a:cubicBezTo>
                <a:cubicBezTo>
                  <a:pt x="6690" y="17895"/>
                  <a:pt x="6671" y="17895"/>
                  <a:pt x="6671" y="17905"/>
                </a:cubicBezTo>
                <a:cubicBezTo>
                  <a:pt x="6633" y="17885"/>
                  <a:pt x="6671" y="17885"/>
                  <a:pt x="6690" y="17885"/>
                </a:cubicBezTo>
                <a:cubicBezTo>
                  <a:pt x="6709" y="17864"/>
                  <a:pt x="6728" y="17854"/>
                  <a:pt x="6746" y="17844"/>
                </a:cubicBezTo>
                <a:cubicBezTo>
                  <a:pt x="8050" y="17195"/>
                  <a:pt x="9392" y="16567"/>
                  <a:pt x="10753" y="15949"/>
                </a:cubicBezTo>
                <a:cubicBezTo>
                  <a:pt x="13134" y="14864"/>
                  <a:pt x="15591" y="13830"/>
                  <a:pt x="18028" y="12776"/>
                </a:cubicBezTo>
                <a:cubicBezTo>
                  <a:pt x="18236" y="12685"/>
                  <a:pt x="18425" y="12594"/>
                  <a:pt x="18576" y="12482"/>
                </a:cubicBezTo>
                <a:cubicBezTo>
                  <a:pt x="18633" y="12442"/>
                  <a:pt x="18671" y="12391"/>
                  <a:pt x="18671" y="12340"/>
                </a:cubicBezTo>
                <a:cubicBezTo>
                  <a:pt x="18671" y="12138"/>
                  <a:pt x="18671" y="11925"/>
                  <a:pt x="18671" y="11722"/>
                </a:cubicBezTo>
                <a:cubicBezTo>
                  <a:pt x="18671" y="11641"/>
                  <a:pt x="18614" y="11611"/>
                  <a:pt x="18463" y="11600"/>
                </a:cubicBezTo>
                <a:cubicBezTo>
                  <a:pt x="18047" y="11590"/>
                  <a:pt x="17650" y="11631"/>
                  <a:pt x="17272" y="11712"/>
                </a:cubicBezTo>
                <a:cubicBezTo>
                  <a:pt x="15402" y="12097"/>
                  <a:pt x="13606" y="12573"/>
                  <a:pt x="11811" y="13050"/>
                </a:cubicBezTo>
                <a:cubicBezTo>
                  <a:pt x="10753" y="13334"/>
                  <a:pt x="9694" y="13628"/>
                  <a:pt x="8655" y="13911"/>
                </a:cubicBezTo>
                <a:cubicBezTo>
                  <a:pt x="8636" y="13922"/>
                  <a:pt x="8617" y="13922"/>
                  <a:pt x="8580" y="13932"/>
                </a:cubicBezTo>
                <a:cubicBezTo>
                  <a:pt x="8561" y="13952"/>
                  <a:pt x="8523" y="13962"/>
                  <a:pt x="8485" y="13942"/>
                </a:cubicBezTo>
                <a:cubicBezTo>
                  <a:pt x="8504" y="13932"/>
                  <a:pt x="8523" y="13922"/>
                  <a:pt x="8561" y="13911"/>
                </a:cubicBezTo>
                <a:cubicBezTo>
                  <a:pt x="8580" y="13901"/>
                  <a:pt x="8598" y="13891"/>
                  <a:pt x="8617" y="13891"/>
                </a:cubicBezTo>
                <a:cubicBezTo>
                  <a:pt x="8712" y="13861"/>
                  <a:pt x="8787" y="13820"/>
                  <a:pt x="8882" y="13790"/>
                </a:cubicBezTo>
                <a:cubicBezTo>
                  <a:pt x="12283" y="12604"/>
                  <a:pt x="15704" y="11418"/>
                  <a:pt x="19181" y="10293"/>
                </a:cubicBezTo>
                <a:cubicBezTo>
                  <a:pt x="19880" y="10070"/>
                  <a:pt x="20561" y="9837"/>
                  <a:pt x="21241" y="9604"/>
                </a:cubicBezTo>
                <a:cubicBezTo>
                  <a:pt x="21392" y="9553"/>
                  <a:pt x="21581" y="9512"/>
                  <a:pt x="21581" y="9391"/>
                </a:cubicBezTo>
                <a:cubicBezTo>
                  <a:pt x="21581" y="9188"/>
                  <a:pt x="21581" y="8975"/>
                  <a:pt x="21581" y="8772"/>
                </a:cubicBezTo>
                <a:cubicBezTo>
                  <a:pt x="21506" y="8722"/>
                  <a:pt x="21449" y="8701"/>
                  <a:pt x="21317" y="8691"/>
                </a:cubicBezTo>
                <a:close/>
                <a:moveTo>
                  <a:pt x="15383" y="3917"/>
                </a:moveTo>
                <a:cubicBezTo>
                  <a:pt x="15383" y="3917"/>
                  <a:pt x="15383" y="3917"/>
                  <a:pt x="15383" y="3917"/>
                </a:cubicBezTo>
                <a:cubicBezTo>
                  <a:pt x="15402" y="3927"/>
                  <a:pt x="15383" y="3927"/>
                  <a:pt x="15383" y="3927"/>
                </a:cubicBezTo>
                <a:cubicBezTo>
                  <a:pt x="15364" y="3927"/>
                  <a:pt x="15364" y="3927"/>
                  <a:pt x="15383" y="3917"/>
                </a:cubicBezTo>
                <a:cubicBezTo>
                  <a:pt x="15364" y="3917"/>
                  <a:pt x="15364" y="3917"/>
                  <a:pt x="15383" y="3917"/>
                </a:cubicBezTo>
                <a:close/>
                <a:moveTo>
                  <a:pt x="6255" y="7566"/>
                </a:moveTo>
                <a:lnTo>
                  <a:pt x="6255" y="7566"/>
                </a:lnTo>
                <a:lnTo>
                  <a:pt x="6274" y="7566"/>
                </a:lnTo>
                <a:lnTo>
                  <a:pt x="6255" y="7566"/>
                </a:lnTo>
                <a:close/>
                <a:moveTo>
                  <a:pt x="7351" y="8063"/>
                </a:moveTo>
                <a:cubicBezTo>
                  <a:pt x="7351" y="8053"/>
                  <a:pt x="7332" y="8053"/>
                  <a:pt x="7351" y="8063"/>
                </a:cubicBezTo>
                <a:cubicBezTo>
                  <a:pt x="7351" y="8053"/>
                  <a:pt x="7351" y="8053"/>
                  <a:pt x="7351" y="8053"/>
                </a:cubicBezTo>
                <a:cubicBezTo>
                  <a:pt x="7351" y="8043"/>
                  <a:pt x="7370" y="8053"/>
                  <a:pt x="7351" y="8063"/>
                </a:cubicBezTo>
                <a:cubicBezTo>
                  <a:pt x="7370" y="8053"/>
                  <a:pt x="7351" y="8053"/>
                  <a:pt x="7351" y="8063"/>
                </a:cubicBezTo>
                <a:close/>
                <a:moveTo>
                  <a:pt x="12019" y="9431"/>
                </a:moveTo>
                <a:cubicBezTo>
                  <a:pt x="12038" y="9421"/>
                  <a:pt x="12057" y="9421"/>
                  <a:pt x="12094" y="9411"/>
                </a:cubicBezTo>
                <a:cubicBezTo>
                  <a:pt x="12113" y="9401"/>
                  <a:pt x="12132" y="9391"/>
                  <a:pt x="12151" y="9391"/>
                </a:cubicBezTo>
                <a:cubicBezTo>
                  <a:pt x="12151" y="9401"/>
                  <a:pt x="12170" y="9401"/>
                  <a:pt x="12170" y="9411"/>
                </a:cubicBezTo>
                <a:cubicBezTo>
                  <a:pt x="12151" y="9411"/>
                  <a:pt x="12113" y="9411"/>
                  <a:pt x="12094" y="9421"/>
                </a:cubicBezTo>
                <a:cubicBezTo>
                  <a:pt x="12094" y="9441"/>
                  <a:pt x="12076" y="9452"/>
                  <a:pt x="12038" y="9452"/>
                </a:cubicBezTo>
                <a:cubicBezTo>
                  <a:pt x="12000" y="9462"/>
                  <a:pt x="11981" y="9482"/>
                  <a:pt x="11943" y="9492"/>
                </a:cubicBezTo>
                <a:cubicBezTo>
                  <a:pt x="11924" y="9502"/>
                  <a:pt x="11887" y="9502"/>
                  <a:pt x="11849" y="9512"/>
                </a:cubicBezTo>
                <a:cubicBezTo>
                  <a:pt x="11849" y="9441"/>
                  <a:pt x="11943" y="9441"/>
                  <a:pt x="12019" y="9431"/>
                </a:cubicBezTo>
                <a:close/>
                <a:moveTo>
                  <a:pt x="14400" y="13323"/>
                </a:moveTo>
                <a:cubicBezTo>
                  <a:pt x="14419" y="13323"/>
                  <a:pt x="14419" y="13334"/>
                  <a:pt x="14400" y="13323"/>
                </a:cubicBezTo>
                <a:cubicBezTo>
                  <a:pt x="14419" y="13334"/>
                  <a:pt x="14400" y="13334"/>
                  <a:pt x="14400" y="13334"/>
                </a:cubicBezTo>
                <a:cubicBezTo>
                  <a:pt x="14400" y="13334"/>
                  <a:pt x="14400" y="13334"/>
                  <a:pt x="14400" y="13323"/>
                </a:cubicBezTo>
                <a:cubicBezTo>
                  <a:pt x="14400" y="13323"/>
                  <a:pt x="14400" y="13323"/>
                  <a:pt x="14400" y="13323"/>
                </a:cubicBezTo>
                <a:close/>
                <a:moveTo>
                  <a:pt x="9487" y="12634"/>
                </a:moveTo>
                <a:cubicBezTo>
                  <a:pt x="9468" y="12634"/>
                  <a:pt x="9430" y="12644"/>
                  <a:pt x="9430" y="12644"/>
                </a:cubicBezTo>
                <a:cubicBezTo>
                  <a:pt x="9411" y="12624"/>
                  <a:pt x="9449" y="12624"/>
                  <a:pt x="9468" y="12624"/>
                </a:cubicBezTo>
                <a:cubicBezTo>
                  <a:pt x="9487" y="12604"/>
                  <a:pt x="9524" y="12594"/>
                  <a:pt x="9562" y="12614"/>
                </a:cubicBezTo>
                <a:cubicBezTo>
                  <a:pt x="9524" y="12624"/>
                  <a:pt x="9506" y="12624"/>
                  <a:pt x="9487" y="12634"/>
                </a:cubicBezTo>
                <a:close/>
              </a:path>
            </a:pathLst>
          </a:custGeom>
          <a:solidFill>
            <a:srgbClr val="D8D8D8"/>
          </a:solidFill>
          <a:ln>
            <a:noFill/>
          </a:ln>
        </p:spPr>
        <p:txBody>
          <a:bodyPr spcFirstLastPara="1" wrap="square" lIns="28575" tIns="28575" rIns="28575" bIns="28575" anchor="ctr" anchorCtr="0">
            <a:noAutofit/>
          </a:bodyPr>
          <a:lstStyle/>
          <a:p>
            <a:endParaRPr sz="1350" dirty="0">
              <a:solidFill>
                <a:schemeClr val="dk1"/>
              </a:solidFill>
              <a:latin typeface="Calibri"/>
              <a:ea typeface="Calibri"/>
              <a:cs typeface="Calibri"/>
              <a:sym typeface="Calibri"/>
            </a:endParaRPr>
          </a:p>
        </p:txBody>
      </p:sp>
      <p:sp>
        <p:nvSpPr>
          <p:cNvPr id="12" name="Google Shape;61;p7"/>
          <p:cNvSpPr/>
          <p:nvPr/>
        </p:nvSpPr>
        <p:spPr>
          <a:xfrm>
            <a:off x="3975756" y="1128498"/>
            <a:ext cx="4611196" cy="3685240"/>
          </a:xfrm>
          <a:custGeom>
            <a:avLst/>
            <a:gdLst/>
            <a:ahLst/>
            <a:cxnLst/>
            <a:rect l="l" t="t" r="r" b="b"/>
            <a:pathLst>
              <a:path w="21480" h="21553" extrusionOk="0">
                <a:moveTo>
                  <a:pt x="8201" y="21551"/>
                </a:moveTo>
                <a:cubicBezTo>
                  <a:pt x="7500" y="21568"/>
                  <a:pt x="6771" y="21491"/>
                  <a:pt x="6042" y="21355"/>
                </a:cubicBezTo>
                <a:cubicBezTo>
                  <a:pt x="5001" y="21167"/>
                  <a:pt x="4002" y="20817"/>
                  <a:pt x="3065" y="20220"/>
                </a:cubicBezTo>
                <a:cubicBezTo>
                  <a:pt x="2398" y="19801"/>
                  <a:pt x="1794" y="19281"/>
                  <a:pt x="1288" y="18590"/>
                </a:cubicBezTo>
                <a:cubicBezTo>
                  <a:pt x="767" y="17881"/>
                  <a:pt x="427" y="17070"/>
                  <a:pt x="233" y="16157"/>
                </a:cubicBezTo>
                <a:cubicBezTo>
                  <a:pt x="45" y="15278"/>
                  <a:pt x="-31" y="14382"/>
                  <a:pt x="11" y="13469"/>
                </a:cubicBezTo>
                <a:cubicBezTo>
                  <a:pt x="80" y="11643"/>
                  <a:pt x="538" y="9962"/>
                  <a:pt x="1302" y="8400"/>
                </a:cubicBezTo>
                <a:cubicBezTo>
                  <a:pt x="1732" y="7512"/>
                  <a:pt x="2266" y="6719"/>
                  <a:pt x="2863" y="5985"/>
                </a:cubicBezTo>
                <a:cubicBezTo>
                  <a:pt x="3398" y="5319"/>
                  <a:pt x="3953" y="4679"/>
                  <a:pt x="4564" y="4124"/>
                </a:cubicBezTo>
                <a:cubicBezTo>
                  <a:pt x="5216" y="3535"/>
                  <a:pt x="5883" y="2963"/>
                  <a:pt x="6598" y="2486"/>
                </a:cubicBezTo>
                <a:cubicBezTo>
                  <a:pt x="7389" y="1956"/>
                  <a:pt x="8194" y="1487"/>
                  <a:pt x="9041" y="1120"/>
                </a:cubicBezTo>
                <a:cubicBezTo>
                  <a:pt x="9901" y="753"/>
                  <a:pt x="10783" y="463"/>
                  <a:pt x="11685" y="284"/>
                </a:cubicBezTo>
                <a:cubicBezTo>
                  <a:pt x="12407" y="139"/>
                  <a:pt x="13129" y="45"/>
                  <a:pt x="13858" y="11"/>
                </a:cubicBezTo>
                <a:cubicBezTo>
                  <a:pt x="14670" y="-32"/>
                  <a:pt x="15468" y="53"/>
                  <a:pt x="16238" y="378"/>
                </a:cubicBezTo>
                <a:cubicBezTo>
                  <a:pt x="16579" y="523"/>
                  <a:pt x="16912" y="693"/>
                  <a:pt x="17203" y="958"/>
                </a:cubicBezTo>
                <a:cubicBezTo>
                  <a:pt x="17314" y="1060"/>
                  <a:pt x="17411" y="1171"/>
                  <a:pt x="17502" y="1291"/>
                </a:cubicBezTo>
                <a:cubicBezTo>
                  <a:pt x="17592" y="1419"/>
                  <a:pt x="17627" y="1572"/>
                  <a:pt x="17599" y="1743"/>
                </a:cubicBezTo>
                <a:cubicBezTo>
                  <a:pt x="17585" y="1820"/>
                  <a:pt x="17543" y="1863"/>
                  <a:pt x="17488" y="1871"/>
                </a:cubicBezTo>
                <a:cubicBezTo>
                  <a:pt x="17425" y="1880"/>
                  <a:pt x="17377" y="1846"/>
                  <a:pt x="17349" y="1777"/>
                </a:cubicBezTo>
                <a:cubicBezTo>
                  <a:pt x="17210" y="1436"/>
                  <a:pt x="16967" y="1231"/>
                  <a:pt x="16697" y="1077"/>
                </a:cubicBezTo>
                <a:cubicBezTo>
                  <a:pt x="16190" y="804"/>
                  <a:pt x="15669" y="608"/>
                  <a:pt x="15114" y="523"/>
                </a:cubicBezTo>
                <a:cubicBezTo>
                  <a:pt x="14677" y="454"/>
                  <a:pt x="14232" y="446"/>
                  <a:pt x="13788" y="472"/>
                </a:cubicBezTo>
                <a:cubicBezTo>
                  <a:pt x="13469" y="489"/>
                  <a:pt x="13150" y="514"/>
                  <a:pt x="12830" y="557"/>
                </a:cubicBezTo>
                <a:cubicBezTo>
                  <a:pt x="12338" y="617"/>
                  <a:pt x="11845" y="702"/>
                  <a:pt x="11359" y="821"/>
                </a:cubicBezTo>
                <a:cubicBezTo>
                  <a:pt x="10047" y="1146"/>
                  <a:pt x="8791" y="1675"/>
                  <a:pt x="7590" y="2392"/>
                </a:cubicBezTo>
                <a:cubicBezTo>
                  <a:pt x="6459" y="3066"/>
                  <a:pt x="5404" y="3894"/>
                  <a:pt x="4432" y="4858"/>
                </a:cubicBezTo>
                <a:cubicBezTo>
                  <a:pt x="3557" y="5737"/>
                  <a:pt x="2752" y="6710"/>
                  <a:pt x="2086" y="7837"/>
                </a:cubicBezTo>
                <a:cubicBezTo>
                  <a:pt x="1392" y="9006"/>
                  <a:pt x="913" y="10294"/>
                  <a:pt x="635" y="11702"/>
                </a:cubicBezTo>
                <a:cubicBezTo>
                  <a:pt x="469" y="12547"/>
                  <a:pt x="392" y="13409"/>
                  <a:pt x="427" y="14271"/>
                </a:cubicBezTo>
                <a:cubicBezTo>
                  <a:pt x="455" y="15133"/>
                  <a:pt x="580" y="15970"/>
                  <a:pt x="857" y="16772"/>
                </a:cubicBezTo>
                <a:cubicBezTo>
                  <a:pt x="1191" y="17745"/>
                  <a:pt x="1739" y="18504"/>
                  <a:pt x="2440" y="19110"/>
                </a:cubicBezTo>
                <a:cubicBezTo>
                  <a:pt x="3183" y="19750"/>
                  <a:pt x="4002" y="20177"/>
                  <a:pt x="4876" y="20467"/>
                </a:cubicBezTo>
                <a:cubicBezTo>
                  <a:pt x="5473" y="20663"/>
                  <a:pt x="6077" y="20774"/>
                  <a:pt x="6688" y="20860"/>
                </a:cubicBezTo>
                <a:cubicBezTo>
                  <a:pt x="7243" y="20936"/>
                  <a:pt x="7805" y="20954"/>
                  <a:pt x="8361" y="20954"/>
                </a:cubicBezTo>
                <a:cubicBezTo>
                  <a:pt x="9013" y="20945"/>
                  <a:pt x="9658" y="20885"/>
                  <a:pt x="10304" y="20766"/>
                </a:cubicBezTo>
                <a:cubicBezTo>
                  <a:pt x="11442" y="20561"/>
                  <a:pt x="12553" y="20237"/>
                  <a:pt x="13629" y="19742"/>
                </a:cubicBezTo>
                <a:cubicBezTo>
                  <a:pt x="14614" y="19289"/>
                  <a:pt x="15572" y="18760"/>
                  <a:pt x="16447" y="18035"/>
                </a:cubicBezTo>
                <a:cubicBezTo>
                  <a:pt x="17467" y="17190"/>
                  <a:pt x="18376" y="16183"/>
                  <a:pt x="19098" y="14963"/>
                </a:cubicBezTo>
                <a:cubicBezTo>
                  <a:pt x="19674" y="13998"/>
                  <a:pt x="20195" y="12991"/>
                  <a:pt x="20514" y="11848"/>
                </a:cubicBezTo>
                <a:cubicBezTo>
                  <a:pt x="20639" y="11387"/>
                  <a:pt x="20722" y="10917"/>
                  <a:pt x="20771" y="10439"/>
                </a:cubicBezTo>
                <a:cubicBezTo>
                  <a:pt x="20854" y="9535"/>
                  <a:pt x="20729" y="8673"/>
                  <a:pt x="20479" y="7819"/>
                </a:cubicBezTo>
                <a:cubicBezTo>
                  <a:pt x="20327" y="7307"/>
                  <a:pt x="20084" y="6864"/>
                  <a:pt x="19806" y="6437"/>
                </a:cubicBezTo>
                <a:cubicBezTo>
                  <a:pt x="19744" y="6343"/>
                  <a:pt x="19688" y="6232"/>
                  <a:pt x="19626" y="6138"/>
                </a:cubicBezTo>
                <a:cubicBezTo>
                  <a:pt x="19591" y="6078"/>
                  <a:pt x="19570" y="6010"/>
                  <a:pt x="19619" y="5959"/>
                </a:cubicBezTo>
                <a:cubicBezTo>
                  <a:pt x="19674" y="5899"/>
                  <a:pt x="19723" y="5933"/>
                  <a:pt x="19764" y="5985"/>
                </a:cubicBezTo>
                <a:cubicBezTo>
                  <a:pt x="20021" y="6309"/>
                  <a:pt x="20285" y="6616"/>
                  <a:pt x="20493" y="6992"/>
                </a:cubicBezTo>
                <a:cubicBezTo>
                  <a:pt x="20507" y="7017"/>
                  <a:pt x="20528" y="7043"/>
                  <a:pt x="20542" y="7068"/>
                </a:cubicBezTo>
                <a:cubicBezTo>
                  <a:pt x="21048" y="7674"/>
                  <a:pt x="21319" y="8425"/>
                  <a:pt x="21430" y="9270"/>
                </a:cubicBezTo>
                <a:cubicBezTo>
                  <a:pt x="21569" y="10303"/>
                  <a:pt x="21402" y="11293"/>
                  <a:pt x="21104" y="12257"/>
                </a:cubicBezTo>
                <a:cubicBezTo>
                  <a:pt x="20896" y="12923"/>
                  <a:pt x="20604" y="13529"/>
                  <a:pt x="20299" y="14135"/>
                </a:cubicBezTo>
                <a:cubicBezTo>
                  <a:pt x="19653" y="15415"/>
                  <a:pt x="18869" y="16533"/>
                  <a:pt x="17939" y="17506"/>
                </a:cubicBezTo>
                <a:cubicBezTo>
                  <a:pt x="17168" y="18316"/>
                  <a:pt x="16315" y="18982"/>
                  <a:pt x="15406" y="19511"/>
                </a:cubicBezTo>
                <a:cubicBezTo>
                  <a:pt x="14413" y="20092"/>
                  <a:pt x="13386" y="20561"/>
                  <a:pt x="12310" y="20894"/>
                </a:cubicBezTo>
                <a:cubicBezTo>
                  <a:pt x="11685" y="21082"/>
                  <a:pt x="11061" y="21235"/>
                  <a:pt x="10422" y="21346"/>
                </a:cubicBezTo>
                <a:cubicBezTo>
                  <a:pt x="9929" y="21440"/>
                  <a:pt x="9429" y="21491"/>
                  <a:pt x="8930" y="21517"/>
                </a:cubicBezTo>
                <a:cubicBezTo>
                  <a:pt x="8714" y="21542"/>
                  <a:pt x="8479" y="21559"/>
                  <a:pt x="8201" y="21551"/>
                </a:cubicBezTo>
                <a:close/>
              </a:path>
            </a:pathLst>
          </a:custGeom>
          <a:solidFill>
            <a:srgbClr val="3467C3"/>
          </a:solidFill>
          <a:ln>
            <a:noFill/>
          </a:ln>
        </p:spPr>
        <p:txBody>
          <a:bodyPr spcFirstLastPara="1" wrap="square" lIns="28575" tIns="28575" rIns="28575" bIns="28575" anchor="ctr" anchorCtr="0">
            <a:noAutofit/>
          </a:bodyPr>
          <a:lstStyle/>
          <a:p>
            <a:endParaRPr sz="1350" dirty="0">
              <a:solidFill>
                <a:schemeClr val="dk1"/>
              </a:solidFill>
              <a:latin typeface="Calibri"/>
              <a:ea typeface="Calibri"/>
              <a:cs typeface="Calibri"/>
              <a:sym typeface="Calibri"/>
            </a:endParaRPr>
          </a:p>
        </p:txBody>
      </p:sp>
      <p:sp>
        <p:nvSpPr>
          <p:cNvPr id="13" name="Google Shape;62;p7"/>
          <p:cNvSpPr/>
          <p:nvPr/>
        </p:nvSpPr>
        <p:spPr>
          <a:xfrm>
            <a:off x="922036" y="1182106"/>
            <a:ext cx="3889256" cy="3141272"/>
          </a:xfrm>
          <a:custGeom>
            <a:avLst/>
            <a:gdLst/>
            <a:ahLst/>
            <a:cxnLst/>
            <a:rect l="l" t="t" r="r" b="b"/>
            <a:pathLst>
              <a:path w="21499" h="21527" extrusionOk="0">
                <a:moveTo>
                  <a:pt x="9993" y="21519"/>
                </a:moveTo>
                <a:cubicBezTo>
                  <a:pt x="9559" y="21519"/>
                  <a:pt x="9055" y="21484"/>
                  <a:pt x="8551" y="21413"/>
                </a:cubicBezTo>
                <a:cubicBezTo>
                  <a:pt x="7052" y="21202"/>
                  <a:pt x="5596" y="20797"/>
                  <a:pt x="4218" y="20022"/>
                </a:cubicBezTo>
                <a:cubicBezTo>
                  <a:pt x="3557" y="19652"/>
                  <a:pt x="2925" y="19221"/>
                  <a:pt x="2357" y="18657"/>
                </a:cubicBezTo>
                <a:cubicBezTo>
                  <a:pt x="1355" y="17662"/>
                  <a:pt x="681" y="16385"/>
                  <a:pt x="290" y="14879"/>
                </a:cubicBezTo>
                <a:cubicBezTo>
                  <a:pt x="20" y="13832"/>
                  <a:pt x="-58" y="12757"/>
                  <a:pt x="41" y="11665"/>
                </a:cubicBezTo>
                <a:cubicBezTo>
                  <a:pt x="162" y="10318"/>
                  <a:pt x="489" y="9059"/>
                  <a:pt x="1029" y="7879"/>
                </a:cubicBezTo>
                <a:cubicBezTo>
                  <a:pt x="1427" y="7016"/>
                  <a:pt x="1902" y="6232"/>
                  <a:pt x="2442" y="5493"/>
                </a:cubicBezTo>
                <a:cubicBezTo>
                  <a:pt x="3323" y="4295"/>
                  <a:pt x="4353" y="3309"/>
                  <a:pt x="5475" y="2481"/>
                </a:cubicBezTo>
                <a:cubicBezTo>
                  <a:pt x="6796" y="1495"/>
                  <a:pt x="8196" y="746"/>
                  <a:pt x="9701" y="315"/>
                </a:cubicBezTo>
                <a:cubicBezTo>
                  <a:pt x="10305" y="139"/>
                  <a:pt x="10923" y="77"/>
                  <a:pt x="11541" y="24"/>
                </a:cubicBezTo>
                <a:cubicBezTo>
                  <a:pt x="12457" y="-46"/>
                  <a:pt x="13367" y="42"/>
                  <a:pt x="14276" y="218"/>
                </a:cubicBezTo>
                <a:cubicBezTo>
                  <a:pt x="14482" y="262"/>
                  <a:pt x="14688" y="324"/>
                  <a:pt x="14894" y="377"/>
                </a:cubicBezTo>
                <a:cubicBezTo>
                  <a:pt x="15000" y="403"/>
                  <a:pt x="15071" y="482"/>
                  <a:pt x="15128" y="588"/>
                </a:cubicBezTo>
                <a:cubicBezTo>
                  <a:pt x="15156" y="650"/>
                  <a:pt x="15156" y="702"/>
                  <a:pt x="15121" y="764"/>
                </a:cubicBezTo>
                <a:cubicBezTo>
                  <a:pt x="15085" y="817"/>
                  <a:pt x="15036" y="843"/>
                  <a:pt x="14986" y="808"/>
                </a:cubicBezTo>
                <a:cubicBezTo>
                  <a:pt x="14780" y="676"/>
                  <a:pt x="14553" y="667"/>
                  <a:pt x="14333" y="623"/>
                </a:cubicBezTo>
                <a:cubicBezTo>
                  <a:pt x="13473" y="421"/>
                  <a:pt x="12607" y="403"/>
                  <a:pt x="11740" y="465"/>
                </a:cubicBezTo>
                <a:cubicBezTo>
                  <a:pt x="11257" y="500"/>
                  <a:pt x="10774" y="535"/>
                  <a:pt x="10298" y="632"/>
                </a:cubicBezTo>
                <a:cubicBezTo>
                  <a:pt x="9595" y="782"/>
                  <a:pt x="8906" y="1019"/>
                  <a:pt x="8238" y="1328"/>
                </a:cubicBezTo>
                <a:cubicBezTo>
                  <a:pt x="7137" y="1847"/>
                  <a:pt x="6086" y="2490"/>
                  <a:pt x="5099" y="3300"/>
                </a:cubicBezTo>
                <a:cubicBezTo>
                  <a:pt x="3785" y="4366"/>
                  <a:pt x="2655" y="5669"/>
                  <a:pt x="1753" y="7271"/>
                </a:cubicBezTo>
                <a:cubicBezTo>
                  <a:pt x="1149" y="8337"/>
                  <a:pt x="730" y="9499"/>
                  <a:pt x="510" y="10776"/>
                </a:cubicBezTo>
                <a:cubicBezTo>
                  <a:pt x="162" y="12792"/>
                  <a:pt x="382" y="14694"/>
                  <a:pt x="1256" y="16464"/>
                </a:cubicBezTo>
                <a:cubicBezTo>
                  <a:pt x="1682" y="17327"/>
                  <a:pt x="2243" y="18041"/>
                  <a:pt x="2925" y="18604"/>
                </a:cubicBezTo>
                <a:cubicBezTo>
                  <a:pt x="4111" y="19582"/>
                  <a:pt x="5418" y="20189"/>
                  <a:pt x="6803" y="20568"/>
                </a:cubicBezTo>
                <a:cubicBezTo>
                  <a:pt x="7954" y="20885"/>
                  <a:pt x="9119" y="21034"/>
                  <a:pt x="10291" y="21026"/>
                </a:cubicBezTo>
                <a:cubicBezTo>
                  <a:pt x="11321" y="21017"/>
                  <a:pt x="12330" y="20814"/>
                  <a:pt x="13317" y="20462"/>
                </a:cubicBezTo>
                <a:cubicBezTo>
                  <a:pt x="14553" y="20022"/>
                  <a:pt x="15696" y="19335"/>
                  <a:pt x="16762" y="18454"/>
                </a:cubicBezTo>
                <a:cubicBezTo>
                  <a:pt x="17806" y="17592"/>
                  <a:pt x="18729" y="16561"/>
                  <a:pt x="19418" y="15240"/>
                </a:cubicBezTo>
                <a:cubicBezTo>
                  <a:pt x="19859" y="14386"/>
                  <a:pt x="20192" y="13462"/>
                  <a:pt x="20455" y="12502"/>
                </a:cubicBezTo>
                <a:cubicBezTo>
                  <a:pt x="20739" y="11436"/>
                  <a:pt x="20924" y="10345"/>
                  <a:pt x="20874" y="9217"/>
                </a:cubicBezTo>
                <a:cubicBezTo>
                  <a:pt x="20818" y="7976"/>
                  <a:pt x="20533" y="6831"/>
                  <a:pt x="19958" y="5801"/>
                </a:cubicBezTo>
                <a:cubicBezTo>
                  <a:pt x="19603" y="5167"/>
                  <a:pt x="19205" y="4595"/>
                  <a:pt x="18722" y="4110"/>
                </a:cubicBezTo>
                <a:cubicBezTo>
                  <a:pt x="18381" y="3767"/>
                  <a:pt x="18019" y="3450"/>
                  <a:pt x="17621" y="3203"/>
                </a:cubicBezTo>
                <a:cubicBezTo>
                  <a:pt x="17401" y="3071"/>
                  <a:pt x="17188" y="2930"/>
                  <a:pt x="16968" y="2789"/>
                </a:cubicBezTo>
                <a:cubicBezTo>
                  <a:pt x="16868" y="2728"/>
                  <a:pt x="16833" y="2622"/>
                  <a:pt x="16868" y="2516"/>
                </a:cubicBezTo>
                <a:cubicBezTo>
                  <a:pt x="16904" y="2411"/>
                  <a:pt x="16989" y="2367"/>
                  <a:pt x="17088" y="2411"/>
                </a:cubicBezTo>
                <a:cubicBezTo>
                  <a:pt x="17380" y="2552"/>
                  <a:pt x="17671" y="2675"/>
                  <a:pt x="17955" y="2851"/>
                </a:cubicBezTo>
                <a:cubicBezTo>
                  <a:pt x="18516" y="3194"/>
                  <a:pt x="19035" y="3626"/>
                  <a:pt x="19518" y="4137"/>
                </a:cubicBezTo>
                <a:cubicBezTo>
                  <a:pt x="20491" y="5176"/>
                  <a:pt x="21109" y="6479"/>
                  <a:pt x="21386" y="8020"/>
                </a:cubicBezTo>
                <a:cubicBezTo>
                  <a:pt x="21542" y="8874"/>
                  <a:pt x="21521" y="9737"/>
                  <a:pt x="21421" y="10609"/>
                </a:cubicBezTo>
                <a:cubicBezTo>
                  <a:pt x="21258" y="11965"/>
                  <a:pt x="20896" y="13242"/>
                  <a:pt x="20406" y="14474"/>
                </a:cubicBezTo>
                <a:cubicBezTo>
                  <a:pt x="19979" y="15540"/>
                  <a:pt x="19418" y="16500"/>
                  <a:pt x="18722" y="17327"/>
                </a:cubicBezTo>
                <a:cubicBezTo>
                  <a:pt x="17607" y="18657"/>
                  <a:pt x="16314" y="19643"/>
                  <a:pt x="14894" y="20392"/>
                </a:cubicBezTo>
                <a:cubicBezTo>
                  <a:pt x="14006" y="20858"/>
                  <a:pt x="13090" y="21167"/>
                  <a:pt x="12138" y="21360"/>
                </a:cubicBezTo>
                <a:cubicBezTo>
                  <a:pt x="11463" y="21475"/>
                  <a:pt x="10767" y="21554"/>
                  <a:pt x="9993" y="21519"/>
                </a:cubicBezTo>
                <a:close/>
              </a:path>
            </a:pathLst>
          </a:custGeom>
          <a:solidFill>
            <a:srgbClr val="F36F13"/>
          </a:solidFill>
          <a:ln>
            <a:noFill/>
          </a:ln>
        </p:spPr>
        <p:txBody>
          <a:bodyPr spcFirstLastPara="1" wrap="square" lIns="28575" tIns="28575" rIns="28575" bIns="28575" anchor="ctr" anchorCtr="0">
            <a:noAutofit/>
          </a:bodyPr>
          <a:lstStyle/>
          <a:p>
            <a:endParaRPr sz="1350" dirty="0">
              <a:solidFill>
                <a:schemeClr val="dk1"/>
              </a:solidFill>
              <a:latin typeface="Calibri"/>
              <a:ea typeface="Calibri"/>
              <a:cs typeface="Calibri"/>
              <a:sym typeface="Calibri"/>
            </a:endParaRPr>
          </a:p>
        </p:txBody>
      </p:sp>
      <p:sp>
        <p:nvSpPr>
          <p:cNvPr id="15" name="Rectángulo 14"/>
          <p:cNvSpPr/>
          <p:nvPr/>
        </p:nvSpPr>
        <p:spPr>
          <a:xfrm>
            <a:off x="1319258" y="2053890"/>
            <a:ext cx="2427178" cy="1815882"/>
          </a:xfrm>
          <a:prstGeom prst="rect">
            <a:avLst/>
          </a:prstGeom>
        </p:spPr>
        <p:txBody>
          <a:bodyPr wrap="square">
            <a:spAutoFit/>
          </a:bodyPr>
          <a:lstStyle/>
          <a:p>
            <a:r>
              <a:rPr lang="es-ES" sz="1600" b="1" i="1" dirty="0">
                <a:solidFill>
                  <a:srgbClr val="FCCC04"/>
                </a:solidFill>
                <a:latin typeface="Helvetica" panose="020B0604020202020204" pitchFamily="34" charset="0"/>
                <a:cs typeface="Helvetica" panose="020B0604020202020204" pitchFamily="34" charset="0"/>
              </a:rPr>
              <a:t>MIPG: </a:t>
            </a:r>
          </a:p>
          <a:p>
            <a:endParaRPr lang="es-ES" sz="1200" b="1" i="1" dirty="0">
              <a:latin typeface="Helvetica" panose="020B0604020202020204" pitchFamily="34" charset="0"/>
              <a:cs typeface="Helvetica" panose="020B0604020202020204" pitchFamily="34" charset="0"/>
            </a:endParaRPr>
          </a:p>
          <a:p>
            <a:pPr algn="just"/>
            <a:r>
              <a:rPr lang="es-ES" sz="1200" i="1" dirty="0">
                <a:latin typeface="Helvetica" panose="020B0604020202020204" pitchFamily="34" charset="0"/>
                <a:cs typeface="Helvetica" panose="020B0604020202020204" pitchFamily="34" charset="0"/>
              </a:rPr>
              <a:t>La entidad contará con dos usuarios y sus respectivas contraseñas para el ingreso al aplicativo del FURAG, una para el Jefe de Control Interno y otra para el Jefe de Planeación o quienes hagan sus veces.</a:t>
            </a:r>
          </a:p>
        </p:txBody>
      </p:sp>
      <p:sp>
        <p:nvSpPr>
          <p:cNvPr id="17" name="Rectángulo 16"/>
          <p:cNvSpPr/>
          <p:nvPr/>
        </p:nvSpPr>
        <p:spPr>
          <a:xfrm>
            <a:off x="5040612" y="2174227"/>
            <a:ext cx="2844680" cy="2015936"/>
          </a:xfrm>
          <a:prstGeom prst="rect">
            <a:avLst/>
          </a:prstGeom>
        </p:spPr>
        <p:txBody>
          <a:bodyPr wrap="square">
            <a:spAutoFit/>
          </a:bodyPr>
          <a:lstStyle/>
          <a:p>
            <a:r>
              <a:rPr lang="es-ES" sz="1600" b="1" i="1" dirty="0">
                <a:solidFill>
                  <a:srgbClr val="FCCC04"/>
                </a:solidFill>
                <a:latin typeface="Helvetica" panose="020B0604020202020204" pitchFamily="34" charset="0"/>
                <a:cs typeface="Helvetica" panose="020B0604020202020204" pitchFamily="34" charset="0"/>
              </a:rPr>
              <a:t>MECI: </a:t>
            </a:r>
          </a:p>
          <a:p>
            <a:endParaRPr lang="es-ES" sz="1000" b="1" i="1" dirty="0">
              <a:latin typeface="Helvetica" panose="020B0604020202020204" pitchFamily="34" charset="0"/>
              <a:cs typeface="Helvetica" panose="020B0604020202020204" pitchFamily="34" charset="0"/>
            </a:endParaRPr>
          </a:p>
          <a:p>
            <a:pPr algn="just"/>
            <a:r>
              <a:rPr lang="es-ES" sz="1100" i="1" dirty="0">
                <a:latin typeface="Helvetica" panose="020B0604020202020204" pitchFamily="34" charset="0"/>
                <a:cs typeface="Helvetica" panose="020B0604020202020204" pitchFamily="34" charset="0"/>
              </a:rPr>
              <a:t>Las entidades a las que solo les aplica MECI contarán con un usuario y contraseña para el Jefe de Control Interno o quien haga sus veces. A estas entidades se aplican algunas políticas de gestión y desempeño, por lo que el Jefe de Control Interno podrá acudir a los responsables de dichas políticas dentro de la entidad para diligenciar la información correspondiente.</a:t>
            </a:r>
          </a:p>
        </p:txBody>
      </p:sp>
      <p:sp>
        <p:nvSpPr>
          <p:cNvPr id="5" name="Marcador de contenido 4"/>
          <p:cNvSpPr>
            <a:spLocks noGrp="1"/>
          </p:cNvSpPr>
          <p:nvPr>
            <p:ph sz="half" idx="2"/>
          </p:nvPr>
        </p:nvSpPr>
        <p:spPr/>
        <p:txBody>
          <a:bodyPr/>
          <a:lstStyle/>
          <a:p>
            <a:endParaRPr lang="es-CO"/>
          </a:p>
        </p:txBody>
      </p:sp>
      <p:sp>
        <p:nvSpPr>
          <p:cNvPr id="16" name="Google Shape;58;p7"/>
          <p:cNvSpPr txBox="1"/>
          <p:nvPr/>
        </p:nvSpPr>
        <p:spPr>
          <a:xfrm>
            <a:off x="1857970" y="1677225"/>
            <a:ext cx="2126542" cy="376665"/>
          </a:xfrm>
          <a:prstGeom prst="rect">
            <a:avLst/>
          </a:prstGeom>
          <a:noFill/>
          <a:ln>
            <a:noFill/>
          </a:ln>
        </p:spPr>
        <p:txBody>
          <a:bodyPr spcFirstLastPara="1" wrap="square" lIns="0" tIns="34275" rIns="0" bIns="34275" anchor="t" anchorCtr="0">
            <a:noAutofit/>
          </a:bodyPr>
          <a:lstStyle/>
          <a:p>
            <a:pPr algn="ctr"/>
            <a:r>
              <a:rPr lang="es-ES" sz="1400" b="1" dirty="0">
                <a:latin typeface="Helvetica" panose="020B0604020202020204" pitchFamily="34" charset="0"/>
                <a:cs typeface="Helvetica" panose="020B0604020202020204" pitchFamily="34" charset="0"/>
              </a:rPr>
              <a:t>Decreto 1499 de 2017 </a:t>
            </a:r>
          </a:p>
        </p:txBody>
      </p:sp>
      <p:graphicFrame>
        <p:nvGraphicFramePr>
          <p:cNvPr id="20" name="Tabla 19"/>
          <p:cNvGraphicFramePr>
            <a:graphicFrameLocks noGrp="1"/>
          </p:cNvGraphicFramePr>
          <p:nvPr>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Tree>
    <p:extLst>
      <p:ext uri="{BB962C8B-B14F-4D97-AF65-F5344CB8AC3E}">
        <p14:creationId xmlns:p14="http://schemas.microsoft.com/office/powerpoint/2010/main" val="187081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7DD59A1-9EF2-4AE8-BDCC-11215299B9D8}"/>
              </a:ext>
            </a:extLst>
          </p:cNvPr>
          <p:cNvGrpSpPr/>
          <p:nvPr/>
        </p:nvGrpSpPr>
        <p:grpSpPr>
          <a:xfrm>
            <a:off x="6477745" y="1479161"/>
            <a:ext cx="2382752" cy="1876733"/>
            <a:chOff x="8921976" y="2564164"/>
            <a:chExt cx="3075482" cy="6676604"/>
          </a:xfrm>
        </p:grpSpPr>
        <p:sp>
          <p:nvSpPr>
            <p:cNvPr id="14" name="TextBox 13">
              <a:extLst>
                <a:ext uri="{FF2B5EF4-FFF2-40B4-BE49-F238E27FC236}">
                  <a16:creationId xmlns:a16="http://schemas.microsoft.com/office/drawing/2014/main" id="{494702E4-B1A8-43CB-8614-B1B345691C2C}"/>
                </a:ext>
              </a:extLst>
            </p:cNvPr>
            <p:cNvSpPr txBox="1"/>
            <p:nvPr/>
          </p:nvSpPr>
          <p:spPr>
            <a:xfrm>
              <a:off x="8921976" y="2564164"/>
              <a:ext cx="3075481" cy="1970885"/>
            </a:xfrm>
            <a:prstGeom prst="rect">
              <a:avLst/>
            </a:prstGeom>
            <a:noFill/>
          </p:spPr>
          <p:txBody>
            <a:bodyPr wrap="square" lIns="0" rIns="0" rtlCol="0" anchor="b">
              <a:spAutoFit/>
            </a:bodyPr>
            <a:lstStyle/>
            <a:p>
              <a:r>
                <a:rPr lang="es-ES" sz="1500" b="1" noProof="1">
                  <a:solidFill>
                    <a:srgbClr val="245794"/>
                  </a:solidFill>
                  <a:latin typeface="Helvetica" panose="020B0604020202020204" pitchFamily="34" charset="0"/>
                  <a:cs typeface="Helvetica" panose="020B0604020202020204" pitchFamily="34" charset="0"/>
                </a:rPr>
                <a:t>Jefe de Control Interno o quien haga sus veces</a:t>
              </a:r>
            </a:p>
          </p:txBody>
        </p:sp>
        <p:sp>
          <p:nvSpPr>
            <p:cNvPr id="15" name="TextBox 14">
              <a:extLst>
                <a:ext uri="{FF2B5EF4-FFF2-40B4-BE49-F238E27FC236}">
                  <a16:creationId xmlns:a16="http://schemas.microsoft.com/office/drawing/2014/main" id="{2C70B173-7536-4D93-8E29-D9F361FFEEB0}"/>
                </a:ext>
              </a:extLst>
            </p:cNvPr>
            <p:cNvSpPr txBox="1"/>
            <p:nvPr/>
          </p:nvSpPr>
          <p:spPr>
            <a:xfrm>
              <a:off x="8921977" y="4532545"/>
              <a:ext cx="3075481" cy="4708223"/>
            </a:xfrm>
            <a:prstGeom prst="rect">
              <a:avLst/>
            </a:prstGeom>
            <a:noFill/>
          </p:spPr>
          <p:txBody>
            <a:bodyPr wrap="square" lIns="0" rIns="0" rtlCol="0" anchor="t">
              <a:spAutoFit/>
            </a:bodyPr>
            <a:lstStyle/>
            <a:p>
              <a:pPr algn="just"/>
              <a:r>
                <a:rPr lang="es-ES" sz="1000" noProof="1">
                  <a:solidFill>
                    <a:schemeClr val="tx1">
                      <a:lumMod val="65000"/>
                      <a:lumOff val="35000"/>
                    </a:schemeClr>
                  </a:solidFill>
                  <a:latin typeface="Helvetica" panose="020B0604020202020204" pitchFamily="34" charset="0"/>
                  <a:cs typeface="Helvetica" panose="020B0604020202020204" pitchFamily="34" charset="0"/>
                </a:rPr>
                <a:t>Como evaluador independiente de la gestión, diligencia el formulario que analiza la eficiencia y efectividad de la estructura de control de la entidad. </a:t>
              </a:r>
            </a:p>
            <a:p>
              <a:pPr algn="just"/>
              <a:endParaRPr lang="es-ES" sz="1000" noProof="1">
                <a:solidFill>
                  <a:schemeClr val="tx1">
                    <a:lumMod val="65000"/>
                    <a:lumOff val="35000"/>
                  </a:schemeClr>
                </a:solidFill>
                <a:latin typeface="Helvetica" panose="020B0604020202020204" pitchFamily="34" charset="0"/>
                <a:cs typeface="Helvetica" panose="020B0604020202020204" pitchFamily="34" charset="0"/>
              </a:endParaRPr>
            </a:p>
            <a:p>
              <a:pPr algn="just"/>
              <a:r>
                <a:rPr lang="es-ES" sz="1000" noProof="1">
                  <a:solidFill>
                    <a:schemeClr val="tx1">
                      <a:lumMod val="65000"/>
                      <a:lumOff val="35000"/>
                    </a:schemeClr>
                  </a:solidFill>
                  <a:latin typeface="Helvetica" panose="020B0604020202020204" pitchFamily="34" charset="0"/>
                  <a:cs typeface="Helvetica" panose="020B0604020202020204" pitchFamily="34" charset="0"/>
                </a:rPr>
                <a:t>Se analiza la labor que adelanta esta instancia en cumplimiento de sus funciones. </a:t>
              </a:r>
            </a:p>
          </p:txBody>
        </p:sp>
      </p:grpSp>
      <p:grpSp>
        <p:nvGrpSpPr>
          <p:cNvPr id="16" name="Group 15">
            <a:extLst>
              <a:ext uri="{FF2B5EF4-FFF2-40B4-BE49-F238E27FC236}">
                <a16:creationId xmlns:a16="http://schemas.microsoft.com/office/drawing/2014/main" id="{6A9D1D29-FDE9-4140-A4C0-7080D5A92D55}"/>
              </a:ext>
            </a:extLst>
          </p:cNvPr>
          <p:cNvGrpSpPr/>
          <p:nvPr/>
        </p:nvGrpSpPr>
        <p:grpSpPr>
          <a:xfrm>
            <a:off x="125265" y="1481061"/>
            <a:ext cx="2590486" cy="2184480"/>
            <a:chOff x="332936" y="3221554"/>
            <a:chExt cx="2926080" cy="7462148"/>
          </a:xfrm>
        </p:grpSpPr>
        <p:sp>
          <p:nvSpPr>
            <p:cNvPr id="17" name="TextBox 16">
              <a:extLst>
                <a:ext uri="{FF2B5EF4-FFF2-40B4-BE49-F238E27FC236}">
                  <a16:creationId xmlns:a16="http://schemas.microsoft.com/office/drawing/2014/main" id="{B490F995-C409-4142-9617-733E22A734D9}"/>
                </a:ext>
              </a:extLst>
            </p:cNvPr>
            <p:cNvSpPr txBox="1"/>
            <p:nvPr/>
          </p:nvSpPr>
          <p:spPr>
            <a:xfrm>
              <a:off x="332936" y="3221554"/>
              <a:ext cx="2926080" cy="1892448"/>
            </a:xfrm>
            <a:prstGeom prst="rect">
              <a:avLst/>
            </a:prstGeom>
            <a:noFill/>
          </p:spPr>
          <p:txBody>
            <a:bodyPr wrap="square" lIns="0" rIns="0" rtlCol="0" anchor="b">
              <a:spAutoFit/>
            </a:bodyPr>
            <a:lstStyle/>
            <a:p>
              <a:pPr algn="r"/>
              <a:r>
                <a:rPr lang="es-ES" sz="1500" b="1" noProof="1">
                  <a:solidFill>
                    <a:srgbClr val="F36F13"/>
                  </a:solidFill>
                  <a:latin typeface="Helvetica" panose="020B0604020202020204" pitchFamily="34" charset="0"/>
                  <a:cs typeface="Helvetica" panose="020B0604020202020204" pitchFamily="34" charset="0"/>
                </a:rPr>
                <a:t>Jefe de Planeación o quien haga sus veces</a:t>
              </a:r>
            </a:p>
          </p:txBody>
        </p:sp>
        <p:sp>
          <p:nvSpPr>
            <p:cNvPr id="18" name="TextBox 17">
              <a:extLst>
                <a:ext uri="{FF2B5EF4-FFF2-40B4-BE49-F238E27FC236}">
                  <a16:creationId xmlns:a16="http://schemas.microsoft.com/office/drawing/2014/main" id="{DFE80B9D-95D7-4DA5-8814-245D24CDB4A3}"/>
                </a:ext>
              </a:extLst>
            </p:cNvPr>
            <p:cNvSpPr txBox="1"/>
            <p:nvPr/>
          </p:nvSpPr>
          <p:spPr>
            <a:xfrm>
              <a:off x="332936" y="5111495"/>
              <a:ext cx="2926080" cy="5572207"/>
            </a:xfrm>
            <a:prstGeom prst="rect">
              <a:avLst/>
            </a:prstGeom>
            <a:noFill/>
          </p:spPr>
          <p:txBody>
            <a:bodyPr wrap="square" lIns="0" rIns="0" rtlCol="0" anchor="t">
              <a:spAutoFit/>
            </a:bodyPr>
            <a:lstStyle/>
            <a:p>
              <a:pPr algn="just"/>
              <a:r>
                <a:rPr lang="es-ES" sz="1000" noProof="1">
                  <a:solidFill>
                    <a:schemeClr val="tx1">
                      <a:lumMod val="65000"/>
                      <a:lumOff val="35000"/>
                    </a:schemeClr>
                  </a:solidFill>
                  <a:latin typeface="Helvetica" panose="020B0604020202020204" pitchFamily="34" charset="0"/>
                  <a:cs typeface="Helvetica" panose="020B0604020202020204" pitchFamily="34" charset="0"/>
                </a:rPr>
                <a:t>Responsable del diligenciamiento del formulario que evalúa la implementación y avance de las políticas de gestión y desempeño institucional, incluyendo la política de control interno.</a:t>
              </a:r>
            </a:p>
            <a:p>
              <a:pPr algn="just"/>
              <a:endParaRPr lang="es-ES" sz="1000" noProof="1">
                <a:solidFill>
                  <a:schemeClr val="tx1">
                    <a:lumMod val="65000"/>
                    <a:lumOff val="35000"/>
                  </a:schemeClr>
                </a:solidFill>
                <a:latin typeface="Helvetica" panose="020B0604020202020204" pitchFamily="34" charset="0"/>
                <a:cs typeface="Helvetica" panose="020B0604020202020204" pitchFamily="34" charset="0"/>
              </a:endParaRPr>
            </a:p>
            <a:p>
              <a:pPr algn="just"/>
              <a:r>
                <a:rPr lang="es-ES" sz="1000" noProof="1">
                  <a:solidFill>
                    <a:schemeClr val="tx1">
                      <a:lumMod val="65000"/>
                      <a:lumOff val="35000"/>
                    </a:schemeClr>
                  </a:solidFill>
                  <a:latin typeface="Helvetica" panose="020B0604020202020204" pitchFamily="34" charset="0"/>
                  <a:cs typeface="Helvetica" panose="020B0604020202020204" pitchFamily="34" charset="0"/>
                </a:rPr>
                <a:t>Requiere del apoyo de otras instancias internas para su diligenciamiento, lo que exige una coordinación y trabajo en equipo para un diligenciamiento adecuado.</a:t>
              </a:r>
            </a:p>
          </p:txBody>
        </p:sp>
      </p:grpSp>
      <p:grpSp>
        <p:nvGrpSpPr>
          <p:cNvPr id="19" name="Group 18">
            <a:extLst>
              <a:ext uri="{FF2B5EF4-FFF2-40B4-BE49-F238E27FC236}">
                <a16:creationId xmlns:a16="http://schemas.microsoft.com/office/drawing/2014/main" id="{BE542756-E07F-4DA4-A9B0-6E85C914C3F9}"/>
              </a:ext>
            </a:extLst>
          </p:cNvPr>
          <p:cNvGrpSpPr/>
          <p:nvPr/>
        </p:nvGrpSpPr>
        <p:grpSpPr>
          <a:xfrm>
            <a:off x="3160919" y="613642"/>
            <a:ext cx="2815836" cy="480245"/>
            <a:chOff x="8921977" y="1114527"/>
            <a:chExt cx="2932721" cy="1522659"/>
          </a:xfrm>
        </p:grpSpPr>
        <p:sp>
          <p:nvSpPr>
            <p:cNvPr id="20" name="TextBox 19">
              <a:extLst>
                <a:ext uri="{FF2B5EF4-FFF2-40B4-BE49-F238E27FC236}">
                  <a16:creationId xmlns:a16="http://schemas.microsoft.com/office/drawing/2014/main" id="{9D7D4C14-701E-4E18-AB1C-84C9CD7F2A94}"/>
                </a:ext>
              </a:extLst>
            </p:cNvPr>
            <p:cNvSpPr txBox="1"/>
            <p:nvPr/>
          </p:nvSpPr>
          <p:spPr>
            <a:xfrm>
              <a:off x="8928618" y="1114527"/>
              <a:ext cx="2926080" cy="1024623"/>
            </a:xfrm>
            <a:prstGeom prst="rect">
              <a:avLst/>
            </a:prstGeom>
            <a:noFill/>
          </p:spPr>
          <p:txBody>
            <a:bodyPr wrap="square" lIns="0" rIns="0" rtlCol="0" anchor="b">
              <a:spAutoFit/>
            </a:bodyPr>
            <a:lstStyle/>
            <a:p>
              <a:pPr algn="ctr"/>
              <a:r>
                <a:rPr lang="en-US" sz="1500" b="1" noProof="1">
                  <a:solidFill>
                    <a:srgbClr val="FCCC04"/>
                  </a:solidFill>
                  <a:latin typeface="Helvetica" panose="020B0604020202020204" pitchFamily="34" charset="0"/>
                  <a:cs typeface="Helvetica" panose="020B0604020202020204" pitchFamily="34" charset="0"/>
                </a:rPr>
                <a:t>Representante Legal</a:t>
              </a:r>
            </a:p>
          </p:txBody>
        </p:sp>
        <p:sp>
          <p:nvSpPr>
            <p:cNvPr id="21" name="TextBox 20">
              <a:extLst>
                <a:ext uri="{FF2B5EF4-FFF2-40B4-BE49-F238E27FC236}">
                  <a16:creationId xmlns:a16="http://schemas.microsoft.com/office/drawing/2014/main" id="{5D8B005B-F28B-414C-A6DC-3A7932FCB1DB}"/>
                </a:ext>
              </a:extLst>
            </p:cNvPr>
            <p:cNvSpPr txBox="1"/>
            <p:nvPr/>
          </p:nvSpPr>
          <p:spPr>
            <a:xfrm>
              <a:off x="8921977" y="1925881"/>
              <a:ext cx="2926080" cy="711305"/>
            </a:xfrm>
            <a:prstGeom prst="rect">
              <a:avLst/>
            </a:prstGeom>
            <a:noFill/>
          </p:spPr>
          <p:txBody>
            <a:bodyPr wrap="square" lIns="0" rIns="0" rtlCol="0" anchor="t">
              <a:spAutoFit/>
            </a:bodyPr>
            <a:lstStyle/>
            <a:p>
              <a:pPr algn="ctr"/>
              <a:r>
                <a:rPr lang="es-ES" sz="1000" noProof="1">
                  <a:solidFill>
                    <a:schemeClr val="tx1">
                      <a:lumMod val="65000"/>
                      <a:lumOff val="35000"/>
                    </a:schemeClr>
                  </a:solidFill>
                  <a:latin typeface="Helvetica" panose="020B0604020202020204" pitchFamily="34" charset="0"/>
                  <a:cs typeface="Helvetica" panose="020B0604020202020204" pitchFamily="34" charset="0"/>
                </a:rPr>
                <a:t>Principal responsable del reporte de información.</a:t>
              </a:r>
            </a:p>
          </p:txBody>
        </p:sp>
      </p:grpSp>
      <p:grpSp>
        <p:nvGrpSpPr>
          <p:cNvPr id="38" name="Grupo 37"/>
          <p:cNvGrpSpPr/>
          <p:nvPr/>
        </p:nvGrpSpPr>
        <p:grpSpPr>
          <a:xfrm>
            <a:off x="2981794" y="1198179"/>
            <a:ext cx="3094328" cy="2578691"/>
            <a:chOff x="2749881" y="1060407"/>
            <a:chExt cx="3644238" cy="3022686"/>
          </a:xfrm>
        </p:grpSpPr>
        <p:sp>
          <p:nvSpPr>
            <p:cNvPr id="3" name="Shape">
              <a:extLst>
                <a:ext uri="{FF2B5EF4-FFF2-40B4-BE49-F238E27FC236}">
                  <a16:creationId xmlns:a16="http://schemas.microsoft.com/office/drawing/2014/main" id="{71CC6576-792B-433F-BB88-7A76B7C04F14}"/>
                </a:ext>
              </a:extLst>
            </p:cNvPr>
            <p:cNvSpPr/>
            <p:nvPr/>
          </p:nvSpPr>
          <p:spPr>
            <a:xfrm>
              <a:off x="3301502" y="1559476"/>
              <a:ext cx="2541049" cy="2267117"/>
            </a:xfrm>
            <a:custGeom>
              <a:avLst/>
              <a:gdLst/>
              <a:ahLst/>
              <a:cxnLst>
                <a:cxn ang="0">
                  <a:pos x="wd2" y="hd2"/>
                </a:cxn>
                <a:cxn ang="5400000">
                  <a:pos x="wd2" y="hd2"/>
                </a:cxn>
                <a:cxn ang="10800000">
                  <a:pos x="wd2" y="hd2"/>
                </a:cxn>
                <a:cxn ang="16200000">
                  <a:pos x="wd2" y="hd2"/>
                </a:cxn>
              </a:cxnLst>
              <a:rect l="0" t="0" r="r" b="b"/>
              <a:pathLst>
                <a:path w="21413" h="21600" extrusionOk="0">
                  <a:moveTo>
                    <a:pt x="19357" y="21600"/>
                  </a:moveTo>
                  <a:lnTo>
                    <a:pt x="2069" y="21600"/>
                  </a:lnTo>
                  <a:cubicBezTo>
                    <a:pt x="1320" y="21600"/>
                    <a:pt x="655" y="21161"/>
                    <a:pt x="280" y="20424"/>
                  </a:cubicBezTo>
                  <a:cubicBezTo>
                    <a:pt x="-94" y="19688"/>
                    <a:pt x="-94" y="18826"/>
                    <a:pt x="280" y="18089"/>
                  </a:cubicBezTo>
                  <a:lnTo>
                    <a:pt x="8918" y="1176"/>
                  </a:lnTo>
                  <a:cubicBezTo>
                    <a:pt x="9292" y="439"/>
                    <a:pt x="9957" y="0"/>
                    <a:pt x="10706" y="0"/>
                  </a:cubicBezTo>
                  <a:cubicBezTo>
                    <a:pt x="11455" y="0"/>
                    <a:pt x="12120" y="439"/>
                    <a:pt x="12494" y="1176"/>
                  </a:cubicBezTo>
                  <a:lnTo>
                    <a:pt x="21132" y="18089"/>
                  </a:lnTo>
                  <a:cubicBezTo>
                    <a:pt x="21506" y="18826"/>
                    <a:pt x="21506" y="19703"/>
                    <a:pt x="21132" y="20424"/>
                  </a:cubicBezTo>
                  <a:cubicBezTo>
                    <a:pt x="20771" y="21161"/>
                    <a:pt x="20106" y="21600"/>
                    <a:pt x="19357" y="21600"/>
                  </a:cubicBezTo>
                  <a:close/>
                  <a:moveTo>
                    <a:pt x="10720" y="1709"/>
                  </a:moveTo>
                  <a:cubicBezTo>
                    <a:pt x="10623" y="1709"/>
                    <a:pt x="10387" y="1740"/>
                    <a:pt x="10235" y="2022"/>
                  </a:cubicBezTo>
                  <a:lnTo>
                    <a:pt x="1597" y="18935"/>
                  </a:lnTo>
                  <a:cubicBezTo>
                    <a:pt x="1459" y="19217"/>
                    <a:pt x="1556" y="19468"/>
                    <a:pt x="1597" y="19562"/>
                  </a:cubicBezTo>
                  <a:cubicBezTo>
                    <a:pt x="1639" y="19656"/>
                    <a:pt x="1791" y="19876"/>
                    <a:pt x="2083" y="19876"/>
                  </a:cubicBezTo>
                  <a:lnTo>
                    <a:pt x="19357" y="19876"/>
                  </a:lnTo>
                  <a:cubicBezTo>
                    <a:pt x="19648" y="19876"/>
                    <a:pt x="19787" y="19656"/>
                    <a:pt x="19842" y="19562"/>
                  </a:cubicBezTo>
                  <a:cubicBezTo>
                    <a:pt x="19884" y="19468"/>
                    <a:pt x="19981" y="19217"/>
                    <a:pt x="19842" y="18935"/>
                  </a:cubicBezTo>
                  <a:lnTo>
                    <a:pt x="11205" y="2022"/>
                  </a:lnTo>
                  <a:cubicBezTo>
                    <a:pt x="11053" y="1740"/>
                    <a:pt x="10817" y="1709"/>
                    <a:pt x="10720" y="1709"/>
                  </a:cubicBezTo>
                  <a:close/>
                </a:path>
              </a:pathLst>
            </a:custGeom>
            <a:solidFill>
              <a:schemeClr val="bg1">
                <a:lumMod val="85000"/>
              </a:schemeClr>
            </a:solidFill>
            <a:ln w="12700">
              <a:miter lim="400000"/>
            </a:ln>
          </p:spPr>
          <p:txBody>
            <a:bodyPr lIns="21431" tIns="21431" rIns="21431" bIns="21431" anchor="ctr"/>
            <a:lstStyle/>
            <a:p>
              <a:pPr>
                <a:defRPr sz="3000">
                  <a:solidFill>
                    <a:srgbClr val="FFFFFF"/>
                  </a:solidFill>
                  <a:effectLst>
                    <a:outerShdw blurRad="38100" dist="12700" dir="5400000" rotWithShape="0">
                      <a:srgbClr val="000000">
                        <a:alpha val="50000"/>
                      </a:srgbClr>
                    </a:outerShdw>
                  </a:effectLst>
                </a:defRPr>
              </a:pPr>
              <a:endParaRPr sz="1688">
                <a:latin typeface="Helvetica" panose="020B0604020202020204" pitchFamily="34" charset="0"/>
                <a:cs typeface="Helvetica" panose="020B0604020202020204" pitchFamily="34" charset="0"/>
              </a:endParaRPr>
            </a:p>
          </p:txBody>
        </p:sp>
        <p:sp>
          <p:nvSpPr>
            <p:cNvPr id="4" name="Shape">
              <a:extLst>
                <a:ext uri="{FF2B5EF4-FFF2-40B4-BE49-F238E27FC236}">
                  <a16:creationId xmlns:a16="http://schemas.microsoft.com/office/drawing/2014/main" id="{41DC6A1D-75E4-4C08-AD7D-F9350E4FDA68}"/>
                </a:ext>
              </a:extLst>
            </p:cNvPr>
            <p:cNvSpPr/>
            <p:nvPr/>
          </p:nvSpPr>
          <p:spPr>
            <a:xfrm>
              <a:off x="4033154" y="1060407"/>
              <a:ext cx="1394585" cy="2232978"/>
            </a:xfrm>
            <a:custGeom>
              <a:avLst/>
              <a:gdLst/>
              <a:ahLst/>
              <a:cxnLst>
                <a:cxn ang="0">
                  <a:pos x="wd2" y="hd2"/>
                </a:cxn>
                <a:cxn ang="5400000">
                  <a:pos x="wd2" y="hd2"/>
                </a:cxn>
                <a:cxn ang="10800000">
                  <a:pos x="wd2" y="hd2"/>
                </a:cxn>
                <a:cxn ang="16200000">
                  <a:pos x="wd2" y="hd2"/>
                </a:cxn>
              </a:cxnLst>
              <a:rect l="0" t="0" r="r" b="b"/>
              <a:pathLst>
                <a:path w="21021" h="21352" extrusionOk="0">
                  <a:moveTo>
                    <a:pt x="19111" y="17718"/>
                  </a:moveTo>
                  <a:lnTo>
                    <a:pt x="11374" y="9223"/>
                  </a:lnTo>
                  <a:lnTo>
                    <a:pt x="13705" y="9223"/>
                  </a:lnTo>
                  <a:cubicBezTo>
                    <a:pt x="15516" y="9223"/>
                    <a:pt x="16632" y="7980"/>
                    <a:pt x="15739" y="6989"/>
                  </a:cubicBezTo>
                  <a:lnTo>
                    <a:pt x="10060" y="743"/>
                  </a:lnTo>
                  <a:cubicBezTo>
                    <a:pt x="9167" y="-248"/>
                    <a:pt x="6886" y="-248"/>
                    <a:pt x="5993" y="743"/>
                  </a:cubicBezTo>
                  <a:lnTo>
                    <a:pt x="314" y="6989"/>
                  </a:lnTo>
                  <a:cubicBezTo>
                    <a:pt x="-579" y="7980"/>
                    <a:pt x="537" y="9223"/>
                    <a:pt x="2347" y="9223"/>
                  </a:cubicBezTo>
                  <a:lnTo>
                    <a:pt x="8274" y="9223"/>
                  </a:lnTo>
                  <a:lnTo>
                    <a:pt x="16780" y="18567"/>
                  </a:lnTo>
                  <a:lnTo>
                    <a:pt x="14821" y="19291"/>
                  </a:lnTo>
                  <a:lnTo>
                    <a:pt x="20823" y="21352"/>
                  </a:lnTo>
                  <a:lnTo>
                    <a:pt x="21021" y="17026"/>
                  </a:lnTo>
                  <a:lnTo>
                    <a:pt x="19111" y="17718"/>
                  </a:lnTo>
                  <a:close/>
                </a:path>
              </a:pathLst>
            </a:custGeom>
            <a:solidFill>
              <a:srgbClr val="FCCC04"/>
            </a:solidFill>
            <a:ln w="12700">
              <a:miter lim="400000"/>
            </a:ln>
          </p:spPr>
          <p:txBody>
            <a:bodyPr lIns="21431" tIns="21431" rIns="21431" bIns="21431" anchor="ctr"/>
            <a:lstStyle/>
            <a:p>
              <a:pPr>
                <a:defRPr sz="3000">
                  <a:solidFill>
                    <a:srgbClr val="FFFFFF"/>
                  </a:solidFill>
                  <a:effectLst>
                    <a:outerShdw blurRad="38100" dist="12700" dir="5400000" rotWithShape="0">
                      <a:srgbClr val="000000">
                        <a:alpha val="50000"/>
                      </a:srgbClr>
                    </a:outerShdw>
                  </a:effectLst>
                </a:defRPr>
              </a:pPr>
              <a:endParaRPr sz="1688">
                <a:latin typeface="Helvetica" panose="020B0604020202020204" pitchFamily="34" charset="0"/>
                <a:cs typeface="Helvetica" panose="020B0604020202020204" pitchFamily="34" charset="0"/>
              </a:endParaRPr>
            </a:p>
          </p:txBody>
        </p:sp>
        <p:sp>
          <p:nvSpPr>
            <p:cNvPr id="6" name="Shape">
              <a:extLst>
                <a:ext uri="{FF2B5EF4-FFF2-40B4-BE49-F238E27FC236}">
                  <a16:creationId xmlns:a16="http://schemas.microsoft.com/office/drawing/2014/main" id="{2FF44571-5473-4540-9A51-6B9DE6AD2E20}"/>
                </a:ext>
              </a:extLst>
            </p:cNvPr>
            <p:cNvSpPr/>
            <p:nvPr/>
          </p:nvSpPr>
          <p:spPr>
            <a:xfrm>
              <a:off x="2749881" y="2197669"/>
              <a:ext cx="1628206" cy="1885424"/>
            </a:xfrm>
            <a:custGeom>
              <a:avLst/>
              <a:gdLst/>
              <a:ahLst/>
              <a:cxnLst>
                <a:cxn ang="0">
                  <a:pos x="wd2" y="hd2"/>
                </a:cxn>
                <a:cxn ang="5400000">
                  <a:pos x="wd2" y="hd2"/>
                </a:cxn>
                <a:cxn ang="10800000">
                  <a:pos x="wd2" y="hd2"/>
                </a:cxn>
                <a:cxn ang="16200000">
                  <a:pos x="wd2" y="hd2"/>
                </a:cxn>
              </a:cxnLst>
              <a:rect l="0" t="0" r="r" b="b"/>
              <a:pathLst>
                <a:path w="21102" h="21600" extrusionOk="0">
                  <a:moveTo>
                    <a:pt x="21102" y="5183"/>
                  </a:moveTo>
                  <a:lnTo>
                    <a:pt x="21059" y="0"/>
                  </a:lnTo>
                  <a:lnTo>
                    <a:pt x="15857" y="2375"/>
                  </a:lnTo>
                  <a:lnTo>
                    <a:pt x="17498" y="3261"/>
                  </a:lnTo>
                  <a:lnTo>
                    <a:pt x="10398" y="14117"/>
                  </a:lnTo>
                  <a:lnTo>
                    <a:pt x="8649" y="11441"/>
                  </a:lnTo>
                  <a:cubicBezTo>
                    <a:pt x="7882" y="10253"/>
                    <a:pt x="5920" y="10253"/>
                    <a:pt x="5153" y="11441"/>
                  </a:cubicBezTo>
                  <a:lnTo>
                    <a:pt x="270" y="18924"/>
                  </a:lnTo>
                  <a:cubicBezTo>
                    <a:pt x="-498" y="20111"/>
                    <a:pt x="462" y="21600"/>
                    <a:pt x="2018" y="21600"/>
                  </a:cubicBezTo>
                  <a:lnTo>
                    <a:pt x="11805" y="21600"/>
                  </a:lnTo>
                  <a:cubicBezTo>
                    <a:pt x="13362" y="21600"/>
                    <a:pt x="14321" y="20111"/>
                    <a:pt x="13554" y="18924"/>
                  </a:cubicBezTo>
                  <a:lnTo>
                    <a:pt x="11763" y="16172"/>
                  </a:lnTo>
                  <a:lnTo>
                    <a:pt x="19503" y="4316"/>
                  </a:lnTo>
                  <a:lnTo>
                    <a:pt x="21102" y="5183"/>
                  </a:lnTo>
                  <a:close/>
                </a:path>
              </a:pathLst>
            </a:custGeom>
            <a:solidFill>
              <a:srgbClr val="F36F13"/>
            </a:solidFill>
            <a:ln w="12700">
              <a:miter lim="400000"/>
            </a:ln>
          </p:spPr>
          <p:txBody>
            <a:bodyPr lIns="21431" tIns="21431" rIns="21431" bIns="21431" anchor="ctr"/>
            <a:lstStyle/>
            <a:p>
              <a:pPr>
                <a:defRPr sz="3000">
                  <a:solidFill>
                    <a:srgbClr val="FFFFFF"/>
                  </a:solidFill>
                  <a:effectLst>
                    <a:outerShdw blurRad="38100" dist="12700" dir="5400000" rotWithShape="0">
                      <a:srgbClr val="000000">
                        <a:alpha val="50000"/>
                      </a:srgbClr>
                    </a:outerShdw>
                  </a:effectLst>
                </a:defRPr>
              </a:pPr>
              <a:endParaRPr sz="1688">
                <a:latin typeface="Helvetica" panose="020B0604020202020204" pitchFamily="34" charset="0"/>
                <a:cs typeface="Helvetica" panose="020B0604020202020204" pitchFamily="34" charset="0"/>
              </a:endParaRPr>
            </a:p>
          </p:txBody>
        </p:sp>
        <p:pic>
          <p:nvPicPr>
            <p:cNvPr id="11" name="Graphic 10" descr="Lightbulb with solid fill">
              <a:extLst>
                <a:ext uri="{FF2B5EF4-FFF2-40B4-BE49-F238E27FC236}">
                  <a16:creationId xmlns:a16="http://schemas.microsoft.com/office/drawing/2014/main" id="{21D11068-2E41-497A-B2B1-B7FE128827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74243" y="1336811"/>
              <a:ext cx="582815" cy="582816"/>
            </a:xfrm>
            <a:prstGeom prst="rect">
              <a:avLst/>
            </a:prstGeom>
            <a:effectLst>
              <a:outerShdw blurRad="50800" dist="38100" dir="2700000" algn="tl" rotWithShape="0">
                <a:prstClr val="black">
                  <a:alpha val="40000"/>
                </a:prstClr>
              </a:outerShdw>
            </a:effectLst>
          </p:spPr>
        </p:pic>
        <p:pic>
          <p:nvPicPr>
            <p:cNvPr id="12" name="Graphic 11" descr="Research with solid fill">
              <a:extLst>
                <a:ext uri="{FF2B5EF4-FFF2-40B4-BE49-F238E27FC236}">
                  <a16:creationId xmlns:a16="http://schemas.microsoft.com/office/drawing/2014/main" id="{44D800EE-84E8-495A-976E-784DD2CAD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91778" y="3394976"/>
              <a:ext cx="582815" cy="582816"/>
            </a:xfrm>
            <a:prstGeom prst="rect">
              <a:avLst/>
            </a:prstGeom>
            <a:effectLst>
              <a:outerShdw blurRad="50800" dist="38100" dir="2700000" algn="tl" rotWithShape="0">
                <a:prstClr val="black">
                  <a:alpha val="40000"/>
                </a:prstClr>
              </a:outerShdw>
            </a:effectLst>
          </p:spPr>
        </p:pic>
        <p:sp>
          <p:nvSpPr>
            <p:cNvPr id="25" name="Freeform: Shape 24">
              <a:extLst>
                <a:ext uri="{FF2B5EF4-FFF2-40B4-BE49-F238E27FC236}">
                  <a16:creationId xmlns:a16="http://schemas.microsoft.com/office/drawing/2014/main" id="{760FC730-C29A-405E-9CA4-F75CEFB0F75B}"/>
                </a:ext>
              </a:extLst>
            </p:cNvPr>
            <p:cNvSpPr/>
            <p:nvPr/>
          </p:nvSpPr>
          <p:spPr>
            <a:xfrm>
              <a:off x="3774499" y="3116946"/>
              <a:ext cx="2619620" cy="966146"/>
            </a:xfrm>
            <a:custGeom>
              <a:avLst/>
              <a:gdLst>
                <a:gd name="connsiteX0" fmla="*/ 2891825 w 3630781"/>
                <a:gd name="connsiteY0" fmla="*/ 0 h 1339074"/>
                <a:gd name="connsiteX1" fmla="*/ 3078804 w 3630781"/>
                <a:gd name="connsiteY1" fmla="*/ 107756 h 1339074"/>
                <a:gd name="connsiteX2" fmla="*/ 3600943 w 3630781"/>
                <a:gd name="connsiteY2" fmla="*/ 1013023 h 1339074"/>
                <a:gd name="connsiteX3" fmla="*/ 3413964 w 3630781"/>
                <a:gd name="connsiteY3" fmla="*/ 1339074 h 1339074"/>
                <a:gd name="connsiteX4" fmla="*/ 2367463 w 3630781"/>
                <a:gd name="connsiteY4" fmla="*/ 1339074 h 1339074"/>
                <a:gd name="connsiteX5" fmla="*/ 2180484 w 3630781"/>
                <a:gd name="connsiteY5" fmla="*/ 1015251 h 1339074"/>
                <a:gd name="connsiteX6" fmla="*/ 2341037 w 3630781"/>
                <a:gd name="connsiteY6" fmla="*/ 737388 h 1339074"/>
                <a:gd name="connsiteX7" fmla="*/ 533591 w 3630781"/>
                <a:gd name="connsiteY7" fmla="*/ 737388 h 1339074"/>
                <a:gd name="connsiteX8" fmla="*/ 533591 w 3630781"/>
                <a:gd name="connsiteY8" fmla="*/ 940327 h 1339074"/>
                <a:gd name="connsiteX9" fmla="*/ 0 w 3630781"/>
                <a:gd name="connsiteY9" fmla="*/ 611984 h 1339074"/>
                <a:gd name="connsiteX10" fmla="*/ 533591 w 3630781"/>
                <a:gd name="connsiteY10" fmla="*/ 283641 h 1339074"/>
                <a:gd name="connsiteX11" fmla="*/ 533591 w 3630781"/>
                <a:gd name="connsiteY11" fmla="*/ 486580 h 1339074"/>
                <a:gd name="connsiteX12" fmla="*/ 2485957 w 3630781"/>
                <a:gd name="connsiteY12" fmla="*/ 486580 h 1339074"/>
                <a:gd name="connsiteX13" fmla="*/ 2704846 w 3630781"/>
                <a:gd name="connsiteY13" fmla="*/ 107756 h 1339074"/>
                <a:gd name="connsiteX14" fmla="*/ 2891825 w 3630781"/>
                <a:gd name="connsiteY14" fmla="*/ 0 h 133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30781" h="1339074">
                  <a:moveTo>
                    <a:pt x="2891825" y="0"/>
                  </a:moveTo>
                  <a:cubicBezTo>
                    <a:pt x="2964805" y="0"/>
                    <a:pt x="3037785" y="35919"/>
                    <a:pt x="3078804" y="107756"/>
                  </a:cubicBezTo>
                  <a:lnTo>
                    <a:pt x="3600943" y="1013023"/>
                  </a:lnTo>
                  <a:cubicBezTo>
                    <a:pt x="3685374" y="1158925"/>
                    <a:pt x="3580434" y="1339074"/>
                    <a:pt x="3413964" y="1339074"/>
                  </a:cubicBezTo>
                  <a:lnTo>
                    <a:pt x="2367463" y="1339074"/>
                  </a:lnTo>
                  <a:cubicBezTo>
                    <a:pt x="2200994" y="1339074"/>
                    <a:pt x="2098275" y="1158925"/>
                    <a:pt x="2180484" y="1015251"/>
                  </a:cubicBezTo>
                  <a:lnTo>
                    <a:pt x="2341037" y="737388"/>
                  </a:lnTo>
                  <a:lnTo>
                    <a:pt x="533591" y="737388"/>
                  </a:lnTo>
                  <a:lnTo>
                    <a:pt x="533591" y="940327"/>
                  </a:lnTo>
                  <a:lnTo>
                    <a:pt x="0" y="611984"/>
                  </a:lnTo>
                  <a:lnTo>
                    <a:pt x="533591" y="283641"/>
                  </a:lnTo>
                  <a:lnTo>
                    <a:pt x="533591" y="486580"/>
                  </a:lnTo>
                  <a:lnTo>
                    <a:pt x="2485957" y="486580"/>
                  </a:lnTo>
                  <a:lnTo>
                    <a:pt x="2704846" y="107756"/>
                  </a:lnTo>
                  <a:cubicBezTo>
                    <a:pt x="2745865" y="35919"/>
                    <a:pt x="2818845" y="0"/>
                    <a:pt x="2891825" y="0"/>
                  </a:cubicBezTo>
                  <a:close/>
                </a:path>
              </a:pathLst>
            </a:custGeom>
            <a:solidFill>
              <a:srgbClr val="245794"/>
            </a:solidFill>
            <a:ln w="12700">
              <a:miter lim="400000"/>
            </a:ln>
          </p:spPr>
          <p:txBody>
            <a:bodyPr wrap="square" lIns="21431" tIns="21431" rIns="21431" bIns="21431" anchor="ctr">
              <a:noAutofit/>
            </a:bodyPr>
            <a:lstStyle/>
            <a:p>
              <a:pPr>
                <a:defRPr sz="3000">
                  <a:solidFill>
                    <a:srgbClr val="FFFFFF"/>
                  </a:solidFill>
                  <a:effectLst>
                    <a:outerShdw blurRad="38100" dist="12700" dir="5400000" rotWithShape="0">
                      <a:srgbClr val="000000">
                        <a:alpha val="50000"/>
                      </a:srgbClr>
                    </a:outerShdw>
                  </a:effectLst>
                </a:defRPr>
              </a:pPr>
              <a:endParaRPr sz="1688">
                <a:latin typeface="Helvetica" panose="020B0604020202020204" pitchFamily="34" charset="0"/>
                <a:cs typeface="Helvetica" panose="020B0604020202020204" pitchFamily="34" charset="0"/>
              </a:endParaRPr>
            </a:p>
          </p:txBody>
        </p:sp>
        <p:pic>
          <p:nvPicPr>
            <p:cNvPr id="26" name="Graphic 25" descr="Hourglass 30% with solid fill">
              <a:extLst>
                <a:ext uri="{FF2B5EF4-FFF2-40B4-BE49-F238E27FC236}">
                  <a16:creationId xmlns:a16="http://schemas.microsoft.com/office/drawing/2014/main" id="{0FF92C0D-D518-40F4-8144-851DF085FA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569085" y="3394170"/>
              <a:ext cx="582815" cy="582816"/>
            </a:xfrm>
            <a:prstGeom prst="rect">
              <a:avLst/>
            </a:prstGeom>
            <a:effectLst>
              <a:outerShdw blurRad="50800" dist="38100" dir="2700000" algn="tl" rotWithShape="0">
                <a:prstClr val="black">
                  <a:alpha val="40000"/>
                </a:prstClr>
              </a:outerShdw>
            </a:effectLst>
          </p:spPr>
        </p:pic>
      </p:grpSp>
      <p:graphicFrame>
        <p:nvGraphicFramePr>
          <p:cNvPr id="27" name="Tabla 26"/>
          <p:cNvGraphicFramePr>
            <a:graphicFrameLocks noGrp="1"/>
          </p:cNvGraphicFramePr>
          <p:nvPr>
            <p:extLst>
              <p:ext uri="{D42A27DB-BD31-4B8C-83A1-F6EECF244321}">
                <p14:modId xmlns:p14="http://schemas.microsoft.com/office/powerpoint/2010/main" val="2274290481"/>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7" name="Título 6"/>
          <p:cNvSpPr>
            <a:spLocks noGrp="1"/>
          </p:cNvSpPr>
          <p:nvPr>
            <p:ph type="title"/>
          </p:nvPr>
        </p:nvSpPr>
        <p:spPr/>
        <p:txBody>
          <a:bodyPr/>
          <a:lstStyle/>
          <a:p>
            <a:r>
              <a:rPr lang="es-CO" dirty="0"/>
              <a:t>Responsables del reporte</a:t>
            </a:r>
          </a:p>
        </p:txBody>
      </p:sp>
      <p:sp>
        <p:nvSpPr>
          <p:cNvPr id="8" name="Marcador de contenido 7"/>
          <p:cNvSpPr>
            <a:spLocks noGrp="1"/>
          </p:cNvSpPr>
          <p:nvPr>
            <p:ph sz="half" idx="2"/>
          </p:nvPr>
        </p:nvSpPr>
        <p:spPr/>
        <p:txBody>
          <a:bodyPr/>
          <a:lstStyle/>
          <a:p>
            <a:endParaRPr lang="es-CO"/>
          </a:p>
        </p:txBody>
      </p:sp>
      <p:sp>
        <p:nvSpPr>
          <p:cNvPr id="9" name="Rectángulo 8"/>
          <p:cNvSpPr/>
          <p:nvPr/>
        </p:nvSpPr>
        <p:spPr>
          <a:xfrm>
            <a:off x="1542508" y="4189950"/>
            <a:ext cx="6456985" cy="600164"/>
          </a:xfrm>
          <a:prstGeom prst="rect">
            <a:avLst/>
          </a:prstGeom>
          <a:gradFill flip="none" rotWithShape="1">
            <a:gsLst>
              <a:gs pos="0">
                <a:srgbClr val="558ED5">
                  <a:tint val="66000"/>
                  <a:satMod val="160000"/>
                </a:srgbClr>
              </a:gs>
              <a:gs pos="50000">
                <a:srgbClr val="558ED5">
                  <a:tint val="44500"/>
                  <a:satMod val="160000"/>
                </a:srgbClr>
              </a:gs>
              <a:gs pos="100000">
                <a:srgbClr val="558ED5">
                  <a:tint val="23500"/>
                  <a:satMod val="160000"/>
                </a:srgbClr>
              </a:gs>
            </a:gsLst>
            <a:path path="circle">
              <a:fillToRect l="50000" t="50000" r="50000" b="50000"/>
            </a:path>
            <a:tileRect/>
          </a:gradFill>
        </p:spPr>
        <p:txBody>
          <a:bodyPr wrap="square">
            <a:spAutoFit/>
          </a:bodyPr>
          <a:lstStyle/>
          <a:p>
            <a:pPr algn="ctr" defTabSz="914356">
              <a:buClr>
                <a:srgbClr val="000000"/>
              </a:buClr>
              <a:defRPr/>
            </a:pPr>
            <a:r>
              <a:rPr lang="es-ES" sz="1100" i="1" kern="0" dirty="0">
                <a:solidFill>
                  <a:srgbClr val="000000"/>
                </a:solidFill>
                <a:latin typeface="Helvetica" panose="020B0604020202020204" pitchFamily="34" charset="0"/>
                <a:ea typeface="Roboto"/>
                <a:cs typeface="Helvetica" panose="020B0604020202020204" pitchFamily="34" charset="0"/>
                <a:sym typeface="Roboto"/>
              </a:rPr>
              <a:t>Dada la integralidad de la evaluación, es necesaria una articulación entre ambas instancias, ya que el incumplimiento o diligenciamiento incompleto de alguno de los formularios afectará los resultados de la entidad.</a:t>
            </a:r>
          </a:p>
        </p:txBody>
      </p:sp>
      <p:cxnSp>
        <p:nvCxnSpPr>
          <p:cNvPr id="28" name="Conector angular 27"/>
          <p:cNvCxnSpPr>
            <a:stCxn id="18" idx="2"/>
            <a:endCxn id="9" idx="1"/>
          </p:cNvCxnSpPr>
          <p:nvPr/>
        </p:nvCxnSpPr>
        <p:spPr>
          <a:xfrm rot="16200000" flipH="1">
            <a:off x="1069263" y="4016786"/>
            <a:ext cx="824491" cy="122000"/>
          </a:xfrm>
          <a:prstGeom prst="bentConnector2">
            <a:avLst/>
          </a:prstGeom>
          <a:ln/>
        </p:spPr>
        <p:style>
          <a:lnRef idx="2">
            <a:schemeClr val="accent1"/>
          </a:lnRef>
          <a:fillRef idx="0">
            <a:schemeClr val="accent1"/>
          </a:fillRef>
          <a:effectRef idx="1">
            <a:schemeClr val="accent1"/>
          </a:effectRef>
          <a:fontRef idx="minor">
            <a:schemeClr val="tx1"/>
          </a:fontRef>
        </p:style>
      </p:cxnSp>
      <p:cxnSp>
        <p:nvCxnSpPr>
          <p:cNvPr id="30" name="Conector angular 29"/>
          <p:cNvCxnSpPr>
            <a:stCxn id="15" idx="2"/>
            <a:endCxn id="9" idx="3"/>
          </p:cNvCxnSpPr>
          <p:nvPr/>
        </p:nvCxnSpPr>
        <p:spPr>
          <a:xfrm rot="16200000" flipH="1">
            <a:off x="7267238" y="3757777"/>
            <a:ext cx="1134138" cy="330371"/>
          </a:xfrm>
          <a:prstGeom prst="bentConnector4">
            <a:avLst>
              <a:gd name="adj1" fmla="val 35017"/>
              <a:gd name="adj2" fmla="val 151027"/>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5564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p:txBody>
          <a:bodyPr/>
          <a:lstStyle/>
          <a:p>
            <a:r>
              <a:rPr lang="en-US" dirty="0" smtClean="0"/>
              <a:t>FURAG</a:t>
            </a:r>
            <a:endParaRPr lang="en-US" dirty="0"/>
          </a:p>
        </p:txBody>
      </p:sp>
      <p:sp>
        <p:nvSpPr>
          <p:cNvPr id="12" name="Marcador de contenido 11"/>
          <p:cNvSpPr>
            <a:spLocks noGrp="1"/>
          </p:cNvSpPr>
          <p:nvPr>
            <p:ph sz="half" idx="2"/>
          </p:nvPr>
        </p:nvSpPr>
        <p:spPr/>
        <p:txBody>
          <a:bodyPr/>
          <a:lstStyle/>
          <a:p>
            <a:endParaRPr lang="es-CO"/>
          </a:p>
        </p:txBody>
      </p:sp>
      <p:sp>
        <p:nvSpPr>
          <p:cNvPr id="4" name="Shape">
            <a:extLst>
              <a:ext uri="{FF2B5EF4-FFF2-40B4-BE49-F238E27FC236}">
                <a16:creationId xmlns:a16="http://schemas.microsoft.com/office/drawing/2014/main" id="{851252A9-86B9-5C28-FF61-0CAF53C16648}"/>
              </a:ext>
            </a:extLst>
          </p:cNvPr>
          <p:cNvSpPr/>
          <p:nvPr/>
        </p:nvSpPr>
        <p:spPr>
          <a:xfrm>
            <a:off x="1765207" y="1063038"/>
            <a:ext cx="3748654" cy="11384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897" y="10800"/>
                </a:lnTo>
                <a:lnTo>
                  <a:pt x="0" y="0"/>
                </a:lnTo>
                <a:lnTo>
                  <a:pt x="17810" y="0"/>
                </a:lnTo>
                <a:close/>
              </a:path>
            </a:pathLst>
          </a:custGeom>
          <a:solidFill>
            <a:srgbClr val="FCCC04"/>
          </a:solidFill>
          <a:ln w="12700">
            <a:miter lim="400000"/>
          </a:ln>
        </p:spPr>
        <p:txBody>
          <a:bodyPr lIns="28575" tIns="28575" rIns="28575" bIns="28575" anchor="ctr"/>
          <a:lstStyle/>
          <a:p>
            <a:pPr>
              <a:defRPr sz="3000">
                <a:solidFill>
                  <a:srgbClr val="FFFFFF"/>
                </a:solidFill>
              </a:defRPr>
            </a:pPr>
            <a:endParaRPr sz="2250">
              <a:latin typeface="Helvetica" panose="020B0604020202020204" pitchFamily="34" charset="0"/>
              <a:cs typeface="Helvetica" panose="020B0604020202020204" pitchFamily="34" charset="0"/>
            </a:endParaRPr>
          </a:p>
        </p:txBody>
      </p:sp>
      <p:sp>
        <p:nvSpPr>
          <p:cNvPr id="6" name="Shape">
            <a:extLst>
              <a:ext uri="{FF2B5EF4-FFF2-40B4-BE49-F238E27FC236}">
                <a16:creationId xmlns:a16="http://schemas.microsoft.com/office/drawing/2014/main" id="{7F5059F8-EE5D-8A3E-94EC-CA67973F922F}"/>
              </a:ext>
            </a:extLst>
          </p:cNvPr>
          <p:cNvSpPr/>
          <p:nvPr/>
        </p:nvSpPr>
        <p:spPr>
          <a:xfrm>
            <a:off x="2411433" y="2278818"/>
            <a:ext cx="3474281" cy="1139657"/>
          </a:xfrm>
          <a:custGeom>
            <a:avLst/>
            <a:gdLst/>
            <a:ahLst/>
            <a:cxnLst>
              <a:cxn ang="0">
                <a:pos x="wd2" y="hd2"/>
              </a:cxn>
              <a:cxn ang="5400000">
                <a:pos x="wd2" y="hd2"/>
              </a:cxn>
              <a:cxn ang="10800000">
                <a:pos x="wd2" y="hd2"/>
              </a:cxn>
              <a:cxn ang="16200000">
                <a:pos x="wd2" y="hd2"/>
              </a:cxn>
            </a:cxnLst>
            <a:rect l="0" t="0" r="r" b="b"/>
            <a:pathLst>
              <a:path w="21600" h="21600" extrusionOk="0">
                <a:moveTo>
                  <a:pt x="21600" y="10764"/>
                </a:moveTo>
                <a:lnTo>
                  <a:pt x="19550" y="21600"/>
                </a:lnTo>
                <a:lnTo>
                  <a:pt x="0" y="21600"/>
                </a:lnTo>
                <a:lnTo>
                  <a:pt x="2046" y="10795"/>
                </a:lnTo>
                <a:lnTo>
                  <a:pt x="0" y="0"/>
                </a:lnTo>
                <a:lnTo>
                  <a:pt x="19564" y="0"/>
                </a:lnTo>
                <a:close/>
              </a:path>
            </a:pathLst>
          </a:custGeom>
          <a:solidFill>
            <a:srgbClr val="F79646"/>
          </a:solidFill>
          <a:ln w="12700">
            <a:miter lim="400000"/>
          </a:ln>
        </p:spPr>
        <p:txBody>
          <a:bodyPr lIns="28575" tIns="28575" rIns="28575" bIns="28575" anchor="ctr"/>
          <a:lstStyle/>
          <a:p>
            <a:pPr>
              <a:defRPr sz="3000">
                <a:solidFill>
                  <a:srgbClr val="FFFFFF"/>
                </a:solidFill>
              </a:defRPr>
            </a:pPr>
            <a:endParaRPr sz="2250">
              <a:latin typeface="Helvetica" panose="020B0604020202020204" pitchFamily="34" charset="0"/>
              <a:cs typeface="Helvetica" panose="020B0604020202020204" pitchFamily="34" charset="0"/>
            </a:endParaRPr>
          </a:p>
        </p:txBody>
      </p:sp>
      <p:sp>
        <p:nvSpPr>
          <p:cNvPr id="8" name="Shape">
            <a:extLst>
              <a:ext uri="{FF2B5EF4-FFF2-40B4-BE49-F238E27FC236}">
                <a16:creationId xmlns:a16="http://schemas.microsoft.com/office/drawing/2014/main" id="{6BBD63D1-8FD5-5CD2-5515-E3E2040D3729}"/>
              </a:ext>
            </a:extLst>
          </p:cNvPr>
          <p:cNvSpPr/>
          <p:nvPr/>
        </p:nvSpPr>
        <p:spPr>
          <a:xfrm>
            <a:off x="1765207" y="3483645"/>
            <a:ext cx="3751940" cy="11391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810" y="21600"/>
                </a:lnTo>
                <a:lnTo>
                  <a:pt x="0" y="21600"/>
                </a:lnTo>
                <a:lnTo>
                  <a:pt x="1895" y="10800"/>
                </a:lnTo>
                <a:lnTo>
                  <a:pt x="0" y="0"/>
                </a:lnTo>
                <a:close/>
              </a:path>
            </a:pathLst>
          </a:custGeom>
          <a:solidFill>
            <a:srgbClr val="558ED5"/>
          </a:solidFill>
          <a:ln w="12700">
            <a:miter lim="400000"/>
          </a:ln>
        </p:spPr>
        <p:txBody>
          <a:bodyPr lIns="28575" tIns="28575" rIns="28575" bIns="28575" anchor="ctr"/>
          <a:lstStyle/>
          <a:p>
            <a:pPr>
              <a:defRPr sz="3000">
                <a:solidFill>
                  <a:srgbClr val="FFFFFF"/>
                </a:solidFill>
              </a:defRPr>
            </a:pPr>
            <a:endParaRPr sz="2250">
              <a:latin typeface="Helvetica" panose="020B0604020202020204" pitchFamily="34" charset="0"/>
              <a:cs typeface="Helvetica" panose="020B0604020202020204" pitchFamily="34" charset="0"/>
            </a:endParaRPr>
          </a:p>
        </p:txBody>
      </p:sp>
      <p:sp>
        <p:nvSpPr>
          <p:cNvPr id="24" name="TextBox 23">
            <a:extLst>
              <a:ext uri="{FF2B5EF4-FFF2-40B4-BE49-F238E27FC236}">
                <a16:creationId xmlns:a16="http://schemas.microsoft.com/office/drawing/2014/main" id="{F4E3ECF0-EC67-6FF4-054B-BF541C564888}"/>
              </a:ext>
            </a:extLst>
          </p:cNvPr>
          <p:cNvSpPr txBox="1"/>
          <p:nvPr/>
        </p:nvSpPr>
        <p:spPr>
          <a:xfrm>
            <a:off x="6239466" y="2264129"/>
            <a:ext cx="2440707" cy="1015663"/>
          </a:xfrm>
          <a:prstGeom prst="rect">
            <a:avLst/>
          </a:prstGeom>
          <a:noFill/>
        </p:spPr>
        <p:txBody>
          <a:bodyPr wrap="square" lIns="0" rIns="0" rtlCol="0" anchor="t">
            <a:spAutoFit/>
          </a:bodyPr>
          <a:lstStyle/>
          <a:p>
            <a:pPr algn="just">
              <a:spcAft>
                <a:spcPts val="900"/>
              </a:spcAft>
            </a:pPr>
            <a:r>
              <a:rPr lang="es-ES" sz="2000" i="1" noProof="1">
                <a:solidFill>
                  <a:schemeClr val="tx1">
                    <a:lumMod val="65000"/>
                    <a:lumOff val="35000"/>
                  </a:schemeClr>
                </a:solidFill>
                <a:latin typeface="Helvetica" panose="020B0604020202020204" pitchFamily="34" charset="0"/>
                <a:cs typeface="Helvetica" panose="020B0604020202020204" pitchFamily="34" charset="0"/>
              </a:rPr>
              <a:t>Es un aplicativo en línea para el reporte de la </a:t>
            </a:r>
            <a:r>
              <a:rPr lang="es-ES" sz="2000" i="1" noProof="1" smtClean="0">
                <a:solidFill>
                  <a:schemeClr val="tx1">
                    <a:lumMod val="65000"/>
                    <a:lumOff val="35000"/>
                  </a:schemeClr>
                </a:solidFill>
                <a:latin typeface="Helvetica" panose="020B0604020202020204" pitchFamily="34" charset="0"/>
                <a:cs typeface="Helvetica" panose="020B0604020202020204" pitchFamily="34" charset="0"/>
              </a:rPr>
              <a:t>información</a:t>
            </a:r>
            <a:r>
              <a:rPr lang="es-ES" sz="2000" i="1" noProof="1">
                <a:solidFill>
                  <a:schemeClr val="tx1">
                    <a:lumMod val="65000"/>
                    <a:lumOff val="35000"/>
                  </a:schemeClr>
                </a:solidFill>
                <a:latin typeface="Helvetica" panose="020B0604020202020204" pitchFamily="34" charset="0"/>
                <a:cs typeface="Helvetica" panose="020B0604020202020204" pitchFamily="34" charset="0"/>
              </a:rPr>
              <a:t>.</a:t>
            </a:r>
          </a:p>
        </p:txBody>
      </p:sp>
      <p:sp>
        <p:nvSpPr>
          <p:cNvPr id="27" name="TextBox 26">
            <a:extLst>
              <a:ext uri="{FF2B5EF4-FFF2-40B4-BE49-F238E27FC236}">
                <a16:creationId xmlns:a16="http://schemas.microsoft.com/office/drawing/2014/main" id="{12B97846-A68E-1A6E-AD2D-D2166A88F8B0}"/>
              </a:ext>
            </a:extLst>
          </p:cNvPr>
          <p:cNvSpPr txBox="1"/>
          <p:nvPr/>
        </p:nvSpPr>
        <p:spPr>
          <a:xfrm>
            <a:off x="3007244" y="2474949"/>
            <a:ext cx="2194560" cy="923330"/>
          </a:xfrm>
          <a:prstGeom prst="rect">
            <a:avLst/>
          </a:prstGeom>
          <a:noFill/>
        </p:spPr>
        <p:txBody>
          <a:bodyPr wrap="square" lIns="0" rIns="0" rtlCol="0" anchor="t">
            <a:spAutoFit/>
          </a:bodyPr>
          <a:lstStyle/>
          <a:p>
            <a:pPr algn="just"/>
            <a:r>
              <a:rPr lang="es-ES" sz="900" dirty="0">
                <a:solidFill>
                  <a:srgbClr val="000000"/>
                </a:solidFill>
                <a:latin typeface="Helvetica" panose="020B0604020202020204" pitchFamily="34" charset="0"/>
                <a:cs typeface="Helvetica" panose="020B0604020202020204" pitchFamily="34" charset="0"/>
                <a:sym typeface="Arial"/>
              </a:rPr>
              <a:t>E</a:t>
            </a:r>
            <a:r>
              <a:rPr lang="es-CO" sz="900" dirty="0" err="1">
                <a:solidFill>
                  <a:srgbClr val="000000"/>
                </a:solidFill>
                <a:latin typeface="Helvetica" panose="020B0604020202020204" pitchFamily="34" charset="0"/>
                <a:cs typeface="Helvetica" panose="020B0604020202020204" pitchFamily="34" charset="0"/>
                <a:sym typeface="Arial"/>
              </a:rPr>
              <a:t>ste</a:t>
            </a:r>
            <a:r>
              <a:rPr lang="es-CO" sz="900" dirty="0">
                <a:solidFill>
                  <a:srgbClr val="000000"/>
                </a:solidFill>
                <a:latin typeface="Helvetica" panose="020B0604020202020204" pitchFamily="34" charset="0"/>
                <a:cs typeface="Helvetica" panose="020B0604020202020204" pitchFamily="34" charset="0"/>
                <a:sym typeface="Arial"/>
              </a:rPr>
              <a:t> año, para mejorar la seguridad de quienes van a diligenciar, se realizará una validación contra SIGEP, para verificar que esas personas si laboran y están activas en la entidad. </a:t>
            </a:r>
          </a:p>
          <a:p>
            <a:pPr algn="just"/>
            <a:endParaRPr lang="en-US" sz="900" noProof="1">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30" name="TextBox 29">
            <a:extLst>
              <a:ext uri="{FF2B5EF4-FFF2-40B4-BE49-F238E27FC236}">
                <a16:creationId xmlns:a16="http://schemas.microsoft.com/office/drawing/2014/main" id="{36D20C39-D12A-90C2-3310-FFE4DAF9D16F}"/>
              </a:ext>
            </a:extLst>
          </p:cNvPr>
          <p:cNvSpPr txBox="1"/>
          <p:nvPr/>
        </p:nvSpPr>
        <p:spPr>
          <a:xfrm>
            <a:off x="2428795" y="3722153"/>
            <a:ext cx="2194560" cy="769441"/>
          </a:xfrm>
          <a:prstGeom prst="rect">
            <a:avLst/>
          </a:prstGeom>
          <a:noFill/>
        </p:spPr>
        <p:txBody>
          <a:bodyPr wrap="square" lIns="0" rIns="0" rtlCol="0" anchor="t">
            <a:spAutoFit/>
          </a:bodyPr>
          <a:lstStyle/>
          <a:p>
            <a:pPr algn="just"/>
            <a:r>
              <a:rPr lang="es-ES" sz="1100" dirty="0">
                <a:solidFill>
                  <a:srgbClr val="000000"/>
                </a:solidFill>
                <a:latin typeface="Helvetica" panose="020B0604020202020204" pitchFamily="34" charset="0"/>
                <a:cs typeface="Helvetica" panose="020B0604020202020204" pitchFamily="34" charset="0"/>
                <a:sym typeface="Arial"/>
              </a:rPr>
              <a:t>P</a:t>
            </a:r>
            <a:r>
              <a:rPr lang="es-CO" sz="1100" dirty="0" err="1" smtClean="0">
                <a:solidFill>
                  <a:srgbClr val="000000"/>
                </a:solidFill>
                <a:latin typeface="Helvetica" panose="020B0604020202020204" pitchFamily="34" charset="0"/>
                <a:cs typeface="Helvetica" panose="020B0604020202020204" pitchFamily="34" charset="0"/>
                <a:sym typeface="Arial"/>
              </a:rPr>
              <a:t>or</a:t>
            </a:r>
            <a:r>
              <a:rPr lang="es-CO" sz="1100" dirty="0" smtClean="0">
                <a:solidFill>
                  <a:srgbClr val="000000"/>
                </a:solidFill>
                <a:latin typeface="Helvetica" panose="020B0604020202020204" pitchFamily="34" charset="0"/>
                <a:cs typeface="Helvetica" panose="020B0604020202020204" pitchFamily="34" charset="0"/>
                <a:sym typeface="Arial"/>
              </a:rPr>
              <a:t> lo </a:t>
            </a:r>
            <a:r>
              <a:rPr lang="es-CO" sz="1100" dirty="0">
                <a:solidFill>
                  <a:srgbClr val="000000"/>
                </a:solidFill>
                <a:latin typeface="Helvetica" panose="020B0604020202020204" pitchFamily="34" charset="0"/>
                <a:cs typeface="Helvetica" panose="020B0604020202020204" pitchFamily="34" charset="0"/>
                <a:sym typeface="Arial"/>
              </a:rPr>
              <a:t>tanto, previamente deben asegurar que se encuentren debidamente vinculados en el SIGEP</a:t>
            </a:r>
            <a:endParaRPr lang="en-US" sz="1100" noProof="1">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33" name="TextBox 32">
            <a:extLst>
              <a:ext uri="{FF2B5EF4-FFF2-40B4-BE49-F238E27FC236}">
                <a16:creationId xmlns:a16="http://schemas.microsoft.com/office/drawing/2014/main" id="{EF6E4D76-C8AE-C3C5-178A-27EF1711F87B}"/>
              </a:ext>
            </a:extLst>
          </p:cNvPr>
          <p:cNvSpPr txBox="1"/>
          <p:nvPr/>
        </p:nvSpPr>
        <p:spPr>
          <a:xfrm>
            <a:off x="2428795" y="1202300"/>
            <a:ext cx="2194560" cy="1061829"/>
          </a:xfrm>
          <a:prstGeom prst="rect">
            <a:avLst/>
          </a:prstGeom>
          <a:noFill/>
        </p:spPr>
        <p:txBody>
          <a:bodyPr wrap="square" lIns="0" rIns="0" rtlCol="0" anchor="t">
            <a:spAutoFit/>
          </a:bodyPr>
          <a:lstStyle/>
          <a:p>
            <a:pPr algn="just"/>
            <a:r>
              <a:rPr lang="es-ES" sz="900" noProof="1">
                <a:solidFill>
                  <a:schemeClr val="tx1">
                    <a:lumMod val="65000"/>
                    <a:lumOff val="35000"/>
                  </a:schemeClr>
                </a:solidFill>
                <a:latin typeface="Helvetica" panose="020B0604020202020204" pitchFamily="34" charset="0"/>
                <a:cs typeface="Helvetica" panose="020B0604020202020204" pitchFamily="34" charset="0"/>
              </a:rPr>
              <a:t>Una vez se habilite a las entidades, los responsables del diligenciamiento (Jefe de Planeación y Jefe de Control Interno o quienes hacen sus veces), TODOS deberán crear sus respectivos usuarios para proceder con el diligenciamiento. </a:t>
            </a:r>
          </a:p>
          <a:p>
            <a:pPr algn="just"/>
            <a:endParaRPr lang="en-US" sz="900" noProof="1">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3" name="Shape">
            <a:extLst>
              <a:ext uri="{FF2B5EF4-FFF2-40B4-BE49-F238E27FC236}">
                <a16:creationId xmlns:a16="http://schemas.microsoft.com/office/drawing/2014/main" id="{18EC79A3-3F84-FFFD-ABC5-0FFC68DFE7B0}"/>
              </a:ext>
            </a:extLst>
          </p:cNvPr>
          <p:cNvSpPr/>
          <p:nvPr/>
        </p:nvSpPr>
        <p:spPr>
          <a:xfrm>
            <a:off x="965640" y="1063038"/>
            <a:ext cx="1041080" cy="1138428"/>
          </a:xfrm>
          <a:custGeom>
            <a:avLst/>
            <a:gdLst/>
            <a:ahLst/>
            <a:cxnLst>
              <a:cxn ang="0">
                <a:pos x="wd2" y="hd2"/>
              </a:cxn>
              <a:cxn ang="5400000">
                <a:pos x="wd2" y="hd2"/>
              </a:cxn>
              <a:cxn ang="10800000">
                <a:pos x="wd2" y="hd2"/>
              </a:cxn>
              <a:cxn ang="16200000">
                <a:pos x="wd2" y="hd2"/>
              </a:cxn>
            </a:cxnLst>
            <a:rect l="0" t="0" r="r" b="b"/>
            <a:pathLst>
              <a:path w="21600" h="21600" extrusionOk="0">
                <a:moveTo>
                  <a:pt x="14896" y="0"/>
                </a:moveTo>
                <a:lnTo>
                  <a:pt x="1466" y="0"/>
                </a:lnTo>
                <a:lnTo>
                  <a:pt x="0" y="2375"/>
                </a:lnTo>
                <a:lnTo>
                  <a:pt x="10351" y="2375"/>
                </a:lnTo>
                <a:lnTo>
                  <a:pt x="15589" y="10800"/>
                </a:lnTo>
                <a:lnTo>
                  <a:pt x="10351" y="19225"/>
                </a:lnTo>
                <a:lnTo>
                  <a:pt x="0" y="19225"/>
                </a:lnTo>
                <a:lnTo>
                  <a:pt x="1466" y="21600"/>
                </a:lnTo>
                <a:lnTo>
                  <a:pt x="14896" y="21600"/>
                </a:lnTo>
                <a:lnTo>
                  <a:pt x="21600" y="10800"/>
                </a:lnTo>
                <a:close/>
              </a:path>
            </a:pathLst>
          </a:custGeom>
          <a:solidFill>
            <a:srgbClr val="D7AF03"/>
          </a:solidFill>
          <a:ln w="12700">
            <a:miter lim="400000"/>
          </a:ln>
        </p:spPr>
        <p:txBody>
          <a:bodyPr lIns="28575" tIns="28575" rIns="28575" bIns="28575" anchor="ctr"/>
          <a:lstStyle/>
          <a:p>
            <a:pPr>
              <a:defRPr sz="3000">
                <a:solidFill>
                  <a:srgbClr val="FFFFFF"/>
                </a:solidFill>
              </a:defRPr>
            </a:pPr>
            <a:endParaRPr sz="2250">
              <a:latin typeface="Helvetica" panose="020B0604020202020204" pitchFamily="34" charset="0"/>
              <a:cs typeface="Helvetica" panose="020B0604020202020204" pitchFamily="34" charset="0"/>
            </a:endParaRPr>
          </a:p>
        </p:txBody>
      </p:sp>
      <p:sp>
        <p:nvSpPr>
          <p:cNvPr id="5" name="Shape">
            <a:extLst>
              <a:ext uri="{FF2B5EF4-FFF2-40B4-BE49-F238E27FC236}">
                <a16:creationId xmlns:a16="http://schemas.microsoft.com/office/drawing/2014/main" id="{E3A5E4CA-3DC2-CEB3-84FF-6EBCCF9A16B4}"/>
              </a:ext>
            </a:extLst>
          </p:cNvPr>
          <p:cNvSpPr/>
          <p:nvPr/>
        </p:nvSpPr>
        <p:spPr>
          <a:xfrm>
            <a:off x="1611865" y="2278818"/>
            <a:ext cx="1041626" cy="1138428"/>
          </a:xfrm>
          <a:custGeom>
            <a:avLst/>
            <a:gdLst/>
            <a:ahLst/>
            <a:cxnLst>
              <a:cxn ang="0">
                <a:pos x="wd2" y="hd2"/>
              </a:cxn>
              <a:cxn ang="5400000">
                <a:pos x="wd2" y="hd2"/>
              </a:cxn>
              <a:cxn ang="10800000">
                <a:pos x="wd2" y="hd2"/>
              </a:cxn>
              <a:cxn ang="16200000">
                <a:pos x="wd2" y="hd2"/>
              </a:cxn>
            </a:cxnLst>
            <a:rect l="0" t="0" r="r" b="b"/>
            <a:pathLst>
              <a:path w="21600" h="21600" extrusionOk="0">
                <a:moveTo>
                  <a:pt x="14888" y="0"/>
                </a:moveTo>
                <a:lnTo>
                  <a:pt x="1476" y="0"/>
                </a:lnTo>
                <a:lnTo>
                  <a:pt x="0" y="2375"/>
                </a:lnTo>
                <a:lnTo>
                  <a:pt x="10346" y="2375"/>
                </a:lnTo>
                <a:lnTo>
                  <a:pt x="15581" y="10800"/>
                </a:lnTo>
                <a:lnTo>
                  <a:pt x="10346" y="19225"/>
                </a:lnTo>
                <a:lnTo>
                  <a:pt x="0" y="19225"/>
                </a:lnTo>
                <a:lnTo>
                  <a:pt x="1476" y="21600"/>
                </a:lnTo>
                <a:lnTo>
                  <a:pt x="14888" y="21600"/>
                </a:lnTo>
                <a:lnTo>
                  <a:pt x="21600" y="10800"/>
                </a:lnTo>
                <a:close/>
              </a:path>
            </a:pathLst>
          </a:custGeom>
          <a:solidFill>
            <a:srgbClr val="F36F13"/>
          </a:solidFill>
          <a:ln w="12700">
            <a:miter lim="400000"/>
          </a:ln>
        </p:spPr>
        <p:txBody>
          <a:bodyPr lIns="28575" tIns="28575" rIns="28575" bIns="28575" anchor="ctr"/>
          <a:lstStyle/>
          <a:p>
            <a:pPr>
              <a:defRPr sz="3000">
                <a:solidFill>
                  <a:srgbClr val="FFFFFF"/>
                </a:solidFill>
              </a:defRPr>
            </a:pPr>
            <a:endParaRPr sz="2250">
              <a:latin typeface="Helvetica" panose="020B0604020202020204" pitchFamily="34" charset="0"/>
              <a:cs typeface="Helvetica" panose="020B0604020202020204" pitchFamily="34" charset="0"/>
            </a:endParaRPr>
          </a:p>
        </p:txBody>
      </p:sp>
      <p:sp>
        <p:nvSpPr>
          <p:cNvPr id="7" name="Shape">
            <a:extLst>
              <a:ext uri="{FF2B5EF4-FFF2-40B4-BE49-F238E27FC236}">
                <a16:creationId xmlns:a16="http://schemas.microsoft.com/office/drawing/2014/main" id="{396A9757-85CA-2691-1F97-0032DD96D774}"/>
              </a:ext>
            </a:extLst>
          </p:cNvPr>
          <p:cNvSpPr/>
          <p:nvPr/>
        </p:nvSpPr>
        <p:spPr>
          <a:xfrm>
            <a:off x="965640" y="3483645"/>
            <a:ext cx="1041080" cy="1138428"/>
          </a:xfrm>
          <a:custGeom>
            <a:avLst/>
            <a:gdLst/>
            <a:ahLst/>
            <a:cxnLst>
              <a:cxn ang="0">
                <a:pos x="wd2" y="hd2"/>
              </a:cxn>
              <a:cxn ang="5400000">
                <a:pos x="wd2" y="hd2"/>
              </a:cxn>
              <a:cxn ang="10800000">
                <a:pos x="wd2" y="hd2"/>
              </a:cxn>
              <a:cxn ang="16200000">
                <a:pos x="wd2" y="hd2"/>
              </a:cxn>
            </a:cxnLst>
            <a:rect l="0" t="0" r="r" b="b"/>
            <a:pathLst>
              <a:path w="21600" h="21600" extrusionOk="0">
                <a:moveTo>
                  <a:pt x="14896" y="0"/>
                </a:moveTo>
                <a:lnTo>
                  <a:pt x="1466" y="0"/>
                </a:lnTo>
                <a:lnTo>
                  <a:pt x="0" y="2375"/>
                </a:lnTo>
                <a:lnTo>
                  <a:pt x="10351" y="2375"/>
                </a:lnTo>
                <a:lnTo>
                  <a:pt x="15589" y="10800"/>
                </a:lnTo>
                <a:lnTo>
                  <a:pt x="10351" y="19225"/>
                </a:lnTo>
                <a:lnTo>
                  <a:pt x="0" y="19225"/>
                </a:lnTo>
                <a:lnTo>
                  <a:pt x="1466" y="21600"/>
                </a:lnTo>
                <a:lnTo>
                  <a:pt x="14896" y="21600"/>
                </a:lnTo>
                <a:lnTo>
                  <a:pt x="21600" y="10800"/>
                </a:lnTo>
                <a:close/>
              </a:path>
            </a:pathLst>
          </a:custGeom>
          <a:solidFill>
            <a:srgbClr val="3467C3"/>
          </a:solidFill>
          <a:ln w="12700">
            <a:miter lim="400000"/>
          </a:ln>
        </p:spPr>
        <p:txBody>
          <a:bodyPr lIns="28575" tIns="28575" rIns="28575" bIns="28575" anchor="ctr"/>
          <a:lstStyle/>
          <a:p>
            <a:pPr>
              <a:defRPr sz="3000">
                <a:solidFill>
                  <a:srgbClr val="FFFFFF"/>
                </a:solidFill>
              </a:defRPr>
            </a:pPr>
            <a:endParaRPr sz="2250">
              <a:latin typeface="Helvetica" panose="020B0604020202020204" pitchFamily="34" charset="0"/>
              <a:cs typeface="Helvetica" panose="020B0604020202020204" pitchFamily="34" charset="0"/>
            </a:endParaRPr>
          </a:p>
        </p:txBody>
      </p:sp>
      <p:graphicFrame>
        <p:nvGraphicFramePr>
          <p:cNvPr id="34" name="Tabla 33"/>
          <p:cNvGraphicFramePr>
            <a:graphicFrameLocks noGrp="1"/>
          </p:cNvGraphicFramePr>
          <p:nvPr>
            <p:extLst>
              <p:ext uri="{D42A27DB-BD31-4B8C-83A1-F6EECF244321}">
                <p14:modId xmlns:p14="http://schemas.microsoft.com/office/powerpoint/2010/main" val="2241820169"/>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pic>
        <p:nvPicPr>
          <p:cNvPr id="35" name="Imagen 1">
            <a:extLst>
              <a:ext uri="{FF2B5EF4-FFF2-40B4-BE49-F238E27FC236}">
                <a16:creationId xmlns:a16="http://schemas.microsoft.com/office/drawing/2014/main" id="{0B44D58F-F36A-4327-8CF3-C21972D330D8}"/>
              </a:ext>
            </a:extLst>
          </p:cNvPr>
          <p:cNvPicPr>
            <a:picLocks noChangeAspect="1"/>
          </p:cNvPicPr>
          <p:nvPr/>
        </p:nvPicPr>
        <p:blipFill rotWithShape="1">
          <a:blip r:embed="rId3">
            <a:extLst>
              <a:ext uri="{28A0092B-C50C-407E-A947-70E740481C1C}">
                <a14:useLocalDpi xmlns:a14="http://schemas.microsoft.com/office/drawing/2010/main" val="0"/>
              </a:ext>
            </a:extLst>
          </a:blip>
          <a:srcRect l="17893" t="18479" r="17187" b="10846"/>
          <a:stretch/>
        </p:blipFill>
        <p:spPr>
          <a:xfrm>
            <a:off x="7419995" y="781319"/>
            <a:ext cx="1389561" cy="850933"/>
          </a:xfrm>
          <a:prstGeom prst="rect">
            <a:avLst/>
          </a:prstGeom>
        </p:spPr>
      </p:pic>
      <p:pic>
        <p:nvPicPr>
          <p:cNvPr id="36" name="Imagen 35"/>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70237" y="1316228"/>
            <a:ext cx="615943" cy="615943"/>
          </a:xfrm>
          <a:prstGeom prst="rect">
            <a:avLst/>
          </a:prstGeom>
        </p:spPr>
      </p:pic>
      <p:pic>
        <p:nvPicPr>
          <p:cNvPr id="37" name="Marcador de contenido 3"/>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83356" y="2485667"/>
            <a:ext cx="621280" cy="621280"/>
          </a:xfrm>
          <a:prstGeom prst="rect">
            <a:avLst/>
          </a:prstGeom>
        </p:spPr>
      </p:pic>
      <p:pic>
        <p:nvPicPr>
          <p:cNvPr id="38" name="Imagen 37"/>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5306" t="8511" r="5620" b="7416"/>
          <a:stretch/>
        </p:blipFill>
        <p:spPr>
          <a:xfrm>
            <a:off x="872201" y="3727447"/>
            <a:ext cx="613979" cy="579510"/>
          </a:xfrm>
          <a:prstGeom prst="rect">
            <a:avLst/>
          </a:prstGeom>
        </p:spPr>
      </p:pic>
    </p:spTree>
    <p:extLst>
      <p:ext uri="{BB962C8B-B14F-4D97-AF65-F5344CB8AC3E}">
        <p14:creationId xmlns:p14="http://schemas.microsoft.com/office/powerpoint/2010/main" val="410837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162" y="616873"/>
            <a:ext cx="6136794" cy="1366493"/>
          </a:xfrm>
        </p:spPr>
        <p:txBody>
          <a:bodyPr/>
          <a:lstStyle/>
          <a:p>
            <a:r>
              <a:rPr lang="es-MX" sz="3200" dirty="0"/>
              <a:t>Lineamientos para el registro de información a través del Formulario Único de Reporte y Avance de Gestión – FURAG vigencia 2023</a:t>
            </a:r>
            <a:endParaRPr lang="es-ES" sz="3200" dirty="0"/>
          </a:p>
        </p:txBody>
      </p:sp>
      <p:sp>
        <p:nvSpPr>
          <p:cNvPr id="3" name="Marcador de texto 2"/>
          <p:cNvSpPr>
            <a:spLocks noGrp="1"/>
          </p:cNvSpPr>
          <p:nvPr>
            <p:ph type="body" idx="1"/>
          </p:nvPr>
        </p:nvSpPr>
        <p:spPr>
          <a:xfrm>
            <a:off x="456162" y="3494873"/>
            <a:ext cx="6269317" cy="701638"/>
          </a:xfrm>
        </p:spPr>
        <p:txBody>
          <a:bodyPr/>
          <a:lstStyle/>
          <a:p>
            <a:r>
              <a:rPr lang="es-ES" sz="1800" dirty="0"/>
              <a:t>Dirección de Gestión y Desempeño Institucional</a:t>
            </a:r>
          </a:p>
          <a:p>
            <a:r>
              <a:rPr lang="es-ES" sz="1800" dirty="0"/>
              <a:t>Marzo de 2024</a:t>
            </a:r>
          </a:p>
        </p:txBody>
      </p:sp>
    </p:spTree>
    <p:extLst>
      <p:ext uri="{BB962C8B-B14F-4D97-AF65-F5344CB8AC3E}">
        <p14:creationId xmlns:p14="http://schemas.microsoft.com/office/powerpoint/2010/main" val="270475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CDAB33F-08A8-4238-AC65-AC63F683CE4F}"/>
              </a:ext>
            </a:extLst>
          </p:cNvPr>
          <p:cNvSpPr txBox="1"/>
          <p:nvPr/>
        </p:nvSpPr>
        <p:spPr>
          <a:xfrm>
            <a:off x="3778761" y="3935456"/>
            <a:ext cx="1121027" cy="276999"/>
          </a:xfrm>
          <a:prstGeom prst="rect">
            <a:avLst/>
          </a:prstGeom>
          <a:noFill/>
        </p:spPr>
        <p:txBody>
          <a:bodyPr wrap="square" rtlCol="0">
            <a:spAutoFit/>
          </a:bodyPr>
          <a:lstStyle/>
          <a:p>
            <a:pPr algn="ctr" defTabSz="342900">
              <a:defRPr/>
            </a:pPr>
            <a:r>
              <a:rPr lang="es-CO" sz="1200" dirty="0">
                <a:solidFill>
                  <a:prstClr val="black"/>
                </a:solidFill>
                <a:latin typeface="Helvetica" panose="020B0604020202020204" pitchFamily="34" charset="0"/>
                <a:cs typeface="Helvetica" panose="020B0604020202020204" pitchFamily="34" charset="0"/>
              </a:rPr>
              <a:t>Entidades</a:t>
            </a:r>
          </a:p>
        </p:txBody>
      </p:sp>
      <p:grpSp>
        <p:nvGrpSpPr>
          <p:cNvPr id="5" name="Grupo 4">
            <a:extLst>
              <a:ext uri="{FF2B5EF4-FFF2-40B4-BE49-F238E27FC236}">
                <a16:creationId xmlns:a16="http://schemas.microsoft.com/office/drawing/2014/main" id="{1ECF1186-219A-4749-AFC5-426D72669D7E}"/>
              </a:ext>
            </a:extLst>
          </p:cNvPr>
          <p:cNvGrpSpPr/>
          <p:nvPr/>
        </p:nvGrpSpPr>
        <p:grpSpPr>
          <a:xfrm>
            <a:off x="569205" y="784497"/>
            <a:ext cx="5798463" cy="3427958"/>
            <a:chOff x="3179148" y="1412158"/>
            <a:chExt cx="8792366" cy="5221281"/>
          </a:xfrm>
        </p:grpSpPr>
        <p:grpSp>
          <p:nvGrpSpPr>
            <p:cNvPr id="6" name="Grupo 5">
              <a:extLst>
                <a:ext uri="{FF2B5EF4-FFF2-40B4-BE49-F238E27FC236}">
                  <a16:creationId xmlns:a16="http://schemas.microsoft.com/office/drawing/2014/main" id="{BE515F1F-0F54-47CF-B9DB-5BDA45709DAC}"/>
                </a:ext>
              </a:extLst>
            </p:cNvPr>
            <p:cNvGrpSpPr/>
            <p:nvPr/>
          </p:nvGrpSpPr>
          <p:grpSpPr>
            <a:xfrm>
              <a:off x="5969084" y="1889706"/>
              <a:ext cx="1341005" cy="1435330"/>
              <a:chOff x="4690024" y="1678115"/>
              <a:chExt cx="1011684" cy="1035861"/>
            </a:xfrm>
          </p:grpSpPr>
          <p:pic>
            <p:nvPicPr>
              <p:cNvPr id="40" name="Imagen 39">
                <a:extLst>
                  <a:ext uri="{FF2B5EF4-FFF2-40B4-BE49-F238E27FC236}">
                    <a16:creationId xmlns:a16="http://schemas.microsoft.com/office/drawing/2014/main" id="{FE248DB7-3E34-491D-ACB0-505140F82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605" y="1678115"/>
                <a:ext cx="600524" cy="600524"/>
              </a:xfrm>
              <a:prstGeom prst="rect">
                <a:avLst/>
              </a:prstGeom>
            </p:spPr>
          </p:pic>
          <p:sp>
            <p:nvSpPr>
              <p:cNvPr id="41" name="CuadroTexto 40">
                <a:extLst>
                  <a:ext uri="{FF2B5EF4-FFF2-40B4-BE49-F238E27FC236}">
                    <a16:creationId xmlns:a16="http://schemas.microsoft.com/office/drawing/2014/main" id="{7833A1E1-5FD1-4D47-98E1-018877BD04DE}"/>
                  </a:ext>
                </a:extLst>
              </p:cNvPr>
              <p:cNvSpPr txBox="1"/>
              <p:nvPr/>
            </p:nvSpPr>
            <p:spPr>
              <a:xfrm>
                <a:off x="4690024" y="2284547"/>
                <a:ext cx="1011684" cy="429429"/>
              </a:xfrm>
              <a:prstGeom prst="rect">
                <a:avLst/>
              </a:prstGeom>
              <a:noFill/>
            </p:spPr>
            <p:txBody>
              <a:bodyPr wrap="square" rtlCol="0">
                <a:spAutoFit/>
              </a:bodyPr>
              <a:lstStyle/>
              <a:p>
                <a:pPr algn="ctr" defTabSz="342900">
                  <a:defRPr/>
                </a:pPr>
                <a:r>
                  <a:rPr lang="es-CO" sz="525" dirty="0">
                    <a:solidFill>
                      <a:prstClr val="black"/>
                    </a:solidFill>
                    <a:latin typeface="Helvetica" panose="020B0604020202020204" pitchFamily="34" charset="0"/>
                    <a:cs typeface="Helvetica" panose="020B0604020202020204" pitchFamily="34" charset="0"/>
                  </a:rPr>
                  <a:t>JEFE DE TALENTO HUMANO</a:t>
                </a:r>
              </a:p>
            </p:txBody>
          </p:sp>
        </p:grpSp>
        <p:grpSp>
          <p:nvGrpSpPr>
            <p:cNvPr id="7" name="Grupo 6">
              <a:extLst>
                <a:ext uri="{FF2B5EF4-FFF2-40B4-BE49-F238E27FC236}">
                  <a16:creationId xmlns:a16="http://schemas.microsoft.com/office/drawing/2014/main" id="{6BB9135E-6E3F-46B5-A61B-1E9B1FC22225}"/>
                </a:ext>
              </a:extLst>
            </p:cNvPr>
            <p:cNvGrpSpPr/>
            <p:nvPr/>
          </p:nvGrpSpPr>
          <p:grpSpPr>
            <a:xfrm>
              <a:off x="8160593" y="1412158"/>
              <a:ext cx="1449016" cy="1287275"/>
              <a:chOff x="5496129" y="1663343"/>
              <a:chExt cx="1086762" cy="965456"/>
            </a:xfrm>
          </p:grpSpPr>
          <p:pic>
            <p:nvPicPr>
              <p:cNvPr id="38" name="Imagen 37">
                <a:extLst>
                  <a:ext uri="{FF2B5EF4-FFF2-40B4-BE49-F238E27FC236}">
                    <a16:creationId xmlns:a16="http://schemas.microsoft.com/office/drawing/2014/main" id="{A8437843-046C-41CD-A461-02BD5B2A2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947" y="1663343"/>
                <a:ext cx="651840" cy="651840"/>
              </a:xfrm>
              <a:prstGeom prst="rect">
                <a:avLst/>
              </a:prstGeom>
            </p:spPr>
          </p:pic>
          <p:sp>
            <p:nvSpPr>
              <p:cNvPr id="39" name="CuadroTexto 38">
                <a:extLst>
                  <a:ext uri="{FF2B5EF4-FFF2-40B4-BE49-F238E27FC236}">
                    <a16:creationId xmlns:a16="http://schemas.microsoft.com/office/drawing/2014/main" id="{D1075788-123B-4A54-B062-C199B0F3A226}"/>
                  </a:ext>
                </a:extLst>
              </p:cNvPr>
              <p:cNvSpPr txBox="1"/>
              <p:nvPr/>
            </p:nvSpPr>
            <p:spPr>
              <a:xfrm>
                <a:off x="5496129" y="2290245"/>
                <a:ext cx="1086762" cy="338554"/>
              </a:xfrm>
              <a:prstGeom prst="rect">
                <a:avLst/>
              </a:prstGeom>
              <a:noFill/>
            </p:spPr>
            <p:txBody>
              <a:bodyPr wrap="square" rtlCol="0">
                <a:spAutoFit/>
              </a:bodyPr>
              <a:lstStyle/>
              <a:p>
                <a:pPr algn="ctr" defTabSz="342900">
                  <a:defRPr/>
                </a:pPr>
                <a:r>
                  <a:rPr lang="es-CO" sz="525" dirty="0">
                    <a:solidFill>
                      <a:prstClr val="black"/>
                    </a:solidFill>
                    <a:latin typeface="Helvetica" panose="020B0604020202020204" pitchFamily="34" charset="0"/>
                    <a:cs typeface="Helvetica" panose="020B0604020202020204" pitchFamily="34" charset="0"/>
                  </a:rPr>
                  <a:t>OPERADOR DE TALENTO HUMANO</a:t>
                </a:r>
              </a:p>
            </p:txBody>
          </p:sp>
        </p:grpSp>
        <p:grpSp>
          <p:nvGrpSpPr>
            <p:cNvPr id="8" name="Grupo 7">
              <a:extLst>
                <a:ext uri="{FF2B5EF4-FFF2-40B4-BE49-F238E27FC236}">
                  <a16:creationId xmlns:a16="http://schemas.microsoft.com/office/drawing/2014/main" id="{FF60F039-885E-4B0E-880A-CDF2BB4D13DB}"/>
                </a:ext>
              </a:extLst>
            </p:cNvPr>
            <p:cNvGrpSpPr/>
            <p:nvPr/>
          </p:nvGrpSpPr>
          <p:grpSpPr>
            <a:xfrm>
              <a:off x="6158244" y="4267022"/>
              <a:ext cx="1007921" cy="1429386"/>
              <a:chOff x="6901714" y="1653385"/>
              <a:chExt cx="755941" cy="1142307"/>
            </a:xfrm>
          </p:grpSpPr>
          <p:pic>
            <p:nvPicPr>
              <p:cNvPr id="36" name="Imagen 35">
                <a:extLst>
                  <a:ext uri="{FF2B5EF4-FFF2-40B4-BE49-F238E27FC236}">
                    <a16:creationId xmlns:a16="http://schemas.microsoft.com/office/drawing/2014/main" id="{94246FD7-F393-4219-B9EB-E8DFDCE473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346" y="1653385"/>
                <a:ext cx="642679" cy="642679"/>
              </a:xfrm>
              <a:prstGeom prst="rect">
                <a:avLst/>
              </a:prstGeom>
            </p:spPr>
          </p:pic>
          <p:sp>
            <p:nvSpPr>
              <p:cNvPr id="37" name="CuadroTexto 36">
                <a:extLst>
                  <a:ext uri="{FF2B5EF4-FFF2-40B4-BE49-F238E27FC236}">
                    <a16:creationId xmlns:a16="http://schemas.microsoft.com/office/drawing/2014/main" id="{CCDB45A4-81C0-49D7-BC15-A2562DD7ACF3}"/>
                  </a:ext>
                </a:extLst>
              </p:cNvPr>
              <p:cNvSpPr txBox="1"/>
              <p:nvPr/>
            </p:nvSpPr>
            <p:spPr>
              <a:xfrm>
                <a:off x="6901714" y="2320164"/>
                <a:ext cx="755941" cy="475528"/>
              </a:xfrm>
              <a:prstGeom prst="rect">
                <a:avLst/>
              </a:prstGeom>
              <a:noFill/>
            </p:spPr>
            <p:txBody>
              <a:bodyPr wrap="square" rtlCol="0">
                <a:spAutoFit/>
              </a:bodyPr>
              <a:lstStyle/>
              <a:p>
                <a:pPr algn="ctr" defTabSz="342900">
                  <a:defRPr/>
                </a:pPr>
                <a:r>
                  <a:rPr lang="es-CO" sz="525" dirty="0">
                    <a:solidFill>
                      <a:prstClr val="black"/>
                    </a:solidFill>
                    <a:latin typeface="Helvetica" panose="020B0604020202020204" pitchFamily="34" charset="0"/>
                    <a:cs typeface="Helvetica" panose="020B0604020202020204" pitchFamily="34" charset="0"/>
                  </a:rPr>
                  <a:t>JEFE DE CONTRATOS</a:t>
                </a:r>
              </a:p>
            </p:txBody>
          </p:sp>
        </p:grpSp>
        <p:grpSp>
          <p:nvGrpSpPr>
            <p:cNvPr id="9" name="Grupo 8">
              <a:extLst>
                <a:ext uri="{FF2B5EF4-FFF2-40B4-BE49-F238E27FC236}">
                  <a16:creationId xmlns:a16="http://schemas.microsoft.com/office/drawing/2014/main" id="{1F1851AC-65E6-4274-B7CE-1B55F5C0E1BB}"/>
                </a:ext>
              </a:extLst>
            </p:cNvPr>
            <p:cNvGrpSpPr/>
            <p:nvPr/>
          </p:nvGrpSpPr>
          <p:grpSpPr>
            <a:xfrm>
              <a:off x="8308903" y="4219221"/>
              <a:ext cx="1169651" cy="1521648"/>
              <a:chOff x="7801877" y="1625203"/>
              <a:chExt cx="877238" cy="1141236"/>
            </a:xfrm>
          </p:grpSpPr>
          <p:pic>
            <p:nvPicPr>
              <p:cNvPr id="34" name="Imagen 33">
                <a:extLst>
                  <a:ext uri="{FF2B5EF4-FFF2-40B4-BE49-F238E27FC236}">
                    <a16:creationId xmlns:a16="http://schemas.microsoft.com/office/drawing/2014/main" id="{5BD598FE-1AEB-4D62-ACA7-7DEF87C08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0474" y="1625203"/>
                <a:ext cx="700045" cy="700045"/>
              </a:xfrm>
              <a:prstGeom prst="rect">
                <a:avLst/>
              </a:prstGeom>
            </p:spPr>
          </p:pic>
          <p:sp>
            <p:nvSpPr>
              <p:cNvPr id="35" name="CuadroTexto 34">
                <a:extLst>
                  <a:ext uri="{FF2B5EF4-FFF2-40B4-BE49-F238E27FC236}">
                    <a16:creationId xmlns:a16="http://schemas.microsoft.com/office/drawing/2014/main" id="{290EDC77-F3DA-4D64-B7D5-E5D05E58F227}"/>
                  </a:ext>
                </a:extLst>
              </p:cNvPr>
              <p:cNvSpPr txBox="1"/>
              <p:nvPr/>
            </p:nvSpPr>
            <p:spPr>
              <a:xfrm>
                <a:off x="7801877" y="2320163"/>
                <a:ext cx="877238" cy="446276"/>
              </a:xfrm>
              <a:prstGeom prst="rect">
                <a:avLst/>
              </a:prstGeom>
              <a:noFill/>
            </p:spPr>
            <p:txBody>
              <a:bodyPr wrap="square" rtlCol="0">
                <a:spAutoFit/>
              </a:bodyPr>
              <a:lstStyle/>
              <a:p>
                <a:pPr algn="ctr" defTabSz="342900">
                  <a:defRPr/>
                </a:pPr>
                <a:r>
                  <a:rPr lang="es-CO" sz="525" dirty="0">
                    <a:solidFill>
                      <a:prstClr val="black"/>
                    </a:solidFill>
                    <a:latin typeface="Helvetica" panose="020B0604020202020204" pitchFamily="34" charset="0"/>
                    <a:cs typeface="Helvetica" panose="020B0604020202020204" pitchFamily="34" charset="0"/>
                  </a:rPr>
                  <a:t>OPERADOR DE CONTRATOS</a:t>
                </a:r>
              </a:p>
            </p:txBody>
          </p:sp>
        </p:grpSp>
        <p:grpSp>
          <p:nvGrpSpPr>
            <p:cNvPr id="10" name="Grupo 9">
              <a:extLst>
                <a:ext uri="{FF2B5EF4-FFF2-40B4-BE49-F238E27FC236}">
                  <a16:creationId xmlns:a16="http://schemas.microsoft.com/office/drawing/2014/main" id="{05FBA44F-1439-4C93-9DE1-445AEC146741}"/>
                </a:ext>
              </a:extLst>
            </p:cNvPr>
            <p:cNvGrpSpPr/>
            <p:nvPr/>
          </p:nvGrpSpPr>
          <p:grpSpPr>
            <a:xfrm>
              <a:off x="9776658" y="1412162"/>
              <a:ext cx="1844652" cy="1870483"/>
              <a:chOff x="5201673" y="3578054"/>
              <a:chExt cx="1005868" cy="1120643"/>
            </a:xfrm>
          </p:grpSpPr>
          <p:pic>
            <p:nvPicPr>
              <p:cNvPr id="32" name="Imagen 31">
                <a:extLst>
                  <a:ext uri="{FF2B5EF4-FFF2-40B4-BE49-F238E27FC236}">
                    <a16:creationId xmlns:a16="http://schemas.microsoft.com/office/drawing/2014/main" id="{CD6621A8-9EF5-4CE6-827E-571DAFB856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6068" y="3578054"/>
                <a:ext cx="991473" cy="636340"/>
              </a:xfrm>
              <a:prstGeom prst="rect">
                <a:avLst/>
              </a:prstGeom>
            </p:spPr>
          </p:pic>
          <p:sp>
            <p:nvSpPr>
              <p:cNvPr id="33" name="CuadroTexto 32">
                <a:extLst>
                  <a:ext uri="{FF2B5EF4-FFF2-40B4-BE49-F238E27FC236}">
                    <a16:creationId xmlns:a16="http://schemas.microsoft.com/office/drawing/2014/main" id="{DF3D6D6D-374D-4DB6-A590-028B56C98D8E}"/>
                  </a:ext>
                </a:extLst>
              </p:cNvPr>
              <p:cNvSpPr txBox="1"/>
              <p:nvPr/>
            </p:nvSpPr>
            <p:spPr>
              <a:xfrm>
                <a:off x="5201673" y="4170098"/>
                <a:ext cx="998940" cy="528599"/>
              </a:xfrm>
              <a:prstGeom prst="rect">
                <a:avLst/>
              </a:prstGeom>
              <a:noFill/>
            </p:spPr>
            <p:txBody>
              <a:bodyPr wrap="square" rtlCol="0">
                <a:spAutoFit/>
              </a:bodyPr>
              <a:lstStyle/>
              <a:p>
                <a:pPr algn="ctr" defTabSz="342900">
                  <a:defRPr/>
                </a:pPr>
                <a:r>
                  <a:rPr lang="es-ES" sz="525" dirty="0">
                    <a:solidFill>
                      <a:prstClr val="black"/>
                    </a:solidFill>
                    <a:latin typeface="Helvetica" panose="020B0604020202020204" pitchFamily="34" charset="0"/>
                    <a:cs typeface="Helvetica" panose="020B0604020202020204" pitchFamily="34" charset="0"/>
                  </a:rPr>
                  <a:t>SERVIDORES PÚBLICOS (JEFES DE PLANEACIÓN – JEFES DE CONTROL INTERNO O QUIENES HAGAN SUS VECES)</a:t>
                </a:r>
                <a:endParaRPr lang="es-CO" sz="525" dirty="0">
                  <a:solidFill>
                    <a:prstClr val="black"/>
                  </a:solidFill>
                  <a:latin typeface="Helvetica" panose="020B0604020202020204" pitchFamily="34" charset="0"/>
                  <a:cs typeface="Helvetica" panose="020B0604020202020204" pitchFamily="34" charset="0"/>
                </a:endParaRPr>
              </a:p>
            </p:txBody>
          </p:sp>
        </p:grpSp>
        <p:grpSp>
          <p:nvGrpSpPr>
            <p:cNvPr id="11" name="Grupo 10">
              <a:extLst>
                <a:ext uri="{FF2B5EF4-FFF2-40B4-BE49-F238E27FC236}">
                  <a16:creationId xmlns:a16="http://schemas.microsoft.com/office/drawing/2014/main" id="{89BA0725-8465-4CC5-A100-4071AE8AB916}"/>
                </a:ext>
              </a:extLst>
            </p:cNvPr>
            <p:cNvGrpSpPr/>
            <p:nvPr/>
          </p:nvGrpSpPr>
          <p:grpSpPr>
            <a:xfrm>
              <a:off x="9756387" y="4145916"/>
              <a:ext cx="1994150" cy="1677134"/>
              <a:chOff x="7192625" y="3539775"/>
              <a:chExt cx="1108084" cy="904307"/>
            </a:xfrm>
          </p:grpSpPr>
          <p:pic>
            <p:nvPicPr>
              <p:cNvPr id="30" name="Imagen 29">
                <a:extLst>
                  <a:ext uri="{FF2B5EF4-FFF2-40B4-BE49-F238E27FC236}">
                    <a16:creationId xmlns:a16="http://schemas.microsoft.com/office/drawing/2014/main" id="{A66EFF4D-D08C-4769-860B-730482C046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2625" y="3539775"/>
                <a:ext cx="1036278" cy="577815"/>
              </a:xfrm>
              <a:prstGeom prst="rect">
                <a:avLst/>
              </a:prstGeom>
            </p:spPr>
          </p:pic>
          <p:sp>
            <p:nvSpPr>
              <p:cNvPr id="31" name="CuadroTexto 30">
                <a:extLst>
                  <a:ext uri="{FF2B5EF4-FFF2-40B4-BE49-F238E27FC236}">
                    <a16:creationId xmlns:a16="http://schemas.microsoft.com/office/drawing/2014/main" id="{E825042E-9239-422C-9B1F-FAE7DE1587CA}"/>
                  </a:ext>
                </a:extLst>
              </p:cNvPr>
              <p:cNvSpPr txBox="1"/>
              <p:nvPr/>
            </p:nvSpPr>
            <p:spPr>
              <a:xfrm>
                <a:off x="7264431" y="4115481"/>
                <a:ext cx="1036278" cy="328601"/>
              </a:xfrm>
              <a:prstGeom prst="rect">
                <a:avLst/>
              </a:prstGeom>
              <a:noFill/>
            </p:spPr>
            <p:txBody>
              <a:bodyPr wrap="square" rtlCol="0">
                <a:spAutoFit/>
              </a:bodyPr>
              <a:lstStyle/>
              <a:p>
                <a:pPr algn="ctr" defTabSz="342900">
                  <a:defRPr/>
                </a:pPr>
                <a:r>
                  <a:rPr lang="es-CO" sz="500" dirty="0">
                    <a:solidFill>
                      <a:prstClr val="black"/>
                    </a:solidFill>
                    <a:latin typeface="Helvetica" panose="020B0604020202020204" pitchFamily="34" charset="0"/>
                    <a:cs typeface="Helvetica" panose="020B0604020202020204" pitchFamily="34" charset="0"/>
                  </a:rPr>
                  <a:t>CONTRATISTAS QUE DENTRO DE SUS OBLICACIONES </a:t>
                </a:r>
                <a:r>
                  <a:rPr lang="es-CO" sz="500" dirty="0" smtClean="0">
                    <a:solidFill>
                      <a:prstClr val="black"/>
                    </a:solidFill>
                    <a:latin typeface="Helvetica" panose="020B0604020202020204" pitchFamily="34" charset="0"/>
                    <a:cs typeface="Helvetica" panose="020B0604020202020204" pitchFamily="34" charset="0"/>
                  </a:rPr>
                  <a:t>APOYEN EL ROL </a:t>
                </a:r>
                <a:r>
                  <a:rPr lang="es-CO" sz="500" dirty="0">
                    <a:solidFill>
                      <a:prstClr val="black"/>
                    </a:solidFill>
                    <a:latin typeface="Helvetica" panose="020B0604020202020204" pitchFamily="34" charset="0"/>
                    <a:cs typeface="Helvetica" panose="020B0604020202020204" pitchFamily="34" charset="0"/>
                  </a:rPr>
                  <a:t>DE </a:t>
                </a:r>
                <a:r>
                  <a:rPr lang="es-ES" sz="500" dirty="0">
                    <a:solidFill>
                      <a:prstClr val="black"/>
                    </a:solidFill>
                    <a:latin typeface="Helvetica" panose="020B0604020202020204" pitchFamily="34" charset="0"/>
                    <a:cs typeface="Helvetica" panose="020B0604020202020204" pitchFamily="34" charset="0"/>
                  </a:rPr>
                  <a:t>JEFES DE PLANEACIÓN – JEFES DE CONTROL INTERNO</a:t>
                </a:r>
                <a:endParaRPr lang="es-CO" sz="500" dirty="0">
                  <a:solidFill>
                    <a:prstClr val="black"/>
                  </a:solidFill>
                  <a:latin typeface="Helvetica" panose="020B0604020202020204" pitchFamily="34" charset="0"/>
                  <a:cs typeface="Helvetica" panose="020B0604020202020204" pitchFamily="34" charset="0"/>
                </a:endParaRPr>
              </a:p>
            </p:txBody>
          </p:sp>
        </p:grpSp>
        <p:grpSp>
          <p:nvGrpSpPr>
            <p:cNvPr id="12" name="Grupo 11">
              <a:extLst>
                <a:ext uri="{FF2B5EF4-FFF2-40B4-BE49-F238E27FC236}">
                  <a16:creationId xmlns:a16="http://schemas.microsoft.com/office/drawing/2014/main" id="{E794AF42-F6DA-4FC0-A09C-F75D781240D1}"/>
                </a:ext>
              </a:extLst>
            </p:cNvPr>
            <p:cNvGrpSpPr/>
            <p:nvPr/>
          </p:nvGrpSpPr>
          <p:grpSpPr>
            <a:xfrm>
              <a:off x="5108859" y="3014157"/>
              <a:ext cx="1107981" cy="1355608"/>
              <a:chOff x="3159986" y="2215801"/>
              <a:chExt cx="830986" cy="1016706"/>
            </a:xfrm>
          </p:grpSpPr>
          <p:cxnSp>
            <p:nvCxnSpPr>
              <p:cNvPr id="28" name="Conector recto de flecha 27">
                <a:extLst>
                  <a:ext uri="{FF2B5EF4-FFF2-40B4-BE49-F238E27FC236}">
                    <a16:creationId xmlns:a16="http://schemas.microsoft.com/office/drawing/2014/main" id="{A6241B51-F4F4-4FF5-B704-856E06BB69B7}"/>
                  </a:ext>
                </a:extLst>
              </p:cNvPr>
              <p:cNvCxnSpPr/>
              <p:nvPr/>
            </p:nvCxnSpPr>
            <p:spPr>
              <a:xfrm>
                <a:off x="3159986" y="2721793"/>
                <a:ext cx="830986" cy="5107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2FFAEDFE-9120-402A-9CE1-883D8B3651E1}"/>
                  </a:ext>
                </a:extLst>
              </p:cNvPr>
              <p:cNvCxnSpPr/>
              <p:nvPr/>
            </p:nvCxnSpPr>
            <p:spPr>
              <a:xfrm flipV="1">
                <a:off x="3178501" y="2215801"/>
                <a:ext cx="793956" cy="51886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Conector recto de flecha 26">
              <a:extLst>
                <a:ext uri="{FF2B5EF4-FFF2-40B4-BE49-F238E27FC236}">
                  <a16:creationId xmlns:a16="http://schemas.microsoft.com/office/drawing/2014/main" id="{C6CE7D46-AEF8-4FC3-84F3-523BB7A43954}"/>
                </a:ext>
              </a:extLst>
            </p:cNvPr>
            <p:cNvCxnSpPr>
              <a:stCxn id="40" idx="3"/>
              <a:endCxn id="38" idx="1"/>
            </p:cNvCxnSpPr>
            <p:nvPr/>
          </p:nvCxnSpPr>
          <p:spPr>
            <a:xfrm flipV="1">
              <a:off x="7037589" y="1846718"/>
              <a:ext cx="1369428" cy="45904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2A4C8204-55BD-4AA6-BFBC-8F31C47CEE1F}"/>
                </a:ext>
              </a:extLst>
            </p:cNvPr>
            <p:cNvCxnSpPr/>
            <p:nvPr/>
          </p:nvCxnSpPr>
          <p:spPr>
            <a:xfrm>
              <a:off x="7307778" y="4707540"/>
              <a:ext cx="1223941"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1ECC49F0-4308-4F7F-B793-1D4C5D521D18}"/>
                </a:ext>
              </a:extLst>
            </p:cNvPr>
            <p:cNvCxnSpPr/>
            <p:nvPr/>
          </p:nvCxnSpPr>
          <p:spPr>
            <a:xfrm>
              <a:off x="9276137" y="4690247"/>
              <a:ext cx="57272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93DB3220-7B6F-4589-8E80-B26E92024715}"/>
                </a:ext>
              </a:extLst>
            </p:cNvPr>
            <p:cNvCxnSpPr/>
            <p:nvPr/>
          </p:nvCxnSpPr>
          <p:spPr>
            <a:xfrm>
              <a:off x="9247761" y="1993084"/>
              <a:ext cx="56872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50DE72F8-5A3F-4B51-BE4E-923509714602}"/>
                </a:ext>
              </a:extLst>
            </p:cNvPr>
            <p:cNvSpPr txBox="1"/>
            <p:nvPr/>
          </p:nvSpPr>
          <p:spPr>
            <a:xfrm>
              <a:off x="3246459" y="6211529"/>
              <a:ext cx="1961002" cy="421910"/>
            </a:xfrm>
            <a:prstGeom prst="rect">
              <a:avLst/>
            </a:prstGeom>
            <a:noFill/>
          </p:spPr>
          <p:txBody>
            <a:bodyPr wrap="square" rtlCol="0">
              <a:spAutoFit/>
            </a:bodyPr>
            <a:lstStyle/>
            <a:p>
              <a:pPr algn="ctr" defTabSz="342900">
                <a:defRPr/>
              </a:pPr>
              <a:r>
                <a:rPr lang="es-CO" sz="1200" dirty="0">
                  <a:solidFill>
                    <a:prstClr val="black"/>
                  </a:solidFill>
                  <a:latin typeface="Helvetica" panose="020B0604020202020204" pitchFamily="34" charset="0"/>
                  <a:cs typeface="Helvetica" panose="020B0604020202020204" pitchFamily="34" charset="0"/>
                </a:rPr>
                <a:t>Función Pública</a:t>
              </a:r>
            </a:p>
          </p:txBody>
        </p:sp>
        <p:sp>
          <p:nvSpPr>
            <p:cNvPr id="19" name="Abrir llave 18">
              <a:extLst>
                <a:ext uri="{FF2B5EF4-FFF2-40B4-BE49-F238E27FC236}">
                  <a16:creationId xmlns:a16="http://schemas.microsoft.com/office/drawing/2014/main" id="{30C64A3F-D3F0-4C76-96F3-A96CDB73F639}"/>
                </a:ext>
              </a:extLst>
            </p:cNvPr>
            <p:cNvSpPr/>
            <p:nvPr/>
          </p:nvSpPr>
          <p:spPr>
            <a:xfrm rot="16200000">
              <a:off x="4000511" y="5022223"/>
              <a:ext cx="452899" cy="1813171"/>
            </a:xfrm>
            <a:prstGeom prst="leftBrace">
              <a:avLst/>
            </a:prstGeom>
            <a:noFill/>
            <a:ln w="38100">
              <a:solidFill>
                <a:srgbClr val="FFAB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s-CO" sz="1350">
                <a:solidFill>
                  <a:prstClr val="black"/>
                </a:solidFill>
                <a:latin typeface="Calibri"/>
              </a:endParaRPr>
            </a:p>
          </p:txBody>
        </p:sp>
        <p:sp>
          <p:nvSpPr>
            <p:cNvPr id="20" name="Abrir llave 19">
              <a:extLst>
                <a:ext uri="{FF2B5EF4-FFF2-40B4-BE49-F238E27FC236}">
                  <a16:creationId xmlns:a16="http://schemas.microsoft.com/office/drawing/2014/main" id="{E4B14590-C29D-4839-B747-A349481F3CF1}"/>
                </a:ext>
              </a:extLst>
            </p:cNvPr>
            <p:cNvSpPr/>
            <p:nvPr/>
          </p:nvSpPr>
          <p:spPr>
            <a:xfrm rot="16200000">
              <a:off x="8697063" y="2880807"/>
              <a:ext cx="452899" cy="6096003"/>
            </a:xfrm>
            <a:prstGeom prst="leftBrace">
              <a:avLst/>
            </a:prstGeom>
            <a:noFill/>
            <a:ln w="38100">
              <a:solidFill>
                <a:srgbClr val="FFAB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defRPr/>
              </a:pPr>
              <a:endParaRPr lang="es-CO" sz="1350">
                <a:solidFill>
                  <a:prstClr val="black"/>
                </a:solidFill>
                <a:latin typeface="Calibri"/>
              </a:endParaRPr>
            </a:p>
          </p:txBody>
        </p:sp>
        <p:grpSp>
          <p:nvGrpSpPr>
            <p:cNvPr id="21" name="Grupo 20">
              <a:extLst>
                <a:ext uri="{FF2B5EF4-FFF2-40B4-BE49-F238E27FC236}">
                  <a16:creationId xmlns:a16="http://schemas.microsoft.com/office/drawing/2014/main" id="{3A9F1501-ED03-4F2B-B07E-AFC08A89940E}"/>
                </a:ext>
              </a:extLst>
            </p:cNvPr>
            <p:cNvGrpSpPr/>
            <p:nvPr/>
          </p:nvGrpSpPr>
          <p:grpSpPr>
            <a:xfrm>
              <a:off x="3179148" y="2935956"/>
              <a:ext cx="1984583" cy="1615450"/>
              <a:chOff x="1842532" y="1652560"/>
              <a:chExt cx="1488437" cy="1211589"/>
            </a:xfrm>
          </p:grpSpPr>
          <p:pic>
            <p:nvPicPr>
              <p:cNvPr id="22" name="Imagen 21">
                <a:extLst>
                  <a:ext uri="{FF2B5EF4-FFF2-40B4-BE49-F238E27FC236}">
                    <a16:creationId xmlns:a16="http://schemas.microsoft.com/office/drawing/2014/main" id="{027CC408-7FC8-4660-A309-10B9DFDB8F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8495" y="1652560"/>
                <a:ext cx="1125769" cy="1017644"/>
              </a:xfrm>
              <a:prstGeom prst="rect">
                <a:avLst/>
              </a:prstGeom>
            </p:spPr>
          </p:pic>
          <p:sp>
            <p:nvSpPr>
              <p:cNvPr id="23" name="CuadroTexto 22">
                <a:extLst>
                  <a:ext uri="{FF2B5EF4-FFF2-40B4-BE49-F238E27FC236}">
                    <a16:creationId xmlns:a16="http://schemas.microsoft.com/office/drawing/2014/main" id="{5EE9251E-A439-4CBF-8B37-9331C6499CA5}"/>
                  </a:ext>
                </a:extLst>
              </p:cNvPr>
              <p:cNvSpPr txBox="1"/>
              <p:nvPr/>
            </p:nvSpPr>
            <p:spPr>
              <a:xfrm>
                <a:off x="1842532" y="2525594"/>
                <a:ext cx="1488437" cy="338555"/>
              </a:xfrm>
              <a:prstGeom prst="rect">
                <a:avLst/>
              </a:prstGeom>
              <a:noFill/>
            </p:spPr>
            <p:txBody>
              <a:bodyPr wrap="square" rtlCol="0">
                <a:spAutoFit/>
              </a:bodyPr>
              <a:lstStyle/>
              <a:p>
                <a:pPr algn="ctr" defTabSz="342900">
                  <a:defRPr/>
                </a:pPr>
                <a:r>
                  <a:rPr lang="es-CO" sz="525" dirty="0">
                    <a:solidFill>
                      <a:prstClr val="black"/>
                    </a:solidFill>
                    <a:latin typeface="Helvetica" panose="020B0604020202020204" pitchFamily="34" charset="0"/>
                    <a:cs typeface="Helvetica" panose="020B0604020202020204" pitchFamily="34" charset="0"/>
                  </a:rPr>
                  <a:t>ADMINISTRADOR DE ENTIDAD</a:t>
                </a:r>
              </a:p>
            </p:txBody>
          </p:sp>
        </p:grpSp>
      </p:grpSp>
      <p:pic>
        <p:nvPicPr>
          <p:cNvPr id="42" name="Imagen 41">
            <a:extLst>
              <a:ext uri="{FF2B5EF4-FFF2-40B4-BE49-F238E27FC236}">
                <a16:creationId xmlns:a16="http://schemas.microsoft.com/office/drawing/2014/main" id="{04CFF4E7-E61A-4985-A380-3D2D8C7BE2C0}"/>
              </a:ext>
            </a:extLst>
          </p:cNvPr>
          <p:cNvPicPr>
            <a:picLocks noChangeAspect="1"/>
          </p:cNvPicPr>
          <p:nvPr/>
        </p:nvPicPr>
        <p:blipFill rotWithShape="1">
          <a:blip r:embed="rId9"/>
          <a:srcRect t="12713"/>
          <a:stretch/>
        </p:blipFill>
        <p:spPr>
          <a:xfrm>
            <a:off x="256339" y="868821"/>
            <a:ext cx="812006" cy="401960"/>
          </a:xfrm>
          <a:prstGeom prst="rect">
            <a:avLst/>
          </a:prstGeom>
        </p:spPr>
      </p:pic>
      <p:pic>
        <p:nvPicPr>
          <p:cNvPr id="43" name="Imagen 42"/>
          <p:cNvPicPr>
            <a:picLocks noChangeAspect="1"/>
          </p:cNvPicPr>
          <p:nvPr/>
        </p:nvPicPr>
        <p:blipFill>
          <a:blip r:embed="rId10"/>
          <a:stretch>
            <a:fillRect/>
          </a:stretch>
        </p:blipFill>
        <p:spPr>
          <a:xfrm>
            <a:off x="6517734" y="1515595"/>
            <a:ext cx="2347970" cy="1482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 name="Título 1"/>
          <p:cNvSpPr>
            <a:spLocks noGrp="1"/>
          </p:cNvSpPr>
          <p:nvPr>
            <p:ph type="title"/>
          </p:nvPr>
        </p:nvSpPr>
        <p:spPr>
          <a:xfrm>
            <a:off x="1838646" y="-3562"/>
            <a:ext cx="5572145" cy="393126"/>
          </a:xfrm>
        </p:spPr>
        <p:txBody>
          <a:bodyPr/>
          <a:lstStyle/>
          <a:p>
            <a:r>
              <a:rPr lang="es-ES" dirty="0" smtClean="0"/>
              <a:t>Vinculación SIGEP – para diligenciamiento en el FURAG</a:t>
            </a:r>
            <a:endParaRPr lang="es-CO" dirty="0"/>
          </a:p>
        </p:txBody>
      </p:sp>
      <p:sp>
        <p:nvSpPr>
          <p:cNvPr id="3" name="Marcador de contenido 2"/>
          <p:cNvSpPr>
            <a:spLocks noGrp="1"/>
          </p:cNvSpPr>
          <p:nvPr>
            <p:ph sz="half" idx="2"/>
          </p:nvPr>
        </p:nvSpPr>
        <p:spPr/>
        <p:txBody>
          <a:bodyPr/>
          <a:lstStyle/>
          <a:p>
            <a:endParaRPr lang="es-CO"/>
          </a:p>
        </p:txBody>
      </p:sp>
      <p:sp>
        <p:nvSpPr>
          <p:cNvPr id="44" name="Rectángulo 43">
            <a:extLst>
              <a:ext uri="{FF2B5EF4-FFF2-40B4-BE49-F238E27FC236}">
                <a16:creationId xmlns:a16="http://schemas.microsoft.com/office/drawing/2014/main" id="{A7F81521-F08C-4ECE-9C19-8EB94ADA1B46}"/>
              </a:ext>
            </a:extLst>
          </p:cNvPr>
          <p:cNvSpPr/>
          <p:nvPr/>
        </p:nvSpPr>
        <p:spPr>
          <a:xfrm>
            <a:off x="1183332" y="4623853"/>
            <a:ext cx="6456985" cy="261610"/>
          </a:xfrm>
          <a:prstGeom prst="rect">
            <a:avLst/>
          </a:prstGeom>
          <a:noFill/>
          <a:ln w="12700">
            <a:solidFill>
              <a:srgbClr val="F7923F"/>
            </a:solidFill>
            <a:prstDash val="sysDash"/>
          </a:ln>
        </p:spPr>
        <p:txBody>
          <a:bodyPr wrap="square">
            <a:spAutoFit/>
          </a:bodyPr>
          <a:lstStyle/>
          <a:p>
            <a:pPr algn="ctr" defTabSz="914356">
              <a:buClr>
                <a:srgbClr val="000000"/>
              </a:buClr>
              <a:defRPr/>
            </a:pPr>
            <a:r>
              <a:rPr lang="es-ES" sz="1100" i="1" kern="0" dirty="0">
                <a:solidFill>
                  <a:srgbClr val="000000"/>
                </a:solidFill>
                <a:latin typeface="Helvetica" panose="020B0604020202020204" pitchFamily="34" charset="0"/>
                <a:ea typeface="Roboto"/>
                <a:cs typeface="Helvetica" panose="020B0604020202020204" pitchFamily="34" charset="0"/>
                <a:sym typeface="Roboto"/>
              </a:rPr>
              <a:t>En caso de dudas o inquietudes de este proceso, escribir a </a:t>
            </a:r>
            <a:r>
              <a:rPr lang="es-ES" sz="1100" i="1" kern="0" dirty="0" smtClean="0">
                <a:solidFill>
                  <a:srgbClr val="000000"/>
                </a:solidFill>
                <a:latin typeface="Helvetica" panose="020B0604020202020204" pitchFamily="34" charset="0"/>
                <a:ea typeface="Roboto"/>
                <a:cs typeface="Helvetica" panose="020B0604020202020204" pitchFamily="34" charset="0"/>
                <a:sym typeface="Roboto"/>
                <a:hlinkClick r:id="rId11"/>
              </a:rPr>
              <a:t>soportesigep2@funcionpublica.gov.co</a:t>
            </a:r>
            <a:r>
              <a:rPr lang="es-ES" sz="1100" i="1" kern="0" dirty="0" smtClean="0">
                <a:solidFill>
                  <a:srgbClr val="000000"/>
                </a:solidFill>
                <a:latin typeface="Helvetica" panose="020B0604020202020204" pitchFamily="34" charset="0"/>
                <a:ea typeface="Roboto"/>
                <a:cs typeface="Helvetica" panose="020B0604020202020204" pitchFamily="34" charset="0"/>
                <a:sym typeface="Roboto"/>
              </a:rPr>
              <a:t> </a:t>
            </a:r>
            <a:endParaRPr lang="es-ES" sz="1100" i="1" kern="0" dirty="0">
              <a:solidFill>
                <a:srgbClr val="000000"/>
              </a:solidFill>
              <a:latin typeface="Helvetica" panose="020B0604020202020204" pitchFamily="34" charset="0"/>
              <a:ea typeface="Roboto"/>
              <a:cs typeface="Helvetica" panose="020B0604020202020204" pitchFamily="34" charset="0"/>
              <a:sym typeface="Roboto"/>
            </a:endParaRPr>
          </a:p>
        </p:txBody>
      </p:sp>
      <p:sp>
        <p:nvSpPr>
          <p:cNvPr id="48" name="Rectángulo 47"/>
          <p:cNvSpPr/>
          <p:nvPr/>
        </p:nvSpPr>
        <p:spPr>
          <a:xfrm>
            <a:off x="1416994" y="4256622"/>
            <a:ext cx="5844559" cy="307777"/>
          </a:xfrm>
          <a:prstGeom prst="rect">
            <a:avLst/>
          </a:prstGeom>
          <a:ln w="12700">
            <a:solidFill>
              <a:srgbClr val="F7923F"/>
            </a:solidFill>
            <a:prstDash val="sysDash"/>
          </a:ln>
        </p:spPr>
        <p:txBody>
          <a:bodyPr wrap="square">
            <a:spAutoFit/>
          </a:bodyPr>
          <a:lstStyle/>
          <a:p>
            <a:pPr algn="ctr"/>
            <a:r>
              <a:rPr lang="es-CO" sz="1400" dirty="0" smtClean="0"/>
              <a:t>Enlace capacitación SIGEP: </a:t>
            </a:r>
            <a:r>
              <a:rPr lang="es-CO" sz="1400" dirty="0" smtClean="0">
                <a:hlinkClick r:id="rId12"/>
              </a:rPr>
              <a:t>https</a:t>
            </a:r>
            <a:r>
              <a:rPr lang="es-CO" sz="1400" dirty="0">
                <a:hlinkClick r:id="rId12"/>
              </a:rPr>
              <a:t>://</a:t>
            </a:r>
            <a:r>
              <a:rPr lang="es-CO" sz="1400" dirty="0" smtClean="0">
                <a:hlinkClick r:id="rId12"/>
              </a:rPr>
              <a:t>www.youtube.com/watch?v=oOHUT-EruL0</a:t>
            </a:r>
            <a:r>
              <a:rPr lang="es-CO" sz="1400" dirty="0" smtClean="0"/>
              <a:t> </a:t>
            </a:r>
            <a:endParaRPr lang="es-CO" sz="1400" dirty="0"/>
          </a:p>
        </p:txBody>
      </p:sp>
    </p:spTree>
    <p:extLst>
      <p:ext uri="{BB962C8B-B14F-4D97-AF65-F5344CB8AC3E}">
        <p14:creationId xmlns:p14="http://schemas.microsoft.com/office/powerpoint/2010/main" val="3846674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1881314"/>
            <a:ext cx="5270433" cy="1366493"/>
          </a:xfrm>
        </p:spPr>
        <p:txBody>
          <a:bodyPr/>
          <a:lstStyle/>
          <a:p>
            <a:r>
              <a:rPr lang="es-ES" sz="3200" dirty="0"/>
              <a:t>Esquema propuesto para facilitar el diligenciamiento en aplicativo FURAG</a:t>
            </a:r>
          </a:p>
        </p:txBody>
      </p:sp>
      <p:sp>
        <p:nvSpPr>
          <p:cNvPr id="4" name="Marcador de contenido 3"/>
          <p:cNvSpPr>
            <a:spLocks noGrp="1"/>
          </p:cNvSpPr>
          <p:nvPr>
            <p:ph sz="half" idx="2"/>
          </p:nvPr>
        </p:nvSpPr>
        <p:spPr/>
        <p:txBody>
          <a:bodyPr/>
          <a:lstStyle/>
          <a:p>
            <a:r>
              <a:rPr lang="es-ES" dirty="0"/>
              <a:t>4.</a:t>
            </a:r>
            <a:endParaRPr lang="es-CO" dirty="0"/>
          </a:p>
        </p:txBody>
      </p:sp>
    </p:spTree>
    <p:extLst>
      <p:ext uri="{BB962C8B-B14F-4D97-AF65-F5344CB8AC3E}">
        <p14:creationId xmlns:p14="http://schemas.microsoft.com/office/powerpoint/2010/main" val="100355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Circular y cronograma</a:t>
            </a:r>
            <a:endParaRPr lang="es-CO" dirty="0"/>
          </a:p>
        </p:txBody>
      </p:sp>
      <p:sp>
        <p:nvSpPr>
          <p:cNvPr id="3" name="Marcador de contenido 2"/>
          <p:cNvSpPr>
            <a:spLocks noGrp="1"/>
          </p:cNvSpPr>
          <p:nvPr>
            <p:ph sz="half" idx="2"/>
          </p:nvPr>
        </p:nvSpPr>
        <p:spPr/>
        <p:txBody>
          <a:bodyPr/>
          <a:lstStyle/>
          <a:p>
            <a:endParaRPr lang="es-CO"/>
          </a:p>
        </p:txBody>
      </p:sp>
      <p:sp>
        <p:nvSpPr>
          <p:cNvPr id="4" name="CuadroTexto 3"/>
          <p:cNvSpPr txBox="1"/>
          <p:nvPr/>
        </p:nvSpPr>
        <p:spPr>
          <a:xfrm>
            <a:off x="665019" y="872836"/>
            <a:ext cx="2667000" cy="276999"/>
          </a:xfrm>
          <a:prstGeom prst="rect">
            <a:avLst/>
          </a:prstGeom>
          <a:noFill/>
        </p:spPr>
        <p:txBody>
          <a:bodyPr wrap="square" rtlCol="0">
            <a:spAutoFit/>
          </a:bodyPr>
          <a:lstStyle/>
          <a:p>
            <a:pPr algn="ctr"/>
            <a:r>
              <a:rPr lang="es-ES" sz="1200" b="1" dirty="0">
                <a:solidFill>
                  <a:schemeClr val="tx2">
                    <a:lumMod val="50000"/>
                  </a:schemeClr>
                </a:solidFill>
                <a:latin typeface="Helvetica" panose="020B0604020202020204" pitchFamily="34" charset="0"/>
                <a:cs typeface="Helvetica" panose="020B0604020202020204" pitchFamily="34" charset="0"/>
              </a:rPr>
              <a:t>Circular Externa 100-006-2024</a:t>
            </a:r>
            <a:endParaRPr lang="es-CO" sz="1200" b="1" dirty="0">
              <a:solidFill>
                <a:schemeClr val="tx2">
                  <a:lumMod val="50000"/>
                </a:schemeClr>
              </a:solidFill>
              <a:latin typeface="Helvetica" panose="020B0604020202020204" pitchFamily="34" charset="0"/>
              <a:cs typeface="Helvetica"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285301259"/>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7" name="Rectángulo 6"/>
          <p:cNvSpPr/>
          <p:nvPr/>
        </p:nvSpPr>
        <p:spPr>
          <a:xfrm>
            <a:off x="4191666" y="781102"/>
            <a:ext cx="4416598" cy="536878"/>
          </a:xfrm>
          <a:prstGeom prst="rect">
            <a:avLst/>
          </a:prstGeom>
          <a:noFill/>
          <a:ln w="12700">
            <a:solidFill>
              <a:srgbClr val="FCCC04"/>
            </a:solidFill>
            <a:prstDash val="dash"/>
          </a:ln>
        </p:spPr>
        <p:txBody>
          <a:bodyPr wrap="square">
            <a:spAutoFit/>
          </a:bodyPr>
          <a:lstStyle/>
          <a:p>
            <a:pPr algn="just">
              <a:lnSpc>
                <a:spcPct val="107000"/>
              </a:lnSpc>
            </a:pPr>
            <a:r>
              <a:rPr lang="es-CO" sz="900" kern="100" dirty="0">
                <a:solidFill>
                  <a:schemeClr val="tx1">
                    <a:lumMod val="95000"/>
                    <a:lumOff val="5000"/>
                  </a:schemeClr>
                </a:solidFill>
                <a:latin typeface="Helvetica" panose="020B0604020202020204" pitchFamily="34" charset="0"/>
                <a:cs typeface="Helvetica" panose="020B0604020202020204" pitchFamily="34" charset="0"/>
              </a:rPr>
              <a:t>La Medición del Desempeño Institucional MDI y del Sistema de Control Interno se efectuará para el periodo comprendido entre el </a:t>
            </a:r>
            <a:r>
              <a:rPr lang="es-ES" sz="900" b="1" dirty="0">
                <a:solidFill>
                  <a:srgbClr val="F36F13"/>
                </a:solidFill>
                <a:latin typeface="Helvetica" panose="020B0604020202020204" pitchFamily="34" charset="0"/>
                <a:cs typeface="Helvetica" panose="020B0604020202020204" pitchFamily="34" charset="0"/>
              </a:rPr>
              <a:t>1° de enero y el 31 de diciembre de 2023.</a:t>
            </a:r>
            <a:endParaRPr lang="es-CO" sz="900" kern="100" dirty="0">
              <a:solidFill>
                <a:schemeClr val="tx1">
                  <a:lumMod val="95000"/>
                  <a:lumOff val="5000"/>
                </a:schemeClr>
              </a:solidFill>
              <a:latin typeface="Helvetica" panose="020B0604020202020204" pitchFamily="34" charset="0"/>
              <a:ea typeface="Calibri" panose="020F0502020204030204" pitchFamily="34" charset="0"/>
              <a:cs typeface="Helvetica" panose="020B0604020202020204" pitchFamily="34" charset="0"/>
            </a:endParaRPr>
          </a:p>
        </p:txBody>
      </p:sp>
      <p:sp>
        <p:nvSpPr>
          <p:cNvPr id="8" name="Rectángulo 7"/>
          <p:cNvSpPr/>
          <p:nvPr/>
        </p:nvSpPr>
        <p:spPr>
          <a:xfrm>
            <a:off x="4191666" y="1382231"/>
            <a:ext cx="1564852" cy="261610"/>
          </a:xfrm>
          <a:prstGeom prst="rect">
            <a:avLst/>
          </a:prstGeom>
        </p:spPr>
        <p:txBody>
          <a:bodyPr wrap="none">
            <a:spAutoFit/>
          </a:bodyPr>
          <a:lstStyle/>
          <a:p>
            <a:r>
              <a:rPr lang="es-ES" sz="1100" b="1" dirty="0">
                <a:solidFill>
                  <a:srgbClr val="F36F13"/>
                </a:solidFill>
                <a:latin typeface="Helvetica" panose="020B0604020202020204" pitchFamily="34" charset="0"/>
                <a:cs typeface="Helvetica" panose="020B0604020202020204" pitchFamily="34" charset="0"/>
              </a:rPr>
              <a:t>Cronograma general</a:t>
            </a:r>
            <a:endParaRPr lang="es-CO" sz="1100" dirty="0"/>
          </a:p>
        </p:txBody>
      </p:sp>
      <p:sp>
        <p:nvSpPr>
          <p:cNvPr id="9" name="Rectangle 39">
            <a:extLst>
              <a:ext uri="{FF2B5EF4-FFF2-40B4-BE49-F238E27FC236}">
                <a16:creationId xmlns:a16="http://schemas.microsoft.com/office/drawing/2014/main" id="{F1BF9929-1D9E-464B-AEAB-E0539D5B649F}"/>
              </a:ext>
            </a:extLst>
          </p:cNvPr>
          <p:cNvSpPr/>
          <p:nvPr/>
        </p:nvSpPr>
        <p:spPr>
          <a:xfrm>
            <a:off x="4197910" y="1844408"/>
            <a:ext cx="2345324" cy="2974715"/>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900" noProof="1">
              <a:solidFill>
                <a:schemeClr val="tx1">
                  <a:lumMod val="65000"/>
                  <a:lumOff val="35000"/>
                </a:schemeClr>
              </a:solidFill>
            </a:endParaRPr>
          </a:p>
        </p:txBody>
      </p:sp>
      <p:sp>
        <p:nvSpPr>
          <p:cNvPr id="10" name="Rectangle 40">
            <a:extLst>
              <a:ext uri="{FF2B5EF4-FFF2-40B4-BE49-F238E27FC236}">
                <a16:creationId xmlns:a16="http://schemas.microsoft.com/office/drawing/2014/main" id="{CF2704D7-3EEF-4A92-811B-3D18CE5CBA74}"/>
              </a:ext>
            </a:extLst>
          </p:cNvPr>
          <p:cNvSpPr/>
          <p:nvPr/>
        </p:nvSpPr>
        <p:spPr>
          <a:xfrm>
            <a:off x="6543239" y="1844409"/>
            <a:ext cx="2065024" cy="2873141"/>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algn="just">
              <a:spcAft>
                <a:spcPts val="900"/>
              </a:spcAft>
            </a:pPr>
            <a:endParaRPr lang="en-US" sz="900" noProof="1">
              <a:solidFill>
                <a:schemeClr val="tx1">
                  <a:lumMod val="65000"/>
                  <a:lumOff val="35000"/>
                </a:schemeClr>
              </a:solidFill>
            </a:endParaRPr>
          </a:p>
        </p:txBody>
      </p:sp>
      <p:sp>
        <p:nvSpPr>
          <p:cNvPr id="11" name="Rectangle 2">
            <a:extLst>
              <a:ext uri="{FF2B5EF4-FFF2-40B4-BE49-F238E27FC236}">
                <a16:creationId xmlns:a16="http://schemas.microsoft.com/office/drawing/2014/main" id="{5F14D525-C9C8-4F70-B9EA-D9665FCB55E6}"/>
              </a:ext>
            </a:extLst>
          </p:cNvPr>
          <p:cNvSpPr/>
          <p:nvPr/>
        </p:nvSpPr>
        <p:spPr>
          <a:xfrm>
            <a:off x="4197911" y="1648949"/>
            <a:ext cx="2345324" cy="192285"/>
          </a:xfrm>
          <a:prstGeom prst="rect">
            <a:avLst/>
          </a:prstGeom>
          <a:solidFill>
            <a:srgbClr val="FCC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ACTIVIDAD</a:t>
            </a:r>
          </a:p>
        </p:txBody>
      </p:sp>
      <p:sp>
        <p:nvSpPr>
          <p:cNvPr id="12" name="Rectangle 33">
            <a:extLst>
              <a:ext uri="{FF2B5EF4-FFF2-40B4-BE49-F238E27FC236}">
                <a16:creationId xmlns:a16="http://schemas.microsoft.com/office/drawing/2014/main" id="{457C0A58-B895-4050-A561-66B2AB401BB4}"/>
              </a:ext>
            </a:extLst>
          </p:cNvPr>
          <p:cNvSpPr/>
          <p:nvPr/>
        </p:nvSpPr>
        <p:spPr>
          <a:xfrm>
            <a:off x="6543237" y="1648949"/>
            <a:ext cx="2065026" cy="195459"/>
          </a:xfrm>
          <a:prstGeom prst="rect">
            <a:avLst/>
          </a:prstGeom>
          <a:solidFill>
            <a:srgbClr val="2457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spcAft>
                <a:spcPts val="900"/>
              </a:spcAft>
            </a:pPr>
            <a:r>
              <a:rPr lang="es-MX" sz="1000" b="1" dirty="0">
                <a:solidFill>
                  <a:schemeClr val="bg1"/>
                </a:solidFill>
              </a:rPr>
              <a:t>FECHAS</a:t>
            </a:r>
          </a:p>
        </p:txBody>
      </p:sp>
      <p:sp>
        <p:nvSpPr>
          <p:cNvPr id="13" name="Rectangle 79">
            <a:extLst>
              <a:ext uri="{FF2B5EF4-FFF2-40B4-BE49-F238E27FC236}">
                <a16:creationId xmlns:a16="http://schemas.microsoft.com/office/drawing/2014/main" id="{8CFDC015-E357-4AA4-902D-562035EB083B}"/>
              </a:ext>
            </a:extLst>
          </p:cNvPr>
          <p:cNvSpPr/>
          <p:nvPr/>
        </p:nvSpPr>
        <p:spPr>
          <a:xfrm>
            <a:off x="6549389" y="1648949"/>
            <a:ext cx="626201" cy="195459"/>
          </a:xfrm>
          <a:prstGeom prst="rect">
            <a:avLst/>
          </a:prstGeom>
          <a:gradFill flip="none" rotWithShape="1">
            <a:gsLst>
              <a:gs pos="52000">
                <a:schemeClr val="tx1">
                  <a:alpha val="10000"/>
                </a:schemeClr>
              </a:gs>
              <a:gs pos="0">
                <a:schemeClr val="tx1">
                  <a:alpha val="0"/>
                </a:schemeClr>
              </a:gs>
              <a:gs pos="83000">
                <a:schemeClr val="tx1">
                  <a:alpha val="15000"/>
                </a:schemeClr>
              </a:gs>
              <a:gs pos="100000">
                <a:schemeClr val="tx1">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1000" b="1" dirty="0">
              <a:solidFill>
                <a:schemeClr val="tx1">
                  <a:lumMod val="65000"/>
                  <a:lumOff val="35000"/>
                </a:schemeClr>
              </a:solidFill>
            </a:endParaRPr>
          </a:p>
        </p:txBody>
      </p:sp>
      <p:sp>
        <p:nvSpPr>
          <p:cNvPr id="14" name="Rectangle 80">
            <a:extLst>
              <a:ext uri="{FF2B5EF4-FFF2-40B4-BE49-F238E27FC236}">
                <a16:creationId xmlns:a16="http://schemas.microsoft.com/office/drawing/2014/main" id="{CD79AB89-5C33-436D-AD0D-B72D2C6D233B}"/>
              </a:ext>
            </a:extLst>
          </p:cNvPr>
          <p:cNvSpPr/>
          <p:nvPr/>
        </p:nvSpPr>
        <p:spPr>
          <a:xfrm>
            <a:off x="4197910" y="1648949"/>
            <a:ext cx="626201" cy="195459"/>
          </a:xfrm>
          <a:prstGeom prst="rect">
            <a:avLst/>
          </a:prstGeom>
          <a:gradFill flip="none" rotWithShape="1">
            <a:gsLst>
              <a:gs pos="52000">
                <a:schemeClr val="tx1">
                  <a:alpha val="10000"/>
                </a:schemeClr>
              </a:gs>
              <a:gs pos="0">
                <a:schemeClr val="tx1">
                  <a:alpha val="0"/>
                </a:schemeClr>
              </a:gs>
              <a:gs pos="83000">
                <a:schemeClr val="tx1">
                  <a:alpha val="15000"/>
                </a:schemeClr>
              </a:gs>
              <a:gs pos="100000">
                <a:schemeClr val="tx1">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1000" b="1" dirty="0">
              <a:solidFill>
                <a:schemeClr val="tx1">
                  <a:lumMod val="65000"/>
                  <a:lumOff val="35000"/>
                </a:schemeClr>
              </a:solidFill>
            </a:endParaRPr>
          </a:p>
        </p:txBody>
      </p:sp>
      <p:sp>
        <p:nvSpPr>
          <p:cNvPr id="19" name="Rectangle 39">
            <a:extLst>
              <a:ext uri="{FF2B5EF4-FFF2-40B4-BE49-F238E27FC236}">
                <a16:creationId xmlns:a16="http://schemas.microsoft.com/office/drawing/2014/main" id="{F1BF9929-1D9E-464B-AEAB-E0539D5B649F}"/>
              </a:ext>
            </a:extLst>
          </p:cNvPr>
          <p:cNvSpPr/>
          <p:nvPr/>
        </p:nvSpPr>
        <p:spPr>
          <a:xfrm>
            <a:off x="4197911" y="1841234"/>
            <a:ext cx="2345324" cy="2967754"/>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900" noProof="1">
              <a:solidFill>
                <a:schemeClr val="tx1">
                  <a:lumMod val="65000"/>
                  <a:lumOff val="35000"/>
                </a:schemeClr>
              </a:solidFill>
            </a:endParaRPr>
          </a:p>
        </p:txBody>
      </p:sp>
      <p:sp>
        <p:nvSpPr>
          <p:cNvPr id="20" name="Rectangle 40">
            <a:extLst>
              <a:ext uri="{FF2B5EF4-FFF2-40B4-BE49-F238E27FC236}">
                <a16:creationId xmlns:a16="http://schemas.microsoft.com/office/drawing/2014/main" id="{CF2704D7-3EEF-4A92-811B-3D18CE5CBA74}"/>
              </a:ext>
            </a:extLst>
          </p:cNvPr>
          <p:cNvSpPr/>
          <p:nvPr/>
        </p:nvSpPr>
        <p:spPr>
          <a:xfrm>
            <a:off x="6546272" y="1841234"/>
            <a:ext cx="2061989" cy="2883032"/>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algn="just">
              <a:spcAft>
                <a:spcPts val="900"/>
              </a:spcAft>
            </a:pPr>
            <a:endParaRPr lang="en-US" sz="900" noProof="1">
              <a:solidFill>
                <a:schemeClr val="tx1">
                  <a:lumMod val="65000"/>
                  <a:lumOff val="35000"/>
                </a:schemeClr>
              </a:solidFill>
            </a:endParaRPr>
          </a:p>
        </p:txBody>
      </p:sp>
      <p:graphicFrame>
        <p:nvGraphicFramePr>
          <p:cNvPr id="21" name="Marcador de contenido 16"/>
          <p:cNvGraphicFramePr>
            <a:graphicFrameLocks/>
          </p:cNvGraphicFramePr>
          <p:nvPr>
            <p:extLst>
              <p:ext uri="{D42A27DB-BD31-4B8C-83A1-F6EECF244321}">
                <p14:modId xmlns:p14="http://schemas.microsoft.com/office/powerpoint/2010/main" val="171989653"/>
              </p:ext>
            </p:extLst>
          </p:nvPr>
        </p:nvGraphicFramePr>
        <p:xfrm>
          <a:off x="4202590" y="1834518"/>
          <a:ext cx="4409792" cy="2883032"/>
        </p:xfrm>
        <a:graphic>
          <a:graphicData uri="http://schemas.openxmlformats.org/drawingml/2006/table">
            <a:tbl>
              <a:tblPr firstRow="1" bandRow="1">
                <a:tableStyleId>{B301B821-A1FF-4177-AEE7-76D212191A09}</a:tableStyleId>
              </a:tblPr>
              <a:tblGrid>
                <a:gridCol w="2344062">
                  <a:extLst>
                    <a:ext uri="{9D8B030D-6E8A-4147-A177-3AD203B41FA5}">
                      <a16:colId xmlns:a16="http://schemas.microsoft.com/office/drawing/2014/main" val="636659740"/>
                    </a:ext>
                  </a:extLst>
                </a:gridCol>
                <a:gridCol w="2065730">
                  <a:extLst>
                    <a:ext uri="{9D8B030D-6E8A-4147-A177-3AD203B41FA5}">
                      <a16:colId xmlns:a16="http://schemas.microsoft.com/office/drawing/2014/main" val="51851499"/>
                    </a:ext>
                  </a:extLst>
                </a:gridCol>
              </a:tblGrid>
              <a:tr h="458082">
                <a:tc>
                  <a:txBody>
                    <a:bodyPr/>
                    <a:lstStyle/>
                    <a:p>
                      <a:pPr>
                        <a:spcAft>
                          <a:spcPts val="0"/>
                        </a:spcAft>
                      </a:pPr>
                      <a:r>
                        <a:rPr lang="es-CO" sz="900" b="0" dirty="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Capacitación y acompañamiento a las entidades para el adecuado reporte de la información </a:t>
                      </a:r>
                      <a:endParaRPr lang="en-US" sz="1000" b="0" dirty="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Marzo - Mayo de 2024 </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178104"/>
                  </a:ext>
                </a:extLst>
              </a:tr>
              <a:tr h="377508">
                <a:tc>
                  <a:txBody>
                    <a:bodyPr/>
                    <a:lstStyle/>
                    <a:p>
                      <a:pPr>
                        <a:spcAft>
                          <a:spcPts val="0"/>
                        </a:spcAft>
                      </a:pPr>
                      <a:r>
                        <a:rPr lang="es-CO" sz="900" b="0" dirty="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Apertura del aplicativo FURAG para la recolección de información</a:t>
                      </a:r>
                      <a:endParaRPr lang="en-US" sz="1000" b="0" dirty="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Abril de 2024</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947001"/>
                  </a:ext>
                </a:extLst>
              </a:tr>
              <a:tr h="380790">
                <a:tc>
                  <a:txBody>
                    <a:bodyPr/>
                    <a:lstStyle/>
                    <a:p>
                      <a:pPr>
                        <a:spcAft>
                          <a:spcPts val="0"/>
                        </a:spcAft>
                      </a:pPr>
                      <a:r>
                        <a:rPr lang="es-CO" sz="900" b="0" dirty="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Registro de información por parte de las entidades en el aplicativo FURAG *</a:t>
                      </a:r>
                      <a:endParaRPr lang="en-US" sz="1000" b="0" dirty="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Abril - Mayo de 2024</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561881"/>
                  </a:ext>
                </a:extLst>
              </a:tr>
              <a:tr h="239348">
                <a:tc>
                  <a:txBody>
                    <a:bodyPr/>
                    <a:lstStyle/>
                    <a:p>
                      <a:pPr>
                        <a:spcAft>
                          <a:spcPts val="0"/>
                        </a:spcAft>
                      </a:pPr>
                      <a:r>
                        <a:rPr lang="es-CO" sz="900" b="0" dirty="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Cierre del aplicativo FURAG</a:t>
                      </a:r>
                      <a:endParaRPr lang="en-US" sz="1000" b="0" dirty="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Mayo de 2024</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991675"/>
                  </a:ext>
                </a:extLst>
              </a:tr>
              <a:tr h="376511">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Análisis y procesamiento estadístico de los datos recolectados</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Mayo - Junio de 2024</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21218"/>
                  </a:ext>
                </a:extLst>
              </a:tr>
              <a:tr h="376512">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Aprobación resultados medición del desempeño institucional vigencia 2024</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Junio de 2024</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983308"/>
                  </a:ext>
                </a:extLst>
              </a:tr>
              <a:tr h="365438">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Publicación de los resultados de los índices de desempeño institucional</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Junio de 2024</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285279"/>
                  </a:ext>
                </a:extLst>
              </a:tr>
              <a:tr h="308843">
                <a:tc>
                  <a:txBody>
                    <a:bodyPr/>
                    <a:lstStyle/>
                    <a:p>
                      <a:pPr>
                        <a:spcAft>
                          <a:spcPts val="0"/>
                        </a:spcAft>
                      </a:pPr>
                      <a:r>
                        <a:rPr lang="es-CO" sz="900" b="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Difusión resultados Función Pública y líderes de política</a:t>
                      </a:r>
                      <a:endParaRPr lang="en-US" sz="1000" b="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s-CO" sz="900" b="0" dirty="0">
                          <a:solidFill>
                            <a:schemeClr val="tx2">
                              <a:lumMod val="50000"/>
                            </a:schemeClr>
                          </a:solidFill>
                          <a:effectLst/>
                          <a:latin typeface="Helvetica" panose="020B0604020202020204" pitchFamily="34" charset="0"/>
                          <a:ea typeface="Times" panose="02020603050405020304" pitchFamily="18" charset="0"/>
                          <a:cs typeface="Times New Roman" panose="02020603050405020304" pitchFamily="18" charset="0"/>
                        </a:rPr>
                        <a:t>Julio - Diciembre de 2024</a:t>
                      </a:r>
                      <a:endParaRPr lang="en-US" sz="1000" b="0" dirty="0">
                        <a:solidFill>
                          <a:schemeClr val="tx2">
                            <a:lumMod val="50000"/>
                          </a:schemeClr>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003115"/>
                  </a:ext>
                </a:extLst>
              </a:tr>
            </a:tbl>
          </a:graphicData>
        </a:graphic>
      </p:graphicFrame>
      <p:pic>
        <p:nvPicPr>
          <p:cNvPr id="23" name="Imagen 22"/>
          <p:cNvPicPr>
            <a:picLocks noChangeAspect="1"/>
          </p:cNvPicPr>
          <p:nvPr/>
        </p:nvPicPr>
        <p:blipFill>
          <a:blip r:embed="rId2"/>
          <a:stretch>
            <a:fillRect/>
          </a:stretch>
        </p:blipFill>
        <p:spPr>
          <a:xfrm>
            <a:off x="284048" y="1296979"/>
            <a:ext cx="3428942" cy="3316421"/>
          </a:xfrm>
          <a:prstGeom prst="rect">
            <a:avLst/>
          </a:prstGeom>
          <a:effectLst>
            <a:outerShdw blurRad="50800" dist="38100" dir="2700000" algn="tl" rotWithShape="0">
              <a:prstClr val="black">
                <a:alpha val="40000"/>
              </a:prstClr>
            </a:outerShdw>
          </a:effectLst>
        </p:spPr>
      </p:pic>
      <p:sp>
        <p:nvSpPr>
          <p:cNvPr id="15" name="Rectangle 84">
            <a:extLst>
              <a:ext uri="{FF2B5EF4-FFF2-40B4-BE49-F238E27FC236}">
                <a16:creationId xmlns:a16="http://schemas.microsoft.com/office/drawing/2014/main" id="{E2FE0F61-403E-437B-89C6-EEDA43BBC39F}"/>
              </a:ext>
            </a:extLst>
          </p:cNvPr>
          <p:cNvSpPr/>
          <p:nvPr/>
        </p:nvSpPr>
        <p:spPr>
          <a:xfrm>
            <a:off x="4191666" y="4724266"/>
            <a:ext cx="2351568" cy="145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ectangle 85">
            <a:extLst>
              <a:ext uri="{FF2B5EF4-FFF2-40B4-BE49-F238E27FC236}">
                <a16:creationId xmlns:a16="http://schemas.microsoft.com/office/drawing/2014/main" id="{31054376-C553-4760-B450-9CB987CB1D20}"/>
              </a:ext>
            </a:extLst>
          </p:cNvPr>
          <p:cNvSpPr/>
          <p:nvPr/>
        </p:nvSpPr>
        <p:spPr>
          <a:xfrm>
            <a:off x="6533699" y="4723825"/>
            <a:ext cx="2074562" cy="14621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spcAft>
                <a:spcPts val="900"/>
              </a:spcAft>
            </a:pPr>
            <a:endParaRPr lang="en-US" b="1" dirty="0">
              <a:solidFill>
                <a:schemeClr val="bg2">
                  <a:lumMod val="10000"/>
                </a:schemeClr>
              </a:solidFill>
            </a:endParaRPr>
          </a:p>
        </p:txBody>
      </p:sp>
      <p:sp>
        <p:nvSpPr>
          <p:cNvPr id="17" name="Rectangle 92">
            <a:extLst>
              <a:ext uri="{FF2B5EF4-FFF2-40B4-BE49-F238E27FC236}">
                <a16:creationId xmlns:a16="http://schemas.microsoft.com/office/drawing/2014/main" id="{339B8461-EC6C-420C-979F-D63963B4EA2E}"/>
              </a:ext>
            </a:extLst>
          </p:cNvPr>
          <p:cNvSpPr/>
          <p:nvPr/>
        </p:nvSpPr>
        <p:spPr>
          <a:xfrm>
            <a:off x="6543234" y="4722470"/>
            <a:ext cx="1314886" cy="147573"/>
          </a:xfrm>
          <a:prstGeom prst="rect">
            <a:avLst/>
          </a:prstGeom>
          <a:gradFill flip="none" rotWithShape="1">
            <a:gsLst>
              <a:gs pos="52000">
                <a:schemeClr val="tx1">
                  <a:alpha val="10000"/>
                </a:schemeClr>
              </a:gs>
              <a:gs pos="0">
                <a:schemeClr val="tx1">
                  <a:alpha val="0"/>
                </a:schemeClr>
              </a:gs>
              <a:gs pos="83000">
                <a:schemeClr val="tx1">
                  <a:alpha val="15000"/>
                </a:schemeClr>
              </a:gs>
              <a:gs pos="100000">
                <a:schemeClr val="tx1">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900" dirty="0">
              <a:solidFill>
                <a:schemeClr val="tx1">
                  <a:lumMod val="65000"/>
                  <a:lumOff val="35000"/>
                </a:schemeClr>
              </a:solidFill>
            </a:endParaRPr>
          </a:p>
        </p:txBody>
      </p:sp>
      <p:sp>
        <p:nvSpPr>
          <p:cNvPr id="18" name="Rectangle 93">
            <a:extLst>
              <a:ext uri="{FF2B5EF4-FFF2-40B4-BE49-F238E27FC236}">
                <a16:creationId xmlns:a16="http://schemas.microsoft.com/office/drawing/2014/main" id="{219A0D0E-5E36-46D1-9946-F9C8174033DA}"/>
              </a:ext>
            </a:extLst>
          </p:cNvPr>
          <p:cNvSpPr/>
          <p:nvPr/>
        </p:nvSpPr>
        <p:spPr>
          <a:xfrm>
            <a:off x="4193144" y="4727686"/>
            <a:ext cx="894475" cy="142357"/>
          </a:xfrm>
          <a:prstGeom prst="rect">
            <a:avLst/>
          </a:prstGeom>
          <a:gradFill flip="none" rotWithShape="1">
            <a:gsLst>
              <a:gs pos="52000">
                <a:schemeClr val="tx1">
                  <a:alpha val="10000"/>
                </a:schemeClr>
              </a:gs>
              <a:gs pos="0">
                <a:schemeClr val="tx1">
                  <a:alpha val="0"/>
                </a:schemeClr>
              </a:gs>
              <a:gs pos="83000">
                <a:schemeClr val="tx1">
                  <a:alpha val="15000"/>
                </a:schemeClr>
              </a:gs>
              <a:gs pos="100000">
                <a:schemeClr val="tx1">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900" dirty="0">
              <a:solidFill>
                <a:schemeClr val="tx1">
                  <a:lumMod val="65000"/>
                  <a:lumOff val="35000"/>
                </a:schemeClr>
              </a:solidFill>
            </a:endParaRPr>
          </a:p>
        </p:txBody>
      </p:sp>
    </p:spTree>
    <p:extLst>
      <p:ext uri="{BB962C8B-B14F-4D97-AF65-F5344CB8AC3E}">
        <p14:creationId xmlns:p14="http://schemas.microsoft.com/office/powerpoint/2010/main" val="27562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14"/>
          </p:nvPr>
        </p:nvSpPr>
        <p:spPr/>
        <p:txBody>
          <a:bodyPr/>
          <a:lstStyle/>
          <a:p>
            <a:endParaRPr lang="es-ES" dirty="0"/>
          </a:p>
        </p:txBody>
      </p:sp>
      <p:sp>
        <p:nvSpPr>
          <p:cNvPr id="7" name="Marcador de texto 6"/>
          <p:cNvSpPr>
            <a:spLocks noGrp="1"/>
          </p:cNvSpPr>
          <p:nvPr>
            <p:ph type="body" sz="half" idx="15"/>
          </p:nvPr>
        </p:nvSpPr>
        <p:spPr>
          <a:xfrm>
            <a:off x="1838433" y="167084"/>
            <a:ext cx="4030351" cy="603647"/>
          </a:xfrm>
        </p:spPr>
        <p:txBody>
          <a:bodyPr/>
          <a:lstStyle/>
          <a:p>
            <a:r>
              <a:rPr lang="es-ES" dirty="0"/>
              <a:t>Menú Desplegable Activo</a:t>
            </a:r>
          </a:p>
        </p:txBody>
      </p:sp>
      <p:graphicFrame>
        <p:nvGraphicFramePr>
          <p:cNvPr id="5" name="Tabla 4"/>
          <p:cNvGraphicFramePr>
            <a:graphicFrameLocks noGrp="1"/>
          </p:cNvGraphicFramePr>
          <p:nvPr>
            <p:extLst>
              <p:ext uri="{D42A27DB-BD31-4B8C-83A1-F6EECF244321}">
                <p14:modId xmlns:p14="http://schemas.microsoft.com/office/powerpoint/2010/main" val="100207724"/>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pic>
        <p:nvPicPr>
          <p:cNvPr id="3" name="Imagen 2">
            <a:extLst>
              <a:ext uri="{FF2B5EF4-FFF2-40B4-BE49-F238E27FC236}">
                <a16:creationId xmlns:a16="http://schemas.microsoft.com/office/drawing/2014/main" id="{75FE7382-B5F6-4C5D-B84E-9C31D9A8FA35}"/>
              </a:ext>
            </a:extLst>
          </p:cNvPr>
          <p:cNvPicPr>
            <a:picLocks noChangeAspect="1"/>
          </p:cNvPicPr>
          <p:nvPr/>
        </p:nvPicPr>
        <p:blipFill>
          <a:blip r:embed="rId2"/>
          <a:stretch>
            <a:fillRect/>
          </a:stretch>
        </p:blipFill>
        <p:spPr>
          <a:xfrm>
            <a:off x="683114" y="3523541"/>
            <a:ext cx="6694476" cy="1363432"/>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7E02C00C-87B5-471F-94B8-6055DEE38BB4}"/>
              </a:ext>
            </a:extLst>
          </p:cNvPr>
          <p:cNvPicPr>
            <a:picLocks noChangeAspect="1"/>
          </p:cNvPicPr>
          <p:nvPr/>
        </p:nvPicPr>
        <p:blipFill>
          <a:blip r:embed="rId3"/>
          <a:stretch>
            <a:fillRect/>
          </a:stretch>
        </p:blipFill>
        <p:spPr>
          <a:xfrm>
            <a:off x="683114" y="618886"/>
            <a:ext cx="6694476" cy="2859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28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1881314"/>
            <a:ext cx="5189384" cy="1366493"/>
          </a:xfrm>
        </p:spPr>
        <p:txBody>
          <a:bodyPr/>
          <a:lstStyle/>
          <a:p>
            <a:pPr algn="just"/>
            <a:r>
              <a:rPr lang="es-ES" sz="3200" dirty="0"/>
              <a:t>Aspectos clave a tener en cuenta para el análisis de los formularios</a:t>
            </a:r>
          </a:p>
        </p:txBody>
      </p:sp>
      <p:sp>
        <p:nvSpPr>
          <p:cNvPr id="4" name="Marcador de contenido 3"/>
          <p:cNvSpPr>
            <a:spLocks noGrp="1"/>
          </p:cNvSpPr>
          <p:nvPr>
            <p:ph sz="half" idx="2"/>
          </p:nvPr>
        </p:nvSpPr>
        <p:spPr/>
        <p:txBody>
          <a:bodyPr/>
          <a:lstStyle/>
          <a:p>
            <a:r>
              <a:rPr lang="es-ES" dirty="0"/>
              <a:t>5</a:t>
            </a:r>
          </a:p>
        </p:txBody>
      </p:sp>
    </p:spTree>
    <p:extLst>
      <p:ext uri="{BB962C8B-B14F-4D97-AF65-F5344CB8AC3E}">
        <p14:creationId xmlns:p14="http://schemas.microsoft.com/office/powerpoint/2010/main" val="36762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83E1D9A-D0C1-1720-F8E5-DFBD543C7510}"/>
              </a:ext>
            </a:extLst>
          </p:cNvPr>
          <p:cNvSpPr/>
          <p:nvPr/>
        </p:nvSpPr>
        <p:spPr>
          <a:xfrm flipH="1">
            <a:off x="145050" y="2415128"/>
            <a:ext cx="8336798" cy="1336793"/>
          </a:xfrm>
          <a:custGeom>
            <a:avLst/>
            <a:gdLst>
              <a:gd name="connsiteX0" fmla="*/ 5366367 w 5713583"/>
              <a:gd name="connsiteY0" fmla="*/ 0 h 1108613"/>
              <a:gd name="connsiteX1" fmla="*/ 554308 w 5713583"/>
              <a:gd name="connsiteY1" fmla="*/ 0 h 1108613"/>
              <a:gd name="connsiteX2" fmla="*/ 554307 w 5713583"/>
              <a:gd name="connsiteY2" fmla="*/ 0 h 1108613"/>
              <a:gd name="connsiteX3" fmla="*/ 0 w 5713583"/>
              <a:gd name="connsiteY3" fmla="*/ 554307 h 1108613"/>
              <a:gd name="connsiteX4" fmla="*/ 442595 w 5713583"/>
              <a:gd name="connsiteY4" fmla="*/ 1097353 h 1108613"/>
              <a:gd name="connsiteX5" fmla="*/ 554297 w 5713583"/>
              <a:gd name="connsiteY5" fmla="*/ 1108613 h 1108613"/>
              <a:gd name="connsiteX6" fmla="*/ 5368174 w 5713583"/>
              <a:gd name="connsiteY6" fmla="*/ 1108613 h 1108613"/>
              <a:gd name="connsiteX7" fmla="*/ 5578730 w 5713583"/>
              <a:gd name="connsiteY7" fmla="*/ 898057 h 1108613"/>
              <a:gd name="connsiteX8" fmla="*/ 5578736 w 5713583"/>
              <a:gd name="connsiteY8" fmla="*/ 898051 h 1108613"/>
              <a:gd name="connsiteX9" fmla="*/ 5626267 w 5713583"/>
              <a:gd name="connsiteY9" fmla="*/ 839863 h 1108613"/>
              <a:gd name="connsiteX10" fmla="*/ 5633228 w 5713583"/>
              <a:gd name="connsiteY10" fmla="*/ 826634 h 1108613"/>
              <a:gd name="connsiteX11" fmla="*/ 5635106 w 5713583"/>
              <a:gd name="connsiteY11" fmla="*/ 824335 h 1108613"/>
              <a:gd name="connsiteX12" fmla="*/ 5713583 w 5713583"/>
              <a:gd name="connsiteY12" fmla="*/ 562237 h 1108613"/>
              <a:gd name="connsiteX13" fmla="*/ 5712824 w 5713583"/>
              <a:gd name="connsiteY13" fmla="*/ 554307 h 1108613"/>
              <a:gd name="connsiteX14" fmla="*/ 5713583 w 5713583"/>
              <a:gd name="connsiteY14" fmla="*/ 546376 h 1108613"/>
              <a:gd name="connsiteX15" fmla="*/ 5635106 w 5713583"/>
              <a:gd name="connsiteY15" fmla="*/ 284279 h 1108613"/>
              <a:gd name="connsiteX16" fmla="*/ 5623741 w 5713583"/>
              <a:gd name="connsiteY16" fmla="*/ 270365 h 1108613"/>
              <a:gd name="connsiteX17" fmla="*/ 5622910 w 5713583"/>
              <a:gd name="connsiteY17" fmla="*/ 268786 h 1108613"/>
              <a:gd name="connsiteX18" fmla="*/ 5568309 w 5713583"/>
              <a:gd name="connsiteY18" fmla="*/ 201943 h 11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3583" h="1108613">
                <a:moveTo>
                  <a:pt x="5366367" y="0"/>
                </a:moveTo>
                <a:lnTo>
                  <a:pt x="554308" y="0"/>
                </a:lnTo>
                <a:lnTo>
                  <a:pt x="554307" y="0"/>
                </a:lnTo>
                <a:cubicBezTo>
                  <a:pt x="248172" y="0"/>
                  <a:pt x="0" y="248172"/>
                  <a:pt x="0" y="554307"/>
                </a:cubicBezTo>
                <a:cubicBezTo>
                  <a:pt x="0" y="822175"/>
                  <a:pt x="190007" y="1045666"/>
                  <a:pt x="442595" y="1097353"/>
                </a:cubicBezTo>
                <a:lnTo>
                  <a:pt x="554297" y="1108613"/>
                </a:lnTo>
                <a:lnTo>
                  <a:pt x="5368174" y="1108613"/>
                </a:lnTo>
                <a:lnTo>
                  <a:pt x="5578730" y="898057"/>
                </a:lnTo>
                <a:lnTo>
                  <a:pt x="5578736" y="898051"/>
                </a:lnTo>
                <a:cubicBezTo>
                  <a:pt x="5596843" y="879944"/>
                  <a:pt x="5612686" y="860431"/>
                  <a:pt x="5626267" y="839863"/>
                </a:cubicBezTo>
                <a:lnTo>
                  <a:pt x="5633228" y="826634"/>
                </a:lnTo>
                <a:lnTo>
                  <a:pt x="5635106" y="824335"/>
                </a:lnTo>
                <a:cubicBezTo>
                  <a:pt x="5687424" y="745096"/>
                  <a:pt x="5713583" y="653667"/>
                  <a:pt x="5713583" y="562237"/>
                </a:cubicBezTo>
                <a:lnTo>
                  <a:pt x="5712824" y="554307"/>
                </a:lnTo>
                <a:lnTo>
                  <a:pt x="5713583" y="546376"/>
                </a:lnTo>
                <a:cubicBezTo>
                  <a:pt x="5713583" y="454947"/>
                  <a:pt x="5687424" y="363518"/>
                  <a:pt x="5635106" y="284279"/>
                </a:cubicBezTo>
                <a:lnTo>
                  <a:pt x="5623741" y="270365"/>
                </a:lnTo>
                <a:lnTo>
                  <a:pt x="5622910" y="268786"/>
                </a:lnTo>
                <a:cubicBezTo>
                  <a:pt x="5607310" y="245159"/>
                  <a:pt x="5589109" y="222743"/>
                  <a:pt x="5568309" y="201943"/>
                </a:cubicBezTo>
                <a:close/>
              </a:path>
            </a:pathLst>
          </a:custGeom>
          <a:solidFill>
            <a:srgbClr val="FCC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a:extLst>
              <a:ext uri="{FF2B5EF4-FFF2-40B4-BE49-F238E27FC236}">
                <a16:creationId xmlns:a16="http://schemas.microsoft.com/office/drawing/2014/main" id="{ECFB7395-D235-BE61-2251-E2AE588FF5E5}"/>
              </a:ext>
            </a:extLst>
          </p:cNvPr>
          <p:cNvSpPr/>
          <p:nvPr/>
        </p:nvSpPr>
        <p:spPr>
          <a:xfrm>
            <a:off x="82707" y="1613271"/>
            <a:ext cx="1765143" cy="1703520"/>
          </a:xfrm>
          <a:custGeom>
            <a:avLst/>
            <a:gdLst>
              <a:gd name="connsiteX0" fmla="*/ 1474175 w 1903436"/>
              <a:gd name="connsiteY0" fmla="*/ 1031 h 1903437"/>
              <a:gd name="connsiteX1" fmla="*/ 1786145 w 1903436"/>
              <a:gd name="connsiteY1" fmla="*/ 117291 h 1903437"/>
              <a:gd name="connsiteX2" fmla="*/ 1786145 w 1903436"/>
              <a:gd name="connsiteY2" fmla="*/ 683623 h 1903437"/>
              <a:gd name="connsiteX3" fmla="*/ 1786138 w 1903436"/>
              <a:gd name="connsiteY3" fmla="*/ 683629 h 1903437"/>
              <a:gd name="connsiteX4" fmla="*/ 683629 w 1903436"/>
              <a:gd name="connsiteY4" fmla="*/ 1786138 h 1903437"/>
              <a:gd name="connsiteX5" fmla="*/ 683622 w 1903436"/>
              <a:gd name="connsiteY5" fmla="*/ 1786146 h 1903437"/>
              <a:gd name="connsiteX6" fmla="*/ 117291 w 1903436"/>
              <a:gd name="connsiteY6" fmla="*/ 1786146 h 1903437"/>
              <a:gd name="connsiteX7" fmla="*/ 117291 w 1903436"/>
              <a:gd name="connsiteY7" fmla="*/ 1219814 h 1903437"/>
              <a:gd name="connsiteX8" fmla="*/ 1219814 w 1903436"/>
              <a:gd name="connsiteY8" fmla="*/ 117291 h 1903437"/>
              <a:gd name="connsiteX9" fmla="*/ 1219815 w 1903436"/>
              <a:gd name="connsiteY9" fmla="*/ 117290 h 1903437"/>
              <a:gd name="connsiteX10" fmla="*/ 1282634 w 1903436"/>
              <a:gd name="connsiteY10" fmla="*/ 65977 h 1903437"/>
              <a:gd name="connsiteX11" fmla="*/ 1474175 w 1903436"/>
              <a:gd name="connsiteY11" fmla="*/ 1031 h 1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3436" h="1903437">
                <a:moveTo>
                  <a:pt x="1474175" y="1031"/>
                </a:moveTo>
                <a:cubicBezTo>
                  <a:pt x="1586036" y="-6987"/>
                  <a:pt x="1700621" y="31767"/>
                  <a:pt x="1786145" y="117291"/>
                </a:cubicBezTo>
                <a:cubicBezTo>
                  <a:pt x="1942533" y="273679"/>
                  <a:pt x="1942533" y="527235"/>
                  <a:pt x="1786145" y="683623"/>
                </a:cubicBezTo>
                <a:lnTo>
                  <a:pt x="1786138" y="683629"/>
                </a:lnTo>
                <a:lnTo>
                  <a:pt x="683629" y="1786138"/>
                </a:lnTo>
                <a:lnTo>
                  <a:pt x="683622" y="1786146"/>
                </a:lnTo>
                <a:cubicBezTo>
                  <a:pt x="527234" y="1942534"/>
                  <a:pt x="273679" y="1942534"/>
                  <a:pt x="117291" y="1786146"/>
                </a:cubicBezTo>
                <a:cubicBezTo>
                  <a:pt x="-39097" y="1629758"/>
                  <a:pt x="-39097" y="1376202"/>
                  <a:pt x="117291" y="1219814"/>
                </a:cubicBezTo>
                <a:lnTo>
                  <a:pt x="1219814" y="117291"/>
                </a:lnTo>
                <a:lnTo>
                  <a:pt x="1219815" y="117290"/>
                </a:lnTo>
                <a:lnTo>
                  <a:pt x="1282634" y="65977"/>
                </a:lnTo>
                <a:cubicBezTo>
                  <a:pt x="1340924" y="27491"/>
                  <a:pt x="1407059" y="5842"/>
                  <a:pt x="1474175" y="1031"/>
                </a:cubicBezTo>
                <a:close/>
              </a:path>
            </a:pathLst>
          </a:custGeom>
          <a:solidFill>
            <a:srgbClr val="FFEEA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5EA53085-6597-9D87-007D-283E83574647}"/>
              </a:ext>
            </a:extLst>
          </p:cNvPr>
          <p:cNvSpPr/>
          <p:nvPr/>
        </p:nvSpPr>
        <p:spPr>
          <a:xfrm rot="5400000">
            <a:off x="-45987" y="2722206"/>
            <a:ext cx="1764000" cy="1702800"/>
          </a:xfrm>
          <a:custGeom>
            <a:avLst/>
            <a:gdLst>
              <a:gd name="connsiteX0" fmla="*/ 1474175 w 1903436"/>
              <a:gd name="connsiteY0" fmla="*/ 1031 h 1903437"/>
              <a:gd name="connsiteX1" fmla="*/ 1786145 w 1903436"/>
              <a:gd name="connsiteY1" fmla="*/ 117291 h 1903437"/>
              <a:gd name="connsiteX2" fmla="*/ 1786145 w 1903436"/>
              <a:gd name="connsiteY2" fmla="*/ 683623 h 1903437"/>
              <a:gd name="connsiteX3" fmla="*/ 1786138 w 1903436"/>
              <a:gd name="connsiteY3" fmla="*/ 683629 h 1903437"/>
              <a:gd name="connsiteX4" fmla="*/ 683629 w 1903436"/>
              <a:gd name="connsiteY4" fmla="*/ 1786138 h 1903437"/>
              <a:gd name="connsiteX5" fmla="*/ 683622 w 1903436"/>
              <a:gd name="connsiteY5" fmla="*/ 1786146 h 1903437"/>
              <a:gd name="connsiteX6" fmla="*/ 117291 w 1903436"/>
              <a:gd name="connsiteY6" fmla="*/ 1786146 h 1903437"/>
              <a:gd name="connsiteX7" fmla="*/ 117291 w 1903436"/>
              <a:gd name="connsiteY7" fmla="*/ 1219814 h 1903437"/>
              <a:gd name="connsiteX8" fmla="*/ 1219814 w 1903436"/>
              <a:gd name="connsiteY8" fmla="*/ 117291 h 1903437"/>
              <a:gd name="connsiteX9" fmla="*/ 1219815 w 1903436"/>
              <a:gd name="connsiteY9" fmla="*/ 117290 h 1903437"/>
              <a:gd name="connsiteX10" fmla="*/ 1282634 w 1903436"/>
              <a:gd name="connsiteY10" fmla="*/ 65977 h 1903437"/>
              <a:gd name="connsiteX11" fmla="*/ 1474175 w 1903436"/>
              <a:gd name="connsiteY11" fmla="*/ 1031 h 1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3436" h="1903437">
                <a:moveTo>
                  <a:pt x="1474175" y="1031"/>
                </a:moveTo>
                <a:cubicBezTo>
                  <a:pt x="1586036" y="-6987"/>
                  <a:pt x="1700621" y="31767"/>
                  <a:pt x="1786145" y="117291"/>
                </a:cubicBezTo>
                <a:cubicBezTo>
                  <a:pt x="1942533" y="273679"/>
                  <a:pt x="1942533" y="527235"/>
                  <a:pt x="1786145" y="683623"/>
                </a:cubicBezTo>
                <a:lnTo>
                  <a:pt x="1786138" y="683629"/>
                </a:lnTo>
                <a:lnTo>
                  <a:pt x="683629" y="1786138"/>
                </a:lnTo>
                <a:lnTo>
                  <a:pt x="683622" y="1786146"/>
                </a:lnTo>
                <a:cubicBezTo>
                  <a:pt x="527234" y="1942534"/>
                  <a:pt x="273679" y="1942534"/>
                  <a:pt x="117291" y="1786146"/>
                </a:cubicBezTo>
                <a:cubicBezTo>
                  <a:pt x="-39097" y="1629758"/>
                  <a:pt x="-39097" y="1376202"/>
                  <a:pt x="117291" y="1219814"/>
                </a:cubicBezTo>
                <a:lnTo>
                  <a:pt x="1219814" y="117291"/>
                </a:lnTo>
                <a:lnTo>
                  <a:pt x="1219815" y="117290"/>
                </a:lnTo>
                <a:lnTo>
                  <a:pt x="1282634" y="65977"/>
                </a:lnTo>
                <a:cubicBezTo>
                  <a:pt x="1340924" y="27491"/>
                  <a:pt x="1407059" y="5842"/>
                  <a:pt x="1474175" y="1031"/>
                </a:cubicBezTo>
                <a:close/>
              </a:path>
            </a:pathLst>
          </a:custGeom>
          <a:solidFill>
            <a:srgbClr val="FFEA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Título 3"/>
          <p:cNvSpPr>
            <a:spLocks noGrp="1"/>
          </p:cNvSpPr>
          <p:nvPr>
            <p:ph type="title"/>
          </p:nvPr>
        </p:nvSpPr>
        <p:spPr>
          <a:xfrm>
            <a:off x="1847850" y="175289"/>
            <a:ext cx="5992867" cy="393126"/>
          </a:xfrm>
        </p:spPr>
        <p:txBody>
          <a:bodyPr/>
          <a:lstStyle/>
          <a:p>
            <a:r>
              <a:rPr lang="es-MX" dirty="0"/>
              <a:t>Aspectos Clave Formularios y Estructura Preguntas</a:t>
            </a:r>
            <a:endParaRPr lang="es-CO" dirty="0"/>
          </a:p>
        </p:txBody>
      </p:sp>
      <p:sp>
        <p:nvSpPr>
          <p:cNvPr id="5" name="Marcador de contenido 4"/>
          <p:cNvSpPr>
            <a:spLocks noGrp="1"/>
          </p:cNvSpPr>
          <p:nvPr>
            <p:ph sz="half" idx="2"/>
          </p:nvPr>
        </p:nvSpPr>
        <p:spPr/>
        <p:txBody>
          <a:bodyPr/>
          <a:lstStyle/>
          <a:p>
            <a:endParaRPr lang="es-CO"/>
          </a:p>
        </p:txBody>
      </p:sp>
      <p:graphicFrame>
        <p:nvGraphicFramePr>
          <p:cNvPr id="40" name="Tabla 39"/>
          <p:cNvGraphicFramePr>
            <a:graphicFrameLocks noGrp="1"/>
          </p:cNvGraphicFramePr>
          <p:nvPr>
            <p:extLst>
              <p:ext uri="{D42A27DB-BD31-4B8C-83A1-F6EECF244321}">
                <p14:modId xmlns:p14="http://schemas.microsoft.com/office/powerpoint/2010/main" val="100207724"/>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41" name="Rectángulo 40">
            <a:extLst>
              <a:ext uri="{FF2B5EF4-FFF2-40B4-BE49-F238E27FC236}">
                <a16:creationId xmlns:a16="http://schemas.microsoft.com/office/drawing/2014/main" id="{C7ECF03A-F367-02B7-6696-56A31EF18F84}"/>
              </a:ext>
            </a:extLst>
          </p:cNvPr>
          <p:cNvSpPr/>
          <p:nvPr/>
        </p:nvSpPr>
        <p:spPr>
          <a:xfrm>
            <a:off x="82706" y="783316"/>
            <a:ext cx="8707547" cy="276999"/>
          </a:xfrm>
          <a:prstGeom prst="rect">
            <a:avLst/>
          </a:prstGeom>
        </p:spPr>
        <p:txBody>
          <a:bodyPr wrap="square">
            <a:spAutoFit/>
          </a:bodyPr>
          <a:lstStyle/>
          <a:p>
            <a:pPr algn="just" defTabSz="1219140">
              <a:buClr>
                <a:srgbClr val="000000"/>
              </a:buClr>
            </a:pPr>
            <a:r>
              <a:rPr lang="es-MX" sz="1200" i="1" kern="0" dirty="0">
                <a:solidFill>
                  <a:srgbClr val="000000"/>
                </a:solidFill>
                <a:latin typeface="Helvetica" panose="020B0604020202020204" pitchFamily="34" charset="0"/>
                <a:cs typeface="Helvetica" panose="020B0604020202020204" pitchFamily="34" charset="0"/>
                <a:sym typeface="Arial"/>
              </a:rPr>
              <a:t>Una vez se abra el aplicativo y se tenga acceso a los formularios, es necesario tener en cuenta:</a:t>
            </a:r>
            <a:endParaRPr lang="es-ES" sz="1200" i="1" kern="0" dirty="0">
              <a:solidFill>
                <a:srgbClr val="000000"/>
              </a:solidFill>
              <a:latin typeface="Helvetica" panose="020B0604020202020204" pitchFamily="34" charset="0"/>
              <a:cs typeface="Helvetica" panose="020B0604020202020204" pitchFamily="34" charset="0"/>
              <a:sym typeface="Arial"/>
            </a:endParaRPr>
          </a:p>
        </p:txBody>
      </p:sp>
      <p:sp>
        <p:nvSpPr>
          <p:cNvPr id="43" name="TextBox 32">
            <a:extLst>
              <a:ext uri="{FF2B5EF4-FFF2-40B4-BE49-F238E27FC236}">
                <a16:creationId xmlns:a16="http://schemas.microsoft.com/office/drawing/2014/main" id="{0F6A7606-6B68-B786-F53B-D71B390CD8DC}"/>
              </a:ext>
            </a:extLst>
          </p:cNvPr>
          <p:cNvSpPr txBox="1"/>
          <p:nvPr/>
        </p:nvSpPr>
        <p:spPr>
          <a:xfrm>
            <a:off x="1444937" y="2498865"/>
            <a:ext cx="6648029" cy="1169551"/>
          </a:xfrm>
          <a:prstGeom prst="rect">
            <a:avLst/>
          </a:prstGeom>
          <a:noFill/>
        </p:spPr>
        <p:txBody>
          <a:bodyPr wrap="square" lIns="0" rIns="0" rtlCol="0" anchor="t">
            <a:spAutoFit/>
          </a:bodyPr>
          <a:lstStyle/>
          <a:p>
            <a:pPr algn="just"/>
            <a:r>
              <a:rPr lang="es-MX" sz="1400" b="1" noProof="1">
                <a:solidFill>
                  <a:schemeClr val="accent6">
                    <a:lumMod val="75000"/>
                  </a:schemeClr>
                </a:solidFill>
              </a:rPr>
              <a:t>Análisis inicial de los temas desplegados en los formularios:</a:t>
            </a:r>
            <a:r>
              <a:rPr lang="es-MX" sz="1400" noProof="1">
                <a:solidFill>
                  <a:schemeClr val="tx2">
                    <a:lumMod val="75000"/>
                  </a:schemeClr>
                </a:solidFill>
              </a:rPr>
              <a:t> Esta actividad puede tratarse de una mesa interna de coordinación inicial entre las Oficinas de Planeación y Control Interno (o las instancias que hagan las veces en cada entidad), a fin de establecer responsables internos directos, así como aquellos temas que se identifiquen como complejos, donde puede existir responsabilidad compartida.</a:t>
            </a:r>
          </a:p>
        </p:txBody>
      </p:sp>
      <p:sp>
        <p:nvSpPr>
          <p:cNvPr id="50" name="Rectángulo 49">
            <a:extLst>
              <a:ext uri="{FF2B5EF4-FFF2-40B4-BE49-F238E27FC236}">
                <a16:creationId xmlns:a16="http://schemas.microsoft.com/office/drawing/2014/main" id="{C7ECF03A-F367-02B7-6696-56A31EF18F84}"/>
              </a:ext>
            </a:extLst>
          </p:cNvPr>
          <p:cNvSpPr/>
          <p:nvPr/>
        </p:nvSpPr>
        <p:spPr>
          <a:xfrm>
            <a:off x="82707" y="1245003"/>
            <a:ext cx="4713792" cy="276999"/>
          </a:xfrm>
          <a:prstGeom prst="rect">
            <a:avLst/>
          </a:prstGeom>
        </p:spPr>
        <p:txBody>
          <a:bodyPr wrap="square">
            <a:spAutoFit/>
          </a:bodyPr>
          <a:lstStyle/>
          <a:p>
            <a:pPr algn="just" defTabSz="1219140">
              <a:buClr>
                <a:srgbClr val="000000"/>
              </a:buClr>
            </a:pPr>
            <a:r>
              <a:rPr lang="es-MX" sz="1200" b="1" kern="0" dirty="0">
                <a:solidFill>
                  <a:srgbClr val="17375E"/>
                </a:solidFill>
                <a:latin typeface="Helvetica" panose="020B0604020202020204" pitchFamily="34" charset="0"/>
                <a:cs typeface="Helvetica" panose="020B0604020202020204" pitchFamily="34" charset="0"/>
                <a:sym typeface="Arial"/>
              </a:rPr>
              <a:t>Coordinación interna para el análisis de los temas evaluados:</a:t>
            </a:r>
          </a:p>
        </p:txBody>
      </p:sp>
    </p:spTree>
    <p:extLst>
      <p:ext uri="{BB962C8B-B14F-4D97-AF65-F5344CB8AC3E}">
        <p14:creationId xmlns:p14="http://schemas.microsoft.com/office/powerpoint/2010/main" val="385940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0413B20-D320-2367-2E94-DA0D951F11C0}"/>
              </a:ext>
            </a:extLst>
          </p:cNvPr>
          <p:cNvSpPr/>
          <p:nvPr/>
        </p:nvSpPr>
        <p:spPr>
          <a:xfrm flipH="1">
            <a:off x="0" y="1371638"/>
            <a:ext cx="5285790" cy="831461"/>
          </a:xfrm>
          <a:custGeom>
            <a:avLst/>
            <a:gdLst>
              <a:gd name="connsiteX0" fmla="*/ 5159274 w 5713582"/>
              <a:gd name="connsiteY0" fmla="*/ 0 h 1108615"/>
              <a:gd name="connsiteX1" fmla="*/ 577613 w 5713582"/>
              <a:gd name="connsiteY1" fmla="*/ 0 h 1108615"/>
              <a:gd name="connsiteX2" fmla="*/ 267695 w 5713582"/>
              <a:gd name="connsiteY2" fmla="*/ 94667 h 1108615"/>
              <a:gd name="connsiteX3" fmla="*/ 191708 w 5713582"/>
              <a:gd name="connsiteY3" fmla="*/ 157363 h 1108615"/>
              <a:gd name="connsiteX4" fmla="*/ 180669 w 5713582"/>
              <a:gd name="connsiteY4" fmla="*/ 168401 h 1108615"/>
              <a:gd name="connsiteX5" fmla="*/ 139515 w 5713582"/>
              <a:gd name="connsiteY5" fmla="*/ 209555 h 1108615"/>
              <a:gd name="connsiteX6" fmla="*/ 0 w 5713582"/>
              <a:gd name="connsiteY6" fmla="*/ 546377 h 1108615"/>
              <a:gd name="connsiteX7" fmla="*/ 759 w 5713582"/>
              <a:gd name="connsiteY7" fmla="*/ 554307 h 1108615"/>
              <a:gd name="connsiteX8" fmla="*/ 0 w 5713582"/>
              <a:gd name="connsiteY8" fmla="*/ 562238 h 1108615"/>
              <a:gd name="connsiteX9" fmla="*/ 139515 w 5713582"/>
              <a:gd name="connsiteY9" fmla="*/ 899060 h 1108615"/>
              <a:gd name="connsiteX10" fmla="*/ 180673 w 5713582"/>
              <a:gd name="connsiteY10" fmla="*/ 940218 h 1108615"/>
              <a:gd name="connsiteX11" fmla="*/ 185659 w 5713582"/>
              <a:gd name="connsiteY11" fmla="*/ 946261 h 1108615"/>
              <a:gd name="connsiteX12" fmla="*/ 191702 w 5713582"/>
              <a:gd name="connsiteY12" fmla="*/ 951247 h 1108615"/>
              <a:gd name="connsiteX13" fmla="*/ 200782 w 5713582"/>
              <a:gd name="connsiteY13" fmla="*/ 958739 h 1108615"/>
              <a:gd name="connsiteX14" fmla="*/ 200793 w 5713582"/>
              <a:gd name="connsiteY14" fmla="*/ 958749 h 1108615"/>
              <a:gd name="connsiteX15" fmla="*/ 191701 w 5713582"/>
              <a:gd name="connsiteY15" fmla="*/ 951248 h 1108615"/>
              <a:gd name="connsiteX16" fmla="*/ 345009 w 5713582"/>
              <a:gd name="connsiteY16" fmla="*/ 1104556 h 1108615"/>
              <a:gd name="connsiteX17" fmla="*/ 351005 w 5713582"/>
              <a:gd name="connsiteY17" fmla="*/ 1104561 h 1108615"/>
              <a:gd name="connsiteX18" fmla="*/ 351005 w 5713582"/>
              <a:gd name="connsiteY18" fmla="*/ 1108615 h 1108615"/>
              <a:gd name="connsiteX19" fmla="*/ 371960 w 5713582"/>
              <a:gd name="connsiteY19" fmla="*/ 1108615 h 1108615"/>
              <a:gd name="connsiteX20" fmla="*/ 1880720 w 5713582"/>
              <a:gd name="connsiteY20" fmla="*/ 1108615 h 1108615"/>
              <a:gd name="connsiteX21" fmla="*/ 4470569 w 5713582"/>
              <a:gd name="connsiteY21" fmla="*/ 1108615 h 1108615"/>
              <a:gd name="connsiteX22" fmla="*/ 4470569 w 5713582"/>
              <a:gd name="connsiteY22" fmla="*/ 1108033 h 1108615"/>
              <a:gd name="connsiteX23" fmla="*/ 5159284 w 5713582"/>
              <a:gd name="connsiteY23" fmla="*/ 1108613 h 1108615"/>
              <a:gd name="connsiteX24" fmla="*/ 5270986 w 5713582"/>
              <a:gd name="connsiteY24" fmla="*/ 1097353 h 1108615"/>
              <a:gd name="connsiteX25" fmla="*/ 5713582 w 5713582"/>
              <a:gd name="connsiteY25" fmla="*/ 554307 h 1108615"/>
              <a:gd name="connsiteX26" fmla="*/ 5159274 w 5713582"/>
              <a:gd name="connsiteY26" fmla="*/ 0 h 1108615"/>
              <a:gd name="connsiteX0" fmla="*/ 5159274 w 5713582"/>
              <a:gd name="connsiteY0" fmla="*/ 0 h 1108615"/>
              <a:gd name="connsiteX1" fmla="*/ 577613 w 5713582"/>
              <a:gd name="connsiteY1" fmla="*/ 0 h 1108615"/>
              <a:gd name="connsiteX2" fmla="*/ 267695 w 5713582"/>
              <a:gd name="connsiteY2" fmla="*/ 94667 h 1108615"/>
              <a:gd name="connsiteX3" fmla="*/ 191708 w 5713582"/>
              <a:gd name="connsiteY3" fmla="*/ 157363 h 1108615"/>
              <a:gd name="connsiteX4" fmla="*/ 180669 w 5713582"/>
              <a:gd name="connsiteY4" fmla="*/ 168401 h 1108615"/>
              <a:gd name="connsiteX5" fmla="*/ 139515 w 5713582"/>
              <a:gd name="connsiteY5" fmla="*/ 209555 h 1108615"/>
              <a:gd name="connsiteX6" fmla="*/ 0 w 5713582"/>
              <a:gd name="connsiteY6" fmla="*/ 546377 h 1108615"/>
              <a:gd name="connsiteX7" fmla="*/ 759 w 5713582"/>
              <a:gd name="connsiteY7" fmla="*/ 554307 h 1108615"/>
              <a:gd name="connsiteX8" fmla="*/ 0 w 5713582"/>
              <a:gd name="connsiteY8" fmla="*/ 562238 h 1108615"/>
              <a:gd name="connsiteX9" fmla="*/ 139515 w 5713582"/>
              <a:gd name="connsiteY9" fmla="*/ 899060 h 1108615"/>
              <a:gd name="connsiteX10" fmla="*/ 180673 w 5713582"/>
              <a:gd name="connsiteY10" fmla="*/ 940218 h 1108615"/>
              <a:gd name="connsiteX11" fmla="*/ 185659 w 5713582"/>
              <a:gd name="connsiteY11" fmla="*/ 946261 h 1108615"/>
              <a:gd name="connsiteX12" fmla="*/ 191702 w 5713582"/>
              <a:gd name="connsiteY12" fmla="*/ 951247 h 1108615"/>
              <a:gd name="connsiteX13" fmla="*/ 200782 w 5713582"/>
              <a:gd name="connsiteY13" fmla="*/ 958739 h 1108615"/>
              <a:gd name="connsiteX14" fmla="*/ 200793 w 5713582"/>
              <a:gd name="connsiteY14" fmla="*/ 958749 h 1108615"/>
              <a:gd name="connsiteX15" fmla="*/ 191701 w 5713582"/>
              <a:gd name="connsiteY15" fmla="*/ 951248 h 1108615"/>
              <a:gd name="connsiteX16" fmla="*/ 345009 w 5713582"/>
              <a:gd name="connsiteY16" fmla="*/ 1104556 h 1108615"/>
              <a:gd name="connsiteX17" fmla="*/ 351005 w 5713582"/>
              <a:gd name="connsiteY17" fmla="*/ 1108615 h 1108615"/>
              <a:gd name="connsiteX18" fmla="*/ 371960 w 5713582"/>
              <a:gd name="connsiteY18" fmla="*/ 1108615 h 1108615"/>
              <a:gd name="connsiteX19" fmla="*/ 1880720 w 5713582"/>
              <a:gd name="connsiteY19" fmla="*/ 1108615 h 1108615"/>
              <a:gd name="connsiteX20" fmla="*/ 4470569 w 5713582"/>
              <a:gd name="connsiteY20" fmla="*/ 1108615 h 1108615"/>
              <a:gd name="connsiteX21" fmla="*/ 4470569 w 5713582"/>
              <a:gd name="connsiteY21" fmla="*/ 1108033 h 1108615"/>
              <a:gd name="connsiteX22" fmla="*/ 5159284 w 5713582"/>
              <a:gd name="connsiteY22" fmla="*/ 1108613 h 1108615"/>
              <a:gd name="connsiteX23" fmla="*/ 5270986 w 5713582"/>
              <a:gd name="connsiteY23" fmla="*/ 1097353 h 1108615"/>
              <a:gd name="connsiteX24" fmla="*/ 5713582 w 5713582"/>
              <a:gd name="connsiteY24" fmla="*/ 554307 h 1108615"/>
              <a:gd name="connsiteX25" fmla="*/ 5159274 w 5713582"/>
              <a:gd name="connsiteY25" fmla="*/ 0 h 110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3582" h="1108615">
                <a:moveTo>
                  <a:pt x="5159274" y="0"/>
                </a:moveTo>
                <a:lnTo>
                  <a:pt x="577613" y="0"/>
                </a:lnTo>
                <a:cubicBezTo>
                  <a:pt x="462813" y="0"/>
                  <a:pt x="356163" y="34899"/>
                  <a:pt x="267695" y="94667"/>
                </a:cubicBezTo>
                <a:lnTo>
                  <a:pt x="191708" y="157363"/>
                </a:lnTo>
                <a:lnTo>
                  <a:pt x="180669" y="168401"/>
                </a:lnTo>
                <a:lnTo>
                  <a:pt x="139515" y="209555"/>
                </a:lnTo>
                <a:cubicBezTo>
                  <a:pt x="46505" y="302565"/>
                  <a:pt x="0" y="424471"/>
                  <a:pt x="0" y="546377"/>
                </a:cubicBezTo>
                <a:lnTo>
                  <a:pt x="759" y="554307"/>
                </a:lnTo>
                <a:lnTo>
                  <a:pt x="0" y="562238"/>
                </a:lnTo>
                <a:cubicBezTo>
                  <a:pt x="0" y="684144"/>
                  <a:pt x="46505" y="806048"/>
                  <a:pt x="139515" y="899060"/>
                </a:cubicBezTo>
                <a:lnTo>
                  <a:pt x="180673" y="940218"/>
                </a:lnTo>
                <a:lnTo>
                  <a:pt x="185659" y="946261"/>
                </a:lnTo>
                <a:lnTo>
                  <a:pt x="191702" y="951247"/>
                </a:lnTo>
                <a:lnTo>
                  <a:pt x="200782" y="958739"/>
                </a:lnTo>
                <a:cubicBezTo>
                  <a:pt x="200786" y="958742"/>
                  <a:pt x="200789" y="958746"/>
                  <a:pt x="200793" y="958749"/>
                </a:cubicBezTo>
                <a:lnTo>
                  <a:pt x="191701" y="951248"/>
                </a:lnTo>
                <a:lnTo>
                  <a:pt x="345009" y="1104556"/>
                </a:lnTo>
                <a:lnTo>
                  <a:pt x="351005" y="1108615"/>
                </a:lnTo>
                <a:lnTo>
                  <a:pt x="371960" y="1108615"/>
                </a:lnTo>
                <a:lnTo>
                  <a:pt x="1880720" y="1108615"/>
                </a:lnTo>
                <a:lnTo>
                  <a:pt x="4470569" y="1108615"/>
                </a:lnTo>
                <a:lnTo>
                  <a:pt x="4470569" y="1108033"/>
                </a:lnTo>
                <a:lnTo>
                  <a:pt x="5159284" y="1108613"/>
                </a:lnTo>
                <a:lnTo>
                  <a:pt x="5270986" y="1097353"/>
                </a:lnTo>
                <a:cubicBezTo>
                  <a:pt x="5523575" y="1045666"/>
                  <a:pt x="5713582" y="822175"/>
                  <a:pt x="5713582" y="554307"/>
                </a:cubicBezTo>
                <a:cubicBezTo>
                  <a:pt x="5713582" y="248172"/>
                  <a:pt x="5465410" y="0"/>
                  <a:pt x="5159274" y="0"/>
                </a:cubicBezTo>
                <a:close/>
              </a:path>
            </a:pathLst>
          </a:custGeom>
          <a:solidFill>
            <a:srgbClr val="FCC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Freeform: Shape 12">
            <a:extLst>
              <a:ext uri="{FF2B5EF4-FFF2-40B4-BE49-F238E27FC236}">
                <a16:creationId xmlns:a16="http://schemas.microsoft.com/office/drawing/2014/main" id="{3A050978-A77F-0876-DB78-D46FD9170A57}"/>
              </a:ext>
            </a:extLst>
          </p:cNvPr>
          <p:cNvSpPr/>
          <p:nvPr/>
        </p:nvSpPr>
        <p:spPr>
          <a:xfrm flipH="1">
            <a:off x="0" y="3409045"/>
            <a:ext cx="5150069" cy="831460"/>
          </a:xfrm>
          <a:custGeom>
            <a:avLst/>
            <a:gdLst>
              <a:gd name="connsiteX0" fmla="*/ 362263 w 5713582"/>
              <a:gd name="connsiteY0" fmla="*/ 1063789 h 1108613"/>
              <a:gd name="connsiteX1" fmla="*/ 387321 w 5713582"/>
              <a:gd name="connsiteY1" fmla="*/ 1073662 h 1108613"/>
              <a:gd name="connsiteX2" fmla="*/ 374362 w 5713582"/>
              <a:gd name="connsiteY2" fmla="*/ 1070166 h 1108613"/>
              <a:gd name="connsiteX3" fmla="*/ 5159275 w 5713582"/>
              <a:gd name="connsiteY3" fmla="*/ 0 h 1108613"/>
              <a:gd name="connsiteX4" fmla="*/ 2013954 w 5713582"/>
              <a:gd name="connsiteY4" fmla="*/ 0 h 1108613"/>
              <a:gd name="connsiteX5" fmla="*/ 346364 w 5713582"/>
              <a:gd name="connsiteY5" fmla="*/ 0 h 1108613"/>
              <a:gd name="connsiteX6" fmla="*/ 137709 w 5713582"/>
              <a:gd name="connsiteY6" fmla="*/ 208654 h 1108613"/>
              <a:gd name="connsiteX7" fmla="*/ 137704 w 5713582"/>
              <a:gd name="connsiteY7" fmla="*/ 208660 h 1108613"/>
              <a:gd name="connsiteX8" fmla="*/ 90173 w 5713582"/>
              <a:gd name="connsiteY8" fmla="*/ 266848 h 1108613"/>
              <a:gd name="connsiteX9" fmla="*/ 85569 w 5713582"/>
              <a:gd name="connsiteY9" fmla="*/ 275598 h 1108613"/>
              <a:gd name="connsiteX10" fmla="*/ 78477 w 5713582"/>
              <a:gd name="connsiteY10" fmla="*/ 284279 h 1108613"/>
              <a:gd name="connsiteX11" fmla="*/ 0 w 5713582"/>
              <a:gd name="connsiteY11" fmla="*/ 546376 h 1108613"/>
              <a:gd name="connsiteX12" fmla="*/ 0 w 5713582"/>
              <a:gd name="connsiteY12" fmla="*/ 546377 h 1108613"/>
              <a:gd name="connsiteX13" fmla="*/ 759 w 5713582"/>
              <a:gd name="connsiteY13" fmla="*/ 554307 h 1108613"/>
              <a:gd name="connsiteX14" fmla="*/ 0 w 5713582"/>
              <a:gd name="connsiteY14" fmla="*/ 562237 h 1108613"/>
              <a:gd name="connsiteX15" fmla="*/ 0 w 5713582"/>
              <a:gd name="connsiteY15" fmla="*/ 562238 h 1108613"/>
              <a:gd name="connsiteX16" fmla="*/ 139515 w 5713582"/>
              <a:gd name="connsiteY16" fmla="*/ 899060 h 1108613"/>
              <a:gd name="connsiteX17" fmla="*/ 180673 w 5713582"/>
              <a:gd name="connsiteY17" fmla="*/ 940218 h 1108613"/>
              <a:gd name="connsiteX18" fmla="*/ 185659 w 5713582"/>
              <a:gd name="connsiteY18" fmla="*/ 946261 h 1108613"/>
              <a:gd name="connsiteX19" fmla="*/ 191702 w 5713582"/>
              <a:gd name="connsiteY19" fmla="*/ 951247 h 1108613"/>
              <a:gd name="connsiteX20" fmla="*/ 267695 w 5713582"/>
              <a:gd name="connsiteY20" fmla="*/ 1013947 h 1108613"/>
              <a:gd name="connsiteX21" fmla="*/ 267728 w 5713582"/>
              <a:gd name="connsiteY21" fmla="*/ 1013965 h 1108613"/>
              <a:gd name="connsiteX22" fmla="*/ 267694 w 5713582"/>
              <a:gd name="connsiteY22" fmla="*/ 1013948 h 1108613"/>
              <a:gd name="connsiteX23" fmla="*/ 191701 w 5713582"/>
              <a:gd name="connsiteY23" fmla="*/ 951248 h 1108613"/>
              <a:gd name="connsiteX24" fmla="*/ 349066 w 5713582"/>
              <a:gd name="connsiteY24" fmla="*/ 1108613 h 1108613"/>
              <a:gd name="connsiteX25" fmla="*/ 5159285 w 5713582"/>
              <a:gd name="connsiteY25" fmla="*/ 1108613 h 1108613"/>
              <a:gd name="connsiteX26" fmla="*/ 5270987 w 5713582"/>
              <a:gd name="connsiteY26" fmla="*/ 1097353 h 1108613"/>
              <a:gd name="connsiteX27" fmla="*/ 5713582 w 5713582"/>
              <a:gd name="connsiteY27" fmla="*/ 554307 h 1108613"/>
              <a:gd name="connsiteX28" fmla="*/ 5159275 w 5713582"/>
              <a:gd name="connsiteY28" fmla="*/ 0 h 11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3582" h="1108613">
                <a:moveTo>
                  <a:pt x="362263" y="1063789"/>
                </a:moveTo>
                <a:lnTo>
                  <a:pt x="387321" y="1073662"/>
                </a:lnTo>
                <a:lnTo>
                  <a:pt x="374362" y="1070166"/>
                </a:lnTo>
                <a:close/>
                <a:moveTo>
                  <a:pt x="5159275" y="0"/>
                </a:moveTo>
                <a:lnTo>
                  <a:pt x="2013954" y="0"/>
                </a:lnTo>
                <a:lnTo>
                  <a:pt x="346364" y="0"/>
                </a:lnTo>
                <a:lnTo>
                  <a:pt x="137709" y="208654"/>
                </a:lnTo>
                <a:cubicBezTo>
                  <a:pt x="137707" y="208656"/>
                  <a:pt x="137706" y="208658"/>
                  <a:pt x="137704" y="208660"/>
                </a:cubicBezTo>
                <a:cubicBezTo>
                  <a:pt x="119597" y="226767"/>
                  <a:pt x="103753" y="246280"/>
                  <a:pt x="90173" y="266848"/>
                </a:cubicBezTo>
                <a:lnTo>
                  <a:pt x="85569" y="275598"/>
                </a:lnTo>
                <a:lnTo>
                  <a:pt x="78477" y="284279"/>
                </a:lnTo>
                <a:cubicBezTo>
                  <a:pt x="26159" y="363518"/>
                  <a:pt x="0" y="454947"/>
                  <a:pt x="0" y="546376"/>
                </a:cubicBezTo>
                <a:lnTo>
                  <a:pt x="0" y="546377"/>
                </a:lnTo>
                <a:lnTo>
                  <a:pt x="759" y="554307"/>
                </a:lnTo>
                <a:lnTo>
                  <a:pt x="0" y="562237"/>
                </a:lnTo>
                <a:lnTo>
                  <a:pt x="0" y="562238"/>
                </a:lnTo>
                <a:cubicBezTo>
                  <a:pt x="0" y="684144"/>
                  <a:pt x="46505" y="806048"/>
                  <a:pt x="139515" y="899060"/>
                </a:cubicBezTo>
                <a:lnTo>
                  <a:pt x="180673" y="940218"/>
                </a:lnTo>
                <a:lnTo>
                  <a:pt x="185659" y="946261"/>
                </a:lnTo>
                <a:lnTo>
                  <a:pt x="191702" y="951247"/>
                </a:lnTo>
                <a:lnTo>
                  <a:pt x="267695" y="1013947"/>
                </a:lnTo>
                <a:lnTo>
                  <a:pt x="267728" y="1013965"/>
                </a:lnTo>
                <a:cubicBezTo>
                  <a:pt x="267717" y="1013959"/>
                  <a:pt x="267705" y="1013954"/>
                  <a:pt x="267694" y="1013948"/>
                </a:cubicBezTo>
                <a:lnTo>
                  <a:pt x="191701" y="951248"/>
                </a:lnTo>
                <a:lnTo>
                  <a:pt x="349066" y="1108613"/>
                </a:lnTo>
                <a:lnTo>
                  <a:pt x="5159285" y="1108613"/>
                </a:lnTo>
                <a:lnTo>
                  <a:pt x="5270987" y="1097353"/>
                </a:lnTo>
                <a:cubicBezTo>
                  <a:pt x="5523575" y="1045666"/>
                  <a:pt x="5713582" y="822175"/>
                  <a:pt x="5713582" y="554307"/>
                </a:cubicBezTo>
                <a:cubicBezTo>
                  <a:pt x="5713582" y="248172"/>
                  <a:pt x="5465410" y="0"/>
                  <a:pt x="5159275" y="0"/>
                </a:cubicBezTo>
                <a:close/>
              </a:path>
            </a:pathLst>
          </a:custGeom>
          <a:solidFill>
            <a:srgbClr val="2E63C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383E1D9A-D0C1-1720-F8E5-DFBD543C7510}"/>
              </a:ext>
            </a:extLst>
          </p:cNvPr>
          <p:cNvSpPr/>
          <p:nvPr/>
        </p:nvSpPr>
        <p:spPr>
          <a:xfrm flipH="1">
            <a:off x="3687237" y="2372859"/>
            <a:ext cx="5456764" cy="922077"/>
          </a:xfrm>
          <a:custGeom>
            <a:avLst/>
            <a:gdLst>
              <a:gd name="connsiteX0" fmla="*/ 5366367 w 5713583"/>
              <a:gd name="connsiteY0" fmla="*/ 0 h 1108613"/>
              <a:gd name="connsiteX1" fmla="*/ 554308 w 5713583"/>
              <a:gd name="connsiteY1" fmla="*/ 0 h 1108613"/>
              <a:gd name="connsiteX2" fmla="*/ 554307 w 5713583"/>
              <a:gd name="connsiteY2" fmla="*/ 0 h 1108613"/>
              <a:gd name="connsiteX3" fmla="*/ 0 w 5713583"/>
              <a:gd name="connsiteY3" fmla="*/ 554307 h 1108613"/>
              <a:gd name="connsiteX4" fmla="*/ 442595 w 5713583"/>
              <a:gd name="connsiteY4" fmla="*/ 1097353 h 1108613"/>
              <a:gd name="connsiteX5" fmla="*/ 554297 w 5713583"/>
              <a:gd name="connsiteY5" fmla="*/ 1108613 h 1108613"/>
              <a:gd name="connsiteX6" fmla="*/ 5368174 w 5713583"/>
              <a:gd name="connsiteY6" fmla="*/ 1108613 h 1108613"/>
              <a:gd name="connsiteX7" fmla="*/ 5578730 w 5713583"/>
              <a:gd name="connsiteY7" fmla="*/ 898057 h 1108613"/>
              <a:gd name="connsiteX8" fmla="*/ 5578736 w 5713583"/>
              <a:gd name="connsiteY8" fmla="*/ 898051 h 1108613"/>
              <a:gd name="connsiteX9" fmla="*/ 5626267 w 5713583"/>
              <a:gd name="connsiteY9" fmla="*/ 839863 h 1108613"/>
              <a:gd name="connsiteX10" fmla="*/ 5633228 w 5713583"/>
              <a:gd name="connsiteY10" fmla="*/ 826634 h 1108613"/>
              <a:gd name="connsiteX11" fmla="*/ 5635106 w 5713583"/>
              <a:gd name="connsiteY11" fmla="*/ 824335 h 1108613"/>
              <a:gd name="connsiteX12" fmla="*/ 5713583 w 5713583"/>
              <a:gd name="connsiteY12" fmla="*/ 562237 h 1108613"/>
              <a:gd name="connsiteX13" fmla="*/ 5712824 w 5713583"/>
              <a:gd name="connsiteY13" fmla="*/ 554307 h 1108613"/>
              <a:gd name="connsiteX14" fmla="*/ 5713583 w 5713583"/>
              <a:gd name="connsiteY14" fmla="*/ 546376 h 1108613"/>
              <a:gd name="connsiteX15" fmla="*/ 5635106 w 5713583"/>
              <a:gd name="connsiteY15" fmla="*/ 284279 h 1108613"/>
              <a:gd name="connsiteX16" fmla="*/ 5623741 w 5713583"/>
              <a:gd name="connsiteY16" fmla="*/ 270365 h 1108613"/>
              <a:gd name="connsiteX17" fmla="*/ 5622910 w 5713583"/>
              <a:gd name="connsiteY17" fmla="*/ 268786 h 1108613"/>
              <a:gd name="connsiteX18" fmla="*/ 5568309 w 5713583"/>
              <a:gd name="connsiteY18" fmla="*/ 201943 h 11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3583" h="1108613">
                <a:moveTo>
                  <a:pt x="5366367" y="0"/>
                </a:moveTo>
                <a:lnTo>
                  <a:pt x="554308" y="0"/>
                </a:lnTo>
                <a:lnTo>
                  <a:pt x="554307" y="0"/>
                </a:lnTo>
                <a:cubicBezTo>
                  <a:pt x="248172" y="0"/>
                  <a:pt x="0" y="248172"/>
                  <a:pt x="0" y="554307"/>
                </a:cubicBezTo>
                <a:cubicBezTo>
                  <a:pt x="0" y="822175"/>
                  <a:pt x="190007" y="1045666"/>
                  <a:pt x="442595" y="1097353"/>
                </a:cubicBezTo>
                <a:lnTo>
                  <a:pt x="554297" y="1108613"/>
                </a:lnTo>
                <a:lnTo>
                  <a:pt x="5368174" y="1108613"/>
                </a:lnTo>
                <a:lnTo>
                  <a:pt x="5578730" y="898057"/>
                </a:lnTo>
                <a:lnTo>
                  <a:pt x="5578736" y="898051"/>
                </a:lnTo>
                <a:cubicBezTo>
                  <a:pt x="5596843" y="879944"/>
                  <a:pt x="5612686" y="860431"/>
                  <a:pt x="5626267" y="839863"/>
                </a:cubicBezTo>
                <a:lnTo>
                  <a:pt x="5633228" y="826634"/>
                </a:lnTo>
                <a:lnTo>
                  <a:pt x="5635106" y="824335"/>
                </a:lnTo>
                <a:cubicBezTo>
                  <a:pt x="5687424" y="745096"/>
                  <a:pt x="5713583" y="653667"/>
                  <a:pt x="5713583" y="562237"/>
                </a:cubicBezTo>
                <a:lnTo>
                  <a:pt x="5712824" y="554307"/>
                </a:lnTo>
                <a:lnTo>
                  <a:pt x="5713583" y="546376"/>
                </a:lnTo>
                <a:cubicBezTo>
                  <a:pt x="5713583" y="454947"/>
                  <a:pt x="5687424" y="363518"/>
                  <a:pt x="5635106" y="284279"/>
                </a:cubicBezTo>
                <a:lnTo>
                  <a:pt x="5623741" y="270365"/>
                </a:lnTo>
                <a:lnTo>
                  <a:pt x="5622910" y="268786"/>
                </a:lnTo>
                <a:cubicBezTo>
                  <a:pt x="5607310" y="245159"/>
                  <a:pt x="5589109" y="222743"/>
                  <a:pt x="5568309" y="201943"/>
                </a:cubicBezTo>
                <a:close/>
              </a:path>
            </a:pathLst>
          </a:custGeom>
          <a:solidFill>
            <a:srgbClr val="F36F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a:extLst>
              <a:ext uri="{FF2B5EF4-FFF2-40B4-BE49-F238E27FC236}">
                <a16:creationId xmlns:a16="http://schemas.microsoft.com/office/drawing/2014/main" id="{ECFB7395-D235-BE61-2251-E2AE588FF5E5}"/>
              </a:ext>
            </a:extLst>
          </p:cNvPr>
          <p:cNvSpPr/>
          <p:nvPr/>
        </p:nvSpPr>
        <p:spPr>
          <a:xfrm>
            <a:off x="3624894" y="1373680"/>
            <a:ext cx="1765143" cy="1703520"/>
          </a:xfrm>
          <a:custGeom>
            <a:avLst/>
            <a:gdLst>
              <a:gd name="connsiteX0" fmla="*/ 1474175 w 1903436"/>
              <a:gd name="connsiteY0" fmla="*/ 1031 h 1903437"/>
              <a:gd name="connsiteX1" fmla="*/ 1786145 w 1903436"/>
              <a:gd name="connsiteY1" fmla="*/ 117291 h 1903437"/>
              <a:gd name="connsiteX2" fmla="*/ 1786145 w 1903436"/>
              <a:gd name="connsiteY2" fmla="*/ 683623 h 1903437"/>
              <a:gd name="connsiteX3" fmla="*/ 1786138 w 1903436"/>
              <a:gd name="connsiteY3" fmla="*/ 683629 h 1903437"/>
              <a:gd name="connsiteX4" fmla="*/ 683629 w 1903436"/>
              <a:gd name="connsiteY4" fmla="*/ 1786138 h 1903437"/>
              <a:gd name="connsiteX5" fmla="*/ 683622 w 1903436"/>
              <a:gd name="connsiteY5" fmla="*/ 1786146 h 1903437"/>
              <a:gd name="connsiteX6" fmla="*/ 117291 w 1903436"/>
              <a:gd name="connsiteY6" fmla="*/ 1786146 h 1903437"/>
              <a:gd name="connsiteX7" fmla="*/ 117291 w 1903436"/>
              <a:gd name="connsiteY7" fmla="*/ 1219814 h 1903437"/>
              <a:gd name="connsiteX8" fmla="*/ 1219814 w 1903436"/>
              <a:gd name="connsiteY8" fmla="*/ 117291 h 1903437"/>
              <a:gd name="connsiteX9" fmla="*/ 1219815 w 1903436"/>
              <a:gd name="connsiteY9" fmla="*/ 117290 h 1903437"/>
              <a:gd name="connsiteX10" fmla="*/ 1282634 w 1903436"/>
              <a:gd name="connsiteY10" fmla="*/ 65977 h 1903437"/>
              <a:gd name="connsiteX11" fmla="*/ 1474175 w 1903436"/>
              <a:gd name="connsiteY11" fmla="*/ 1031 h 1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3436" h="1903437">
                <a:moveTo>
                  <a:pt x="1474175" y="1031"/>
                </a:moveTo>
                <a:cubicBezTo>
                  <a:pt x="1586036" y="-6987"/>
                  <a:pt x="1700621" y="31767"/>
                  <a:pt x="1786145" y="117291"/>
                </a:cubicBezTo>
                <a:cubicBezTo>
                  <a:pt x="1942533" y="273679"/>
                  <a:pt x="1942533" y="527235"/>
                  <a:pt x="1786145" y="683623"/>
                </a:cubicBezTo>
                <a:lnTo>
                  <a:pt x="1786138" y="683629"/>
                </a:lnTo>
                <a:lnTo>
                  <a:pt x="683629" y="1786138"/>
                </a:lnTo>
                <a:lnTo>
                  <a:pt x="683622" y="1786146"/>
                </a:lnTo>
                <a:cubicBezTo>
                  <a:pt x="527234" y="1942534"/>
                  <a:pt x="273679" y="1942534"/>
                  <a:pt x="117291" y="1786146"/>
                </a:cubicBezTo>
                <a:cubicBezTo>
                  <a:pt x="-39097" y="1629758"/>
                  <a:pt x="-39097" y="1376202"/>
                  <a:pt x="117291" y="1219814"/>
                </a:cubicBezTo>
                <a:lnTo>
                  <a:pt x="1219814" y="117291"/>
                </a:lnTo>
                <a:lnTo>
                  <a:pt x="1219815" y="117290"/>
                </a:lnTo>
                <a:lnTo>
                  <a:pt x="1282634" y="65977"/>
                </a:lnTo>
                <a:cubicBezTo>
                  <a:pt x="1340924" y="27491"/>
                  <a:pt x="1407059" y="5842"/>
                  <a:pt x="1474175" y="1031"/>
                </a:cubicBezTo>
                <a:close/>
              </a:path>
            </a:pathLst>
          </a:custGeom>
          <a:solidFill>
            <a:srgbClr val="FFEEA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5EA53085-6597-9D87-007D-283E83574647}"/>
              </a:ext>
            </a:extLst>
          </p:cNvPr>
          <p:cNvSpPr/>
          <p:nvPr/>
        </p:nvSpPr>
        <p:spPr>
          <a:xfrm rot="5400000">
            <a:off x="3496200" y="2482615"/>
            <a:ext cx="1764000" cy="1702800"/>
          </a:xfrm>
          <a:custGeom>
            <a:avLst/>
            <a:gdLst>
              <a:gd name="connsiteX0" fmla="*/ 1474175 w 1903436"/>
              <a:gd name="connsiteY0" fmla="*/ 1031 h 1903437"/>
              <a:gd name="connsiteX1" fmla="*/ 1786145 w 1903436"/>
              <a:gd name="connsiteY1" fmla="*/ 117291 h 1903437"/>
              <a:gd name="connsiteX2" fmla="*/ 1786145 w 1903436"/>
              <a:gd name="connsiteY2" fmla="*/ 683623 h 1903437"/>
              <a:gd name="connsiteX3" fmla="*/ 1786138 w 1903436"/>
              <a:gd name="connsiteY3" fmla="*/ 683629 h 1903437"/>
              <a:gd name="connsiteX4" fmla="*/ 683629 w 1903436"/>
              <a:gd name="connsiteY4" fmla="*/ 1786138 h 1903437"/>
              <a:gd name="connsiteX5" fmla="*/ 683622 w 1903436"/>
              <a:gd name="connsiteY5" fmla="*/ 1786146 h 1903437"/>
              <a:gd name="connsiteX6" fmla="*/ 117291 w 1903436"/>
              <a:gd name="connsiteY6" fmla="*/ 1786146 h 1903437"/>
              <a:gd name="connsiteX7" fmla="*/ 117291 w 1903436"/>
              <a:gd name="connsiteY7" fmla="*/ 1219814 h 1903437"/>
              <a:gd name="connsiteX8" fmla="*/ 1219814 w 1903436"/>
              <a:gd name="connsiteY8" fmla="*/ 117291 h 1903437"/>
              <a:gd name="connsiteX9" fmla="*/ 1219815 w 1903436"/>
              <a:gd name="connsiteY9" fmla="*/ 117290 h 1903437"/>
              <a:gd name="connsiteX10" fmla="*/ 1282634 w 1903436"/>
              <a:gd name="connsiteY10" fmla="*/ 65977 h 1903437"/>
              <a:gd name="connsiteX11" fmla="*/ 1474175 w 1903436"/>
              <a:gd name="connsiteY11" fmla="*/ 1031 h 1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3436" h="1903437">
                <a:moveTo>
                  <a:pt x="1474175" y="1031"/>
                </a:moveTo>
                <a:cubicBezTo>
                  <a:pt x="1586036" y="-6987"/>
                  <a:pt x="1700621" y="31767"/>
                  <a:pt x="1786145" y="117291"/>
                </a:cubicBezTo>
                <a:cubicBezTo>
                  <a:pt x="1942533" y="273679"/>
                  <a:pt x="1942533" y="527235"/>
                  <a:pt x="1786145" y="683623"/>
                </a:cubicBezTo>
                <a:lnTo>
                  <a:pt x="1786138" y="683629"/>
                </a:lnTo>
                <a:lnTo>
                  <a:pt x="683629" y="1786138"/>
                </a:lnTo>
                <a:lnTo>
                  <a:pt x="683622" y="1786146"/>
                </a:lnTo>
                <a:cubicBezTo>
                  <a:pt x="527234" y="1942534"/>
                  <a:pt x="273679" y="1942534"/>
                  <a:pt x="117291" y="1786146"/>
                </a:cubicBezTo>
                <a:cubicBezTo>
                  <a:pt x="-39097" y="1629758"/>
                  <a:pt x="-39097" y="1376202"/>
                  <a:pt x="117291" y="1219814"/>
                </a:cubicBezTo>
                <a:lnTo>
                  <a:pt x="1219814" y="117291"/>
                </a:lnTo>
                <a:lnTo>
                  <a:pt x="1219815" y="117290"/>
                </a:lnTo>
                <a:lnTo>
                  <a:pt x="1282634" y="65977"/>
                </a:lnTo>
                <a:cubicBezTo>
                  <a:pt x="1340924" y="27491"/>
                  <a:pt x="1407059" y="5842"/>
                  <a:pt x="1474175" y="1031"/>
                </a:cubicBezTo>
                <a:close/>
              </a:path>
            </a:pathLst>
          </a:custGeom>
          <a:solidFill>
            <a:srgbClr val="FFE57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3" name="Graphic 22" descr="Badge 3 with solid fill">
            <a:extLst>
              <a:ext uri="{FF2B5EF4-FFF2-40B4-BE49-F238E27FC236}">
                <a16:creationId xmlns:a16="http://schemas.microsoft.com/office/drawing/2014/main" id="{B1E4BF29-3817-0783-3E5D-00487C198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58239" y="3626782"/>
            <a:ext cx="560360" cy="560360"/>
          </a:xfrm>
          <a:prstGeom prst="rect">
            <a:avLst/>
          </a:prstGeom>
        </p:spPr>
      </p:pic>
      <p:pic>
        <p:nvPicPr>
          <p:cNvPr id="25" name="Graphic 24" descr="Badge with solid fill">
            <a:extLst>
              <a:ext uri="{FF2B5EF4-FFF2-40B4-BE49-F238E27FC236}">
                <a16:creationId xmlns:a16="http://schemas.microsoft.com/office/drawing/2014/main" id="{A5ADD030-840C-2797-5587-17664A66CC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61244" y="2532383"/>
            <a:ext cx="560360" cy="560360"/>
          </a:xfrm>
          <a:prstGeom prst="rect">
            <a:avLst/>
          </a:prstGeom>
        </p:spPr>
      </p:pic>
      <p:pic>
        <p:nvPicPr>
          <p:cNvPr id="27" name="Graphic 26" descr="Badge 1 with solid fill">
            <a:extLst>
              <a:ext uri="{FF2B5EF4-FFF2-40B4-BE49-F238E27FC236}">
                <a16:creationId xmlns:a16="http://schemas.microsoft.com/office/drawing/2014/main" id="{8FD7695C-5FDC-697A-6635-8F5EFC12AD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820546" y="1390038"/>
            <a:ext cx="560360" cy="560360"/>
          </a:xfrm>
          <a:prstGeom prst="rect">
            <a:avLst/>
          </a:prstGeom>
        </p:spPr>
      </p:pic>
      <p:sp>
        <p:nvSpPr>
          <p:cNvPr id="33" name="TextBox 32">
            <a:extLst>
              <a:ext uri="{FF2B5EF4-FFF2-40B4-BE49-F238E27FC236}">
                <a16:creationId xmlns:a16="http://schemas.microsoft.com/office/drawing/2014/main" id="{0F6A7606-6B68-B786-F53B-D71B390CD8DC}"/>
              </a:ext>
            </a:extLst>
          </p:cNvPr>
          <p:cNvSpPr txBox="1"/>
          <p:nvPr/>
        </p:nvSpPr>
        <p:spPr>
          <a:xfrm>
            <a:off x="354703" y="1592294"/>
            <a:ext cx="3868017" cy="553998"/>
          </a:xfrm>
          <a:prstGeom prst="rect">
            <a:avLst/>
          </a:prstGeom>
          <a:noFill/>
        </p:spPr>
        <p:txBody>
          <a:bodyPr wrap="square" lIns="0" rIns="0" rtlCol="0" anchor="t">
            <a:spAutoFit/>
          </a:bodyPr>
          <a:lstStyle/>
          <a:p>
            <a:pPr algn="just"/>
            <a:r>
              <a:rPr lang="en-US" sz="1000" b="1" noProof="1">
                <a:solidFill>
                  <a:schemeClr val="accent6">
                    <a:lumMod val="75000"/>
                  </a:schemeClr>
                </a:solidFill>
              </a:rPr>
              <a:t>Sistema de Información de Trámites SUIT: </a:t>
            </a:r>
            <a:r>
              <a:rPr lang="en-US" sz="1000" noProof="1">
                <a:solidFill>
                  <a:schemeClr val="tx1">
                    <a:lumMod val="65000"/>
                    <a:lumOff val="35000"/>
                  </a:schemeClr>
                </a:solidFill>
              </a:rPr>
              <a:t>Estos datos que se cargan directamente del SUIT, podrán ser visualizados pero NO se podrán modificar. </a:t>
            </a:r>
          </a:p>
        </p:txBody>
      </p:sp>
      <p:sp>
        <p:nvSpPr>
          <p:cNvPr id="4" name="Título 3"/>
          <p:cNvSpPr>
            <a:spLocks noGrp="1"/>
          </p:cNvSpPr>
          <p:nvPr>
            <p:ph type="title"/>
          </p:nvPr>
        </p:nvSpPr>
        <p:spPr>
          <a:xfrm>
            <a:off x="1847850" y="175289"/>
            <a:ext cx="5992867" cy="393126"/>
          </a:xfrm>
        </p:spPr>
        <p:txBody>
          <a:bodyPr/>
          <a:lstStyle/>
          <a:p>
            <a:r>
              <a:rPr lang="es-MX" dirty="0"/>
              <a:t>Aspectos Clave Formularios y Estructura Preguntas</a:t>
            </a:r>
            <a:endParaRPr lang="es-CO" dirty="0"/>
          </a:p>
        </p:txBody>
      </p:sp>
      <p:sp>
        <p:nvSpPr>
          <p:cNvPr id="5" name="Marcador de contenido 4"/>
          <p:cNvSpPr>
            <a:spLocks noGrp="1"/>
          </p:cNvSpPr>
          <p:nvPr>
            <p:ph sz="half" idx="2"/>
          </p:nvPr>
        </p:nvSpPr>
        <p:spPr/>
        <p:txBody>
          <a:bodyPr/>
          <a:lstStyle/>
          <a:p>
            <a:endParaRPr lang="es-CO"/>
          </a:p>
        </p:txBody>
      </p:sp>
      <p:graphicFrame>
        <p:nvGraphicFramePr>
          <p:cNvPr id="40" name="Tabla 39"/>
          <p:cNvGraphicFramePr>
            <a:graphicFrameLocks noGrp="1"/>
          </p:cNvGraphicFramePr>
          <p:nvPr>
            <p:extLst>
              <p:ext uri="{D42A27DB-BD31-4B8C-83A1-F6EECF244321}">
                <p14:modId xmlns:p14="http://schemas.microsoft.com/office/powerpoint/2010/main" val="100207724"/>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41" name="Rectángulo 40">
            <a:extLst>
              <a:ext uri="{FF2B5EF4-FFF2-40B4-BE49-F238E27FC236}">
                <a16:creationId xmlns:a16="http://schemas.microsoft.com/office/drawing/2014/main" id="{C7ECF03A-F367-02B7-6696-56A31EF18F84}"/>
              </a:ext>
            </a:extLst>
          </p:cNvPr>
          <p:cNvSpPr/>
          <p:nvPr/>
        </p:nvSpPr>
        <p:spPr>
          <a:xfrm>
            <a:off x="115886" y="783316"/>
            <a:ext cx="5169904" cy="276999"/>
          </a:xfrm>
          <a:prstGeom prst="rect">
            <a:avLst/>
          </a:prstGeom>
        </p:spPr>
        <p:txBody>
          <a:bodyPr wrap="square">
            <a:spAutoFit/>
          </a:bodyPr>
          <a:lstStyle/>
          <a:p>
            <a:pPr algn="just" defTabSz="1219140">
              <a:buClr>
                <a:srgbClr val="000000"/>
              </a:buClr>
            </a:pPr>
            <a:r>
              <a:rPr lang="es-MX" sz="1200" i="1" kern="0" dirty="0">
                <a:solidFill>
                  <a:srgbClr val="000000"/>
                </a:solidFill>
                <a:latin typeface="Helvetica" panose="020B0604020202020204" pitchFamily="34" charset="0"/>
                <a:cs typeface="Helvetica" panose="020B0604020202020204" pitchFamily="34" charset="0"/>
                <a:sym typeface="Arial"/>
              </a:rPr>
              <a:t>Una vez se tenga acceso a los formularios, es necesario tener en cuenta:</a:t>
            </a:r>
            <a:endParaRPr lang="es-ES" sz="1200" i="1" kern="0" dirty="0">
              <a:solidFill>
                <a:srgbClr val="000000"/>
              </a:solidFill>
              <a:latin typeface="Helvetica" panose="020B0604020202020204" pitchFamily="34" charset="0"/>
              <a:cs typeface="Helvetica" panose="020B0604020202020204" pitchFamily="34" charset="0"/>
              <a:sym typeface="Arial"/>
            </a:endParaRPr>
          </a:p>
        </p:txBody>
      </p:sp>
      <p:sp>
        <p:nvSpPr>
          <p:cNvPr id="42" name="Rectángulo 41">
            <a:extLst>
              <a:ext uri="{FF2B5EF4-FFF2-40B4-BE49-F238E27FC236}">
                <a16:creationId xmlns:a16="http://schemas.microsoft.com/office/drawing/2014/main" id="{C7ECF03A-F367-02B7-6696-56A31EF18F84}"/>
              </a:ext>
            </a:extLst>
          </p:cNvPr>
          <p:cNvSpPr/>
          <p:nvPr/>
        </p:nvSpPr>
        <p:spPr>
          <a:xfrm>
            <a:off x="278892" y="1371638"/>
            <a:ext cx="4728005" cy="253916"/>
          </a:xfrm>
          <a:prstGeom prst="rect">
            <a:avLst/>
          </a:prstGeom>
        </p:spPr>
        <p:txBody>
          <a:bodyPr wrap="square">
            <a:spAutoFit/>
          </a:bodyPr>
          <a:lstStyle/>
          <a:p>
            <a:pPr algn="just" defTabSz="1219140">
              <a:buClr>
                <a:srgbClr val="000000"/>
              </a:buClr>
            </a:pPr>
            <a:r>
              <a:rPr lang="es-MX" sz="1050" b="1" kern="0" dirty="0">
                <a:solidFill>
                  <a:srgbClr val="17375E"/>
                </a:solidFill>
                <a:latin typeface="Helvetica" panose="020B0604020202020204" pitchFamily="34" charset="0"/>
                <a:cs typeface="Helvetica" panose="020B0604020202020204" pitchFamily="34" charset="0"/>
                <a:sym typeface="Arial"/>
              </a:rPr>
              <a:t>Preguntas precargadas desde otros sistemas de información</a:t>
            </a:r>
            <a:endParaRPr lang="es-ES" sz="1050" b="1" kern="0" dirty="0">
              <a:solidFill>
                <a:srgbClr val="17375E"/>
              </a:solidFill>
              <a:latin typeface="Helvetica" panose="020B0604020202020204" pitchFamily="34" charset="0"/>
              <a:cs typeface="Helvetica" panose="020B0604020202020204" pitchFamily="34" charset="0"/>
              <a:sym typeface="Arial"/>
            </a:endParaRPr>
          </a:p>
        </p:txBody>
      </p:sp>
      <p:sp>
        <p:nvSpPr>
          <p:cNvPr id="43" name="TextBox 32">
            <a:extLst>
              <a:ext uri="{FF2B5EF4-FFF2-40B4-BE49-F238E27FC236}">
                <a16:creationId xmlns:a16="http://schemas.microsoft.com/office/drawing/2014/main" id="{0F6A7606-6B68-B786-F53B-D71B390CD8DC}"/>
              </a:ext>
            </a:extLst>
          </p:cNvPr>
          <p:cNvSpPr txBox="1"/>
          <p:nvPr/>
        </p:nvSpPr>
        <p:spPr>
          <a:xfrm>
            <a:off x="4918173" y="2636703"/>
            <a:ext cx="3868017" cy="738664"/>
          </a:xfrm>
          <a:prstGeom prst="rect">
            <a:avLst/>
          </a:prstGeom>
          <a:noFill/>
        </p:spPr>
        <p:txBody>
          <a:bodyPr wrap="square" lIns="0" rIns="0" rtlCol="0" anchor="t">
            <a:spAutoFit/>
          </a:bodyPr>
          <a:lstStyle/>
          <a:p>
            <a:pPr algn="just"/>
            <a:r>
              <a:rPr lang="en-US" sz="1050" b="1" noProof="1">
                <a:solidFill>
                  <a:schemeClr val="tx2">
                    <a:lumMod val="75000"/>
                  </a:schemeClr>
                </a:solidFill>
              </a:rPr>
              <a:t>Información Ministerio de Hacienda: </a:t>
            </a:r>
            <a:r>
              <a:rPr lang="en-US" sz="1000" noProof="1">
                <a:solidFill>
                  <a:schemeClr val="bg1"/>
                </a:solidFill>
              </a:rPr>
              <a:t>Para las entidades de nación que les aplica la política de Gestión Presupuestal, las respuestas de algunas preguntas vendrán precargadas. Esos datos los podrán visualizar pero NO modificar</a:t>
            </a:r>
            <a:endParaRPr lang="en-US" sz="1050" noProof="1">
              <a:solidFill>
                <a:schemeClr val="bg1"/>
              </a:solidFill>
            </a:endParaRPr>
          </a:p>
        </p:txBody>
      </p:sp>
      <p:sp>
        <p:nvSpPr>
          <p:cNvPr id="45" name="TextBox 32">
            <a:extLst>
              <a:ext uri="{FF2B5EF4-FFF2-40B4-BE49-F238E27FC236}">
                <a16:creationId xmlns:a16="http://schemas.microsoft.com/office/drawing/2014/main" id="{0F6A7606-6B68-B786-F53B-D71B390CD8DC}"/>
              </a:ext>
            </a:extLst>
          </p:cNvPr>
          <p:cNvSpPr txBox="1"/>
          <p:nvPr/>
        </p:nvSpPr>
        <p:spPr>
          <a:xfrm>
            <a:off x="278892" y="3674262"/>
            <a:ext cx="3868017" cy="553998"/>
          </a:xfrm>
          <a:prstGeom prst="rect">
            <a:avLst/>
          </a:prstGeom>
          <a:noFill/>
        </p:spPr>
        <p:txBody>
          <a:bodyPr wrap="square" lIns="0" rIns="0" rtlCol="0" anchor="t">
            <a:spAutoFit/>
          </a:bodyPr>
          <a:lstStyle/>
          <a:p>
            <a:pPr algn="just"/>
            <a:r>
              <a:rPr lang="en-US" sz="1000" noProof="1">
                <a:solidFill>
                  <a:schemeClr val="bg1"/>
                </a:solidFill>
              </a:rPr>
              <a:t>Para el momento del diligenciamiento las preguntas de la política de Control Interno (tanto Jefe de Planeación como Jefe de Control Interno), no se podrá asignar con la funcionalidad del aplicativo.</a:t>
            </a:r>
            <a:endParaRPr lang="en-US" sz="1000" noProof="1">
              <a:solidFill>
                <a:schemeClr val="accent6">
                  <a:lumMod val="75000"/>
                </a:schemeClr>
              </a:solidFill>
            </a:endParaRPr>
          </a:p>
        </p:txBody>
      </p:sp>
      <p:sp>
        <p:nvSpPr>
          <p:cNvPr id="48" name="Rectángulo 47">
            <a:extLst>
              <a:ext uri="{FF2B5EF4-FFF2-40B4-BE49-F238E27FC236}">
                <a16:creationId xmlns:a16="http://schemas.microsoft.com/office/drawing/2014/main" id="{C7ECF03A-F367-02B7-6696-56A31EF18F84}"/>
              </a:ext>
            </a:extLst>
          </p:cNvPr>
          <p:cNvSpPr/>
          <p:nvPr/>
        </p:nvSpPr>
        <p:spPr>
          <a:xfrm>
            <a:off x="198097" y="3441609"/>
            <a:ext cx="3607415" cy="253916"/>
          </a:xfrm>
          <a:prstGeom prst="rect">
            <a:avLst/>
          </a:prstGeom>
        </p:spPr>
        <p:txBody>
          <a:bodyPr wrap="square">
            <a:spAutoFit/>
          </a:bodyPr>
          <a:lstStyle/>
          <a:p>
            <a:pPr algn="just" defTabSz="1219140">
              <a:buClr>
                <a:srgbClr val="000000"/>
              </a:buClr>
            </a:pPr>
            <a:r>
              <a:rPr lang="es-MX" sz="1050" b="1" kern="0" dirty="0">
                <a:solidFill>
                  <a:schemeClr val="accent6">
                    <a:lumMod val="75000"/>
                  </a:schemeClr>
                </a:solidFill>
                <a:latin typeface="Helvetica" panose="020B0604020202020204" pitchFamily="34" charset="0"/>
                <a:cs typeface="Helvetica" panose="020B0604020202020204" pitchFamily="34" charset="0"/>
                <a:sym typeface="Arial"/>
              </a:rPr>
              <a:t>Asignación de preguntas de los formularios</a:t>
            </a:r>
            <a:endParaRPr lang="es-ES" sz="1050" b="1" kern="0" dirty="0">
              <a:solidFill>
                <a:schemeClr val="accent6">
                  <a:lumMod val="75000"/>
                </a:schemeClr>
              </a:solidFill>
              <a:latin typeface="Helvetica" panose="020B0604020202020204" pitchFamily="34" charset="0"/>
              <a:cs typeface="Helvetica" panose="020B0604020202020204" pitchFamily="34" charset="0"/>
              <a:sym typeface="Arial"/>
            </a:endParaRPr>
          </a:p>
        </p:txBody>
      </p:sp>
      <p:sp>
        <p:nvSpPr>
          <p:cNvPr id="49" name="Rectángulo 48">
            <a:extLst>
              <a:ext uri="{FF2B5EF4-FFF2-40B4-BE49-F238E27FC236}">
                <a16:creationId xmlns:a16="http://schemas.microsoft.com/office/drawing/2014/main" id="{C7ECF03A-F367-02B7-6696-56A31EF18F84}"/>
              </a:ext>
            </a:extLst>
          </p:cNvPr>
          <p:cNvSpPr/>
          <p:nvPr/>
        </p:nvSpPr>
        <p:spPr>
          <a:xfrm>
            <a:off x="4820546" y="2407383"/>
            <a:ext cx="4194385" cy="253916"/>
          </a:xfrm>
          <a:prstGeom prst="rect">
            <a:avLst/>
          </a:prstGeom>
        </p:spPr>
        <p:txBody>
          <a:bodyPr wrap="square">
            <a:spAutoFit/>
          </a:bodyPr>
          <a:lstStyle/>
          <a:p>
            <a:pPr algn="just" defTabSz="1219140">
              <a:buClr>
                <a:srgbClr val="000000"/>
              </a:buClr>
            </a:pPr>
            <a:r>
              <a:rPr lang="es-MX" sz="1050" b="1" kern="0" dirty="0">
                <a:solidFill>
                  <a:srgbClr val="17375E"/>
                </a:solidFill>
                <a:latin typeface="Helvetica" panose="020B0604020202020204" pitchFamily="34" charset="0"/>
                <a:cs typeface="Helvetica" panose="020B0604020202020204" pitchFamily="34" charset="0"/>
                <a:sym typeface="Arial"/>
              </a:rPr>
              <a:t>Preguntas precargadas desde otros sistemas de información</a:t>
            </a:r>
            <a:endParaRPr lang="es-ES" sz="1050" b="1" kern="0" dirty="0">
              <a:solidFill>
                <a:srgbClr val="17375E"/>
              </a:solidFill>
              <a:latin typeface="Helvetica" panose="020B0604020202020204" pitchFamily="34" charset="0"/>
              <a:cs typeface="Helvetica" panose="020B0604020202020204" pitchFamily="34" charset="0"/>
              <a:sym typeface="Arial"/>
            </a:endParaRPr>
          </a:p>
        </p:txBody>
      </p:sp>
    </p:spTree>
    <p:extLst>
      <p:ext uri="{BB962C8B-B14F-4D97-AF65-F5344CB8AC3E}">
        <p14:creationId xmlns:p14="http://schemas.microsoft.com/office/powerpoint/2010/main" val="198938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0413B20-D320-2367-2E94-DA0D951F11C0}"/>
              </a:ext>
            </a:extLst>
          </p:cNvPr>
          <p:cNvSpPr/>
          <p:nvPr/>
        </p:nvSpPr>
        <p:spPr>
          <a:xfrm flipH="1">
            <a:off x="-1" y="1466907"/>
            <a:ext cx="5456759" cy="831461"/>
          </a:xfrm>
          <a:custGeom>
            <a:avLst/>
            <a:gdLst>
              <a:gd name="connsiteX0" fmla="*/ 5159274 w 5713582"/>
              <a:gd name="connsiteY0" fmla="*/ 0 h 1108615"/>
              <a:gd name="connsiteX1" fmla="*/ 577613 w 5713582"/>
              <a:gd name="connsiteY1" fmla="*/ 0 h 1108615"/>
              <a:gd name="connsiteX2" fmla="*/ 267695 w 5713582"/>
              <a:gd name="connsiteY2" fmla="*/ 94667 h 1108615"/>
              <a:gd name="connsiteX3" fmla="*/ 191708 w 5713582"/>
              <a:gd name="connsiteY3" fmla="*/ 157363 h 1108615"/>
              <a:gd name="connsiteX4" fmla="*/ 180669 w 5713582"/>
              <a:gd name="connsiteY4" fmla="*/ 168401 h 1108615"/>
              <a:gd name="connsiteX5" fmla="*/ 139515 w 5713582"/>
              <a:gd name="connsiteY5" fmla="*/ 209555 h 1108615"/>
              <a:gd name="connsiteX6" fmla="*/ 0 w 5713582"/>
              <a:gd name="connsiteY6" fmla="*/ 546377 h 1108615"/>
              <a:gd name="connsiteX7" fmla="*/ 759 w 5713582"/>
              <a:gd name="connsiteY7" fmla="*/ 554307 h 1108615"/>
              <a:gd name="connsiteX8" fmla="*/ 0 w 5713582"/>
              <a:gd name="connsiteY8" fmla="*/ 562238 h 1108615"/>
              <a:gd name="connsiteX9" fmla="*/ 139515 w 5713582"/>
              <a:gd name="connsiteY9" fmla="*/ 899060 h 1108615"/>
              <a:gd name="connsiteX10" fmla="*/ 180673 w 5713582"/>
              <a:gd name="connsiteY10" fmla="*/ 940218 h 1108615"/>
              <a:gd name="connsiteX11" fmla="*/ 185659 w 5713582"/>
              <a:gd name="connsiteY11" fmla="*/ 946261 h 1108615"/>
              <a:gd name="connsiteX12" fmla="*/ 191702 w 5713582"/>
              <a:gd name="connsiteY12" fmla="*/ 951247 h 1108615"/>
              <a:gd name="connsiteX13" fmla="*/ 200782 w 5713582"/>
              <a:gd name="connsiteY13" fmla="*/ 958739 h 1108615"/>
              <a:gd name="connsiteX14" fmla="*/ 200793 w 5713582"/>
              <a:gd name="connsiteY14" fmla="*/ 958749 h 1108615"/>
              <a:gd name="connsiteX15" fmla="*/ 191701 w 5713582"/>
              <a:gd name="connsiteY15" fmla="*/ 951248 h 1108615"/>
              <a:gd name="connsiteX16" fmla="*/ 345009 w 5713582"/>
              <a:gd name="connsiteY16" fmla="*/ 1104556 h 1108615"/>
              <a:gd name="connsiteX17" fmla="*/ 351005 w 5713582"/>
              <a:gd name="connsiteY17" fmla="*/ 1104561 h 1108615"/>
              <a:gd name="connsiteX18" fmla="*/ 351005 w 5713582"/>
              <a:gd name="connsiteY18" fmla="*/ 1108615 h 1108615"/>
              <a:gd name="connsiteX19" fmla="*/ 371960 w 5713582"/>
              <a:gd name="connsiteY19" fmla="*/ 1108615 h 1108615"/>
              <a:gd name="connsiteX20" fmla="*/ 1880720 w 5713582"/>
              <a:gd name="connsiteY20" fmla="*/ 1108615 h 1108615"/>
              <a:gd name="connsiteX21" fmla="*/ 4470569 w 5713582"/>
              <a:gd name="connsiteY21" fmla="*/ 1108615 h 1108615"/>
              <a:gd name="connsiteX22" fmla="*/ 4470569 w 5713582"/>
              <a:gd name="connsiteY22" fmla="*/ 1108033 h 1108615"/>
              <a:gd name="connsiteX23" fmla="*/ 5159284 w 5713582"/>
              <a:gd name="connsiteY23" fmla="*/ 1108613 h 1108615"/>
              <a:gd name="connsiteX24" fmla="*/ 5270986 w 5713582"/>
              <a:gd name="connsiteY24" fmla="*/ 1097353 h 1108615"/>
              <a:gd name="connsiteX25" fmla="*/ 5713582 w 5713582"/>
              <a:gd name="connsiteY25" fmla="*/ 554307 h 1108615"/>
              <a:gd name="connsiteX26" fmla="*/ 5159274 w 5713582"/>
              <a:gd name="connsiteY26" fmla="*/ 0 h 1108615"/>
              <a:gd name="connsiteX0" fmla="*/ 5159274 w 5713582"/>
              <a:gd name="connsiteY0" fmla="*/ 0 h 1108615"/>
              <a:gd name="connsiteX1" fmla="*/ 577613 w 5713582"/>
              <a:gd name="connsiteY1" fmla="*/ 0 h 1108615"/>
              <a:gd name="connsiteX2" fmla="*/ 267695 w 5713582"/>
              <a:gd name="connsiteY2" fmla="*/ 94667 h 1108615"/>
              <a:gd name="connsiteX3" fmla="*/ 191708 w 5713582"/>
              <a:gd name="connsiteY3" fmla="*/ 157363 h 1108615"/>
              <a:gd name="connsiteX4" fmla="*/ 180669 w 5713582"/>
              <a:gd name="connsiteY4" fmla="*/ 168401 h 1108615"/>
              <a:gd name="connsiteX5" fmla="*/ 139515 w 5713582"/>
              <a:gd name="connsiteY5" fmla="*/ 209555 h 1108615"/>
              <a:gd name="connsiteX6" fmla="*/ 0 w 5713582"/>
              <a:gd name="connsiteY6" fmla="*/ 546377 h 1108615"/>
              <a:gd name="connsiteX7" fmla="*/ 759 w 5713582"/>
              <a:gd name="connsiteY7" fmla="*/ 554307 h 1108615"/>
              <a:gd name="connsiteX8" fmla="*/ 0 w 5713582"/>
              <a:gd name="connsiteY8" fmla="*/ 562238 h 1108615"/>
              <a:gd name="connsiteX9" fmla="*/ 139515 w 5713582"/>
              <a:gd name="connsiteY9" fmla="*/ 899060 h 1108615"/>
              <a:gd name="connsiteX10" fmla="*/ 180673 w 5713582"/>
              <a:gd name="connsiteY10" fmla="*/ 940218 h 1108615"/>
              <a:gd name="connsiteX11" fmla="*/ 185659 w 5713582"/>
              <a:gd name="connsiteY11" fmla="*/ 946261 h 1108615"/>
              <a:gd name="connsiteX12" fmla="*/ 191702 w 5713582"/>
              <a:gd name="connsiteY12" fmla="*/ 951247 h 1108615"/>
              <a:gd name="connsiteX13" fmla="*/ 200782 w 5713582"/>
              <a:gd name="connsiteY13" fmla="*/ 958739 h 1108615"/>
              <a:gd name="connsiteX14" fmla="*/ 200793 w 5713582"/>
              <a:gd name="connsiteY14" fmla="*/ 958749 h 1108615"/>
              <a:gd name="connsiteX15" fmla="*/ 191701 w 5713582"/>
              <a:gd name="connsiteY15" fmla="*/ 951248 h 1108615"/>
              <a:gd name="connsiteX16" fmla="*/ 345009 w 5713582"/>
              <a:gd name="connsiteY16" fmla="*/ 1104556 h 1108615"/>
              <a:gd name="connsiteX17" fmla="*/ 351005 w 5713582"/>
              <a:gd name="connsiteY17" fmla="*/ 1108615 h 1108615"/>
              <a:gd name="connsiteX18" fmla="*/ 371960 w 5713582"/>
              <a:gd name="connsiteY18" fmla="*/ 1108615 h 1108615"/>
              <a:gd name="connsiteX19" fmla="*/ 1880720 w 5713582"/>
              <a:gd name="connsiteY19" fmla="*/ 1108615 h 1108615"/>
              <a:gd name="connsiteX20" fmla="*/ 4470569 w 5713582"/>
              <a:gd name="connsiteY20" fmla="*/ 1108615 h 1108615"/>
              <a:gd name="connsiteX21" fmla="*/ 4470569 w 5713582"/>
              <a:gd name="connsiteY21" fmla="*/ 1108033 h 1108615"/>
              <a:gd name="connsiteX22" fmla="*/ 5159284 w 5713582"/>
              <a:gd name="connsiteY22" fmla="*/ 1108613 h 1108615"/>
              <a:gd name="connsiteX23" fmla="*/ 5270986 w 5713582"/>
              <a:gd name="connsiteY23" fmla="*/ 1097353 h 1108615"/>
              <a:gd name="connsiteX24" fmla="*/ 5713582 w 5713582"/>
              <a:gd name="connsiteY24" fmla="*/ 554307 h 1108615"/>
              <a:gd name="connsiteX25" fmla="*/ 5159274 w 5713582"/>
              <a:gd name="connsiteY25" fmla="*/ 0 h 110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3582" h="1108615">
                <a:moveTo>
                  <a:pt x="5159274" y="0"/>
                </a:moveTo>
                <a:lnTo>
                  <a:pt x="577613" y="0"/>
                </a:lnTo>
                <a:cubicBezTo>
                  <a:pt x="462813" y="0"/>
                  <a:pt x="356163" y="34899"/>
                  <a:pt x="267695" y="94667"/>
                </a:cubicBezTo>
                <a:lnTo>
                  <a:pt x="191708" y="157363"/>
                </a:lnTo>
                <a:lnTo>
                  <a:pt x="180669" y="168401"/>
                </a:lnTo>
                <a:lnTo>
                  <a:pt x="139515" y="209555"/>
                </a:lnTo>
                <a:cubicBezTo>
                  <a:pt x="46505" y="302565"/>
                  <a:pt x="0" y="424471"/>
                  <a:pt x="0" y="546377"/>
                </a:cubicBezTo>
                <a:lnTo>
                  <a:pt x="759" y="554307"/>
                </a:lnTo>
                <a:lnTo>
                  <a:pt x="0" y="562238"/>
                </a:lnTo>
                <a:cubicBezTo>
                  <a:pt x="0" y="684144"/>
                  <a:pt x="46505" y="806048"/>
                  <a:pt x="139515" y="899060"/>
                </a:cubicBezTo>
                <a:lnTo>
                  <a:pt x="180673" y="940218"/>
                </a:lnTo>
                <a:lnTo>
                  <a:pt x="185659" y="946261"/>
                </a:lnTo>
                <a:lnTo>
                  <a:pt x="191702" y="951247"/>
                </a:lnTo>
                <a:lnTo>
                  <a:pt x="200782" y="958739"/>
                </a:lnTo>
                <a:cubicBezTo>
                  <a:pt x="200786" y="958742"/>
                  <a:pt x="200789" y="958746"/>
                  <a:pt x="200793" y="958749"/>
                </a:cubicBezTo>
                <a:lnTo>
                  <a:pt x="191701" y="951248"/>
                </a:lnTo>
                <a:lnTo>
                  <a:pt x="345009" y="1104556"/>
                </a:lnTo>
                <a:lnTo>
                  <a:pt x="351005" y="1108615"/>
                </a:lnTo>
                <a:lnTo>
                  <a:pt x="371960" y="1108615"/>
                </a:lnTo>
                <a:lnTo>
                  <a:pt x="1880720" y="1108615"/>
                </a:lnTo>
                <a:lnTo>
                  <a:pt x="4470569" y="1108615"/>
                </a:lnTo>
                <a:lnTo>
                  <a:pt x="4470569" y="1108033"/>
                </a:lnTo>
                <a:lnTo>
                  <a:pt x="5159284" y="1108613"/>
                </a:lnTo>
                <a:lnTo>
                  <a:pt x="5270986" y="1097353"/>
                </a:lnTo>
                <a:cubicBezTo>
                  <a:pt x="5523575" y="1045666"/>
                  <a:pt x="5713582" y="822175"/>
                  <a:pt x="5713582" y="554307"/>
                </a:cubicBezTo>
                <a:cubicBezTo>
                  <a:pt x="5713582" y="248172"/>
                  <a:pt x="5465410" y="0"/>
                  <a:pt x="5159274" y="0"/>
                </a:cubicBezTo>
                <a:close/>
              </a:path>
            </a:pathLst>
          </a:custGeom>
          <a:solidFill>
            <a:srgbClr val="FCC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Freeform: Shape 12">
            <a:extLst>
              <a:ext uri="{FF2B5EF4-FFF2-40B4-BE49-F238E27FC236}">
                <a16:creationId xmlns:a16="http://schemas.microsoft.com/office/drawing/2014/main" id="{3A050978-A77F-0876-DB78-D46FD9170A57}"/>
              </a:ext>
            </a:extLst>
          </p:cNvPr>
          <p:cNvSpPr/>
          <p:nvPr/>
        </p:nvSpPr>
        <p:spPr>
          <a:xfrm flipH="1">
            <a:off x="0" y="3129828"/>
            <a:ext cx="5456760" cy="831460"/>
          </a:xfrm>
          <a:custGeom>
            <a:avLst/>
            <a:gdLst>
              <a:gd name="connsiteX0" fmla="*/ 362263 w 5713582"/>
              <a:gd name="connsiteY0" fmla="*/ 1063789 h 1108613"/>
              <a:gd name="connsiteX1" fmla="*/ 387321 w 5713582"/>
              <a:gd name="connsiteY1" fmla="*/ 1073662 h 1108613"/>
              <a:gd name="connsiteX2" fmla="*/ 374362 w 5713582"/>
              <a:gd name="connsiteY2" fmla="*/ 1070166 h 1108613"/>
              <a:gd name="connsiteX3" fmla="*/ 5159275 w 5713582"/>
              <a:gd name="connsiteY3" fmla="*/ 0 h 1108613"/>
              <a:gd name="connsiteX4" fmla="*/ 2013954 w 5713582"/>
              <a:gd name="connsiteY4" fmla="*/ 0 h 1108613"/>
              <a:gd name="connsiteX5" fmla="*/ 346364 w 5713582"/>
              <a:gd name="connsiteY5" fmla="*/ 0 h 1108613"/>
              <a:gd name="connsiteX6" fmla="*/ 137709 w 5713582"/>
              <a:gd name="connsiteY6" fmla="*/ 208654 h 1108613"/>
              <a:gd name="connsiteX7" fmla="*/ 137704 w 5713582"/>
              <a:gd name="connsiteY7" fmla="*/ 208660 h 1108613"/>
              <a:gd name="connsiteX8" fmla="*/ 90173 w 5713582"/>
              <a:gd name="connsiteY8" fmla="*/ 266848 h 1108613"/>
              <a:gd name="connsiteX9" fmla="*/ 85569 w 5713582"/>
              <a:gd name="connsiteY9" fmla="*/ 275598 h 1108613"/>
              <a:gd name="connsiteX10" fmla="*/ 78477 w 5713582"/>
              <a:gd name="connsiteY10" fmla="*/ 284279 h 1108613"/>
              <a:gd name="connsiteX11" fmla="*/ 0 w 5713582"/>
              <a:gd name="connsiteY11" fmla="*/ 546376 h 1108613"/>
              <a:gd name="connsiteX12" fmla="*/ 0 w 5713582"/>
              <a:gd name="connsiteY12" fmla="*/ 546377 h 1108613"/>
              <a:gd name="connsiteX13" fmla="*/ 759 w 5713582"/>
              <a:gd name="connsiteY13" fmla="*/ 554307 h 1108613"/>
              <a:gd name="connsiteX14" fmla="*/ 0 w 5713582"/>
              <a:gd name="connsiteY14" fmla="*/ 562237 h 1108613"/>
              <a:gd name="connsiteX15" fmla="*/ 0 w 5713582"/>
              <a:gd name="connsiteY15" fmla="*/ 562238 h 1108613"/>
              <a:gd name="connsiteX16" fmla="*/ 139515 w 5713582"/>
              <a:gd name="connsiteY16" fmla="*/ 899060 h 1108613"/>
              <a:gd name="connsiteX17" fmla="*/ 180673 w 5713582"/>
              <a:gd name="connsiteY17" fmla="*/ 940218 h 1108613"/>
              <a:gd name="connsiteX18" fmla="*/ 185659 w 5713582"/>
              <a:gd name="connsiteY18" fmla="*/ 946261 h 1108613"/>
              <a:gd name="connsiteX19" fmla="*/ 191702 w 5713582"/>
              <a:gd name="connsiteY19" fmla="*/ 951247 h 1108613"/>
              <a:gd name="connsiteX20" fmla="*/ 267695 w 5713582"/>
              <a:gd name="connsiteY20" fmla="*/ 1013947 h 1108613"/>
              <a:gd name="connsiteX21" fmla="*/ 267728 w 5713582"/>
              <a:gd name="connsiteY21" fmla="*/ 1013965 h 1108613"/>
              <a:gd name="connsiteX22" fmla="*/ 267694 w 5713582"/>
              <a:gd name="connsiteY22" fmla="*/ 1013948 h 1108613"/>
              <a:gd name="connsiteX23" fmla="*/ 191701 w 5713582"/>
              <a:gd name="connsiteY23" fmla="*/ 951248 h 1108613"/>
              <a:gd name="connsiteX24" fmla="*/ 349066 w 5713582"/>
              <a:gd name="connsiteY24" fmla="*/ 1108613 h 1108613"/>
              <a:gd name="connsiteX25" fmla="*/ 5159285 w 5713582"/>
              <a:gd name="connsiteY25" fmla="*/ 1108613 h 1108613"/>
              <a:gd name="connsiteX26" fmla="*/ 5270987 w 5713582"/>
              <a:gd name="connsiteY26" fmla="*/ 1097353 h 1108613"/>
              <a:gd name="connsiteX27" fmla="*/ 5713582 w 5713582"/>
              <a:gd name="connsiteY27" fmla="*/ 554307 h 1108613"/>
              <a:gd name="connsiteX28" fmla="*/ 5159275 w 5713582"/>
              <a:gd name="connsiteY28" fmla="*/ 0 h 11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3582" h="1108613">
                <a:moveTo>
                  <a:pt x="362263" y="1063789"/>
                </a:moveTo>
                <a:lnTo>
                  <a:pt x="387321" y="1073662"/>
                </a:lnTo>
                <a:lnTo>
                  <a:pt x="374362" y="1070166"/>
                </a:lnTo>
                <a:close/>
                <a:moveTo>
                  <a:pt x="5159275" y="0"/>
                </a:moveTo>
                <a:lnTo>
                  <a:pt x="2013954" y="0"/>
                </a:lnTo>
                <a:lnTo>
                  <a:pt x="346364" y="0"/>
                </a:lnTo>
                <a:lnTo>
                  <a:pt x="137709" y="208654"/>
                </a:lnTo>
                <a:cubicBezTo>
                  <a:pt x="137707" y="208656"/>
                  <a:pt x="137706" y="208658"/>
                  <a:pt x="137704" y="208660"/>
                </a:cubicBezTo>
                <a:cubicBezTo>
                  <a:pt x="119597" y="226767"/>
                  <a:pt x="103753" y="246280"/>
                  <a:pt x="90173" y="266848"/>
                </a:cubicBezTo>
                <a:lnTo>
                  <a:pt x="85569" y="275598"/>
                </a:lnTo>
                <a:lnTo>
                  <a:pt x="78477" y="284279"/>
                </a:lnTo>
                <a:cubicBezTo>
                  <a:pt x="26159" y="363518"/>
                  <a:pt x="0" y="454947"/>
                  <a:pt x="0" y="546376"/>
                </a:cubicBezTo>
                <a:lnTo>
                  <a:pt x="0" y="546377"/>
                </a:lnTo>
                <a:lnTo>
                  <a:pt x="759" y="554307"/>
                </a:lnTo>
                <a:lnTo>
                  <a:pt x="0" y="562237"/>
                </a:lnTo>
                <a:lnTo>
                  <a:pt x="0" y="562238"/>
                </a:lnTo>
                <a:cubicBezTo>
                  <a:pt x="0" y="684144"/>
                  <a:pt x="46505" y="806048"/>
                  <a:pt x="139515" y="899060"/>
                </a:cubicBezTo>
                <a:lnTo>
                  <a:pt x="180673" y="940218"/>
                </a:lnTo>
                <a:lnTo>
                  <a:pt x="185659" y="946261"/>
                </a:lnTo>
                <a:lnTo>
                  <a:pt x="191702" y="951247"/>
                </a:lnTo>
                <a:lnTo>
                  <a:pt x="267695" y="1013947"/>
                </a:lnTo>
                <a:lnTo>
                  <a:pt x="267728" y="1013965"/>
                </a:lnTo>
                <a:cubicBezTo>
                  <a:pt x="267717" y="1013959"/>
                  <a:pt x="267705" y="1013954"/>
                  <a:pt x="267694" y="1013948"/>
                </a:cubicBezTo>
                <a:lnTo>
                  <a:pt x="191701" y="951248"/>
                </a:lnTo>
                <a:lnTo>
                  <a:pt x="349066" y="1108613"/>
                </a:lnTo>
                <a:lnTo>
                  <a:pt x="5159285" y="1108613"/>
                </a:lnTo>
                <a:lnTo>
                  <a:pt x="5270987" y="1097353"/>
                </a:lnTo>
                <a:cubicBezTo>
                  <a:pt x="5523575" y="1045666"/>
                  <a:pt x="5713582" y="822175"/>
                  <a:pt x="5713582" y="554307"/>
                </a:cubicBezTo>
                <a:cubicBezTo>
                  <a:pt x="5713582" y="248172"/>
                  <a:pt x="5465410" y="0"/>
                  <a:pt x="5159275" y="0"/>
                </a:cubicBezTo>
                <a:close/>
              </a:path>
            </a:pathLst>
          </a:custGeom>
          <a:solidFill>
            <a:srgbClr val="2E63C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Shape 13">
            <a:extLst>
              <a:ext uri="{FF2B5EF4-FFF2-40B4-BE49-F238E27FC236}">
                <a16:creationId xmlns:a16="http://schemas.microsoft.com/office/drawing/2014/main" id="{F2B66DDC-F0CF-716E-658A-83EC5C6DA74C}"/>
              </a:ext>
            </a:extLst>
          </p:cNvPr>
          <p:cNvSpPr/>
          <p:nvPr/>
        </p:nvSpPr>
        <p:spPr>
          <a:xfrm flipH="1">
            <a:off x="3687235" y="3961287"/>
            <a:ext cx="5456764" cy="831461"/>
          </a:xfrm>
          <a:custGeom>
            <a:avLst/>
            <a:gdLst>
              <a:gd name="connsiteX0" fmla="*/ 5367686 w 5713582"/>
              <a:gd name="connsiteY0" fmla="*/ 0 h 1108614"/>
              <a:gd name="connsiteX1" fmla="*/ 3703287 w 5713582"/>
              <a:gd name="connsiteY1" fmla="*/ 0 h 1108614"/>
              <a:gd name="connsiteX2" fmla="*/ 554307 w 5713582"/>
              <a:gd name="connsiteY2" fmla="*/ 0 h 1108614"/>
              <a:gd name="connsiteX3" fmla="*/ 0 w 5713582"/>
              <a:gd name="connsiteY3" fmla="*/ 554307 h 1108614"/>
              <a:gd name="connsiteX4" fmla="*/ 554307 w 5713582"/>
              <a:gd name="connsiteY4" fmla="*/ 1108614 h 1108614"/>
              <a:gd name="connsiteX5" fmla="*/ 5135969 w 5713582"/>
              <a:gd name="connsiteY5" fmla="*/ 1108614 h 1108614"/>
              <a:gd name="connsiteX6" fmla="*/ 5445887 w 5713582"/>
              <a:gd name="connsiteY6" fmla="*/ 1013947 h 1108614"/>
              <a:gd name="connsiteX7" fmla="*/ 5521874 w 5713582"/>
              <a:gd name="connsiteY7" fmla="*/ 951251 h 1108614"/>
              <a:gd name="connsiteX8" fmla="*/ 5532913 w 5713582"/>
              <a:gd name="connsiteY8" fmla="*/ 940213 h 1108614"/>
              <a:gd name="connsiteX9" fmla="*/ 5574067 w 5713582"/>
              <a:gd name="connsiteY9" fmla="*/ 899059 h 1108614"/>
              <a:gd name="connsiteX10" fmla="*/ 5713582 w 5713582"/>
              <a:gd name="connsiteY10" fmla="*/ 562237 h 1108614"/>
              <a:gd name="connsiteX11" fmla="*/ 5712823 w 5713582"/>
              <a:gd name="connsiteY11" fmla="*/ 554307 h 1108614"/>
              <a:gd name="connsiteX12" fmla="*/ 5713582 w 5713582"/>
              <a:gd name="connsiteY12" fmla="*/ 546376 h 1108614"/>
              <a:gd name="connsiteX13" fmla="*/ 5635105 w 5713582"/>
              <a:gd name="connsiteY13" fmla="*/ 284279 h 1108614"/>
              <a:gd name="connsiteX14" fmla="*/ 5632511 w 5713582"/>
              <a:gd name="connsiteY14" fmla="*/ 281103 h 1108614"/>
              <a:gd name="connsiteX15" fmla="*/ 5626268 w 5713582"/>
              <a:gd name="connsiteY15" fmla="*/ 269240 h 1108614"/>
              <a:gd name="connsiteX16" fmla="*/ 5578737 w 5713582"/>
              <a:gd name="connsiteY16" fmla="*/ 211051 h 1108614"/>
              <a:gd name="connsiteX17" fmla="*/ 5578731 w 5713582"/>
              <a:gd name="connsiteY17" fmla="*/ 211045 h 110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3582" h="1108614">
                <a:moveTo>
                  <a:pt x="5367686" y="0"/>
                </a:moveTo>
                <a:lnTo>
                  <a:pt x="3703287" y="0"/>
                </a:lnTo>
                <a:lnTo>
                  <a:pt x="554307" y="0"/>
                </a:lnTo>
                <a:cubicBezTo>
                  <a:pt x="248172" y="0"/>
                  <a:pt x="0" y="248172"/>
                  <a:pt x="0" y="554307"/>
                </a:cubicBezTo>
                <a:cubicBezTo>
                  <a:pt x="0" y="860442"/>
                  <a:pt x="248172" y="1108614"/>
                  <a:pt x="554307" y="1108614"/>
                </a:cubicBezTo>
                <a:lnTo>
                  <a:pt x="5135969" y="1108614"/>
                </a:lnTo>
                <a:cubicBezTo>
                  <a:pt x="5250769" y="1108614"/>
                  <a:pt x="5357419" y="1073715"/>
                  <a:pt x="5445887" y="1013947"/>
                </a:cubicBezTo>
                <a:lnTo>
                  <a:pt x="5521874" y="951251"/>
                </a:lnTo>
                <a:lnTo>
                  <a:pt x="5532913" y="940213"/>
                </a:lnTo>
                <a:lnTo>
                  <a:pt x="5574067" y="899059"/>
                </a:lnTo>
                <a:cubicBezTo>
                  <a:pt x="5667077" y="806049"/>
                  <a:pt x="5713582" y="684143"/>
                  <a:pt x="5713582" y="562237"/>
                </a:cubicBezTo>
                <a:lnTo>
                  <a:pt x="5712823" y="554307"/>
                </a:lnTo>
                <a:lnTo>
                  <a:pt x="5713582" y="546376"/>
                </a:lnTo>
                <a:cubicBezTo>
                  <a:pt x="5713582" y="454947"/>
                  <a:pt x="5687423" y="363518"/>
                  <a:pt x="5635105" y="284279"/>
                </a:cubicBezTo>
                <a:lnTo>
                  <a:pt x="5632511" y="281103"/>
                </a:lnTo>
                <a:lnTo>
                  <a:pt x="5626268" y="269240"/>
                </a:lnTo>
                <a:cubicBezTo>
                  <a:pt x="5612687" y="248672"/>
                  <a:pt x="5596844" y="229158"/>
                  <a:pt x="5578737" y="211051"/>
                </a:cubicBezTo>
                <a:lnTo>
                  <a:pt x="5578731" y="211045"/>
                </a:lnTo>
                <a:close/>
              </a:path>
            </a:pathLst>
          </a:custGeom>
          <a:solidFill>
            <a:srgbClr val="F792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383E1D9A-D0C1-1720-F8E5-DFBD543C7510}"/>
              </a:ext>
            </a:extLst>
          </p:cNvPr>
          <p:cNvSpPr/>
          <p:nvPr/>
        </p:nvSpPr>
        <p:spPr>
          <a:xfrm flipH="1">
            <a:off x="3687236" y="2298367"/>
            <a:ext cx="5456764" cy="831460"/>
          </a:xfrm>
          <a:custGeom>
            <a:avLst/>
            <a:gdLst>
              <a:gd name="connsiteX0" fmla="*/ 5366367 w 5713583"/>
              <a:gd name="connsiteY0" fmla="*/ 0 h 1108613"/>
              <a:gd name="connsiteX1" fmla="*/ 554308 w 5713583"/>
              <a:gd name="connsiteY1" fmla="*/ 0 h 1108613"/>
              <a:gd name="connsiteX2" fmla="*/ 554307 w 5713583"/>
              <a:gd name="connsiteY2" fmla="*/ 0 h 1108613"/>
              <a:gd name="connsiteX3" fmla="*/ 0 w 5713583"/>
              <a:gd name="connsiteY3" fmla="*/ 554307 h 1108613"/>
              <a:gd name="connsiteX4" fmla="*/ 442595 w 5713583"/>
              <a:gd name="connsiteY4" fmla="*/ 1097353 h 1108613"/>
              <a:gd name="connsiteX5" fmla="*/ 554297 w 5713583"/>
              <a:gd name="connsiteY5" fmla="*/ 1108613 h 1108613"/>
              <a:gd name="connsiteX6" fmla="*/ 5368174 w 5713583"/>
              <a:gd name="connsiteY6" fmla="*/ 1108613 h 1108613"/>
              <a:gd name="connsiteX7" fmla="*/ 5578730 w 5713583"/>
              <a:gd name="connsiteY7" fmla="*/ 898057 h 1108613"/>
              <a:gd name="connsiteX8" fmla="*/ 5578736 w 5713583"/>
              <a:gd name="connsiteY8" fmla="*/ 898051 h 1108613"/>
              <a:gd name="connsiteX9" fmla="*/ 5626267 w 5713583"/>
              <a:gd name="connsiteY9" fmla="*/ 839863 h 1108613"/>
              <a:gd name="connsiteX10" fmla="*/ 5633228 w 5713583"/>
              <a:gd name="connsiteY10" fmla="*/ 826634 h 1108613"/>
              <a:gd name="connsiteX11" fmla="*/ 5635106 w 5713583"/>
              <a:gd name="connsiteY11" fmla="*/ 824335 h 1108613"/>
              <a:gd name="connsiteX12" fmla="*/ 5713583 w 5713583"/>
              <a:gd name="connsiteY12" fmla="*/ 562237 h 1108613"/>
              <a:gd name="connsiteX13" fmla="*/ 5712824 w 5713583"/>
              <a:gd name="connsiteY13" fmla="*/ 554307 h 1108613"/>
              <a:gd name="connsiteX14" fmla="*/ 5713583 w 5713583"/>
              <a:gd name="connsiteY14" fmla="*/ 546376 h 1108613"/>
              <a:gd name="connsiteX15" fmla="*/ 5635106 w 5713583"/>
              <a:gd name="connsiteY15" fmla="*/ 284279 h 1108613"/>
              <a:gd name="connsiteX16" fmla="*/ 5623741 w 5713583"/>
              <a:gd name="connsiteY16" fmla="*/ 270365 h 1108613"/>
              <a:gd name="connsiteX17" fmla="*/ 5622910 w 5713583"/>
              <a:gd name="connsiteY17" fmla="*/ 268786 h 1108613"/>
              <a:gd name="connsiteX18" fmla="*/ 5568309 w 5713583"/>
              <a:gd name="connsiteY18" fmla="*/ 201943 h 11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3583" h="1108613">
                <a:moveTo>
                  <a:pt x="5366367" y="0"/>
                </a:moveTo>
                <a:lnTo>
                  <a:pt x="554308" y="0"/>
                </a:lnTo>
                <a:lnTo>
                  <a:pt x="554307" y="0"/>
                </a:lnTo>
                <a:cubicBezTo>
                  <a:pt x="248172" y="0"/>
                  <a:pt x="0" y="248172"/>
                  <a:pt x="0" y="554307"/>
                </a:cubicBezTo>
                <a:cubicBezTo>
                  <a:pt x="0" y="822175"/>
                  <a:pt x="190007" y="1045666"/>
                  <a:pt x="442595" y="1097353"/>
                </a:cubicBezTo>
                <a:lnTo>
                  <a:pt x="554297" y="1108613"/>
                </a:lnTo>
                <a:lnTo>
                  <a:pt x="5368174" y="1108613"/>
                </a:lnTo>
                <a:lnTo>
                  <a:pt x="5578730" y="898057"/>
                </a:lnTo>
                <a:lnTo>
                  <a:pt x="5578736" y="898051"/>
                </a:lnTo>
                <a:cubicBezTo>
                  <a:pt x="5596843" y="879944"/>
                  <a:pt x="5612686" y="860431"/>
                  <a:pt x="5626267" y="839863"/>
                </a:cubicBezTo>
                <a:lnTo>
                  <a:pt x="5633228" y="826634"/>
                </a:lnTo>
                <a:lnTo>
                  <a:pt x="5635106" y="824335"/>
                </a:lnTo>
                <a:cubicBezTo>
                  <a:pt x="5687424" y="745096"/>
                  <a:pt x="5713583" y="653667"/>
                  <a:pt x="5713583" y="562237"/>
                </a:cubicBezTo>
                <a:lnTo>
                  <a:pt x="5712824" y="554307"/>
                </a:lnTo>
                <a:lnTo>
                  <a:pt x="5713583" y="546376"/>
                </a:lnTo>
                <a:cubicBezTo>
                  <a:pt x="5713583" y="454947"/>
                  <a:pt x="5687424" y="363518"/>
                  <a:pt x="5635106" y="284279"/>
                </a:cubicBezTo>
                <a:lnTo>
                  <a:pt x="5623741" y="270365"/>
                </a:lnTo>
                <a:lnTo>
                  <a:pt x="5622910" y="268786"/>
                </a:lnTo>
                <a:cubicBezTo>
                  <a:pt x="5607310" y="245159"/>
                  <a:pt x="5589109" y="222743"/>
                  <a:pt x="5568309" y="201943"/>
                </a:cubicBezTo>
                <a:close/>
              </a:path>
            </a:pathLst>
          </a:custGeom>
          <a:solidFill>
            <a:srgbClr val="F36F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a:extLst>
              <a:ext uri="{FF2B5EF4-FFF2-40B4-BE49-F238E27FC236}">
                <a16:creationId xmlns:a16="http://schemas.microsoft.com/office/drawing/2014/main" id="{ECFB7395-D235-BE61-2251-E2AE588FF5E5}"/>
              </a:ext>
            </a:extLst>
          </p:cNvPr>
          <p:cNvSpPr/>
          <p:nvPr/>
        </p:nvSpPr>
        <p:spPr>
          <a:xfrm>
            <a:off x="3858212" y="1586099"/>
            <a:ext cx="1427577" cy="1427578"/>
          </a:xfrm>
          <a:custGeom>
            <a:avLst/>
            <a:gdLst>
              <a:gd name="connsiteX0" fmla="*/ 1474175 w 1903436"/>
              <a:gd name="connsiteY0" fmla="*/ 1031 h 1903437"/>
              <a:gd name="connsiteX1" fmla="*/ 1786145 w 1903436"/>
              <a:gd name="connsiteY1" fmla="*/ 117291 h 1903437"/>
              <a:gd name="connsiteX2" fmla="*/ 1786145 w 1903436"/>
              <a:gd name="connsiteY2" fmla="*/ 683623 h 1903437"/>
              <a:gd name="connsiteX3" fmla="*/ 1786138 w 1903436"/>
              <a:gd name="connsiteY3" fmla="*/ 683629 h 1903437"/>
              <a:gd name="connsiteX4" fmla="*/ 683629 w 1903436"/>
              <a:gd name="connsiteY4" fmla="*/ 1786138 h 1903437"/>
              <a:gd name="connsiteX5" fmla="*/ 683622 w 1903436"/>
              <a:gd name="connsiteY5" fmla="*/ 1786146 h 1903437"/>
              <a:gd name="connsiteX6" fmla="*/ 117291 w 1903436"/>
              <a:gd name="connsiteY6" fmla="*/ 1786146 h 1903437"/>
              <a:gd name="connsiteX7" fmla="*/ 117291 w 1903436"/>
              <a:gd name="connsiteY7" fmla="*/ 1219814 h 1903437"/>
              <a:gd name="connsiteX8" fmla="*/ 1219814 w 1903436"/>
              <a:gd name="connsiteY8" fmla="*/ 117291 h 1903437"/>
              <a:gd name="connsiteX9" fmla="*/ 1219815 w 1903436"/>
              <a:gd name="connsiteY9" fmla="*/ 117290 h 1903437"/>
              <a:gd name="connsiteX10" fmla="*/ 1282634 w 1903436"/>
              <a:gd name="connsiteY10" fmla="*/ 65977 h 1903437"/>
              <a:gd name="connsiteX11" fmla="*/ 1474175 w 1903436"/>
              <a:gd name="connsiteY11" fmla="*/ 1031 h 1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3436" h="1903437">
                <a:moveTo>
                  <a:pt x="1474175" y="1031"/>
                </a:moveTo>
                <a:cubicBezTo>
                  <a:pt x="1586036" y="-6987"/>
                  <a:pt x="1700621" y="31767"/>
                  <a:pt x="1786145" y="117291"/>
                </a:cubicBezTo>
                <a:cubicBezTo>
                  <a:pt x="1942533" y="273679"/>
                  <a:pt x="1942533" y="527235"/>
                  <a:pt x="1786145" y="683623"/>
                </a:cubicBezTo>
                <a:lnTo>
                  <a:pt x="1786138" y="683629"/>
                </a:lnTo>
                <a:lnTo>
                  <a:pt x="683629" y="1786138"/>
                </a:lnTo>
                <a:lnTo>
                  <a:pt x="683622" y="1786146"/>
                </a:lnTo>
                <a:cubicBezTo>
                  <a:pt x="527234" y="1942534"/>
                  <a:pt x="273679" y="1942534"/>
                  <a:pt x="117291" y="1786146"/>
                </a:cubicBezTo>
                <a:cubicBezTo>
                  <a:pt x="-39097" y="1629758"/>
                  <a:pt x="-39097" y="1376202"/>
                  <a:pt x="117291" y="1219814"/>
                </a:cubicBezTo>
                <a:lnTo>
                  <a:pt x="1219814" y="117291"/>
                </a:lnTo>
                <a:lnTo>
                  <a:pt x="1219815" y="117290"/>
                </a:lnTo>
                <a:lnTo>
                  <a:pt x="1282634" y="65977"/>
                </a:lnTo>
                <a:cubicBezTo>
                  <a:pt x="1340924" y="27491"/>
                  <a:pt x="1407059" y="5842"/>
                  <a:pt x="1474175" y="1031"/>
                </a:cubicBezTo>
                <a:close/>
              </a:path>
            </a:pathLst>
          </a:custGeom>
          <a:solidFill>
            <a:schemeClr val="accent6">
              <a:lumMod val="20000"/>
              <a:lumOff val="8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5EA53085-6597-9D87-007D-283E83574647}"/>
              </a:ext>
            </a:extLst>
          </p:cNvPr>
          <p:cNvSpPr/>
          <p:nvPr/>
        </p:nvSpPr>
        <p:spPr>
          <a:xfrm rot="5400000">
            <a:off x="3858212" y="2416039"/>
            <a:ext cx="1427577" cy="1427578"/>
          </a:xfrm>
          <a:custGeom>
            <a:avLst/>
            <a:gdLst>
              <a:gd name="connsiteX0" fmla="*/ 1474175 w 1903436"/>
              <a:gd name="connsiteY0" fmla="*/ 1031 h 1903437"/>
              <a:gd name="connsiteX1" fmla="*/ 1786145 w 1903436"/>
              <a:gd name="connsiteY1" fmla="*/ 117291 h 1903437"/>
              <a:gd name="connsiteX2" fmla="*/ 1786145 w 1903436"/>
              <a:gd name="connsiteY2" fmla="*/ 683623 h 1903437"/>
              <a:gd name="connsiteX3" fmla="*/ 1786138 w 1903436"/>
              <a:gd name="connsiteY3" fmla="*/ 683629 h 1903437"/>
              <a:gd name="connsiteX4" fmla="*/ 683629 w 1903436"/>
              <a:gd name="connsiteY4" fmla="*/ 1786138 h 1903437"/>
              <a:gd name="connsiteX5" fmla="*/ 683622 w 1903436"/>
              <a:gd name="connsiteY5" fmla="*/ 1786146 h 1903437"/>
              <a:gd name="connsiteX6" fmla="*/ 117291 w 1903436"/>
              <a:gd name="connsiteY6" fmla="*/ 1786146 h 1903437"/>
              <a:gd name="connsiteX7" fmla="*/ 117291 w 1903436"/>
              <a:gd name="connsiteY7" fmla="*/ 1219814 h 1903437"/>
              <a:gd name="connsiteX8" fmla="*/ 1219814 w 1903436"/>
              <a:gd name="connsiteY8" fmla="*/ 117291 h 1903437"/>
              <a:gd name="connsiteX9" fmla="*/ 1219815 w 1903436"/>
              <a:gd name="connsiteY9" fmla="*/ 117290 h 1903437"/>
              <a:gd name="connsiteX10" fmla="*/ 1282634 w 1903436"/>
              <a:gd name="connsiteY10" fmla="*/ 65977 h 1903437"/>
              <a:gd name="connsiteX11" fmla="*/ 1474175 w 1903436"/>
              <a:gd name="connsiteY11" fmla="*/ 1031 h 1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3436" h="1903437">
                <a:moveTo>
                  <a:pt x="1474175" y="1031"/>
                </a:moveTo>
                <a:cubicBezTo>
                  <a:pt x="1586036" y="-6987"/>
                  <a:pt x="1700621" y="31767"/>
                  <a:pt x="1786145" y="117291"/>
                </a:cubicBezTo>
                <a:cubicBezTo>
                  <a:pt x="1942533" y="273679"/>
                  <a:pt x="1942533" y="527235"/>
                  <a:pt x="1786145" y="683623"/>
                </a:cubicBezTo>
                <a:lnTo>
                  <a:pt x="1786138" y="683629"/>
                </a:lnTo>
                <a:lnTo>
                  <a:pt x="683629" y="1786138"/>
                </a:lnTo>
                <a:lnTo>
                  <a:pt x="683622" y="1786146"/>
                </a:lnTo>
                <a:cubicBezTo>
                  <a:pt x="527234" y="1942534"/>
                  <a:pt x="273679" y="1942534"/>
                  <a:pt x="117291" y="1786146"/>
                </a:cubicBezTo>
                <a:cubicBezTo>
                  <a:pt x="-39097" y="1629758"/>
                  <a:pt x="-39097" y="1376202"/>
                  <a:pt x="117291" y="1219814"/>
                </a:cubicBezTo>
                <a:lnTo>
                  <a:pt x="1219814" y="117291"/>
                </a:lnTo>
                <a:lnTo>
                  <a:pt x="1219815" y="117290"/>
                </a:lnTo>
                <a:lnTo>
                  <a:pt x="1282634" y="65977"/>
                </a:lnTo>
                <a:cubicBezTo>
                  <a:pt x="1340924" y="27491"/>
                  <a:pt x="1407059" y="5842"/>
                  <a:pt x="1474175" y="1031"/>
                </a:cubicBezTo>
                <a:close/>
              </a:path>
            </a:pathLst>
          </a:cu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FEE309FD-6F26-FFE7-D667-FB0FA818A1FE}"/>
              </a:ext>
            </a:extLst>
          </p:cNvPr>
          <p:cNvSpPr/>
          <p:nvPr/>
        </p:nvSpPr>
        <p:spPr>
          <a:xfrm>
            <a:off x="3858212" y="3245978"/>
            <a:ext cx="1427577" cy="1427578"/>
          </a:xfrm>
          <a:custGeom>
            <a:avLst/>
            <a:gdLst>
              <a:gd name="connsiteX0" fmla="*/ 1474175 w 1903436"/>
              <a:gd name="connsiteY0" fmla="*/ 1031 h 1903437"/>
              <a:gd name="connsiteX1" fmla="*/ 1786145 w 1903436"/>
              <a:gd name="connsiteY1" fmla="*/ 117291 h 1903437"/>
              <a:gd name="connsiteX2" fmla="*/ 1786145 w 1903436"/>
              <a:gd name="connsiteY2" fmla="*/ 683623 h 1903437"/>
              <a:gd name="connsiteX3" fmla="*/ 1786138 w 1903436"/>
              <a:gd name="connsiteY3" fmla="*/ 683629 h 1903437"/>
              <a:gd name="connsiteX4" fmla="*/ 683629 w 1903436"/>
              <a:gd name="connsiteY4" fmla="*/ 1786138 h 1903437"/>
              <a:gd name="connsiteX5" fmla="*/ 683622 w 1903436"/>
              <a:gd name="connsiteY5" fmla="*/ 1786146 h 1903437"/>
              <a:gd name="connsiteX6" fmla="*/ 117291 w 1903436"/>
              <a:gd name="connsiteY6" fmla="*/ 1786146 h 1903437"/>
              <a:gd name="connsiteX7" fmla="*/ 117291 w 1903436"/>
              <a:gd name="connsiteY7" fmla="*/ 1219814 h 1903437"/>
              <a:gd name="connsiteX8" fmla="*/ 1219814 w 1903436"/>
              <a:gd name="connsiteY8" fmla="*/ 117291 h 1903437"/>
              <a:gd name="connsiteX9" fmla="*/ 1219815 w 1903436"/>
              <a:gd name="connsiteY9" fmla="*/ 117290 h 1903437"/>
              <a:gd name="connsiteX10" fmla="*/ 1282634 w 1903436"/>
              <a:gd name="connsiteY10" fmla="*/ 65977 h 1903437"/>
              <a:gd name="connsiteX11" fmla="*/ 1474175 w 1903436"/>
              <a:gd name="connsiteY11" fmla="*/ 1031 h 19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3436" h="1903437">
                <a:moveTo>
                  <a:pt x="1474175" y="1031"/>
                </a:moveTo>
                <a:cubicBezTo>
                  <a:pt x="1586036" y="-6987"/>
                  <a:pt x="1700621" y="31767"/>
                  <a:pt x="1786145" y="117291"/>
                </a:cubicBezTo>
                <a:cubicBezTo>
                  <a:pt x="1942533" y="273679"/>
                  <a:pt x="1942533" y="527235"/>
                  <a:pt x="1786145" y="683623"/>
                </a:cubicBezTo>
                <a:lnTo>
                  <a:pt x="1786138" y="683629"/>
                </a:lnTo>
                <a:lnTo>
                  <a:pt x="683629" y="1786138"/>
                </a:lnTo>
                <a:lnTo>
                  <a:pt x="683622" y="1786146"/>
                </a:lnTo>
                <a:cubicBezTo>
                  <a:pt x="527234" y="1942534"/>
                  <a:pt x="273679" y="1942534"/>
                  <a:pt x="117291" y="1786146"/>
                </a:cubicBezTo>
                <a:cubicBezTo>
                  <a:pt x="-39097" y="1629758"/>
                  <a:pt x="-39097" y="1376202"/>
                  <a:pt x="117291" y="1219814"/>
                </a:cubicBezTo>
                <a:lnTo>
                  <a:pt x="1219814" y="117291"/>
                </a:lnTo>
                <a:lnTo>
                  <a:pt x="1219815" y="117290"/>
                </a:lnTo>
                <a:lnTo>
                  <a:pt x="1282634" y="65977"/>
                </a:lnTo>
                <a:cubicBezTo>
                  <a:pt x="1340924" y="27491"/>
                  <a:pt x="1407059" y="5842"/>
                  <a:pt x="1474175" y="1031"/>
                </a:cubicBezTo>
                <a:close/>
              </a:path>
            </a:pathLst>
          </a:custGeom>
          <a:solidFill>
            <a:schemeClr val="accent6">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3" name="Graphic 22" descr="Badge 3 with solid fill">
            <a:extLst>
              <a:ext uri="{FF2B5EF4-FFF2-40B4-BE49-F238E27FC236}">
                <a16:creationId xmlns:a16="http://schemas.microsoft.com/office/drawing/2014/main" id="{B1E4BF29-3817-0783-3E5D-00487C198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16298" y="3265378"/>
            <a:ext cx="560360" cy="560360"/>
          </a:xfrm>
          <a:prstGeom prst="rect">
            <a:avLst/>
          </a:prstGeom>
        </p:spPr>
      </p:pic>
      <p:pic>
        <p:nvPicPr>
          <p:cNvPr id="25" name="Graphic 24" descr="Badge with solid fill">
            <a:extLst>
              <a:ext uri="{FF2B5EF4-FFF2-40B4-BE49-F238E27FC236}">
                <a16:creationId xmlns:a16="http://schemas.microsoft.com/office/drawing/2014/main" id="{A5ADD030-840C-2797-5587-17664A66CC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55046" y="2433917"/>
            <a:ext cx="560360" cy="560360"/>
          </a:xfrm>
          <a:prstGeom prst="rect">
            <a:avLst/>
          </a:prstGeom>
        </p:spPr>
      </p:pic>
      <p:pic>
        <p:nvPicPr>
          <p:cNvPr id="27" name="Graphic 26" descr="Badge 1 with solid fill">
            <a:extLst>
              <a:ext uri="{FF2B5EF4-FFF2-40B4-BE49-F238E27FC236}">
                <a16:creationId xmlns:a16="http://schemas.microsoft.com/office/drawing/2014/main" id="{8FD7695C-5FDC-697A-6635-8F5EFC12AD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716298" y="1602457"/>
            <a:ext cx="560360" cy="560360"/>
          </a:xfrm>
          <a:prstGeom prst="rect">
            <a:avLst/>
          </a:prstGeom>
        </p:spPr>
      </p:pic>
      <p:sp>
        <p:nvSpPr>
          <p:cNvPr id="33" name="TextBox 32">
            <a:extLst>
              <a:ext uri="{FF2B5EF4-FFF2-40B4-BE49-F238E27FC236}">
                <a16:creationId xmlns:a16="http://schemas.microsoft.com/office/drawing/2014/main" id="{0F6A7606-6B68-B786-F53B-D71B390CD8DC}"/>
              </a:ext>
            </a:extLst>
          </p:cNvPr>
          <p:cNvSpPr txBox="1"/>
          <p:nvPr/>
        </p:nvSpPr>
        <p:spPr>
          <a:xfrm>
            <a:off x="337567" y="1521236"/>
            <a:ext cx="4055968" cy="707886"/>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Tenga en cuenta que el Sistema </a:t>
            </a:r>
            <a:r>
              <a:rPr lang="en-US" sz="1000" b="1" noProof="1">
                <a:solidFill>
                  <a:schemeClr val="tx1">
                    <a:lumMod val="65000"/>
                    <a:lumOff val="35000"/>
                  </a:schemeClr>
                </a:solidFill>
              </a:rPr>
              <a:t>no permite cargar documentos</a:t>
            </a:r>
            <a:r>
              <a:rPr lang="en-US" sz="1000" noProof="1">
                <a:solidFill>
                  <a:schemeClr val="tx1">
                    <a:lumMod val="65000"/>
                    <a:lumOff val="35000"/>
                  </a:schemeClr>
                </a:solidFill>
              </a:rPr>
              <a:t>. Solo podrá escribir su ubicación o descripción. Esto </a:t>
            </a:r>
            <a:r>
              <a:rPr lang="en-US" sz="1000" b="1" noProof="1">
                <a:solidFill>
                  <a:schemeClr val="accent6">
                    <a:lumMod val="50000"/>
                  </a:schemeClr>
                </a:solidFill>
              </a:rPr>
              <a:t>es ruta o link</a:t>
            </a:r>
            <a:r>
              <a:rPr lang="en-US" sz="1000" noProof="1">
                <a:solidFill>
                  <a:schemeClr val="tx1">
                    <a:lumMod val="65000"/>
                    <a:lumOff val="35000"/>
                  </a:schemeClr>
                </a:solidFill>
              </a:rPr>
              <a:t>; si son </a:t>
            </a:r>
            <a:r>
              <a:rPr lang="en-US" sz="1000" b="1" noProof="1">
                <a:solidFill>
                  <a:schemeClr val="accent6">
                    <a:lumMod val="50000"/>
                  </a:schemeClr>
                </a:solidFill>
              </a:rPr>
              <a:t>soportes físicos describirlos adecuadamente</a:t>
            </a:r>
            <a:r>
              <a:rPr lang="en-US" sz="1000" noProof="1">
                <a:solidFill>
                  <a:schemeClr val="tx1">
                    <a:lumMod val="65000"/>
                    <a:lumOff val="35000"/>
                  </a:schemeClr>
                </a:solidFill>
              </a:rPr>
              <a:t>. Ejemplo: Acta comité y Desempeño Institucional de fecha XXXX. </a:t>
            </a:r>
          </a:p>
        </p:txBody>
      </p:sp>
      <p:sp>
        <p:nvSpPr>
          <p:cNvPr id="4" name="Título 3"/>
          <p:cNvSpPr>
            <a:spLocks noGrp="1"/>
          </p:cNvSpPr>
          <p:nvPr>
            <p:ph type="title"/>
          </p:nvPr>
        </p:nvSpPr>
        <p:spPr>
          <a:xfrm>
            <a:off x="1847850" y="175289"/>
            <a:ext cx="5992867" cy="393126"/>
          </a:xfrm>
        </p:spPr>
        <p:txBody>
          <a:bodyPr/>
          <a:lstStyle/>
          <a:p>
            <a:r>
              <a:rPr lang="es-MX" dirty="0"/>
              <a:t>Aspectos Clave Formularios y Estructura Preguntas</a:t>
            </a:r>
            <a:br>
              <a:rPr lang="es-MX" dirty="0"/>
            </a:br>
            <a:endParaRPr lang="es-CO" dirty="0"/>
          </a:p>
        </p:txBody>
      </p:sp>
      <p:sp>
        <p:nvSpPr>
          <p:cNvPr id="5" name="Marcador de contenido 4"/>
          <p:cNvSpPr>
            <a:spLocks noGrp="1"/>
          </p:cNvSpPr>
          <p:nvPr>
            <p:ph sz="half" idx="2"/>
          </p:nvPr>
        </p:nvSpPr>
        <p:spPr/>
        <p:txBody>
          <a:bodyPr/>
          <a:lstStyle/>
          <a:p>
            <a:endParaRPr lang="es-CO"/>
          </a:p>
        </p:txBody>
      </p:sp>
      <p:graphicFrame>
        <p:nvGraphicFramePr>
          <p:cNvPr id="40" name="Tabla 39"/>
          <p:cNvGraphicFramePr>
            <a:graphicFrameLocks noGrp="1"/>
          </p:cNvGraphicFramePr>
          <p:nvPr>
            <p:extLst>
              <p:ext uri="{D42A27DB-BD31-4B8C-83A1-F6EECF244321}">
                <p14:modId xmlns:p14="http://schemas.microsoft.com/office/powerpoint/2010/main" val="100207724"/>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41" name="Rectángulo 40">
            <a:extLst>
              <a:ext uri="{FF2B5EF4-FFF2-40B4-BE49-F238E27FC236}">
                <a16:creationId xmlns:a16="http://schemas.microsoft.com/office/drawing/2014/main" id="{C7ECF03A-F367-02B7-6696-56A31EF18F84}"/>
              </a:ext>
            </a:extLst>
          </p:cNvPr>
          <p:cNvSpPr/>
          <p:nvPr/>
        </p:nvSpPr>
        <p:spPr>
          <a:xfrm>
            <a:off x="115886" y="751786"/>
            <a:ext cx="5169904" cy="276999"/>
          </a:xfrm>
          <a:prstGeom prst="rect">
            <a:avLst/>
          </a:prstGeom>
        </p:spPr>
        <p:txBody>
          <a:bodyPr wrap="square">
            <a:spAutoFit/>
          </a:bodyPr>
          <a:lstStyle/>
          <a:p>
            <a:pPr algn="just" defTabSz="1219140">
              <a:buClr>
                <a:srgbClr val="000000"/>
              </a:buClr>
            </a:pPr>
            <a:r>
              <a:rPr lang="es-MX" sz="1200" i="1" kern="0" dirty="0">
                <a:solidFill>
                  <a:srgbClr val="000000"/>
                </a:solidFill>
                <a:latin typeface="Helvetica" panose="020B0604020202020204" pitchFamily="34" charset="0"/>
                <a:cs typeface="Helvetica" panose="020B0604020202020204" pitchFamily="34" charset="0"/>
                <a:sym typeface="Arial"/>
              </a:rPr>
              <a:t>Una vez se tenga acceso a los formularios, es necesario tener en cuenta:</a:t>
            </a:r>
            <a:endParaRPr lang="es-ES" sz="1200" i="1" kern="0" dirty="0">
              <a:solidFill>
                <a:srgbClr val="000000"/>
              </a:solidFill>
              <a:latin typeface="Helvetica" panose="020B0604020202020204" pitchFamily="34" charset="0"/>
              <a:cs typeface="Helvetica" panose="020B0604020202020204" pitchFamily="34" charset="0"/>
              <a:sym typeface="Arial"/>
            </a:endParaRPr>
          </a:p>
        </p:txBody>
      </p:sp>
      <p:sp>
        <p:nvSpPr>
          <p:cNvPr id="42" name="Rectángulo 41">
            <a:extLst>
              <a:ext uri="{FF2B5EF4-FFF2-40B4-BE49-F238E27FC236}">
                <a16:creationId xmlns:a16="http://schemas.microsoft.com/office/drawing/2014/main" id="{C7ECF03A-F367-02B7-6696-56A31EF18F84}"/>
              </a:ext>
            </a:extLst>
          </p:cNvPr>
          <p:cNvSpPr/>
          <p:nvPr/>
        </p:nvSpPr>
        <p:spPr>
          <a:xfrm>
            <a:off x="106754" y="1059794"/>
            <a:ext cx="3246046" cy="276999"/>
          </a:xfrm>
          <a:prstGeom prst="rect">
            <a:avLst/>
          </a:prstGeom>
        </p:spPr>
        <p:txBody>
          <a:bodyPr wrap="square">
            <a:spAutoFit/>
          </a:bodyPr>
          <a:lstStyle/>
          <a:p>
            <a:pPr algn="just" defTabSz="1219140">
              <a:buClr>
                <a:srgbClr val="000000"/>
              </a:buClr>
            </a:pPr>
            <a:r>
              <a:rPr lang="es-MX" sz="1200" b="1" kern="0" dirty="0">
                <a:solidFill>
                  <a:srgbClr val="17375E"/>
                </a:solidFill>
                <a:latin typeface="Helvetica" panose="020B0604020202020204" pitchFamily="34" charset="0"/>
                <a:cs typeface="Helvetica" panose="020B0604020202020204" pitchFamily="34" charset="0"/>
                <a:sym typeface="Arial"/>
              </a:rPr>
              <a:t>Evidencias soporte de las respuestas</a:t>
            </a:r>
            <a:endParaRPr lang="es-ES" sz="1200" b="1" kern="0" dirty="0">
              <a:solidFill>
                <a:srgbClr val="17375E"/>
              </a:solidFill>
              <a:latin typeface="Helvetica" panose="020B0604020202020204" pitchFamily="34" charset="0"/>
              <a:cs typeface="Helvetica" panose="020B0604020202020204" pitchFamily="34" charset="0"/>
              <a:sym typeface="Arial"/>
            </a:endParaRPr>
          </a:p>
        </p:txBody>
      </p:sp>
      <p:sp>
        <p:nvSpPr>
          <p:cNvPr id="43" name="TextBox 32">
            <a:extLst>
              <a:ext uri="{FF2B5EF4-FFF2-40B4-BE49-F238E27FC236}">
                <a16:creationId xmlns:a16="http://schemas.microsoft.com/office/drawing/2014/main" id="{0F6A7606-6B68-B786-F53B-D71B390CD8DC}"/>
              </a:ext>
            </a:extLst>
          </p:cNvPr>
          <p:cNvSpPr txBox="1"/>
          <p:nvPr/>
        </p:nvSpPr>
        <p:spPr>
          <a:xfrm>
            <a:off x="4938418" y="2305268"/>
            <a:ext cx="3868017" cy="861774"/>
          </a:xfrm>
          <a:prstGeom prst="rect">
            <a:avLst/>
          </a:prstGeom>
          <a:noFill/>
        </p:spPr>
        <p:txBody>
          <a:bodyPr wrap="square" lIns="0" rIns="0" rtlCol="0" anchor="t">
            <a:spAutoFit/>
          </a:bodyPr>
          <a:lstStyle/>
          <a:p>
            <a:pPr algn="just"/>
            <a:r>
              <a:rPr lang="en-US" sz="1000" noProof="1">
                <a:solidFill>
                  <a:schemeClr val="bg1"/>
                </a:solidFill>
              </a:rPr>
              <a:t>Cuando se trate de evidencias como URL de publicaciones de acceso libre o de acceso interno y restringido, </a:t>
            </a:r>
            <a:r>
              <a:rPr lang="en-US" sz="1000" b="1" noProof="1">
                <a:solidFill>
                  <a:schemeClr val="tx2">
                    <a:lumMod val="50000"/>
                  </a:schemeClr>
                </a:solidFill>
              </a:rPr>
              <a:t>no es necesario que Función Pública tenga acceso a este enlace</a:t>
            </a:r>
            <a:r>
              <a:rPr lang="en-US" sz="1000" noProof="1">
                <a:solidFill>
                  <a:schemeClr val="bg1"/>
                </a:solidFill>
              </a:rPr>
              <a:t>, pero usted si debe asegurar que sea verídico, ya que en el caso de que lo requiera algún Órgano de Control esta será la ruta de acceso a utilizar.</a:t>
            </a:r>
          </a:p>
        </p:txBody>
      </p:sp>
      <p:pic>
        <p:nvPicPr>
          <p:cNvPr id="44" name="Graphic 20" descr="Badge 4 with solid fill">
            <a:extLst>
              <a:ext uri="{FF2B5EF4-FFF2-40B4-BE49-F238E27FC236}">
                <a16:creationId xmlns:a16="http://schemas.microsoft.com/office/drawing/2014/main" id="{C36C500A-6F5C-AF3F-18A8-DB818A7CF4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858212" y="4096218"/>
            <a:ext cx="561600" cy="561600"/>
          </a:xfrm>
          <a:prstGeom prst="rect">
            <a:avLst/>
          </a:prstGeom>
        </p:spPr>
      </p:pic>
      <p:sp>
        <p:nvSpPr>
          <p:cNvPr id="46" name="TextBox 32">
            <a:extLst>
              <a:ext uri="{FF2B5EF4-FFF2-40B4-BE49-F238E27FC236}">
                <a16:creationId xmlns:a16="http://schemas.microsoft.com/office/drawing/2014/main" id="{0F6A7606-6B68-B786-F53B-D71B390CD8DC}"/>
              </a:ext>
            </a:extLst>
          </p:cNvPr>
          <p:cNvSpPr txBox="1"/>
          <p:nvPr/>
        </p:nvSpPr>
        <p:spPr>
          <a:xfrm>
            <a:off x="4996478" y="4050790"/>
            <a:ext cx="3868017" cy="707886"/>
          </a:xfrm>
          <a:prstGeom prst="rect">
            <a:avLst/>
          </a:prstGeom>
          <a:noFill/>
        </p:spPr>
        <p:txBody>
          <a:bodyPr wrap="square" lIns="0" rIns="0" rtlCol="0" anchor="t">
            <a:spAutoFit/>
          </a:bodyPr>
          <a:lstStyle/>
          <a:p>
            <a:pPr algn="just"/>
            <a:r>
              <a:rPr lang="en-US" sz="1000" b="1" noProof="1">
                <a:solidFill>
                  <a:schemeClr val="tx2">
                    <a:lumMod val="75000"/>
                  </a:schemeClr>
                </a:solidFill>
              </a:rPr>
              <a:t>Si al momento de verificar las evidencias registradas en el formulario por alguno de los líderes de política o algún órgano de control se comprueba que no corresponde con las respuestas marcadas, el puntaje se verá afectado. </a:t>
            </a:r>
            <a:endParaRPr lang="en-US" sz="1000" noProof="1">
              <a:solidFill>
                <a:schemeClr val="tx1">
                  <a:lumMod val="65000"/>
                  <a:lumOff val="35000"/>
                </a:schemeClr>
              </a:solidFill>
            </a:endParaRPr>
          </a:p>
        </p:txBody>
      </p:sp>
      <p:sp>
        <p:nvSpPr>
          <p:cNvPr id="22" name="TextBox 32">
            <a:extLst>
              <a:ext uri="{FF2B5EF4-FFF2-40B4-BE49-F238E27FC236}">
                <a16:creationId xmlns:a16="http://schemas.microsoft.com/office/drawing/2014/main" id="{DFD2FF87-981A-43FA-B01E-0A2832A6ADC8}"/>
              </a:ext>
            </a:extLst>
          </p:cNvPr>
          <p:cNvSpPr txBox="1"/>
          <p:nvPr/>
        </p:nvSpPr>
        <p:spPr>
          <a:xfrm>
            <a:off x="262306" y="3190293"/>
            <a:ext cx="3868017" cy="707886"/>
          </a:xfrm>
          <a:prstGeom prst="rect">
            <a:avLst/>
          </a:prstGeom>
          <a:noFill/>
        </p:spPr>
        <p:txBody>
          <a:bodyPr wrap="square" lIns="0" rIns="0" rtlCol="0" anchor="t">
            <a:spAutoFit/>
          </a:bodyPr>
          <a:lstStyle/>
          <a:p>
            <a:pPr algn="just"/>
            <a:r>
              <a:rPr lang="en-US" sz="1000" b="1" noProof="1">
                <a:solidFill>
                  <a:schemeClr val="bg1"/>
                </a:solidFill>
              </a:rPr>
              <a:t>No ingrese en el campo de evidencias frases como: </a:t>
            </a:r>
            <a:r>
              <a:rPr lang="en-US" sz="1000" noProof="1">
                <a:solidFill>
                  <a:schemeClr val="bg1"/>
                </a:solidFill>
              </a:rPr>
              <a:t>Si tenemos; No aplica; Está en la carpeta; Lo tiene X persona; Esta en el archivo u otra información ambigua que no permita dar un oporte a su respuesta, ya que esto invalida una respuesta positive.</a:t>
            </a:r>
          </a:p>
        </p:txBody>
      </p:sp>
    </p:spTree>
    <p:extLst>
      <p:ext uri="{BB962C8B-B14F-4D97-AF65-F5344CB8AC3E}">
        <p14:creationId xmlns:p14="http://schemas.microsoft.com/office/powerpoint/2010/main" val="783148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1881315"/>
            <a:ext cx="4324860" cy="690436"/>
          </a:xfrm>
        </p:spPr>
        <p:txBody>
          <a:bodyPr/>
          <a:lstStyle/>
          <a:p>
            <a:pPr algn="just"/>
            <a:r>
              <a:rPr lang="es-ES" sz="3200" dirty="0"/>
              <a:t>Panel Preguntas</a:t>
            </a:r>
          </a:p>
        </p:txBody>
      </p:sp>
      <p:sp>
        <p:nvSpPr>
          <p:cNvPr id="4" name="Marcador de contenido 3"/>
          <p:cNvSpPr>
            <a:spLocks noGrp="1"/>
          </p:cNvSpPr>
          <p:nvPr>
            <p:ph sz="half" idx="2"/>
          </p:nvPr>
        </p:nvSpPr>
        <p:spPr/>
        <p:txBody>
          <a:bodyPr/>
          <a:lstStyle/>
          <a:p>
            <a:r>
              <a:rPr lang="es-ES" dirty="0"/>
              <a:t>6</a:t>
            </a:r>
          </a:p>
        </p:txBody>
      </p:sp>
    </p:spTree>
    <p:extLst>
      <p:ext uri="{BB962C8B-B14F-4D97-AF65-F5344CB8AC3E}">
        <p14:creationId xmlns:p14="http://schemas.microsoft.com/office/powerpoint/2010/main" val="173675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24738" b="25814"/>
          <a:stretch/>
        </p:blipFill>
        <p:spPr>
          <a:xfrm>
            <a:off x="2263296" y="1426312"/>
            <a:ext cx="4741252" cy="2246733"/>
          </a:xfrm>
          <a:prstGeom prst="rect">
            <a:avLst/>
          </a:prstGeom>
        </p:spPr>
      </p:pic>
      <p:sp>
        <p:nvSpPr>
          <p:cNvPr id="5" name="CuadroTexto 4"/>
          <p:cNvSpPr txBox="1"/>
          <p:nvPr/>
        </p:nvSpPr>
        <p:spPr>
          <a:xfrm>
            <a:off x="474134" y="112993"/>
            <a:ext cx="7931573" cy="1200329"/>
          </a:xfrm>
          <a:prstGeom prst="rect">
            <a:avLst/>
          </a:prstGeom>
          <a:noFill/>
        </p:spPr>
        <p:txBody>
          <a:bodyPr wrap="square" rtlCol="0">
            <a:spAutoFit/>
          </a:bodyPr>
          <a:lstStyle/>
          <a:p>
            <a:pPr algn="ctr"/>
            <a:r>
              <a:rPr lang="es-ES" sz="2400" b="1" dirty="0">
                <a:solidFill>
                  <a:srgbClr val="17375E"/>
                </a:solidFill>
                <a:latin typeface="Helvetica" panose="020B0604020202020204" pitchFamily="34" charset="0"/>
                <a:cs typeface="Helvetica" panose="020B0604020202020204" pitchFamily="34" charset="0"/>
              </a:rPr>
              <a:t>¡Prepárate¡</a:t>
            </a:r>
          </a:p>
          <a:p>
            <a:pPr algn="ctr"/>
            <a:endParaRPr lang="es-ES" sz="2400" b="1" dirty="0">
              <a:solidFill>
                <a:srgbClr val="17375E"/>
              </a:solidFill>
              <a:latin typeface="Helvetica" panose="020B0604020202020204" pitchFamily="34" charset="0"/>
              <a:cs typeface="Helvetica" panose="020B0604020202020204" pitchFamily="34" charset="0"/>
            </a:endParaRPr>
          </a:p>
          <a:p>
            <a:pPr algn="ctr"/>
            <a:endParaRPr lang="es-ES" sz="800" dirty="0">
              <a:latin typeface="Helvetica" panose="020B0604020202020204" pitchFamily="34" charset="0"/>
              <a:cs typeface="Helvetica" panose="020B0604020202020204" pitchFamily="34" charset="0"/>
            </a:endParaRPr>
          </a:p>
          <a:p>
            <a:pPr algn="ctr"/>
            <a:r>
              <a:rPr lang="es-ES" sz="1600" b="1" dirty="0">
                <a:solidFill>
                  <a:srgbClr val="F36F13"/>
                </a:solidFill>
                <a:latin typeface="Helvetica" panose="020B0604020202020204" pitchFamily="34" charset="0"/>
                <a:cs typeface="Helvetica" panose="020B0604020202020204" pitchFamily="34" charset="0"/>
              </a:rPr>
              <a:t>Pronto habilitaremos el Formulario Único de Reporte de Avances de la Gestión</a:t>
            </a:r>
            <a:endParaRPr lang="es-CO" sz="1600" b="1" dirty="0">
              <a:solidFill>
                <a:srgbClr val="F36F13"/>
              </a:solidFill>
              <a:latin typeface="Helvetica" panose="020B0604020202020204" pitchFamily="34" charset="0"/>
              <a:cs typeface="Helvetica"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853787750"/>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7" name="Rectángulo 6"/>
          <p:cNvSpPr/>
          <p:nvPr/>
        </p:nvSpPr>
        <p:spPr>
          <a:xfrm>
            <a:off x="90808" y="3786035"/>
            <a:ext cx="8913707" cy="523220"/>
          </a:xfrm>
          <a:prstGeom prst="rect">
            <a:avLst/>
          </a:prstGeom>
        </p:spPr>
        <p:txBody>
          <a:bodyPr wrap="square">
            <a:spAutoFit/>
          </a:bodyPr>
          <a:lstStyle/>
          <a:p>
            <a:pPr algn="ctr"/>
            <a:r>
              <a:rPr lang="es-ES" sz="1400" dirty="0">
                <a:solidFill>
                  <a:srgbClr val="F36F13"/>
                </a:solidFill>
                <a:latin typeface="Helvetica" panose="020B0604020202020204" pitchFamily="34" charset="0"/>
                <a:cs typeface="Helvetica" panose="020B0604020202020204" pitchFamily="34" charset="0"/>
              </a:rPr>
              <a:t>Recuerda, para crear tu usuario debes estar registrado y vinculado en el </a:t>
            </a:r>
            <a:r>
              <a:rPr lang="es-ES" sz="1400" b="1" dirty="0">
                <a:solidFill>
                  <a:srgbClr val="F36F13"/>
                </a:solidFill>
                <a:latin typeface="Helvetica" panose="020B0604020202020204" pitchFamily="34" charset="0"/>
                <a:cs typeface="Helvetica" panose="020B0604020202020204" pitchFamily="34" charset="0"/>
              </a:rPr>
              <a:t>Sistema de Información y Gestión del Empleo Público (SIGEP II).</a:t>
            </a:r>
            <a:endParaRPr lang="es-CO" sz="1400" dirty="0"/>
          </a:p>
        </p:txBody>
      </p:sp>
      <p:sp>
        <p:nvSpPr>
          <p:cNvPr id="8" name="Rectángulo 7"/>
          <p:cNvSpPr/>
          <p:nvPr/>
        </p:nvSpPr>
        <p:spPr>
          <a:xfrm>
            <a:off x="839893" y="4594050"/>
            <a:ext cx="7978987" cy="276999"/>
          </a:xfrm>
          <a:prstGeom prst="rect">
            <a:avLst/>
          </a:prstGeom>
        </p:spPr>
        <p:txBody>
          <a:bodyPr wrap="square">
            <a:spAutoFit/>
          </a:bodyPr>
          <a:lstStyle/>
          <a:p>
            <a:r>
              <a:rPr lang="es-ES" sz="1200" dirty="0">
                <a:solidFill>
                  <a:srgbClr val="17375E"/>
                </a:solidFill>
                <a:latin typeface="Helvetica" panose="020B0604020202020204" pitchFamily="34" charset="0"/>
                <a:cs typeface="Helvetica" panose="020B0604020202020204" pitchFamily="34" charset="0"/>
              </a:rPr>
              <a:t>El registro y vinculación en el SIGEP II es el primer paso para garantizar un diligenciamiento exitoso en el FURAG</a:t>
            </a:r>
            <a:endParaRPr lang="es-CO" sz="1200" dirty="0">
              <a:solidFill>
                <a:srgbClr val="17375E"/>
              </a:solidFill>
            </a:endParaRPr>
          </a:p>
        </p:txBody>
      </p:sp>
    </p:spTree>
    <p:extLst>
      <p:ext uri="{BB962C8B-B14F-4D97-AF65-F5344CB8AC3E}">
        <p14:creationId xmlns:p14="http://schemas.microsoft.com/office/powerpoint/2010/main" val="56316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06628" y="1205775"/>
            <a:ext cx="340850" cy="400110"/>
          </a:xfrm>
          <a:prstGeom prst="rect">
            <a:avLst/>
          </a:prstGeom>
          <a:noFill/>
        </p:spPr>
        <p:txBody>
          <a:bodyPr wrap="square" rtlCol="0">
            <a:spAutoFit/>
          </a:bodyPr>
          <a:lstStyle/>
          <a:p>
            <a:pPr algn="ctr"/>
            <a:r>
              <a:rPr lang="es-ES" sz="2000" b="1" dirty="0">
                <a:solidFill>
                  <a:srgbClr val="FFCD00"/>
                </a:solidFill>
                <a:latin typeface="Helvetica"/>
                <a:cs typeface="Helvetica"/>
              </a:rPr>
              <a:t>1</a:t>
            </a:r>
          </a:p>
        </p:txBody>
      </p:sp>
      <p:sp>
        <p:nvSpPr>
          <p:cNvPr id="5" name="CuadroTexto 4"/>
          <p:cNvSpPr txBox="1"/>
          <p:nvPr/>
        </p:nvSpPr>
        <p:spPr>
          <a:xfrm>
            <a:off x="3485743" y="1728320"/>
            <a:ext cx="4332795" cy="323165"/>
          </a:xfrm>
          <a:prstGeom prst="rect">
            <a:avLst/>
          </a:prstGeom>
          <a:noFill/>
        </p:spPr>
        <p:txBody>
          <a:bodyPr wrap="square" rtlCol="0">
            <a:spAutoFit/>
          </a:bodyPr>
          <a:lstStyle/>
          <a:p>
            <a:r>
              <a:rPr lang="es-ES" sz="1500" dirty="0">
                <a:solidFill>
                  <a:srgbClr val="4D4D4D"/>
                </a:solidFill>
                <a:latin typeface="Helvetica"/>
                <a:cs typeface="Helvetica"/>
              </a:rPr>
              <a:t>Contexto MIPG</a:t>
            </a:r>
          </a:p>
        </p:txBody>
      </p:sp>
      <p:cxnSp>
        <p:nvCxnSpPr>
          <p:cNvPr id="10" name="Conector recto 9"/>
          <p:cNvCxnSpPr/>
          <p:nvPr/>
        </p:nvCxnSpPr>
        <p:spPr>
          <a:xfrm>
            <a:off x="3513585" y="2132721"/>
            <a:ext cx="41695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3108816" y="1732611"/>
            <a:ext cx="340850" cy="400110"/>
          </a:xfrm>
          <a:prstGeom prst="rect">
            <a:avLst/>
          </a:prstGeom>
          <a:noFill/>
        </p:spPr>
        <p:txBody>
          <a:bodyPr wrap="square" rtlCol="0">
            <a:spAutoFit/>
          </a:bodyPr>
          <a:lstStyle/>
          <a:p>
            <a:pPr algn="ctr"/>
            <a:r>
              <a:rPr lang="es-ES" sz="2000" b="1" dirty="0">
                <a:solidFill>
                  <a:srgbClr val="FFCD00"/>
                </a:solidFill>
                <a:latin typeface="Helvetica"/>
                <a:cs typeface="Helvetica"/>
              </a:rPr>
              <a:t>2</a:t>
            </a:r>
          </a:p>
        </p:txBody>
      </p:sp>
      <p:cxnSp>
        <p:nvCxnSpPr>
          <p:cNvPr id="21" name="Conector recto 20"/>
          <p:cNvCxnSpPr/>
          <p:nvPr/>
        </p:nvCxnSpPr>
        <p:spPr>
          <a:xfrm>
            <a:off x="3507968" y="2679893"/>
            <a:ext cx="41695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CuadroTexto 33"/>
          <p:cNvSpPr txBox="1"/>
          <p:nvPr/>
        </p:nvSpPr>
        <p:spPr>
          <a:xfrm>
            <a:off x="752848" y="2486491"/>
            <a:ext cx="1612899" cy="400110"/>
          </a:xfrm>
          <a:prstGeom prst="rect">
            <a:avLst/>
          </a:prstGeom>
          <a:noFill/>
        </p:spPr>
        <p:txBody>
          <a:bodyPr wrap="square" rtlCol="0">
            <a:spAutoFit/>
          </a:bodyPr>
          <a:lstStyle/>
          <a:p>
            <a:r>
              <a:rPr lang="es-ES" sz="2000" b="1" dirty="0">
                <a:solidFill>
                  <a:srgbClr val="4D4D4D"/>
                </a:solidFill>
                <a:latin typeface="Helvetica"/>
                <a:cs typeface="Helvetica"/>
              </a:rPr>
              <a:t>Contenido</a:t>
            </a:r>
          </a:p>
        </p:txBody>
      </p:sp>
      <p:sp>
        <p:nvSpPr>
          <p:cNvPr id="35" name="Rectángulo 34"/>
          <p:cNvSpPr/>
          <p:nvPr/>
        </p:nvSpPr>
        <p:spPr>
          <a:xfrm>
            <a:off x="2477754" y="1113183"/>
            <a:ext cx="146050" cy="3485321"/>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3515773" y="1244248"/>
            <a:ext cx="4332795" cy="323165"/>
          </a:xfrm>
          <a:prstGeom prst="rect">
            <a:avLst/>
          </a:prstGeom>
          <a:noFill/>
        </p:spPr>
        <p:txBody>
          <a:bodyPr wrap="square" rtlCol="0">
            <a:spAutoFit/>
          </a:bodyPr>
          <a:lstStyle/>
          <a:p>
            <a:r>
              <a:rPr lang="es-ES" sz="1500" dirty="0">
                <a:solidFill>
                  <a:srgbClr val="4D4D4D"/>
                </a:solidFill>
                <a:latin typeface="Helvetica"/>
                <a:cs typeface="Helvetica"/>
              </a:rPr>
              <a:t>Introducción</a:t>
            </a:r>
          </a:p>
        </p:txBody>
      </p:sp>
      <p:cxnSp>
        <p:nvCxnSpPr>
          <p:cNvPr id="12" name="Conector recto 11"/>
          <p:cNvCxnSpPr/>
          <p:nvPr/>
        </p:nvCxnSpPr>
        <p:spPr>
          <a:xfrm>
            <a:off x="3515773" y="1586920"/>
            <a:ext cx="41695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3515773" y="2142558"/>
            <a:ext cx="4332795" cy="553998"/>
          </a:xfrm>
          <a:prstGeom prst="rect">
            <a:avLst/>
          </a:prstGeom>
          <a:noFill/>
        </p:spPr>
        <p:txBody>
          <a:bodyPr wrap="square" rtlCol="0">
            <a:spAutoFit/>
          </a:bodyPr>
          <a:lstStyle/>
          <a:p>
            <a:r>
              <a:rPr lang="es-ES" sz="1500" dirty="0">
                <a:solidFill>
                  <a:srgbClr val="4D4D4D"/>
                </a:solidFill>
                <a:latin typeface="Helvetica"/>
                <a:cs typeface="Helvetica"/>
              </a:rPr>
              <a:t>Marco general Medición Desempeño Institucional -MDI</a:t>
            </a:r>
          </a:p>
        </p:txBody>
      </p:sp>
      <p:sp>
        <p:nvSpPr>
          <p:cNvPr id="14" name="CuadroTexto 13"/>
          <p:cNvSpPr txBox="1"/>
          <p:nvPr/>
        </p:nvSpPr>
        <p:spPr>
          <a:xfrm>
            <a:off x="3109126" y="2219502"/>
            <a:ext cx="340850" cy="400110"/>
          </a:xfrm>
          <a:prstGeom prst="rect">
            <a:avLst/>
          </a:prstGeom>
          <a:noFill/>
        </p:spPr>
        <p:txBody>
          <a:bodyPr wrap="square" rtlCol="0">
            <a:spAutoFit/>
          </a:bodyPr>
          <a:lstStyle/>
          <a:p>
            <a:pPr algn="ctr"/>
            <a:r>
              <a:rPr lang="es-ES" sz="2000" b="1" dirty="0">
                <a:solidFill>
                  <a:srgbClr val="FFCD00"/>
                </a:solidFill>
                <a:latin typeface="Helvetica"/>
                <a:cs typeface="Helvetica"/>
              </a:rPr>
              <a:t>3</a:t>
            </a:r>
          </a:p>
        </p:txBody>
      </p:sp>
      <p:cxnSp>
        <p:nvCxnSpPr>
          <p:cNvPr id="15" name="Conector recto 14"/>
          <p:cNvCxnSpPr/>
          <p:nvPr/>
        </p:nvCxnSpPr>
        <p:spPr>
          <a:xfrm>
            <a:off x="3507968" y="3228870"/>
            <a:ext cx="41695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CuadroTexto 15"/>
          <p:cNvSpPr txBox="1"/>
          <p:nvPr/>
        </p:nvSpPr>
        <p:spPr>
          <a:xfrm>
            <a:off x="3515773" y="2691535"/>
            <a:ext cx="4332795" cy="553998"/>
          </a:xfrm>
          <a:prstGeom prst="rect">
            <a:avLst/>
          </a:prstGeom>
          <a:noFill/>
        </p:spPr>
        <p:txBody>
          <a:bodyPr wrap="square" rtlCol="0">
            <a:spAutoFit/>
          </a:bodyPr>
          <a:lstStyle/>
          <a:p>
            <a:r>
              <a:rPr lang="es-ES" sz="1500" dirty="0">
                <a:solidFill>
                  <a:srgbClr val="4D4D4D"/>
                </a:solidFill>
                <a:latin typeface="Helvetica"/>
                <a:cs typeface="Helvetica"/>
              </a:rPr>
              <a:t>Esquema previo propuesto para facilitar el diligenciamiento en aplicativo FURAG</a:t>
            </a:r>
          </a:p>
        </p:txBody>
      </p:sp>
      <p:cxnSp>
        <p:nvCxnSpPr>
          <p:cNvPr id="17" name="Conector recto 16"/>
          <p:cNvCxnSpPr/>
          <p:nvPr/>
        </p:nvCxnSpPr>
        <p:spPr>
          <a:xfrm>
            <a:off x="3522356" y="3787370"/>
            <a:ext cx="41695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uadroTexto 17"/>
          <p:cNvSpPr txBox="1"/>
          <p:nvPr/>
        </p:nvSpPr>
        <p:spPr>
          <a:xfrm>
            <a:off x="3530161" y="3250035"/>
            <a:ext cx="4332795" cy="553998"/>
          </a:xfrm>
          <a:prstGeom prst="rect">
            <a:avLst/>
          </a:prstGeom>
          <a:noFill/>
        </p:spPr>
        <p:txBody>
          <a:bodyPr wrap="square" rtlCol="0">
            <a:spAutoFit/>
          </a:bodyPr>
          <a:lstStyle/>
          <a:p>
            <a:r>
              <a:rPr lang="es-ES" sz="1500" dirty="0">
                <a:solidFill>
                  <a:srgbClr val="4D4D4D"/>
                </a:solidFill>
                <a:latin typeface="Helvetica"/>
                <a:cs typeface="Helvetica"/>
              </a:rPr>
              <a:t>Aspectos clave a tener en cuenta para el análisis de los formularios</a:t>
            </a:r>
          </a:p>
        </p:txBody>
      </p:sp>
      <p:cxnSp>
        <p:nvCxnSpPr>
          <p:cNvPr id="22" name="Conector recto 21"/>
          <p:cNvCxnSpPr/>
          <p:nvPr/>
        </p:nvCxnSpPr>
        <p:spPr>
          <a:xfrm>
            <a:off x="3522356" y="4340774"/>
            <a:ext cx="416957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CuadroTexto 22"/>
          <p:cNvSpPr txBox="1"/>
          <p:nvPr/>
        </p:nvSpPr>
        <p:spPr>
          <a:xfrm>
            <a:off x="3530161" y="3940350"/>
            <a:ext cx="4332795" cy="323165"/>
          </a:xfrm>
          <a:prstGeom prst="rect">
            <a:avLst/>
          </a:prstGeom>
          <a:noFill/>
        </p:spPr>
        <p:txBody>
          <a:bodyPr wrap="square" rtlCol="0">
            <a:spAutoFit/>
          </a:bodyPr>
          <a:lstStyle/>
          <a:p>
            <a:r>
              <a:rPr lang="es-ES" sz="1500" dirty="0">
                <a:solidFill>
                  <a:srgbClr val="4D4D4D"/>
                </a:solidFill>
                <a:latin typeface="Helvetica"/>
                <a:cs typeface="Helvetica"/>
              </a:rPr>
              <a:t>Panel Preguntas</a:t>
            </a:r>
          </a:p>
        </p:txBody>
      </p:sp>
      <p:sp>
        <p:nvSpPr>
          <p:cNvPr id="24" name="CuadroTexto 23"/>
          <p:cNvSpPr txBox="1"/>
          <p:nvPr/>
        </p:nvSpPr>
        <p:spPr>
          <a:xfrm>
            <a:off x="3109126" y="2772012"/>
            <a:ext cx="340850" cy="400110"/>
          </a:xfrm>
          <a:prstGeom prst="rect">
            <a:avLst/>
          </a:prstGeom>
          <a:noFill/>
        </p:spPr>
        <p:txBody>
          <a:bodyPr wrap="square" rtlCol="0">
            <a:spAutoFit/>
          </a:bodyPr>
          <a:lstStyle/>
          <a:p>
            <a:pPr algn="ctr"/>
            <a:r>
              <a:rPr lang="es-ES" sz="2000" b="1" dirty="0">
                <a:solidFill>
                  <a:srgbClr val="FFCD00"/>
                </a:solidFill>
                <a:latin typeface="Helvetica"/>
                <a:cs typeface="Helvetica"/>
              </a:rPr>
              <a:t>4</a:t>
            </a:r>
          </a:p>
        </p:txBody>
      </p:sp>
      <p:sp>
        <p:nvSpPr>
          <p:cNvPr id="25" name="CuadroTexto 24"/>
          <p:cNvSpPr txBox="1"/>
          <p:nvPr/>
        </p:nvSpPr>
        <p:spPr>
          <a:xfrm>
            <a:off x="3109126" y="3322748"/>
            <a:ext cx="340850" cy="400110"/>
          </a:xfrm>
          <a:prstGeom prst="rect">
            <a:avLst/>
          </a:prstGeom>
          <a:noFill/>
        </p:spPr>
        <p:txBody>
          <a:bodyPr wrap="square" rtlCol="0">
            <a:spAutoFit/>
          </a:bodyPr>
          <a:lstStyle/>
          <a:p>
            <a:pPr algn="ctr"/>
            <a:r>
              <a:rPr lang="es-ES" sz="2000" b="1" dirty="0">
                <a:solidFill>
                  <a:srgbClr val="FFCD00"/>
                </a:solidFill>
                <a:latin typeface="Helvetica"/>
                <a:cs typeface="Helvetica"/>
              </a:rPr>
              <a:t>5</a:t>
            </a:r>
          </a:p>
        </p:txBody>
      </p:sp>
      <p:sp>
        <p:nvSpPr>
          <p:cNvPr id="26" name="CuadroTexto 25"/>
          <p:cNvSpPr txBox="1"/>
          <p:nvPr/>
        </p:nvSpPr>
        <p:spPr>
          <a:xfrm>
            <a:off x="3106628" y="3909589"/>
            <a:ext cx="340850" cy="400110"/>
          </a:xfrm>
          <a:prstGeom prst="rect">
            <a:avLst/>
          </a:prstGeom>
          <a:noFill/>
        </p:spPr>
        <p:txBody>
          <a:bodyPr wrap="square" rtlCol="0">
            <a:spAutoFit/>
          </a:bodyPr>
          <a:lstStyle/>
          <a:p>
            <a:pPr algn="ctr"/>
            <a:r>
              <a:rPr lang="es-ES" sz="2000" b="1" dirty="0">
                <a:solidFill>
                  <a:srgbClr val="FFCD00"/>
                </a:solidFill>
                <a:latin typeface="Helvetica"/>
                <a:cs typeface="Helvetica"/>
              </a:rPr>
              <a:t>6</a:t>
            </a:r>
          </a:p>
        </p:txBody>
      </p:sp>
    </p:spTree>
    <p:extLst>
      <p:ext uri="{BB962C8B-B14F-4D97-AF65-F5344CB8AC3E}">
        <p14:creationId xmlns:p14="http://schemas.microsoft.com/office/powerpoint/2010/main" val="4149132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73748" y="4153246"/>
            <a:ext cx="3364511" cy="307777"/>
          </a:xfrm>
          <a:prstGeom prst="rect">
            <a:avLst/>
          </a:prstGeom>
          <a:noFill/>
        </p:spPr>
        <p:txBody>
          <a:bodyPr wrap="none" rtlCol="0">
            <a:spAutoFit/>
          </a:bodyPr>
          <a:lstStyle/>
          <a:p>
            <a:r>
              <a:rPr lang="es-CO" sz="1400" b="1" dirty="0">
                <a:solidFill>
                  <a:schemeClr val="accent6">
                    <a:lumMod val="75000"/>
                  </a:schemeClr>
                </a:solidFill>
                <a:latin typeface="Helvetica" panose="020B0604020202020204" pitchFamily="34" charset="0"/>
                <a:cs typeface="Helvetica" panose="020B0604020202020204" pitchFamily="34" charset="0"/>
              </a:rPr>
              <a:t>Soportefurag@funcionpublica.gov.co</a:t>
            </a:r>
          </a:p>
        </p:txBody>
      </p:sp>
    </p:spTree>
    <p:extLst>
      <p:ext uri="{BB962C8B-B14F-4D97-AF65-F5344CB8AC3E}">
        <p14:creationId xmlns:p14="http://schemas.microsoft.com/office/powerpoint/2010/main" val="195591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t>Introducción</a:t>
            </a:r>
            <a:endParaRPr lang="es-CO" sz="3200" dirty="0"/>
          </a:p>
        </p:txBody>
      </p:sp>
      <p:sp>
        <p:nvSpPr>
          <p:cNvPr id="4" name="Marcador de contenido 3"/>
          <p:cNvSpPr>
            <a:spLocks noGrp="1"/>
          </p:cNvSpPr>
          <p:nvPr>
            <p:ph sz="half" idx="2"/>
          </p:nvPr>
        </p:nvSpPr>
        <p:spPr/>
        <p:txBody>
          <a:bodyPr/>
          <a:lstStyle/>
          <a:p>
            <a:r>
              <a:rPr lang="es-ES" dirty="0"/>
              <a:t>1.</a:t>
            </a:r>
            <a:endParaRPr lang="es-CO" dirty="0"/>
          </a:p>
        </p:txBody>
      </p:sp>
    </p:spTree>
    <p:extLst>
      <p:ext uri="{BB962C8B-B14F-4D97-AF65-F5344CB8AC3E}">
        <p14:creationId xmlns:p14="http://schemas.microsoft.com/office/powerpoint/2010/main" val="179835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4CEE4C3B-0F99-48E4-92E2-410F58AD31C6}"/>
              </a:ext>
            </a:extLst>
          </p:cNvPr>
          <p:cNvSpPr/>
          <p:nvPr/>
        </p:nvSpPr>
        <p:spPr>
          <a:xfrm flipH="1">
            <a:off x="472440" y="685800"/>
            <a:ext cx="8176260" cy="376966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0" y="21600"/>
                </a:lnTo>
                <a:cubicBezTo>
                  <a:pt x="0" y="19982"/>
                  <a:pt x="651" y="18668"/>
                  <a:pt x="1452" y="18668"/>
                </a:cubicBezTo>
                <a:lnTo>
                  <a:pt x="20148" y="18668"/>
                </a:lnTo>
                <a:cubicBezTo>
                  <a:pt x="20927" y="18668"/>
                  <a:pt x="21562" y="17385"/>
                  <a:pt x="21562" y="15813"/>
                </a:cubicBezTo>
                <a:lnTo>
                  <a:pt x="21562" y="13694"/>
                </a:lnTo>
                <a:cubicBezTo>
                  <a:pt x="21562" y="12122"/>
                  <a:pt x="20927" y="10838"/>
                  <a:pt x="20148" y="10838"/>
                </a:cubicBezTo>
                <a:lnTo>
                  <a:pt x="1452" y="10838"/>
                </a:lnTo>
                <a:cubicBezTo>
                  <a:pt x="651" y="10838"/>
                  <a:pt x="0" y="9524"/>
                  <a:pt x="0" y="7906"/>
                </a:cubicBezTo>
                <a:lnTo>
                  <a:pt x="0" y="5787"/>
                </a:lnTo>
                <a:cubicBezTo>
                  <a:pt x="0" y="4170"/>
                  <a:pt x="651" y="2856"/>
                  <a:pt x="1452" y="2856"/>
                </a:cubicBezTo>
                <a:lnTo>
                  <a:pt x="20148" y="2856"/>
                </a:lnTo>
                <a:cubicBezTo>
                  <a:pt x="20927" y="2856"/>
                  <a:pt x="21562" y="1572"/>
                  <a:pt x="21562" y="0"/>
                </a:cubicBezTo>
                <a:lnTo>
                  <a:pt x="21600" y="0"/>
                </a:lnTo>
                <a:cubicBezTo>
                  <a:pt x="21600" y="1618"/>
                  <a:pt x="20949" y="2932"/>
                  <a:pt x="20148" y="2932"/>
                </a:cubicBezTo>
                <a:lnTo>
                  <a:pt x="1452" y="2932"/>
                </a:lnTo>
                <a:cubicBezTo>
                  <a:pt x="673" y="2932"/>
                  <a:pt x="38" y="4215"/>
                  <a:pt x="38" y="5787"/>
                </a:cubicBezTo>
                <a:lnTo>
                  <a:pt x="38" y="7906"/>
                </a:lnTo>
                <a:cubicBezTo>
                  <a:pt x="38" y="9478"/>
                  <a:pt x="673" y="10762"/>
                  <a:pt x="1452" y="10762"/>
                </a:cubicBezTo>
                <a:lnTo>
                  <a:pt x="20148" y="10762"/>
                </a:lnTo>
                <a:cubicBezTo>
                  <a:pt x="20949" y="10762"/>
                  <a:pt x="21600" y="12076"/>
                  <a:pt x="21600" y="13694"/>
                </a:cubicBezTo>
                <a:lnTo>
                  <a:pt x="21600" y="15813"/>
                </a:lnTo>
                <a:cubicBezTo>
                  <a:pt x="21600" y="17430"/>
                  <a:pt x="20949" y="18744"/>
                  <a:pt x="20148" y="18744"/>
                </a:cubicBezTo>
                <a:lnTo>
                  <a:pt x="1452" y="18744"/>
                </a:lnTo>
                <a:cubicBezTo>
                  <a:pt x="673" y="18737"/>
                  <a:pt x="38" y="20020"/>
                  <a:pt x="38" y="21600"/>
                </a:cubicBezTo>
                <a:close/>
              </a:path>
            </a:pathLst>
          </a:custGeom>
          <a:solidFill>
            <a:schemeClr val="bg1">
              <a:lumMod val="50000"/>
            </a:schemeClr>
          </a:solidFill>
          <a:ln w="6350">
            <a:noFill/>
            <a:miter lim="400000"/>
          </a:ln>
        </p:spPr>
        <p:txBody>
          <a:bodyPr lIns="21431" tIns="21431" rIns="21431" bIns="21431" anchor="ctr"/>
          <a:lstStyle/>
          <a:p>
            <a:pPr>
              <a:defRPr sz="3000">
                <a:solidFill>
                  <a:srgbClr val="FFFFFF"/>
                </a:solidFill>
              </a:defRPr>
            </a:pPr>
            <a:endParaRPr sz="1688"/>
          </a:p>
        </p:txBody>
      </p:sp>
      <p:graphicFrame>
        <p:nvGraphicFramePr>
          <p:cNvPr id="111" name="Tabla 110"/>
          <p:cNvGraphicFramePr>
            <a:graphicFrameLocks noGrp="1"/>
          </p:cNvGraphicFramePr>
          <p:nvPr>
            <p:extLst/>
          </p:nvPr>
        </p:nvGraphicFramePr>
        <p:xfrm>
          <a:off x="-370893" y="0"/>
          <a:ext cx="352621" cy="407924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132" name="Título 1"/>
          <p:cNvSpPr>
            <a:spLocks noGrp="1"/>
          </p:cNvSpPr>
          <p:nvPr>
            <p:ph type="title"/>
          </p:nvPr>
        </p:nvSpPr>
        <p:spPr>
          <a:xfrm>
            <a:off x="1832092" y="175289"/>
            <a:ext cx="5572145" cy="393126"/>
          </a:xfrm>
        </p:spPr>
        <p:txBody>
          <a:bodyPr/>
          <a:lstStyle/>
          <a:p>
            <a:r>
              <a:rPr lang="es-ES" dirty="0"/>
              <a:t>Introducción</a:t>
            </a:r>
            <a:endParaRPr lang="es-CO" dirty="0"/>
          </a:p>
        </p:txBody>
      </p:sp>
      <p:grpSp>
        <p:nvGrpSpPr>
          <p:cNvPr id="18" name="Grupo 17"/>
          <p:cNvGrpSpPr/>
          <p:nvPr/>
        </p:nvGrpSpPr>
        <p:grpSpPr>
          <a:xfrm>
            <a:off x="6230111" y="620830"/>
            <a:ext cx="1331256" cy="1205064"/>
            <a:chOff x="3164886" y="2270536"/>
            <a:chExt cx="975756" cy="1032372"/>
          </a:xfrm>
        </p:grpSpPr>
        <p:pic>
          <p:nvPicPr>
            <p:cNvPr id="173" name="Imagen 172">
              <a:extLst>
                <a:ext uri="{FF2B5EF4-FFF2-40B4-BE49-F238E27FC236}">
                  <a16:creationId xmlns:a16="http://schemas.microsoft.com/office/drawing/2014/main" id="{BD3683B1-4175-4CF6-BE45-2C08FCA4C2C3}"/>
                </a:ext>
              </a:extLst>
            </p:cNvPr>
            <p:cNvPicPr>
              <a:picLocks noChangeAspect="1"/>
            </p:cNvPicPr>
            <p:nvPr/>
          </p:nvPicPr>
          <p:blipFill rotWithShape="1">
            <a:blip r:embed="rId3"/>
            <a:srcRect r="2050" b="2769"/>
            <a:stretch/>
          </p:blipFill>
          <p:spPr>
            <a:xfrm>
              <a:off x="3164886" y="2270536"/>
              <a:ext cx="975756" cy="1032372"/>
            </a:xfrm>
            <a:prstGeom prst="rect">
              <a:avLst/>
            </a:prstGeom>
          </p:spPr>
        </p:pic>
        <p:sp>
          <p:nvSpPr>
            <p:cNvPr id="12" name="Rectángulo 11"/>
            <p:cNvSpPr/>
            <p:nvPr/>
          </p:nvSpPr>
          <p:spPr>
            <a:xfrm>
              <a:off x="3464378" y="2830179"/>
              <a:ext cx="417337" cy="316405"/>
            </a:xfrm>
            <a:prstGeom prst="rect">
              <a:avLst/>
            </a:prstGeom>
          </p:spPr>
          <p:txBody>
            <a:bodyPr wrap="none">
              <a:spAutoFit/>
            </a:bodyPr>
            <a:lstStyle/>
            <a:p>
              <a:r>
                <a:rPr lang="en-US" b="1" noProof="1">
                  <a:solidFill>
                    <a:schemeClr val="accent6">
                      <a:lumMod val="75000"/>
                    </a:schemeClr>
                  </a:solidFill>
                  <a:latin typeface="Helvetica" panose="020B0604020202020204" pitchFamily="34" charset="0"/>
                  <a:cs typeface="Helvetica" panose="020B0604020202020204" pitchFamily="34" charset="0"/>
                </a:rPr>
                <a:t>597</a:t>
              </a:r>
            </a:p>
          </p:txBody>
        </p:sp>
        <p:sp>
          <p:nvSpPr>
            <p:cNvPr id="14" name="Rectángulo 13"/>
            <p:cNvSpPr/>
            <p:nvPr/>
          </p:nvSpPr>
          <p:spPr>
            <a:xfrm>
              <a:off x="3299867" y="2467810"/>
              <a:ext cx="705794" cy="369139"/>
            </a:xfrm>
            <a:prstGeom prst="rect">
              <a:avLst/>
            </a:prstGeom>
          </p:spPr>
          <p:txBody>
            <a:bodyPr wrap="square">
              <a:spAutoFit/>
            </a:bodyPr>
            <a:lstStyle/>
            <a:p>
              <a:pPr algn="ctr"/>
              <a:r>
                <a:rPr lang="en-US" sz="1100" b="1" noProof="1">
                  <a:solidFill>
                    <a:schemeClr val="tx2"/>
                  </a:solidFill>
                  <a:latin typeface="Helvetica" panose="020B0604020202020204" pitchFamily="34" charset="0"/>
                  <a:cs typeface="Helvetica" panose="020B0604020202020204" pitchFamily="34" charset="0"/>
                </a:rPr>
                <a:t>Banco   Preguntas</a:t>
              </a:r>
            </a:p>
          </p:txBody>
        </p:sp>
      </p:grpSp>
      <p:pic>
        <p:nvPicPr>
          <p:cNvPr id="7" name="Marcador de contenido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52619" y="3500541"/>
            <a:ext cx="777178" cy="777178"/>
          </a:xfrm>
        </p:spPr>
      </p:pic>
      <p:sp>
        <p:nvSpPr>
          <p:cNvPr id="8" name="CuadroTexto 7"/>
          <p:cNvSpPr txBox="1"/>
          <p:nvPr/>
        </p:nvSpPr>
        <p:spPr>
          <a:xfrm>
            <a:off x="6066592" y="3269709"/>
            <a:ext cx="1749231" cy="230832"/>
          </a:xfrm>
          <a:prstGeom prst="rect">
            <a:avLst/>
          </a:prstGeom>
          <a:noFill/>
        </p:spPr>
        <p:txBody>
          <a:bodyPr wrap="square" rtlCol="0">
            <a:spAutoFit/>
          </a:bodyPr>
          <a:lstStyle/>
          <a:p>
            <a:pPr algn="ctr"/>
            <a:r>
              <a:rPr lang="es-ES" sz="900" b="1" dirty="0">
                <a:solidFill>
                  <a:schemeClr val="tx2"/>
                </a:solidFill>
                <a:latin typeface="Helvetica" panose="020B0604020202020204" pitchFamily="34" charset="0"/>
                <a:cs typeface="Helvetica" panose="020B0604020202020204" pitchFamily="34" charset="0"/>
              </a:rPr>
              <a:t>Jefe de Talento Humano</a:t>
            </a:r>
            <a:endParaRPr lang="es-CO" sz="900" b="1" dirty="0">
              <a:solidFill>
                <a:schemeClr val="tx2"/>
              </a:solidFill>
              <a:latin typeface="Helvetica" panose="020B0604020202020204" pitchFamily="34" charset="0"/>
              <a:cs typeface="Helvetica" panose="020B0604020202020204" pitchFamily="34" charset="0"/>
            </a:endParaRPr>
          </a:p>
        </p:txBody>
      </p:sp>
      <p:sp>
        <p:nvSpPr>
          <p:cNvPr id="55" name="CuadroTexto 54"/>
          <p:cNvSpPr txBox="1"/>
          <p:nvPr/>
        </p:nvSpPr>
        <p:spPr>
          <a:xfrm>
            <a:off x="5939856" y="4181708"/>
            <a:ext cx="818625" cy="369332"/>
          </a:xfrm>
          <a:prstGeom prst="rect">
            <a:avLst/>
          </a:prstGeom>
          <a:noFill/>
        </p:spPr>
        <p:txBody>
          <a:bodyPr wrap="square" rtlCol="0">
            <a:spAutoFit/>
          </a:bodyPr>
          <a:lstStyle/>
          <a:p>
            <a:pPr algn="ctr"/>
            <a:r>
              <a:rPr lang="es-ES" sz="900" b="1" dirty="0">
                <a:solidFill>
                  <a:schemeClr val="tx2"/>
                </a:solidFill>
                <a:latin typeface="Helvetica" panose="020B0604020202020204" pitchFamily="34" charset="0"/>
                <a:cs typeface="Helvetica" panose="020B0604020202020204" pitchFamily="34" charset="0"/>
              </a:rPr>
              <a:t>Jefe de Planeación</a:t>
            </a:r>
            <a:endParaRPr lang="es-CO" sz="900" b="1" dirty="0">
              <a:solidFill>
                <a:schemeClr val="tx2"/>
              </a:solidFill>
              <a:latin typeface="Helvetica" panose="020B0604020202020204" pitchFamily="34" charset="0"/>
              <a:cs typeface="Helvetica" panose="020B0604020202020204" pitchFamily="34" charset="0"/>
            </a:endParaRPr>
          </a:p>
        </p:txBody>
      </p:sp>
      <p:sp>
        <p:nvSpPr>
          <p:cNvPr id="57" name="CuadroTexto 56"/>
          <p:cNvSpPr txBox="1"/>
          <p:nvPr/>
        </p:nvSpPr>
        <p:spPr>
          <a:xfrm>
            <a:off x="7192308" y="4181708"/>
            <a:ext cx="1041733" cy="369332"/>
          </a:xfrm>
          <a:prstGeom prst="rect">
            <a:avLst/>
          </a:prstGeom>
          <a:noFill/>
        </p:spPr>
        <p:txBody>
          <a:bodyPr wrap="square" rtlCol="0">
            <a:spAutoFit/>
          </a:bodyPr>
          <a:lstStyle/>
          <a:p>
            <a:pPr algn="ctr"/>
            <a:r>
              <a:rPr lang="es-ES" sz="900" b="1" dirty="0">
                <a:solidFill>
                  <a:schemeClr val="tx2"/>
                </a:solidFill>
                <a:latin typeface="Helvetica" panose="020B0604020202020204" pitchFamily="34" charset="0"/>
                <a:cs typeface="Helvetica" panose="020B0604020202020204" pitchFamily="34" charset="0"/>
              </a:rPr>
              <a:t>Jefe de Control Interno</a:t>
            </a:r>
            <a:endParaRPr lang="es-CO" sz="900" b="1" dirty="0">
              <a:solidFill>
                <a:schemeClr val="tx2"/>
              </a:solidFill>
              <a:latin typeface="Helvetica" panose="020B0604020202020204" pitchFamily="34" charset="0"/>
              <a:cs typeface="Helvetica" panose="020B0604020202020204" pitchFamily="34" charset="0"/>
            </a:endParaRPr>
          </a:p>
        </p:txBody>
      </p:sp>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l="13804" t="7943" r="3773"/>
          <a:stretch/>
        </p:blipFill>
        <p:spPr>
          <a:xfrm>
            <a:off x="1492920" y="817174"/>
            <a:ext cx="610538" cy="681896"/>
          </a:xfrm>
          <a:prstGeom prst="rect">
            <a:avLst/>
          </a:prstGeom>
        </p:spPr>
      </p:pic>
      <p:sp>
        <p:nvSpPr>
          <p:cNvPr id="44" name="CuadroTexto 43"/>
          <p:cNvSpPr txBox="1"/>
          <p:nvPr/>
        </p:nvSpPr>
        <p:spPr>
          <a:xfrm>
            <a:off x="1004885" y="1499070"/>
            <a:ext cx="1537021" cy="461665"/>
          </a:xfrm>
          <a:prstGeom prst="rect">
            <a:avLst/>
          </a:prstGeom>
          <a:noFill/>
        </p:spPr>
        <p:txBody>
          <a:bodyPr wrap="square" rtlCol="0">
            <a:spAutoFit/>
          </a:bodyPr>
          <a:lstStyle/>
          <a:p>
            <a:pPr algn="ctr"/>
            <a:r>
              <a:rPr lang="es-ES" sz="1200" b="1" dirty="0">
                <a:solidFill>
                  <a:schemeClr val="tx2">
                    <a:lumMod val="50000"/>
                  </a:schemeClr>
                </a:solidFill>
                <a:latin typeface="Helvetica" panose="020B0604020202020204" pitchFamily="34" charset="0"/>
                <a:cs typeface="Helvetica" panose="020B0604020202020204" pitchFamily="34" charset="0"/>
              </a:rPr>
              <a:t>Circular Externa 100-006-2024*</a:t>
            </a:r>
            <a:endParaRPr lang="es-CO" sz="1200" b="1" dirty="0">
              <a:solidFill>
                <a:schemeClr val="tx2">
                  <a:lumMod val="50000"/>
                </a:schemeClr>
              </a:solidFill>
              <a:latin typeface="Helvetica" panose="020B0604020202020204" pitchFamily="34" charset="0"/>
              <a:cs typeface="Helvetica" panose="020B0604020202020204" pitchFamily="34" charset="0"/>
            </a:endParaRPr>
          </a:p>
        </p:txBody>
      </p:sp>
      <p:sp>
        <p:nvSpPr>
          <p:cNvPr id="4" name="Rectángulo 3"/>
          <p:cNvSpPr/>
          <p:nvPr/>
        </p:nvSpPr>
        <p:spPr>
          <a:xfrm>
            <a:off x="-58518" y="4795879"/>
            <a:ext cx="7874341" cy="200055"/>
          </a:xfrm>
          <a:prstGeom prst="rect">
            <a:avLst/>
          </a:prstGeom>
        </p:spPr>
        <p:txBody>
          <a:bodyPr wrap="square">
            <a:spAutoFit/>
          </a:bodyPr>
          <a:lstStyle/>
          <a:p>
            <a:r>
              <a:rPr lang="es-CO" sz="700" dirty="0">
                <a:latin typeface="Helvetica" panose="020B0604020202020204" pitchFamily="34" charset="0"/>
                <a:ea typeface="Times" panose="02020603050405020304" pitchFamily="18" charset="0"/>
              </a:rPr>
              <a:t>* Lineamientos para el registro de información a través del Formulario Único de Reporte y Avance de Gestión – FURAG vigencia 2023</a:t>
            </a:r>
            <a:endParaRPr lang="es-CO" sz="700" dirty="0"/>
          </a:p>
        </p:txBody>
      </p:sp>
      <p:grpSp>
        <p:nvGrpSpPr>
          <p:cNvPr id="6" name="Grupo 5"/>
          <p:cNvGrpSpPr/>
          <p:nvPr/>
        </p:nvGrpSpPr>
        <p:grpSpPr>
          <a:xfrm>
            <a:off x="3198450" y="647616"/>
            <a:ext cx="1819861" cy="918623"/>
            <a:chOff x="2887932" y="654759"/>
            <a:chExt cx="1819861" cy="918623"/>
          </a:xfrm>
        </p:grpSpPr>
        <p:sp>
          <p:nvSpPr>
            <p:cNvPr id="47" name="Rectangle 39">
              <a:extLst>
                <a:ext uri="{FF2B5EF4-FFF2-40B4-BE49-F238E27FC236}">
                  <a16:creationId xmlns:a16="http://schemas.microsoft.com/office/drawing/2014/main" id="{F1BF9929-1D9E-464B-AEAB-E0539D5B649F}"/>
                </a:ext>
              </a:extLst>
            </p:cNvPr>
            <p:cNvSpPr/>
            <p:nvPr/>
          </p:nvSpPr>
          <p:spPr>
            <a:xfrm>
              <a:off x="3096205" y="1116552"/>
              <a:ext cx="672540" cy="456830"/>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900" noProof="1">
                <a:solidFill>
                  <a:schemeClr val="tx1">
                    <a:lumMod val="65000"/>
                    <a:lumOff val="35000"/>
                  </a:schemeClr>
                </a:solidFill>
              </a:endParaRPr>
            </a:p>
          </p:txBody>
        </p:sp>
        <p:sp>
          <p:nvSpPr>
            <p:cNvPr id="49" name="Rectangle 2">
              <a:extLst>
                <a:ext uri="{FF2B5EF4-FFF2-40B4-BE49-F238E27FC236}">
                  <a16:creationId xmlns:a16="http://schemas.microsoft.com/office/drawing/2014/main" id="{5F14D525-C9C8-4F70-B9EA-D9665FCB55E6}"/>
                </a:ext>
              </a:extLst>
            </p:cNvPr>
            <p:cNvSpPr/>
            <p:nvPr/>
          </p:nvSpPr>
          <p:spPr>
            <a:xfrm>
              <a:off x="3094190" y="921092"/>
              <a:ext cx="684911" cy="192285"/>
            </a:xfrm>
            <a:prstGeom prst="rect">
              <a:avLst/>
            </a:prstGeom>
            <a:solidFill>
              <a:srgbClr val="FCC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ORDEN</a:t>
              </a:r>
            </a:p>
          </p:txBody>
        </p:sp>
        <p:sp>
          <p:nvSpPr>
            <p:cNvPr id="52" name="Rectangle 80">
              <a:extLst>
                <a:ext uri="{FF2B5EF4-FFF2-40B4-BE49-F238E27FC236}">
                  <a16:creationId xmlns:a16="http://schemas.microsoft.com/office/drawing/2014/main" id="{CD79AB89-5C33-436D-AD0D-B72D2C6D233B}"/>
                </a:ext>
              </a:extLst>
            </p:cNvPr>
            <p:cNvSpPr/>
            <p:nvPr/>
          </p:nvSpPr>
          <p:spPr>
            <a:xfrm>
              <a:off x="3098363" y="928537"/>
              <a:ext cx="626201" cy="195459"/>
            </a:xfrm>
            <a:prstGeom prst="rect">
              <a:avLst/>
            </a:prstGeom>
            <a:gradFill flip="none" rotWithShape="1">
              <a:gsLst>
                <a:gs pos="52000">
                  <a:schemeClr val="tx1">
                    <a:alpha val="10000"/>
                  </a:schemeClr>
                </a:gs>
                <a:gs pos="0">
                  <a:schemeClr val="tx1">
                    <a:alpha val="0"/>
                  </a:schemeClr>
                </a:gs>
                <a:gs pos="83000">
                  <a:schemeClr val="tx1">
                    <a:alpha val="15000"/>
                  </a:schemeClr>
                </a:gs>
                <a:gs pos="100000">
                  <a:schemeClr val="tx1">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1000" b="1" dirty="0">
                <a:solidFill>
                  <a:schemeClr val="tx1">
                    <a:lumMod val="65000"/>
                    <a:lumOff val="35000"/>
                  </a:schemeClr>
                </a:solidFill>
              </a:endParaRPr>
            </a:p>
          </p:txBody>
        </p:sp>
        <p:sp>
          <p:nvSpPr>
            <p:cNvPr id="54" name="Rectangle 39">
              <a:extLst>
                <a:ext uri="{FF2B5EF4-FFF2-40B4-BE49-F238E27FC236}">
                  <a16:creationId xmlns:a16="http://schemas.microsoft.com/office/drawing/2014/main" id="{F1BF9929-1D9E-464B-AEAB-E0539D5B649F}"/>
                </a:ext>
              </a:extLst>
            </p:cNvPr>
            <p:cNvSpPr/>
            <p:nvPr/>
          </p:nvSpPr>
          <p:spPr>
            <a:xfrm>
              <a:off x="3096206" y="1113377"/>
              <a:ext cx="672539" cy="460004"/>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900" noProof="1">
                <a:solidFill>
                  <a:schemeClr val="tx1">
                    <a:lumMod val="65000"/>
                    <a:lumOff val="35000"/>
                  </a:schemeClr>
                </a:solidFill>
              </a:endParaRPr>
            </a:p>
          </p:txBody>
        </p:sp>
        <p:sp>
          <p:nvSpPr>
            <p:cNvPr id="71" name="TextBox 43">
              <a:extLst>
                <a:ext uri="{FF2B5EF4-FFF2-40B4-BE49-F238E27FC236}">
                  <a16:creationId xmlns:a16="http://schemas.microsoft.com/office/drawing/2014/main" id="{820C1FDB-B1F9-4805-8176-1E9D0367293A}"/>
                </a:ext>
              </a:extLst>
            </p:cNvPr>
            <p:cNvSpPr txBox="1"/>
            <p:nvPr/>
          </p:nvSpPr>
          <p:spPr>
            <a:xfrm>
              <a:off x="2887932" y="654759"/>
              <a:ext cx="1819861" cy="230832"/>
            </a:xfrm>
            <a:prstGeom prst="rect">
              <a:avLst/>
            </a:prstGeom>
            <a:noFill/>
          </p:spPr>
          <p:txBody>
            <a:bodyPr wrap="square" lIns="0" rIns="0" rtlCol="0" anchor="b">
              <a:spAutoFit/>
            </a:bodyPr>
            <a:lstStyle/>
            <a:p>
              <a:pPr algn="ctr"/>
              <a:r>
                <a:rPr lang="es-ES" sz="900" b="1" noProof="1">
                  <a:solidFill>
                    <a:srgbClr val="17375E"/>
                  </a:solidFill>
                  <a:latin typeface="Helvetica" panose="020B0604020202020204" pitchFamily="34" charset="0"/>
                  <a:cs typeface="Helvetica" panose="020B0604020202020204" pitchFamily="34" charset="0"/>
                </a:rPr>
                <a:t>Número de Entidades a Medir</a:t>
              </a:r>
              <a:endParaRPr lang="es-MX" sz="900" b="1" noProof="1">
                <a:solidFill>
                  <a:srgbClr val="17375E"/>
                </a:solidFill>
                <a:latin typeface="Helvetica" panose="020B0604020202020204" pitchFamily="34" charset="0"/>
                <a:cs typeface="Helvetica" panose="020B0604020202020204" pitchFamily="34" charset="0"/>
              </a:endParaRPr>
            </a:p>
          </p:txBody>
        </p:sp>
        <p:sp>
          <p:nvSpPr>
            <p:cNvPr id="72" name="Rectangle 40">
              <a:extLst>
                <a:ext uri="{FF2B5EF4-FFF2-40B4-BE49-F238E27FC236}">
                  <a16:creationId xmlns:a16="http://schemas.microsoft.com/office/drawing/2014/main" id="{CF2704D7-3EEF-4A92-811B-3D18CE5CBA74}"/>
                </a:ext>
              </a:extLst>
            </p:cNvPr>
            <p:cNvSpPr/>
            <p:nvPr/>
          </p:nvSpPr>
          <p:spPr>
            <a:xfrm>
              <a:off x="3789059" y="1114568"/>
              <a:ext cx="700107" cy="451671"/>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algn="just">
                <a:spcAft>
                  <a:spcPts val="900"/>
                </a:spcAft>
              </a:pPr>
              <a:endParaRPr lang="en-US" sz="900" noProof="1">
                <a:solidFill>
                  <a:schemeClr val="tx1">
                    <a:lumMod val="65000"/>
                    <a:lumOff val="35000"/>
                  </a:schemeClr>
                </a:solidFill>
              </a:endParaRPr>
            </a:p>
          </p:txBody>
        </p:sp>
        <p:sp>
          <p:nvSpPr>
            <p:cNvPr id="73" name="Rectangle 33">
              <a:extLst>
                <a:ext uri="{FF2B5EF4-FFF2-40B4-BE49-F238E27FC236}">
                  <a16:creationId xmlns:a16="http://schemas.microsoft.com/office/drawing/2014/main" id="{457C0A58-B895-4050-A561-66B2AB401BB4}"/>
                </a:ext>
              </a:extLst>
            </p:cNvPr>
            <p:cNvSpPr/>
            <p:nvPr/>
          </p:nvSpPr>
          <p:spPr>
            <a:xfrm>
              <a:off x="3776944" y="919108"/>
              <a:ext cx="720420" cy="195459"/>
            </a:xfrm>
            <a:prstGeom prst="rect">
              <a:avLst/>
            </a:prstGeom>
            <a:solidFill>
              <a:srgbClr val="2457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spcAft>
                  <a:spcPts val="900"/>
                </a:spcAft>
              </a:pPr>
              <a:r>
                <a:rPr lang="es-MX" sz="800" b="1" dirty="0">
                  <a:solidFill>
                    <a:schemeClr val="bg1"/>
                  </a:solidFill>
                </a:rPr>
                <a:t>TOTAL</a:t>
              </a:r>
            </a:p>
          </p:txBody>
        </p:sp>
        <p:sp>
          <p:nvSpPr>
            <p:cNvPr id="74" name="Rectangle 79">
              <a:extLst>
                <a:ext uri="{FF2B5EF4-FFF2-40B4-BE49-F238E27FC236}">
                  <a16:creationId xmlns:a16="http://schemas.microsoft.com/office/drawing/2014/main" id="{8CFDC015-E357-4AA4-902D-562035EB083B}"/>
                </a:ext>
              </a:extLst>
            </p:cNvPr>
            <p:cNvSpPr/>
            <p:nvPr/>
          </p:nvSpPr>
          <p:spPr>
            <a:xfrm>
              <a:off x="3776943" y="913918"/>
              <a:ext cx="626201" cy="195459"/>
            </a:xfrm>
            <a:prstGeom prst="rect">
              <a:avLst/>
            </a:prstGeom>
            <a:gradFill flip="none" rotWithShape="1">
              <a:gsLst>
                <a:gs pos="52000">
                  <a:schemeClr val="tx1">
                    <a:alpha val="10000"/>
                  </a:schemeClr>
                </a:gs>
                <a:gs pos="0">
                  <a:schemeClr val="tx1">
                    <a:alpha val="0"/>
                  </a:schemeClr>
                </a:gs>
                <a:gs pos="83000">
                  <a:schemeClr val="tx1">
                    <a:alpha val="15000"/>
                  </a:schemeClr>
                </a:gs>
                <a:gs pos="100000">
                  <a:schemeClr val="tx1">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137160" bIns="34290" numCol="1" spcCol="0" rtlCol="0" fromWordArt="0" anchor="t" anchorCtr="0" forceAA="0" compatLnSpc="1">
              <a:prstTxWarp prst="textNoShape">
                <a:avLst/>
              </a:prstTxWarp>
              <a:noAutofit/>
            </a:bodyPr>
            <a:lstStyle/>
            <a:p>
              <a:pPr marL="85725" indent="-85725" algn="just">
                <a:spcAft>
                  <a:spcPts val="900"/>
                </a:spcAft>
                <a:buFont typeface="Arial" panose="020B0604020202020204" pitchFamily="34" charset="0"/>
                <a:buChar char="•"/>
              </a:pPr>
              <a:endParaRPr lang="en-US" sz="1000" b="1" dirty="0">
                <a:solidFill>
                  <a:schemeClr val="tx1">
                    <a:lumMod val="65000"/>
                    <a:lumOff val="35000"/>
                  </a:schemeClr>
                </a:solidFill>
              </a:endParaRPr>
            </a:p>
          </p:txBody>
        </p:sp>
        <p:sp>
          <p:nvSpPr>
            <p:cNvPr id="75" name="Rectangle 40">
              <a:extLst>
                <a:ext uri="{FF2B5EF4-FFF2-40B4-BE49-F238E27FC236}">
                  <a16:creationId xmlns:a16="http://schemas.microsoft.com/office/drawing/2014/main" id="{CF2704D7-3EEF-4A92-811B-3D18CE5CBA74}"/>
                </a:ext>
              </a:extLst>
            </p:cNvPr>
            <p:cNvSpPr/>
            <p:nvPr/>
          </p:nvSpPr>
          <p:spPr>
            <a:xfrm>
              <a:off x="3792092" y="1111393"/>
              <a:ext cx="711951" cy="460005"/>
            </a:xfrm>
            <a:prstGeom prst="rect">
              <a:avLst/>
            </a:prstGeom>
            <a:gradFill flip="none" rotWithShape="1">
              <a:gsLst>
                <a:gs pos="52000">
                  <a:schemeClr val="bg1"/>
                </a:gs>
                <a:gs pos="0">
                  <a:schemeClr val="bg1"/>
                </a:gs>
                <a:gs pos="83000">
                  <a:schemeClr val="bg1">
                    <a:lumMod val="95000"/>
                  </a:schemeClr>
                </a:gs>
                <a:gs pos="100000">
                  <a:schemeClr val="bg2">
                    <a:lumMod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137160" bIns="34290" numCol="1" spcCol="0" rtlCol="0" fromWordArt="0" anchor="t" anchorCtr="0" forceAA="0" compatLnSpc="1">
              <a:prstTxWarp prst="textNoShape">
                <a:avLst/>
              </a:prstTxWarp>
              <a:noAutofit/>
            </a:bodyPr>
            <a:lstStyle/>
            <a:p>
              <a:pPr algn="just">
                <a:spcAft>
                  <a:spcPts val="900"/>
                </a:spcAft>
              </a:pPr>
              <a:endParaRPr lang="en-US" sz="900" noProof="1">
                <a:solidFill>
                  <a:schemeClr val="tx1">
                    <a:lumMod val="65000"/>
                    <a:lumOff val="35000"/>
                  </a:schemeClr>
                </a:solidFill>
              </a:endParaRPr>
            </a:p>
          </p:txBody>
        </p:sp>
        <p:graphicFrame>
          <p:nvGraphicFramePr>
            <p:cNvPr id="80" name="Marcador de contenido 16"/>
            <p:cNvGraphicFramePr>
              <a:graphicFrameLocks/>
            </p:cNvGraphicFramePr>
            <p:nvPr>
              <p:extLst>
                <p:ext uri="{D42A27DB-BD31-4B8C-83A1-F6EECF244321}">
                  <p14:modId xmlns:p14="http://schemas.microsoft.com/office/powerpoint/2010/main" val="1243136355"/>
                </p:ext>
              </p:extLst>
            </p:nvPr>
          </p:nvGraphicFramePr>
          <p:xfrm>
            <a:off x="3106561" y="1118286"/>
            <a:ext cx="1382605" cy="455095"/>
          </p:xfrm>
          <a:graphic>
            <a:graphicData uri="http://schemas.openxmlformats.org/drawingml/2006/table">
              <a:tbl>
                <a:tblPr firstRow="1" bandRow="1">
                  <a:tableStyleId>{B301B821-A1FF-4177-AEE7-76D212191A09}</a:tableStyleId>
                </a:tblPr>
                <a:tblGrid>
                  <a:gridCol w="676935">
                    <a:extLst>
                      <a:ext uri="{9D8B030D-6E8A-4147-A177-3AD203B41FA5}">
                        <a16:colId xmlns:a16="http://schemas.microsoft.com/office/drawing/2014/main" val="636659740"/>
                      </a:ext>
                    </a:extLst>
                  </a:gridCol>
                  <a:gridCol w="705670">
                    <a:extLst>
                      <a:ext uri="{9D8B030D-6E8A-4147-A177-3AD203B41FA5}">
                        <a16:colId xmlns:a16="http://schemas.microsoft.com/office/drawing/2014/main" val="51851499"/>
                      </a:ext>
                    </a:extLst>
                  </a:gridCol>
                </a:tblGrid>
                <a:tr h="124010">
                  <a:tc>
                    <a:txBody>
                      <a:bodyPr/>
                      <a:lstStyle/>
                      <a:p>
                        <a:pPr algn="just">
                          <a:spcAft>
                            <a:spcPts val="0"/>
                          </a:spcAft>
                        </a:pPr>
                        <a:r>
                          <a:rPr lang="es-ES" sz="900" b="0" dirty="0">
                            <a:solidFill>
                              <a:schemeClr val="tx1"/>
                            </a:solidFill>
                            <a:effectLst/>
                            <a:latin typeface="Helvetica" panose="020B0604020202020204" pitchFamily="34" charset="0"/>
                            <a:cs typeface="Helvetica" panose="020B0604020202020204" pitchFamily="34" charset="0"/>
                          </a:rPr>
                          <a:t>Nación </a:t>
                        </a:r>
                        <a:endParaRPr lang="es-CO" sz="900" b="0" dirty="0">
                          <a:solidFill>
                            <a:schemeClr val="tx1"/>
                          </a:solidFill>
                          <a:effectLst/>
                          <a:latin typeface="Helvetica" panose="020B0604020202020204" pitchFamily="34" charset="0"/>
                          <a:cs typeface="Helvetica" panose="020B0604020202020204" pitchFamily="34" charset="0"/>
                        </a:endParaRPr>
                      </a:p>
                    </a:txBody>
                    <a:tcPr marL="64707" marR="64707" marT="0"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s-ES" sz="900" b="0" dirty="0">
                            <a:solidFill>
                              <a:schemeClr val="tx1"/>
                            </a:solidFill>
                            <a:effectLst/>
                            <a:latin typeface="Helvetica" panose="020B0604020202020204" pitchFamily="34" charset="0"/>
                            <a:cs typeface="Helvetica" panose="020B0604020202020204" pitchFamily="34" charset="0"/>
                          </a:rPr>
                          <a:t>234</a:t>
                        </a:r>
                        <a:endParaRPr lang="es-CO" sz="900" b="0" dirty="0">
                          <a:solidFill>
                            <a:schemeClr val="tx1"/>
                          </a:solidFill>
                          <a:effectLst/>
                          <a:latin typeface="Helvetica" panose="020B0604020202020204" pitchFamily="34" charset="0"/>
                          <a:cs typeface="Helvetica" panose="020B0604020202020204" pitchFamily="34" charset="0"/>
                        </a:endParaRPr>
                      </a:p>
                    </a:txBody>
                    <a:tcPr marL="64707" marR="64707" marT="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178104"/>
                    </a:ext>
                  </a:extLst>
                </a:tr>
                <a:tr h="144622">
                  <a:tc>
                    <a:txBody>
                      <a:bodyPr/>
                      <a:lstStyle/>
                      <a:p>
                        <a:pPr algn="just">
                          <a:spcAft>
                            <a:spcPts val="0"/>
                          </a:spcAft>
                        </a:pPr>
                        <a:r>
                          <a:rPr lang="es-ES" sz="900" b="0" dirty="0">
                            <a:effectLst/>
                            <a:latin typeface="Helvetica" panose="020B0604020202020204" pitchFamily="34" charset="0"/>
                            <a:cs typeface="Helvetica" panose="020B0604020202020204" pitchFamily="34" charset="0"/>
                          </a:rPr>
                          <a:t>Territorio</a:t>
                        </a:r>
                        <a:endParaRPr lang="es-CO" sz="900" b="0" dirty="0">
                          <a:effectLst/>
                          <a:latin typeface="Helvetica" panose="020B0604020202020204" pitchFamily="34" charset="0"/>
                          <a:cs typeface="Helvetica" panose="020B0604020202020204" pitchFamily="34" charset="0"/>
                        </a:endParaRPr>
                      </a:p>
                    </a:txBody>
                    <a:tcPr marL="64707" marR="64707" marT="0"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s-ES" sz="900" b="0" dirty="0">
                            <a:effectLst/>
                            <a:latin typeface="Helvetica" panose="020B0604020202020204" pitchFamily="34" charset="0"/>
                            <a:cs typeface="Helvetica" panose="020B0604020202020204" pitchFamily="34" charset="0"/>
                          </a:rPr>
                          <a:t>5.791</a:t>
                        </a:r>
                        <a:endParaRPr lang="es-CO" sz="900" b="0" dirty="0">
                          <a:effectLst/>
                          <a:latin typeface="Helvetica" panose="020B0604020202020204" pitchFamily="34" charset="0"/>
                          <a:cs typeface="Helvetica" panose="020B0604020202020204" pitchFamily="34" charset="0"/>
                        </a:endParaRPr>
                      </a:p>
                    </a:txBody>
                    <a:tcPr marL="64707" marR="64707" marT="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947001"/>
                    </a:ext>
                  </a:extLst>
                </a:tr>
                <a:tr h="173313">
                  <a:tc>
                    <a:txBody>
                      <a:bodyPr/>
                      <a:lstStyle/>
                      <a:p>
                        <a:pPr algn="just">
                          <a:spcAft>
                            <a:spcPts val="0"/>
                          </a:spcAft>
                        </a:pPr>
                        <a:r>
                          <a:rPr lang="es-ES" sz="900" b="1" dirty="0">
                            <a:effectLst/>
                            <a:latin typeface="Helvetica" panose="020B0604020202020204" pitchFamily="34" charset="0"/>
                            <a:cs typeface="Helvetica" panose="020B0604020202020204" pitchFamily="34" charset="0"/>
                          </a:rPr>
                          <a:t>Total</a:t>
                        </a:r>
                        <a:endParaRPr lang="es-CO" sz="900" b="1" dirty="0">
                          <a:effectLst/>
                          <a:latin typeface="Helvetica" panose="020B0604020202020204" pitchFamily="34" charset="0"/>
                          <a:cs typeface="Helvetica" panose="020B0604020202020204" pitchFamily="34" charset="0"/>
                        </a:endParaRPr>
                      </a:p>
                    </a:txBody>
                    <a:tcPr marL="64707" marR="64707" marT="0"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s-ES" sz="900" b="1" dirty="0">
                            <a:effectLst/>
                            <a:latin typeface="Helvetica" panose="020B0604020202020204" pitchFamily="34" charset="0"/>
                            <a:cs typeface="Helvetica" panose="020B0604020202020204" pitchFamily="34" charset="0"/>
                          </a:rPr>
                          <a:t>6.025</a:t>
                        </a:r>
                        <a:endParaRPr lang="es-CO" sz="900" b="1" dirty="0">
                          <a:effectLst/>
                          <a:latin typeface="Helvetica" panose="020B0604020202020204" pitchFamily="34" charset="0"/>
                          <a:cs typeface="Helvetica" panose="020B0604020202020204" pitchFamily="34" charset="0"/>
                        </a:endParaRPr>
                      </a:p>
                    </a:txBody>
                    <a:tcPr marL="64707" marR="64707" marT="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561881"/>
                    </a:ext>
                  </a:extLst>
                </a:tr>
              </a:tbl>
            </a:graphicData>
          </a:graphic>
        </p:graphicFrame>
      </p:grpSp>
      <p:sp>
        <p:nvSpPr>
          <p:cNvPr id="81" name="TextBox 43">
            <a:extLst>
              <a:ext uri="{FF2B5EF4-FFF2-40B4-BE49-F238E27FC236}">
                <a16:creationId xmlns:a16="http://schemas.microsoft.com/office/drawing/2014/main" id="{820C1FDB-B1F9-4805-8176-1E9D0367293A}"/>
              </a:ext>
            </a:extLst>
          </p:cNvPr>
          <p:cNvSpPr txBox="1"/>
          <p:nvPr/>
        </p:nvSpPr>
        <p:spPr>
          <a:xfrm>
            <a:off x="4659804" y="1803577"/>
            <a:ext cx="2003360" cy="400110"/>
          </a:xfrm>
          <a:prstGeom prst="rect">
            <a:avLst/>
          </a:prstGeom>
          <a:noFill/>
        </p:spPr>
        <p:txBody>
          <a:bodyPr wrap="square" lIns="0" rIns="0" rtlCol="0" anchor="b">
            <a:spAutoFit/>
          </a:bodyPr>
          <a:lstStyle/>
          <a:p>
            <a:pPr algn="ctr"/>
            <a:r>
              <a:rPr lang="es-ES" sz="1000" b="1" noProof="1">
                <a:solidFill>
                  <a:srgbClr val="17375E"/>
                </a:solidFill>
                <a:latin typeface="Helvetica" panose="020B0604020202020204" pitchFamily="34" charset="0"/>
                <a:cs typeface="Helvetica" panose="020B0604020202020204" pitchFamily="34" charset="0"/>
              </a:rPr>
              <a:t>Número de formularios generados aproximadamente</a:t>
            </a:r>
            <a:endParaRPr lang="es-MX" sz="1000" b="1" noProof="1">
              <a:solidFill>
                <a:srgbClr val="17375E"/>
              </a:solidFill>
              <a:latin typeface="Helvetica" panose="020B0604020202020204" pitchFamily="34" charset="0"/>
              <a:cs typeface="Helvetica" panose="020B0604020202020204" pitchFamily="34" charset="0"/>
            </a:endParaRPr>
          </a:p>
        </p:txBody>
      </p:sp>
      <p:sp>
        <p:nvSpPr>
          <p:cNvPr id="84" name="Explosión 1 83"/>
          <p:cNvSpPr/>
          <p:nvPr/>
        </p:nvSpPr>
        <p:spPr>
          <a:xfrm>
            <a:off x="4942751" y="2125437"/>
            <a:ext cx="1629969" cy="1071963"/>
          </a:xfrm>
          <a:prstGeom prst="irregularSeal1">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rgbClr val="17375E"/>
                </a:solidFill>
              </a:rPr>
              <a:t>120</a:t>
            </a:r>
            <a:endParaRPr lang="es-CO" sz="1400" b="1" dirty="0">
              <a:solidFill>
                <a:srgbClr val="17375E"/>
              </a:solidFill>
            </a:endParaRPr>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9560" y="2004303"/>
            <a:ext cx="794422" cy="794422"/>
          </a:xfrm>
          <a:prstGeom prst="rect">
            <a:avLst/>
          </a:prstGeom>
        </p:spPr>
      </p:pic>
      <p:sp>
        <p:nvSpPr>
          <p:cNvPr id="85" name="TextBox 43">
            <a:extLst>
              <a:ext uri="{FF2B5EF4-FFF2-40B4-BE49-F238E27FC236}">
                <a16:creationId xmlns:a16="http://schemas.microsoft.com/office/drawing/2014/main" id="{820C1FDB-B1F9-4805-8176-1E9D0367293A}"/>
              </a:ext>
            </a:extLst>
          </p:cNvPr>
          <p:cNvSpPr txBox="1"/>
          <p:nvPr/>
        </p:nvSpPr>
        <p:spPr>
          <a:xfrm>
            <a:off x="1830224" y="2816066"/>
            <a:ext cx="2003360" cy="400110"/>
          </a:xfrm>
          <a:prstGeom prst="rect">
            <a:avLst/>
          </a:prstGeom>
          <a:noFill/>
        </p:spPr>
        <p:txBody>
          <a:bodyPr wrap="square" lIns="0" rIns="0" rtlCol="0" anchor="b">
            <a:spAutoFit/>
          </a:bodyPr>
          <a:lstStyle/>
          <a:p>
            <a:pPr algn="ctr"/>
            <a:r>
              <a:rPr lang="es-ES" sz="1000" b="1" noProof="1">
                <a:solidFill>
                  <a:srgbClr val="17375E"/>
                </a:solidFill>
                <a:latin typeface="Helvetica" panose="020B0604020202020204" pitchFamily="34" charset="0"/>
                <a:cs typeface="Helvetica" panose="020B0604020202020204" pitchFamily="34" charset="0"/>
              </a:rPr>
              <a:t>Total actividades del proceso desde la planeación</a:t>
            </a:r>
            <a:endParaRPr lang="es-MX" sz="1000" b="1" noProof="1">
              <a:solidFill>
                <a:srgbClr val="17375E"/>
              </a:solidFill>
              <a:latin typeface="Helvetica" panose="020B0604020202020204" pitchFamily="34" charset="0"/>
              <a:cs typeface="Helvetica" panose="020B0604020202020204" pitchFamily="34" charset="0"/>
            </a:endParaRPr>
          </a:p>
        </p:txBody>
      </p:sp>
      <p:sp>
        <p:nvSpPr>
          <p:cNvPr id="86" name="TextBox 43">
            <a:extLst>
              <a:ext uri="{FF2B5EF4-FFF2-40B4-BE49-F238E27FC236}">
                <a16:creationId xmlns:a16="http://schemas.microsoft.com/office/drawing/2014/main" id="{820C1FDB-B1F9-4805-8176-1E9D0367293A}"/>
              </a:ext>
            </a:extLst>
          </p:cNvPr>
          <p:cNvSpPr txBox="1"/>
          <p:nvPr/>
        </p:nvSpPr>
        <p:spPr>
          <a:xfrm>
            <a:off x="2087334" y="2308311"/>
            <a:ext cx="777322" cy="553998"/>
          </a:xfrm>
          <a:prstGeom prst="rect">
            <a:avLst/>
          </a:prstGeom>
          <a:noFill/>
        </p:spPr>
        <p:txBody>
          <a:bodyPr wrap="square" lIns="0" rIns="0" rtlCol="0" anchor="b">
            <a:spAutoFit/>
          </a:bodyPr>
          <a:lstStyle/>
          <a:p>
            <a:pPr algn="ctr"/>
            <a:r>
              <a:rPr lang="es-ES" sz="3000" b="1" noProof="1">
                <a:solidFill>
                  <a:srgbClr val="F36F13"/>
                </a:solidFill>
                <a:latin typeface="Helvetica" panose="020B0604020202020204" pitchFamily="34" charset="0"/>
                <a:cs typeface="Helvetica" panose="020B0604020202020204" pitchFamily="34" charset="0"/>
              </a:rPr>
              <a:t>172</a:t>
            </a:r>
            <a:endParaRPr lang="es-MX" sz="3000" b="1" noProof="1">
              <a:solidFill>
                <a:srgbClr val="F36F13"/>
              </a:solidFill>
              <a:latin typeface="Helvetica" panose="020B0604020202020204" pitchFamily="34" charset="0"/>
              <a:cs typeface="Helvetica" panose="020B0604020202020204" pitchFamily="34" charset="0"/>
            </a:endParaRPr>
          </a:p>
        </p:txBody>
      </p:sp>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7102" y="3549357"/>
            <a:ext cx="831730" cy="831730"/>
          </a:xfrm>
          <a:prstGeom prst="rect">
            <a:avLst/>
          </a:prstGeom>
        </p:spPr>
      </p:pic>
      <p:sp>
        <p:nvSpPr>
          <p:cNvPr id="87" name="TextBox 43">
            <a:extLst>
              <a:ext uri="{FF2B5EF4-FFF2-40B4-BE49-F238E27FC236}">
                <a16:creationId xmlns:a16="http://schemas.microsoft.com/office/drawing/2014/main" id="{820C1FDB-B1F9-4805-8176-1E9D0367293A}"/>
              </a:ext>
            </a:extLst>
          </p:cNvPr>
          <p:cNvSpPr txBox="1"/>
          <p:nvPr/>
        </p:nvSpPr>
        <p:spPr>
          <a:xfrm>
            <a:off x="849413" y="4370744"/>
            <a:ext cx="1557623" cy="400110"/>
          </a:xfrm>
          <a:prstGeom prst="rect">
            <a:avLst/>
          </a:prstGeom>
          <a:noFill/>
        </p:spPr>
        <p:txBody>
          <a:bodyPr wrap="square" lIns="0" rIns="0" rtlCol="0" anchor="b">
            <a:spAutoFit/>
          </a:bodyPr>
          <a:lstStyle/>
          <a:p>
            <a:pPr algn="ctr"/>
            <a:r>
              <a:rPr lang="es-ES" sz="1000" b="1" noProof="1">
                <a:solidFill>
                  <a:srgbClr val="17375E"/>
                </a:solidFill>
                <a:latin typeface="Helvetica" panose="020B0604020202020204" pitchFamily="34" charset="0"/>
                <a:cs typeface="Helvetica" panose="020B0604020202020204" pitchFamily="34" charset="0"/>
              </a:rPr>
              <a:t>Actividades realizadas hasta el día de hoy</a:t>
            </a:r>
            <a:endParaRPr lang="es-MX" sz="1000" b="1" noProof="1">
              <a:solidFill>
                <a:srgbClr val="17375E"/>
              </a:solidFill>
              <a:latin typeface="Helvetica" panose="020B0604020202020204" pitchFamily="34" charset="0"/>
              <a:cs typeface="Helvetica" panose="020B0604020202020204" pitchFamily="34" charset="0"/>
            </a:endParaRPr>
          </a:p>
        </p:txBody>
      </p:sp>
      <p:sp>
        <p:nvSpPr>
          <p:cNvPr id="88" name="TextBox 43">
            <a:extLst>
              <a:ext uri="{FF2B5EF4-FFF2-40B4-BE49-F238E27FC236}">
                <a16:creationId xmlns:a16="http://schemas.microsoft.com/office/drawing/2014/main" id="{820C1FDB-B1F9-4805-8176-1E9D0367293A}"/>
              </a:ext>
            </a:extLst>
          </p:cNvPr>
          <p:cNvSpPr txBox="1"/>
          <p:nvPr/>
        </p:nvSpPr>
        <p:spPr>
          <a:xfrm>
            <a:off x="741933" y="3881218"/>
            <a:ext cx="777322" cy="553998"/>
          </a:xfrm>
          <a:prstGeom prst="rect">
            <a:avLst/>
          </a:prstGeom>
          <a:noFill/>
        </p:spPr>
        <p:txBody>
          <a:bodyPr wrap="square" lIns="0" rIns="0" rtlCol="0" anchor="b">
            <a:spAutoFit/>
          </a:bodyPr>
          <a:lstStyle/>
          <a:p>
            <a:pPr algn="ctr"/>
            <a:r>
              <a:rPr lang="es-ES" sz="3000" b="1" noProof="1">
                <a:solidFill>
                  <a:schemeClr val="accent6">
                    <a:lumMod val="75000"/>
                  </a:schemeClr>
                </a:solidFill>
                <a:latin typeface="Helvetica" panose="020B0604020202020204" pitchFamily="34" charset="0"/>
                <a:cs typeface="Helvetica" panose="020B0604020202020204" pitchFamily="34" charset="0"/>
              </a:rPr>
              <a:t>45</a:t>
            </a:r>
            <a:endParaRPr lang="es-MX" sz="3000" b="1" noProof="1">
              <a:solidFill>
                <a:schemeClr val="accent6">
                  <a:lumMod val="75000"/>
                </a:schemeClr>
              </a:solidFill>
              <a:latin typeface="Helvetica" panose="020B0604020202020204" pitchFamily="34" charset="0"/>
              <a:cs typeface="Helvetica" panose="020B0604020202020204" pitchFamily="34" charset="0"/>
            </a:endParaRPr>
          </a:p>
        </p:txBody>
      </p:sp>
      <p:pic>
        <p:nvPicPr>
          <p:cNvPr id="1026" name="Picture 2" descr="de las TIC"/>
          <p:cNvPicPr>
            <a:picLocks noChangeAspect="1" noChangeArrowheads="1"/>
          </p:cNvPicPr>
          <p:nvPr/>
        </p:nvPicPr>
        <p:blipFill rotWithShape="1">
          <a:blip r:embed="rId8">
            <a:extLst>
              <a:ext uri="{28A0092B-C50C-407E-A947-70E740481C1C}">
                <a14:useLocalDpi xmlns:a14="http://schemas.microsoft.com/office/drawing/2010/main" val="0"/>
              </a:ext>
            </a:extLst>
          </a:blip>
          <a:srcRect l="10048" t="14473" r="11780" b="18500"/>
          <a:stretch/>
        </p:blipFill>
        <p:spPr bwMode="auto">
          <a:xfrm>
            <a:off x="3549935" y="3527081"/>
            <a:ext cx="1247023" cy="696153"/>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43">
            <a:extLst>
              <a:ext uri="{FF2B5EF4-FFF2-40B4-BE49-F238E27FC236}">
                <a16:creationId xmlns:a16="http://schemas.microsoft.com/office/drawing/2014/main" id="{820C1FDB-B1F9-4805-8176-1E9D0367293A}"/>
              </a:ext>
            </a:extLst>
          </p:cNvPr>
          <p:cNvSpPr txBox="1"/>
          <p:nvPr/>
        </p:nvSpPr>
        <p:spPr>
          <a:xfrm>
            <a:off x="3079868" y="4223234"/>
            <a:ext cx="2153848" cy="400110"/>
          </a:xfrm>
          <a:prstGeom prst="rect">
            <a:avLst/>
          </a:prstGeom>
          <a:noFill/>
        </p:spPr>
        <p:txBody>
          <a:bodyPr wrap="square" lIns="0" rIns="0" rtlCol="0" anchor="b">
            <a:spAutoFit/>
          </a:bodyPr>
          <a:lstStyle/>
          <a:p>
            <a:pPr algn="ctr"/>
            <a:r>
              <a:rPr lang="es-ES" sz="1000" b="1" noProof="1">
                <a:solidFill>
                  <a:srgbClr val="17375E"/>
                </a:solidFill>
                <a:latin typeface="Helvetica" panose="020B0604020202020204" pitchFamily="34" charset="0"/>
                <a:cs typeface="Helvetica" panose="020B0604020202020204" pitchFamily="34" charset="0"/>
              </a:rPr>
              <a:t>Medicion del Desempeño Institucional</a:t>
            </a:r>
            <a:endParaRPr lang="es-MX" sz="1000" b="1" noProof="1">
              <a:solidFill>
                <a:srgbClr val="17375E"/>
              </a:solidFill>
              <a:latin typeface="Helvetica" panose="020B0604020202020204" pitchFamily="34" charset="0"/>
              <a:cs typeface="Helvetica" panose="020B0604020202020204" pitchFamily="34" charset="0"/>
            </a:endParaRPr>
          </a:p>
        </p:txBody>
      </p:sp>
      <p:sp>
        <p:nvSpPr>
          <p:cNvPr id="82" name="CuadroTexto 81"/>
          <p:cNvSpPr txBox="1"/>
          <p:nvPr/>
        </p:nvSpPr>
        <p:spPr>
          <a:xfrm>
            <a:off x="6051142" y="4734324"/>
            <a:ext cx="2706190" cy="261610"/>
          </a:xfrm>
          <a:prstGeom prst="rect">
            <a:avLst/>
          </a:prstGeom>
          <a:noFill/>
        </p:spPr>
        <p:txBody>
          <a:bodyPr wrap="none" rtlCol="0">
            <a:spAutoFit/>
          </a:bodyPr>
          <a:lstStyle/>
          <a:p>
            <a:r>
              <a:rPr lang="es-CO" sz="1100" b="1" dirty="0">
                <a:solidFill>
                  <a:schemeClr val="accent6">
                    <a:lumMod val="75000"/>
                  </a:schemeClr>
                </a:solidFill>
                <a:latin typeface="Helvetica" panose="020B0604020202020204" pitchFamily="34" charset="0"/>
                <a:cs typeface="Helvetica" panose="020B0604020202020204" pitchFamily="34" charset="0"/>
              </a:rPr>
              <a:t>Soportefurag@funcionpublica.gov.co</a:t>
            </a:r>
          </a:p>
        </p:txBody>
      </p:sp>
    </p:spTree>
    <p:extLst>
      <p:ext uri="{BB962C8B-B14F-4D97-AF65-F5344CB8AC3E}">
        <p14:creationId xmlns:p14="http://schemas.microsoft.com/office/powerpoint/2010/main" val="172031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467" y="1881314"/>
            <a:ext cx="5036863" cy="1366493"/>
          </a:xfrm>
        </p:spPr>
        <p:txBody>
          <a:bodyPr/>
          <a:lstStyle/>
          <a:p>
            <a:r>
              <a:rPr lang="es-ES" sz="3200" dirty="0"/>
              <a:t>Contexto Modelo Integrado de Planeación y Gestión MIPG</a:t>
            </a:r>
          </a:p>
        </p:txBody>
      </p:sp>
      <p:sp>
        <p:nvSpPr>
          <p:cNvPr id="4" name="Marcador de contenido 3"/>
          <p:cNvSpPr>
            <a:spLocks noGrp="1"/>
          </p:cNvSpPr>
          <p:nvPr>
            <p:ph sz="half" idx="2"/>
          </p:nvPr>
        </p:nvSpPr>
        <p:spPr/>
        <p:txBody>
          <a:bodyPr/>
          <a:lstStyle/>
          <a:p>
            <a:r>
              <a:rPr lang="es-ES" dirty="0"/>
              <a:t>2.</a:t>
            </a:r>
            <a:endParaRPr lang="es-CO" dirty="0"/>
          </a:p>
        </p:txBody>
      </p:sp>
    </p:spTree>
    <p:extLst>
      <p:ext uri="{BB962C8B-B14F-4D97-AF65-F5344CB8AC3E}">
        <p14:creationId xmlns:p14="http://schemas.microsoft.com/office/powerpoint/2010/main" val="131164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1893996" y="174229"/>
            <a:ext cx="5845835" cy="448071"/>
          </a:xfrm>
          <a:prstGeom prst="rect">
            <a:avLst/>
          </a:prstGeom>
          <a:noFill/>
          <a:ln>
            <a:noFill/>
          </a:ln>
        </p:spPr>
        <p:txBody>
          <a:bodyPr spcFirstLastPara="1" wrap="square" lIns="68575" tIns="34275" rIns="68575" bIns="34275" anchor="ctr" anchorCtr="0">
            <a:noAutofit/>
          </a:bodyPr>
          <a:lstStyle/>
          <a:p>
            <a:pPr lvl="0" algn="l"/>
            <a:r>
              <a:rPr lang="es-CO" sz="1800" dirty="0"/>
              <a:t>Estructura de la implementación</a:t>
            </a:r>
            <a:endParaRPr sz="1800" dirty="0"/>
          </a:p>
        </p:txBody>
      </p:sp>
      <p:pic>
        <p:nvPicPr>
          <p:cNvPr id="21" name="Picture 11"/>
          <p:cNvPicPr>
            <a:picLocks noChangeAspect="1"/>
          </p:cNvPicPr>
          <p:nvPr/>
        </p:nvPicPr>
        <p:blipFill rotWithShape="1">
          <a:blip r:embed="rId3"/>
          <a:srcRect l="22573" t="6012" r="23638" b="13131"/>
          <a:stretch/>
        </p:blipFill>
        <p:spPr>
          <a:xfrm>
            <a:off x="2955642" y="1754490"/>
            <a:ext cx="2883996" cy="2116767"/>
          </a:xfrm>
          <a:prstGeom prst="rect">
            <a:avLst/>
          </a:prstGeom>
        </p:spPr>
      </p:pic>
      <p:grpSp>
        <p:nvGrpSpPr>
          <p:cNvPr id="26" name="1206 Grupo"/>
          <p:cNvGrpSpPr/>
          <p:nvPr/>
        </p:nvGrpSpPr>
        <p:grpSpPr>
          <a:xfrm>
            <a:off x="879154" y="2429492"/>
            <a:ext cx="1831101" cy="1189212"/>
            <a:chOff x="330963" y="2887771"/>
            <a:chExt cx="2441468" cy="1585616"/>
          </a:xfrm>
        </p:grpSpPr>
        <p:sp>
          <p:nvSpPr>
            <p:cNvPr id="27" name="TextBox 3"/>
            <p:cNvSpPr txBox="1"/>
            <p:nvPr/>
          </p:nvSpPr>
          <p:spPr>
            <a:xfrm>
              <a:off x="1633642" y="3842446"/>
              <a:ext cx="1138789" cy="630941"/>
            </a:xfrm>
            <a:prstGeom prst="rect">
              <a:avLst/>
            </a:prstGeom>
            <a:noFill/>
          </p:spPr>
          <p:txBody>
            <a:bodyPr wrap="square" rtlCol="0">
              <a:spAutoFit/>
            </a:bodyPr>
            <a:lstStyle/>
            <a:p>
              <a:r>
                <a:rPr lang="es-ES_tradnl" sz="825" b="1" kern="1400" spc="75" dirty="0">
                  <a:solidFill>
                    <a:srgbClr val="0066CD"/>
                  </a:solidFill>
                  <a:latin typeface="Arial Narrow"/>
                  <a:cs typeface="Arial Narrow"/>
                </a:rPr>
                <a:t>Derechos</a:t>
              </a:r>
            </a:p>
            <a:p>
              <a:r>
                <a:rPr lang="es-ES_tradnl" sz="825" b="1" kern="1400" spc="75" dirty="0">
                  <a:solidFill>
                    <a:srgbClr val="0066CD"/>
                  </a:solidFill>
                  <a:latin typeface="Arial Narrow"/>
                  <a:cs typeface="Arial Narrow"/>
                </a:rPr>
                <a:t>Problemas Necesidades</a:t>
              </a:r>
              <a:endParaRPr lang="en-US" sz="825" b="1" kern="1400" spc="75" dirty="0">
                <a:solidFill>
                  <a:srgbClr val="0066CD"/>
                </a:solidFill>
                <a:latin typeface="Arial Narrow"/>
                <a:cs typeface="Arial Narrow"/>
              </a:endParaRPr>
            </a:p>
          </p:txBody>
        </p:sp>
        <p:pic>
          <p:nvPicPr>
            <p:cNvPr id="29" name="Picture 11"/>
            <p:cNvPicPr>
              <a:picLocks noChangeAspect="1"/>
            </p:cNvPicPr>
            <p:nvPr/>
          </p:nvPicPr>
          <p:blipFill rotWithShape="1">
            <a:blip r:embed="rId3"/>
            <a:srcRect t="64168" r="82676"/>
            <a:stretch/>
          </p:blipFill>
          <p:spPr>
            <a:xfrm>
              <a:off x="330963" y="2887771"/>
              <a:ext cx="1479827" cy="1494456"/>
            </a:xfrm>
            <a:prstGeom prst="rect">
              <a:avLst/>
            </a:prstGeom>
          </p:spPr>
        </p:pic>
      </p:grpSp>
      <p:grpSp>
        <p:nvGrpSpPr>
          <p:cNvPr id="30" name="1207 Grupo"/>
          <p:cNvGrpSpPr/>
          <p:nvPr/>
        </p:nvGrpSpPr>
        <p:grpSpPr>
          <a:xfrm>
            <a:off x="5887034" y="2321145"/>
            <a:ext cx="2246419" cy="1297559"/>
            <a:chOff x="5958274" y="2644215"/>
            <a:chExt cx="2995226" cy="1730079"/>
          </a:xfrm>
        </p:grpSpPr>
        <p:sp>
          <p:nvSpPr>
            <p:cNvPr id="31" name="TextBox 5"/>
            <p:cNvSpPr txBox="1"/>
            <p:nvPr/>
          </p:nvSpPr>
          <p:spPr>
            <a:xfrm>
              <a:off x="5958274" y="3912629"/>
              <a:ext cx="1911410" cy="461665"/>
            </a:xfrm>
            <a:prstGeom prst="rect">
              <a:avLst/>
            </a:prstGeom>
            <a:noFill/>
          </p:spPr>
          <p:txBody>
            <a:bodyPr wrap="square" rtlCol="0">
              <a:spAutoFit/>
            </a:bodyPr>
            <a:lstStyle/>
            <a:p>
              <a:r>
                <a:rPr lang="es-ES_tradnl" sz="825" b="1" kern="1400" spc="75" dirty="0">
                  <a:solidFill>
                    <a:srgbClr val="0066CD"/>
                  </a:solidFill>
                  <a:latin typeface="Arial Narrow"/>
                  <a:cs typeface="Arial Narrow"/>
                </a:rPr>
                <a:t>Resultados con valores:</a:t>
              </a:r>
            </a:p>
            <a:p>
              <a:pPr algn="ctr"/>
              <a:r>
                <a:rPr lang="es-ES_tradnl" sz="825" b="1" kern="1400" spc="75" dirty="0">
                  <a:solidFill>
                    <a:srgbClr val="0066CD"/>
                  </a:solidFill>
                  <a:latin typeface="Arial Narrow"/>
                  <a:cs typeface="Arial Narrow"/>
                </a:rPr>
                <a:t>Confianza</a:t>
              </a:r>
              <a:endParaRPr lang="en-US" sz="825" b="1" kern="1400" spc="75" dirty="0">
                <a:solidFill>
                  <a:srgbClr val="0066CD"/>
                </a:solidFill>
                <a:latin typeface="Arial Narrow"/>
                <a:cs typeface="Arial Narrow"/>
              </a:endParaRPr>
            </a:p>
          </p:txBody>
        </p:sp>
        <p:pic>
          <p:nvPicPr>
            <p:cNvPr id="32" name="Picture 11"/>
            <p:cNvPicPr>
              <a:picLocks noChangeAspect="1"/>
            </p:cNvPicPr>
            <p:nvPr/>
          </p:nvPicPr>
          <p:blipFill rotWithShape="1">
            <a:blip r:embed="rId3"/>
            <a:srcRect l="83890" t="64168" r="-141"/>
            <a:stretch/>
          </p:blipFill>
          <p:spPr>
            <a:xfrm>
              <a:off x="7346454" y="2644215"/>
              <a:ext cx="1607046" cy="1730079"/>
            </a:xfrm>
            <a:prstGeom prst="rect">
              <a:avLst/>
            </a:prstGeom>
          </p:spPr>
        </p:pic>
      </p:grpSp>
      <p:sp>
        <p:nvSpPr>
          <p:cNvPr id="3" name="Rectángulo 2"/>
          <p:cNvSpPr/>
          <p:nvPr/>
        </p:nvSpPr>
        <p:spPr>
          <a:xfrm>
            <a:off x="417442" y="800218"/>
            <a:ext cx="8242853" cy="451198"/>
          </a:xfrm>
          <a:prstGeom prst="rect">
            <a:avLst/>
          </a:prstGeom>
          <a:solidFill>
            <a:srgbClr val="3467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INSTITUCIONALIDAD</a:t>
            </a:r>
            <a:endParaRPr lang="es-CO" dirty="0"/>
          </a:p>
        </p:txBody>
      </p:sp>
      <p:graphicFrame>
        <p:nvGraphicFramePr>
          <p:cNvPr id="34" name="Tabla 33"/>
          <p:cNvGraphicFramePr>
            <a:graphicFrameLocks noGrp="1"/>
          </p:cNvGraphicFramePr>
          <p:nvPr>
            <p:extLst>
              <p:ext uri="{D42A27DB-BD31-4B8C-83A1-F6EECF244321}">
                <p14:modId xmlns:p14="http://schemas.microsoft.com/office/powerpoint/2010/main" val="1709580555"/>
              </p:ext>
            </p:extLst>
          </p:nvPr>
        </p:nvGraphicFramePr>
        <p:xfrm>
          <a:off x="-370893" y="0"/>
          <a:ext cx="352621" cy="445008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67C3"/>
                    </a:solidFill>
                  </a:tcPr>
                </a:tc>
                <a:extLst>
                  <a:ext uri="{0D108BD9-81ED-4DB2-BD59-A6C34878D82A}">
                    <a16:rowId xmlns:a16="http://schemas.microsoft.com/office/drawing/2014/main" val="20422821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sp>
        <p:nvSpPr>
          <p:cNvPr id="4" name="Rectángulo 3"/>
          <p:cNvSpPr/>
          <p:nvPr/>
        </p:nvSpPr>
        <p:spPr>
          <a:xfrm>
            <a:off x="417442" y="1311966"/>
            <a:ext cx="8242853" cy="2729947"/>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7" name="Rectángulo 36"/>
          <p:cNvSpPr/>
          <p:nvPr/>
        </p:nvSpPr>
        <p:spPr>
          <a:xfrm>
            <a:off x="417442" y="4102463"/>
            <a:ext cx="8242853" cy="451198"/>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rgbClr val="0066CD"/>
                </a:solidFill>
              </a:rPr>
              <a:t>MEDICIÓN</a:t>
            </a:r>
          </a:p>
        </p:txBody>
      </p:sp>
      <p:sp>
        <p:nvSpPr>
          <p:cNvPr id="6" name="Rectángulo 5"/>
          <p:cNvSpPr/>
          <p:nvPr/>
        </p:nvSpPr>
        <p:spPr>
          <a:xfrm>
            <a:off x="3660911" y="4159759"/>
            <a:ext cx="1755913" cy="324678"/>
          </a:xfrm>
          <a:prstGeom prst="rect">
            <a:avLst/>
          </a:prstGeom>
          <a:noFill/>
          <a:ln w="19050">
            <a:solidFill>
              <a:srgbClr val="FCCC04"/>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9" name="Conector recto de flecha 8"/>
          <p:cNvCxnSpPr/>
          <p:nvPr/>
        </p:nvCxnSpPr>
        <p:spPr>
          <a:xfrm flipH="1">
            <a:off x="1258956" y="840744"/>
            <a:ext cx="6626" cy="37014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ector recto de flecha 37"/>
          <p:cNvCxnSpPr/>
          <p:nvPr/>
        </p:nvCxnSpPr>
        <p:spPr>
          <a:xfrm>
            <a:off x="1258955" y="1512225"/>
            <a:ext cx="1" cy="43584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1" name="Rectángulo 10"/>
          <p:cNvSpPr/>
          <p:nvPr/>
        </p:nvSpPr>
        <p:spPr>
          <a:xfrm>
            <a:off x="3691961" y="1384852"/>
            <a:ext cx="1411357" cy="369638"/>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OPERACIÓN</a:t>
            </a:r>
            <a:endParaRPr lang="es-CO" b="1" dirty="0"/>
          </a:p>
        </p:txBody>
      </p:sp>
      <p:cxnSp>
        <p:nvCxnSpPr>
          <p:cNvPr id="39" name="Conector angular 38"/>
          <p:cNvCxnSpPr/>
          <p:nvPr/>
        </p:nvCxnSpPr>
        <p:spPr>
          <a:xfrm>
            <a:off x="1265582" y="4165723"/>
            <a:ext cx="2716696" cy="168692"/>
          </a:xfrm>
          <a:prstGeom prst="bentConnector3">
            <a:avLst>
              <a:gd name="adj1" fmla="val 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ector angular 42"/>
          <p:cNvCxnSpPr>
            <a:endCxn id="11" idx="3"/>
          </p:cNvCxnSpPr>
          <p:nvPr/>
        </p:nvCxnSpPr>
        <p:spPr>
          <a:xfrm rot="5400000" flipH="1" flipV="1">
            <a:off x="3703603" y="2934699"/>
            <a:ext cx="2764743" cy="34688"/>
          </a:xfrm>
          <a:prstGeom prst="bentConnector4">
            <a:avLst>
              <a:gd name="adj1" fmla="val -316"/>
              <a:gd name="adj2" fmla="val 9622325"/>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53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Estructura del modelo</a:t>
            </a:r>
          </a:p>
        </p:txBody>
      </p:sp>
      <p:sp>
        <p:nvSpPr>
          <p:cNvPr id="3" name="Marcador de contenido 2"/>
          <p:cNvSpPr>
            <a:spLocks noGrp="1"/>
          </p:cNvSpPr>
          <p:nvPr>
            <p:ph sz="half" idx="2"/>
          </p:nvPr>
        </p:nvSpPr>
        <p:spPr/>
        <p:txBody>
          <a:bodyPr/>
          <a:lstStyle/>
          <a:p>
            <a:endParaRPr lang="es-ES" dirty="0"/>
          </a:p>
        </p:txBody>
      </p:sp>
      <p:grpSp>
        <p:nvGrpSpPr>
          <p:cNvPr id="105" name="Grupo 104"/>
          <p:cNvGrpSpPr/>
          <p:nvPr/>
        </p:nvGrpSpPr>
        <p:grpSpPr>
          <a:xfrm>
            <a:off x="404161" y="1036297"/>
            <a:ext cx="7015834" cy="3687541"/>
            <a:chOff x="-290133" y="647476"/>
            <a:chExt cx="7015834" cy="3687541"/>
          </a:xfrm>
        </p:grpSpPr>
        <p:grpSp>
          <p:nvGrpSpPr>
            <p:cNvPr id="103" name="Grupo 102"/>
            <p:cNvGrpSpPr/>
            <p:nvPr/>
          </p:nvGrpSpPr>
          <p:grpSpPr>
            <a:xfrm>
              <a:off x="1464578" y="1528317"/>
              <a:ext cx="3405810" cy="1980314"/>
              <a:chOff x="5490536" y="648943"/>
              <a:chExt cx="3405810" cy="1987826"/>
            </a:xfrm>
          </p:grpSpPr>
          <p:pic>
            <p:nvPicPr>
              <p:cNvPr id="58" name="Picture 43" descr="1-01.png"/>
              <p:cNvPicPr>
                <a:picLocks noChangeAspect="1"/>
              </p:cNvPicPr>
              <p:nvPr/>
            </p:nvPicPr>
            <p:blipFill rotWithShape="1">
              <a:blip r:embed="rId2">
                <a:extLst>
                  <a:ext uri="{28A0092B-C50C-407E-A947-70E740481C1C}">
                    <a14:useLocalDpi xmlns:a14="http://schemas.microsoft.com/office/drawing/2010/main" val="0"/>
                  </a:ext>
                </a:extLst>
              </a:blip>
              <a:srcRect l="26665" t="24214" r="26004" b="26700"/>
              <a:stretch/>
            </p:blipFill>
            <p:spPr>
              <a:xfrm>
                <a:off x="5490536" y="648943"/>
                <a:ext cx="3405810" cy="1987826"/>
              </a:xfrm>
              <a:prstGeom prst="rect">
                <a:avLst/>
              </a:prstGeom>
            </p:spPr>
          </p:pic>
          <p:sp>
            <p:nvSpPr>
              <p:cNvPr id="100" name="CuadroTexto 99"/>
              <p:cNvSpPr txBox="1"/>
              <p:nvPr/>
            </p:nvSpPr>
            <p:spPr>
              <a:xfrm rot="150794">
                <a:off x="6339679" y="1542760"/>
                <a:ext cx="1542384" cy="454542"/>
              </a:xfrm>
              <a:prstGeom prst="rect">
                <a:avLst/>
              </a:prstGeom>
              <a:noFill/>
            </p:spPr>
            <p:txBody>
              <a:bodyPr wrap="square" tIns="0" rIns="36000" rtlCol="0">
                <a:prstTxWarp prst="textArchDown">
                  <a:avLst>
                    <a:gd name="adj" fmla="val 1426115"/>
                  </a:avLst>
                </a:prstTxWarp>
                <a:spAutoFit/>
              </a:bodyPr>
              <a:lstStyle/>
              <a:p>
                <a:r>
                  <a:rPr lang="es-ES" sz="800" dirty="0">
                    <a:solidFill>
                      <a:schemeClr val="tx1">
                        <a:lumMod val="75000"/>
                        <a:lumOff val="25000"/>
                      </a:schemeClr>
                    </a:solidFill>
                  </a:rPr>
                  <a:t>                   MÉRITO E INTEGRIDAD </a:t>
                </a:r>
                <a:endParaRPr lang="es-CO" sz="800" dirty="0">
                  <a:solidFill>
                    <a:schemeClr val="tx1">
                      <a:lumMod val="75000"/>
                      <a:lumOff val="25000"/>
                    </a:schemeClr>
                  </a:solidFill>
                </a:endParaRPr>
              </a:p>
            </p:txBody>
          </p:sp>
          <p:sp>
            <p:nvSpPr>
              <p:cNvPr id="102" name="CuadroTexto 101"/>
              <p:cNvSpPr txBox="1"/>
              <p:nvPr/>
            </p:nvSpPr>
            <p:spPr>
              <a:xfrm>
                <a:off x="6296026" y="2054255"/>
                <a:ext cx="1868940" cy="454542"/>
              </a:xfrm>
              <a:prstGeom prst="rect">
                <a:avLst/>
              </a:prstGeom>
              <a:noFill/>
            </p:spPr>
            <p:txBody>
              <a:bodyPr wrap="square" tIns="0" rIns="36000" rtlCol="0">
                <a:prstTxWarp prst="textArchDown">
                  <a:avLst>
                    <a:gd name="adj" fmla="val 1186340"/>
                  </a:avLst>
                </a:prstTxWarp>
                <a:spAutoFit/>
              </a:bodyPr>
              <a:lstStyle/>
              <a:p>
                <a:r>
                  <a:rPr lang="es-ES" sz="1050" dirty="0">
                    <a:solidFill>
                      <a:schemeClr val="tx1">
                        <a:lumMod val="75000"/>
                        <a:lumOff val="25000"/>
                      </a:schemeClr>
                    </a:solidFill>
                  </a:rPr>
                  <a:t>VALORES, TRANSPARENCIA Y CAMBIO CULTURAL</a:t>
                </a:r>
                <a:endParaRPr lang="es-CO" sz="1050" dirty="0">
                  <a:solidFill>
                    <a:schemeClr val="tx1">
                      <a:lumMod val="75000"/>
                      <a:lumOff val="25000"/>
                    </a:schemeClr>
                  </a:solidFill>
                </a:endParaRPr>
              </a:p>
            </p:txBody>
          </p:sp>
        </p:grpSp>
        <p:pic>
          <p:nvPicPr>
            <p:cNvPr id="48" name="Picture 44" descr="9-01.png"/>
            <p:cNvPicPr>
              <a:picLocks noChangeAspect="1"/>
            </p:cNvPicPr>
            <p:nvPr/>
          </p:nvPicPr>
          <p:blipFill rotWithShape="1">
            <a:blip r:embed="rId3">
              <a:extLst>
                <a:ext uri="{28A0092B-C50C-407E-A947-70E740481C1C}">
                  <a14:useLocalDpi xmlns:a14="http://schemas.microsoft.com/office/drawing/2010/main" val="0"/>
                </a:ext>
              </a:extLst>
            </a:blip>
            <a:srcRect l="2918" t="50370" r="77767" b="17037"/>
            <a:stretch/>
          </p:blipFill>
          <p:spPr>
            <a:xfrm>
              <a:off x="-290133" y="2557970"/>
              <a:ext cx="1389867" cy="1319874"/>
            </a:xfrm>
            <a:prstGeom prst="rect">
              <a:avLst/>
            </a:prstGeom>
          </p:spPr>
        </p:pic>
        <p:pic>
          <p:nvPicPr>
            <p:cNvPr id="49" name="Picture 45" descr="9-01.png"/>
            <p:cNvPicPr>
              <a:picLocks noChangeAspect="1"/>
            </p:cNvPicPr>
            <p:nvPr/>
          </p:nvPicPr>
          <p:blipFill rotWithShape="1">
            <a:blip r:embed="rId3">
              <a:extLst>
                <a:ext uri="{28A0092B-C50C-407E-A947-70E740481C1C}">
                  <a14:useLocalDpi xmlns:a14="http://schemas.microsoft.com/office/drawing/2010/main" val="0"/>
                </a:ext>
              </a:extLst>
            </a:blip>
            <a:srcRect l="79621" t="50370" r="3427" b="17037"/>
            <a:stretch/>
          </p:blipFill>
          <p:spPr>
            <a:xfrm>
              <a:off x="5383829" y="2320939"/>
              <a:ext cx="1341872" cy="1451861"/>
            </a:xfrm>
            <a:prstGeom prst="rect">
              <a:avLst/>
            </a:prstGeom>
          </p:spPr>
        </p:pic>
        <p:pic>
          <p:nvPicPr>
            <p:cNvPr id="50" name="Picture 46" descr="2-01.png"/>
            <p:cNvPicPr>
              <a:picLocks noChangeAspect="1"/>
            </p:cNvPicPr>
            <p:nvPr/>
          </p:nvPicPr>
          <p:blipFill rotWithShape="1">
            <a:blip r:embed="rId4">
              <a:extLst>
                <a:ext uri="{28A0092B-C50C-407E-A947-70E740481C1C}">
                  <a14:useLocalDpi xmlns:a14="http://schemas.microsoft.com/office/drawing/2010/main" val="0"/>
                </a:ext>
              </a:extLst>
            </a:blip>
            <a:srcRect l="40993" t="39506" r="43304" b="41482"/>
            <a:stretch/>
          </p:blipFill>
          <p:spPr>
            <a:xfrm>
              <a:off x="2582694" y="1832526"/>
              <a:ext cx="1129892" cy="769928"/>
            </a:xfrm>
            <a:prstGeom prst="rect">
              <a:avLst/>
            </a:prstGeom>
          </p:spPr>
        </p:pic>
        <p:pic>
          <p:nvPicPr>
            <p:cNvPr id="52" name="Picture 49" descr="3-01.png"/>
            <p:cNvPicPr>
              <a:picLocks noChangeAspect="1"/>
            </p:cNvPicPr>
            <p:nvPr/>
          </p:nvPicPr>
          <p:blipFill rotWithShape="1">
            <a:blip r:embed="rId5">
              <a:extLst>
                <a:ext uri="{28A0092B-C50C-407E-A947-70E740481C1C}">
                  <a14:useLocalDpi xmlns:a14="http://schemas.microsoft.com/office/drawing/2010/main" val="0"/>
                </a:ext>
              </a:extLst>
            </a:blip>
            <a:srcRect l="24653" t="26667" r="31714" b="41975"/>
            <a:stretch/>
          </p:blipFill>
          <p:spPr>
            <a:xfrm>
              <a:off x="1412805" y="1322574"/>
              <a:ext cx="3139700" cy="1269879"/>
            </a:xfrm>
            <a:prstGeom prst="rect">
              <a:avLst/>
            </a:prstGeom>
          </p:spPr>
        </p:pic>
        <p:pic>
          <p:nvPicPr>
            <p:cNvPr id="53" name="Picture 50" descr="4-01.png"/>
            <p:cNvPicPr>
              <a:picLocks noChangeAspect="1"/>
            </p:cNvPicPr>
            <p:nvPr/>
          </p:nvPicPr>
          <p:blipFill rotWithShape="1">
            <a:blip r:embed="rId6">
              <a:extLst>
                <a:ext uri="{28A0092B-C50C-407E-A947-70E740481C1C}">
                  <a14:useLocalDpi xmlns:a14="http://schemas.microsoft.com/office/drawing/2010/main" val="0"/>
                </a:ext>
              </a:extLst>
            </a:blip>
            <a:srcRect l="44905" t="32348" r="25509" b="22521"/>
            <a:stretch/>
          </p:blipFill>
          <p:spPr>
            <a:xfrm>
              <a:off x="2870053" y="1552659"/>
              <a:ext cx="2128981" cy="1827606"/>
            </a:xfrm>
            <a:prstGeom prst="rect">
              <a:avLst/>
            </a:prstGeom>
          </p:spPr>
        </p:pic>
        <p:pic>
          <p:nvPicPr>
            <p:cNvPr id="54" name="Picture 51" descr="5-01.png"/>
            <p:cNvPicPr>
              <a:picLocks noChangeAspect="1"/>
            </p:cNvPicPr>
            <p:nvPr/>
          </p:nvPicPr>
          <p:blipFill rotWithShape="1">
            <a:blip r:embed="rId7">
              <a:extLst>
                <a:ext uri="{28A0092B-C50C-407E-A947-70E740481C1C}">
                  <a14:useLocalDpi xmlns:a14="http://schemas.microsoft.com/office/drawing/2010/main" val="0"/>
                </a:ext>
              </a:extLst>
            </a:blip>
            <a:srcRect l="24787" t="41086" r="46217" b="22299"/>
            <a:stretch/>
          </p:blipFill>
          <p:spPr>
            <a:xfrm>
              <a:off x="1412805" y="1897489"/>
              <a:ext cx="2086461" cy="1482776"/>
            </a:xfrm>
            <a:prstGeom prst="rect">
              <a:avLst/>
            </a:prstGeom>
          </p:spPr>
        </p:pic>
        <p:pic>
          <p:nvPicPr>
            <p:cNvPr id="55" name="Picture 53" descr="6-01.png"/>
            <p:cNvPicPr>
              <a:picLocks noChangeAspect="1"/>
            </p:cNvPicPr>
            <p:nvPr/>
          </p:nvPicPr>
          <p:blipFill rotWithShape="1">
            <a:blip r:embed="rId8">
              <a:extLst>
                <a:ext uri="{28A0092B-C50C-407E-A947-70E740481C1C}">
                  <a14:useLocalDpi xmlns:a14="http://schemas.microsoft.com/office/drawing/2010/main" val="0"/>
                </a:ext>
              </a:extLst>
            </a:blip>
            <a:srcRect l="20796" t="23629" r="21814" b="13784"/>
            <a:stretch/>
          </p:blipFill>
          <p:spPr>
            <a:xfrm>
              <a:off x="1142830" y="1199206"/>
              <a:ext cx="4129606" cy="2534511"/>
            </a:xfrm>
            <a:prstGeom prst="rect">
              <a:avLst/>
            </a:prstGeom>
          </p:spPr>
        </p:pic>
        <p:pic>
          <p:nvPicPr>
            <p:cNvPr id="56" name="Picture 62" descr="7-01.png"/>
            <p:cNvPicPr>
              <a:picLocks noChangeAspect="1"/>
            </p:cNvPicPr>
            <p:nvPr/>
          </p:nvPicPr>
          <p:blipFill rotWithShape="1">
            <a:blip r:embed="rId9">
              <a:extLst>
                <a:ext uri="{28A0092B-C50C-407E-A947-70E740481C1C}">
                  <a14:useLocalDpi xmlns:a14="http://schemas.microsoft.com/office/drawing/2010/main" val="0"/>
                </a:ext>
              </a:extLst>
            </a:blip>
            <a:srcRect l="15691" t="17456" r="16510" b="7185"/>
            <a:stretch/>
          </p:blipFill>
          <p:spPr>
            <a:xfrm>
              <a:off x="758312" y="975065"/>
              <a:ext cx="4878553" cy="3051759"/>
            </a:xfrm>
            <a:prstGeom prst="rect">
              <a:avLst/>
            </a:prstGeom>
          </p:spPr>
        </p:pic>
        <p:pic>
          <p:nvPicPr>
            <p:cNvPr id="57" name="Picture 63" descr="8-01.png"/>
            <p:cNvPicPr>
              <a:picLocks noChangeAspect="1"/>
            </p:cNvPicPr>
            <p:nvPr/>
          </p:nvPicPr>
          <p:blipFill rotWithShape="1">
            <a:blip r:embed="rId10">
              <a:extLst>
                <a:ext uri="{28A0092B-C50C-407E-A947-70E740481C1C}">
                  <a14:useLocalDpi xmlns:a14="http://schemas.microsoft.com/office/drawing/2010/main" val="0"/>
                </a:ext>
              </a:extLst>
            </a:blip>
            <a:srcRect l="10182" t="8941" r="11120"/>
            <a:stretch/>
          </p:blipFill>
          <p:spPr>
            <a:xfrm>
              <a:off x="370441" y="647476"/>
              <a:ext cx="5662914" cy="3687541"/>
            </a:xfrm>
            <a:prstGeom prst="rect">
              <a:avLst/>
            </a:prstGeom>
          </p:spPr>
        </p:pic>
      </p:grpSp>
      <p:grpSp>
        <p:nvGrpSpPr>
          <p:cNvPr id="107" name="Group 34">
            <a:extLst>
              <a:ext uri="{FF2B5EF4-FFF2-40B4-BE49-F238E27FC236}">
                <a16:creationId xmlns:a16="http://schemas.microsoft.com/office/drawing/2014/main" id="{F3B1D900-D194-4A1B-9F14-0F6F0AD29211}"/>
              </a:ext>
            </a:extLst>
          </p:cNvPr>
          <p:cNvGrpSpPr/>
          <p:nvPr/>
        </p:nvGrpSpPr>
        <p:grpSpPr>
          <a:xfrm>
            <a:off x="7049395" y="1036298"/>
            <a:ext cx="1705748" cy="1438936"/>
            <a:chOff x="7719060" y="1397635"/>
            <a:chExt cx="2267269" cy="1912623"/>
          </a:xfrm>
        </p:grpSpPr>
        <p:sp>
          <p:nvSpPr>
            <p:cNvPr id="108" name="Shape">
              <a:extLst>
                <a:ext uri="{FF2B5EF4-FFF2-40B4-BE49-F238E27FC236}">
                  <a16:creationId xmlns:a16="http://schemas.microsoft.com/office/drawing/2014/main" id="{8DE1229E-7801-3344-94DC-FE597F082211}"/>
                </a:ext>
              </a:extLst>
            </p:cNvPr>
            <p:cNvSpPr/>
            <p:nvPr/>
          </p:nvSpPr>
          <p:spPr>
            <a:xfrm>
              <a:off x="7923849" y="1397635"/>
              <a:ext cx="2062480" cy="1912623"/>
            </a:xfrm>
            <a:custGeom>
              <a:avLst/>
              <a:gdLst/>
              <a:ahLst/>
              <a:cxnLst>
                <a:cxn ang="0">
                  <a:pos x="wd2" y="hd2"/>
                </a:cxn>
                <a:cxn ang="5400000">
                  <a:pos x="wd2" y="hd2"/>
                </a:cxn>
                <a:cxn ang="10800000">
                  <a:pos x="wd2" y="hd2"/>
                </a:cxn>
                <a:cxn ang="16200000">
                  <a:pos x="wd2" y="hd2"/>
                </a:cxn>
              </a:cxnLst>
              <a:rect l="0" t="0" r="r" b="b"/>
              <a:pathLst>
                <a:path w="21600" h="21600" extrusionOk="0">
                  <a:moveTo>
                    <a:pt x="984" y="21600"/>
                  </a:moveTo>
                  <a:lnTo>
                    <a:pt x="2168" y="15418"/>
                  </a:lnTo>
                  <a:lnTo>
                    <a:pt x="18700" y="16135"/>
                  </a:lnTo>
                  <a:lnTo>
                    <a:pt x="21600" y="1778"/>
                  </a:lnTo>
                  <a:lnTo>
                    <a:pt x="20190" y="0"/>
                  </a:lnTo>
                  <a:lnTo>
                    <a:pt x="0" y="9394"/>
                  </a:lnTo>
                  <a:close/>
                </a:path>
              </a:pathLst>
            </a:custGeom>
            <a:solidFill>
              <a:srgbClr val="FCCD05"/>
            </a:solidFill>
            <a:ln w="12700">
              <a:miter lim="400000"/>
            </a:ln>
          </p:spPr>
          <p:txBody>
            <a:bodyPr lIns="21431" tIns="21431" rIns="21431" bIns="2143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09" name="Shape">
              <a:extLst>
                <a:ext uri="{FF2B5EF4-FFF2-40B4-BE49-F238E27FC236}">
                  <a16:creationId xmlns:a16="http://schemas.microsoft.com/office/drawing/2014/main" id="{A549C0DC-1BA8-BB49-B4E7-119203230236}"/>
                </a:ext>
              </a:extLst>
            </p:cNvPr>
            <p:cNvSpPr/>
            <p:nvPr/>
          </p:nvSpPr>
          <p:spPr>
            <a:xfrm>
              <a:off x="7719060" y="1397635"/>
              <a:ext cx="2128522" cy="1912623"/>
            </a:xfrm>
            <a:custGeom>
              <a:avLst/>
              <a:gdLst/>
              <a:ahLst/>
              <a:cxnLst>
                <a:cxn ang="0">
                  <a:pos x="wd2" y="hd2"/>
                </a:cxn>
                <a:cxn ang="5400000">
                  <a:pos x="wd2" y="hd2"/>
                </a:cxn>
                <a:cxn ang="10800000">
                  <a:pos x="wd2" y="hd2"/>
                </a:cxn>
                <a:cxn ang="16200000">
                  <a:pos x="wd2" y="hd2"/>
                </a:cxn>
              </a:cxnLst>
              <a:rect l="0" t="0" r="r" b="b"/>
              <a:pathLst>
                <a:path w="21600" h="21600" extrusionOk="0">
                  <a:moveTo>
                    <a:pt x="0" y="3657"/>
                  </a:moveTo>
                  <a:lnTo>
                    <a:pt x="2990" y="21600"/>
                  </a:lnTo>
                  <a:lnTo>
                    <a:pt x="3570" y="13740"/>
                  </a:lnTo>
                  <a:lnTo>
                    <a:pt x="18739" y="14300"/>
                  </a:lnTo>
                  <a:lnTo>
                    <a:pt x="21600" y="0"/>
                  </a:lnTo>
                  <a:close/>
                </a:path>
              </a:pathLst>
            </a:custGeom>
            <a:solidFill>
              <a:srgbClr val="FAEDC0"/>
            </a:solidFill>
            <a:ln w="12700">
              <a:miter lim="400000"/>
            </a:ln>
          </p:spPr>
          <p:txBody>
            <a:bodyPr lIns="21431" tIns="21431" rIns="21431" bIns="2143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11" name="TextBox 26">
              <a:extLst>
                <a:ext uri="{FF2B5EF4-FFF2-40B4-BE49-F238E27FC236}">
                  <a16:creationId xmlns:a16="http://schemas.microsoft.com/office/drawing/2014/main" id="{E6577B23-EE5A-9C45-9AAD-81AA1E719485}"/>
                </a:ext>
              </a:extLst>
            </p:cNvPr>
            <p:cNvSpPr txBox="1"/>
            <p:nvPr/>
          </p:nvSpPr>
          <p:spPr>
            <a:xfrm>
              <a:off x="8060724" y="1635919"/>
              <a:ext cx="1554480" cy="94091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00" b="1" noProof="1"/>
                <a:t>MIPG </a:t>
              </a:r>
              <a:r>
                <a:rPr lang="en-US" sz="1000" i="1" noProof="1"/>
                <a:t>se implementa a través de 7 dimensiones operativas</a:t>
              </a:r>
            </a:p>
          </p:txBody>
        </p:sp>
      </p:grpSp>
    </p:spTree>
    <p:extLst>
      <p:ext uri="{BB962C8B-B14F-4D97-AF65-F5344CB8AC3E}">
        <p14:creationId xmlns:p14="http://schemas.microsoft.com/office/powerpoint/2010/main" val="297484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Políticas</a:t>
            </a:r>
            <a:endParaRPr lang="en-US" dirty="0"/>
          </a:p>
        </p:txBody>
      </p:sp>
      <p:sp>
        <p:nvSpPr>
          <p:cNvPr id="3" name="Marcador de contenido 2"/>
          <p:cNvSpPr>
            <a:spLocks noGrp="1"/>
          </p:cNvSpPr>
          <p:nvPr>
            <p:ph sz="half" idx="2"/>
          </p:nvPr>
        </p:nvSpPr>
        <p:spPr/>
        <p:txBody>
          <a:bodyPr/>
          <a:lstStyle/>
          <a:p>
            <a:endParaRPr lang="en-US" dirty="0"/>
          </a:p>
        </p:txBody>
      </p:sp>
      <p:sp>
        <p:nvSpPr>
          <p:cNvPr id="5" name="TextBox 31">
            <a:extLst>
              <a:ext uri="{FF2B5EF4-FFF2-40B4-BE49-F238E27FC236}">
                <a16:creationId xmlns:a16="http://schemas.microsoft.com/office/drawing/2014/main" id="{A453E17B-2C91-4104-BE66-40E837B52405}"/>
              </a:ext>
            </a:extLst>
          </p:cNvPr>
          <p:cNvSpPr txBox="1"/>
          <p:nvPr/>
        </p:nvSpPr>
        <p:spPr>
          <a:xfrm>
            <a:off x="6640108" y="2132747"/>
            <a:ext cx="2194560" cy="246221"/>
          </a:xfrm>
          <a:prstGeom prst="rect">
            <a:avLst/>
          </a:prstGeom>
          <a:noFill/>
        </p:spPr>
        <p:txBody>
          <a:bodyPr wrap="square" lIns="0" rIns="0" rtlCol="0" anchor="b">
            <a:spAutoFit/>
          </a:bodyPr>
          <a:lstStyle/>
          <a:p>
            <a:r>
              <a:rPr lang="en-US" sz="1000" b="1" noProof="1">
                <a:solidFill>
                  <a:srgbClr val="F36F13"/>
                </a:solidFill>
                <a:latin typeface="Helvetica" panose="020B0604020202020204" pitchFamily="34" charset="0"/>
                <a:cs typeface="Helvetica" panose="020B0604020202020204" pitchFamily="34" charset="0"/>
              </a:rPr>
              <a:t>Seguridad digital</a:t>
            </a:r>
          </a:p>
        </p:txBody>
      </p:sp>
      <p:sp>
        <p:nvSpPr>
          <p:cNvPr id="8" name="TextBox 34">
            <a:extLst>
              <a:ext uri="{FF2B5EF4-FFF2-40B4-BE49-F238E27FC236}">
                <a16:creationId xmlns:a16="http://schemas.microsoft.com/office/drawing/2014/main" id="{C0A0B062-B2F9-4EAC-90DF-B527DAA7B2E7}"/>
              </a:ext>
            </a:extLst>
          </p:cNvPr>
          <p:cNvSpPr txBox="1"/>
          <p:nvPr/>
        </p:nvSpPr>
        <p:spPr>
          <a:xfrm>
            <a:off x="6829196" y="3110809"/>
            <a:ext cx="2314803" cy="553998"/>
          </a:xfrm>
          <a:prstGeom prst="rect">
            <a:avLst/>
          </a:prstGeom>
          <a:noFill/>
        </p:spPr>
        <p:txBody>
          <a:bodyPr wrap="square" lIns="0" rIns="0" rtlCol="0" anchor="b">
            <a:spAutoFit/>
          </a:bodyPr>
          <a:lstStyle/>
          <a:p>
            <a:r>
              <a:rPr lang="es-MX" sz="1000" b="1" noProof="1">
                <a:solidFill>
                  <a:srgbClr val="FFDD4B"/>
                </a:solidFill>
                <a:latin typeface="Helvetica" panose="020B0604020202020204" pitchFamily="34" charset="0"/>
                <a:cs typeface="Helvetica" panose="020B0604020202020204" pitchFamily="34" charset="0"/>
              </a:rPr>
              <a:t>Transparencia, acceso a la información pública </a:t>
            </a:r>
            <a:br>
              <a:rPr lang="es-MX" sz="1000" b="1" noProof="1">
                <a:solidFill>
                  <a:srgbClr val="FFDD4B"/>
                </a:solidFill>
                <a:latin typeface="Helvetica" panose="020B0604020202020204" pitchFamily="34" charset="0"/>
                <a:cs typeface="Helvetica" panose="020B0604020202020204" pitchFamily="34" charset="0"/>
              </a:rPr>
            </a:br>
            <a:r>
              <a:rPr lang="es-MX" sz="1000" b="1" noProof="1">
                <a:solidFill>
                  <a:srgbClr val="FFDD4B"/>
                </a:solidFill>
                <a:latin typeface="Helvetica" panose="020B0604020202020204" pitchFamily="34" charset="0"/>
                <a:cs typeface="Helvetica" panose="020B0604020202020204" pitchFamily="34" charset="0"/>
              </a:rPr>
              <a:t>y lucha contra la corrupción</a:t>
            </a:r>
          </a:p>
        </p:txBody>
      </p:sp>
      <p:sp>
        <p:nvSpPr>
          <p:cNvPr id="11" name="TextBox 37">
            <a:extLst>
              <a:ext uri="{FF2B5EF4-FFF2-40B4-BE49-F238E27FC236}">
                <a16:creationId xmlns:a16="http://schemas.microsoft.com/office/drawing/2014/main" id="{3C426266-8362-4DE1-953F-9F6CF67F5B20}"/>
              </a:ext>
            </a:extLst>
          </p:cNvPr>
          <p:cNvSpPr txBox="1"/>
          <p:nvPr/>
        </p:nvSpPr>
        <p:spPr>
          <a:xfrm>
            <a:off x="17085" y="3032242"/>
            <a:ext cx="2351176" cy="246221"/>
          </a:xfrm>
          <a:prstGeom prst="rect">
            <a:avLst/>
          </a:prstGeom>
          <a:noFill/>
        </p:spPr>
        <p:txBody>
          <a:bodyPr wrap="square" lIns="0" rIns="0" rtlCol="0" anchor="b">
            <a:spAutoFit/>
          </a:bodyPr>
          <a:lstStyle/>
          <a:p>
            <a:pPr algn="r"/>
            <a:r>
              <a:rPr lang="es-MX" sz="1000" b="1" noProof="1">
                <a:solidFill>
                  <a:srgbClr val="558ED5"/>
                </a:solidFill>
                <a:latin typeface="Helvetica" panose="020B0604020202020204" pitchFamily="34" charset="0"/>
                <a:cs typeface="Helvetica" panose="020B0604020202020204" pitchFamily="34" charset="0"/>
              </a:rPr>
              <a:t>Gestión de la Información Estadística</a:t>
            </a:r>
          </a:p>
        </p:txBody>
      </p:sp>
      <p:sp>
        <p:nvSpPr>
          <p:cNvPr id="14" name="TextBox 40">
            <a:extLst>
              <a:ext uri="{FF2B5EF4-FFF2-40B4-BE49-F238E27FC236}">
                <a16:creationId xmlns:a16="http://schemas.microsoft.com/office/drawing/2014/main" id="{060BDF45-A91A-4074-9C6B-A546C33F76B8}"/>
              </a:ext>
            </a:extLst>
          </p:cNvPr>
          <p:cNvSpPr txBox="1"/>
          <p:nvPr/>
        </p:nvSpPr>
        <p:spPr>
          <a:xfrm>
            <a:off x="30662" y="3970673"/>
            <a:ext cx="2599316" cy="246221"/>
          </a:xfrm>
          <a:prstGeom prst="rect">
            <a:avLst/>
          </a:prstGeom>
          <a:noFill/>
        </p:spPr>
        <p:txBody>
          <a:bodyPr wrap="square" lIns="0" rIns="0" rtlCol="0" anchor="b">
            <a:spAutoFit/>
          </a:bodyPr>
          <a:lstStyle/>
          <a:p>
            <a:pPr algn="r"/>
            <a:r>
              <a:rPr lang="en-US" sz="1000" b="1" noProof="1">
                <a:solidFill>
                  <a:srgbClr val="FFE161"/>
                </a:solidFill>
                <a:latin typeface="Helvetica" panose="020B0604020202020204" pitchFamily="34" charset="0"/>
                <a:cs typeface="Helvetica" panose="020B0604020202020204" pitchFamily="34" charset="0"/>
              </a:rPr>
              <a:t>Seguimiento y evaluación institucional </a:t>
            </a:r>
          </a:p>
        </p:txBody>
      </p:sp>
      <p:sp>
        <p:nvSpPr>
          <p:cNvPr id="17" name="TextBox 43">
            <a:extLst>
              <a:ext uri="{FF2B5EF4-FFF2-40B4-BE49-F238E27FC236}">
                <a16:creationId xmlns:a16="http://schemas.microsoft.com/office/drawing/2014/main" id="{820C1FDB-B1F9-4805-8176-1E9D0367293A}"/>
              </a:ext>
            </a:extLst>
          </p:cNvPr>
          <p:cNvSpPr txBox="1"/>
          <p:nvPr/>
        </p:nvSpPr>
        <p:spPr>
          <a:xfrm>
            <a:off x="3006661" y="676347"/>
            <a:ext cx="3129716" cy="246221"/>
          </a:xfrm>
          <a:prstGeom prst="rect">
            <a:avLst/>
          </a:prstGeom>
          <a:noFill/>
        </p:spPr>
        <p:txBody>
          <a:bodyPr wrap="square" lIns="0" rIns="0" rtlCol="0" anchor="b">
            <a:spAutoFit/>
          </a:bodyPr>
          <a:lstStyle/>
          <a:p>
            <a:pPr algn="ctr"/>
            <a:r>
              <a:rPr lang="es-MX" sz="1000" b="1" noProof="1">
                <a:solidFill>
                  <a:srgbClr val="FCCD03"/>
                </a:solidFill>
                <a:latin typeface="Helvetica" panose="020B0604020202020204" pitchFamily="34" charset="0"/>
                <a:cs typeface="Helvetica" panose="020B0604020202020204" pitchFamily="34" charset="0"/>
              </a:rPr>
              <a:t>Gestión presupuestal y eficiencia del gasto público</a:t>
            </a:r>
          </a:p>
        </p:txBody>
      </p:sp>
      <p:sp>
        <p:nvSpPr>
          <p:cNvPr id="20" name="TextBox 104">
            <a:extLst>
              <a:ext uri="{FF2B5EF4-FFF2-40B4-BE49-F238E27FC236}">
                <a16:creationId xmlns:a16="http://schemas.microsoft.com/office/drawing/2014/main" id="{CB5F88E0-9EBD-4593-9C07-22A99AEF864A}"/>
              </a:ext>
            </a:extLst>
          </p:cNvPr>
          <p:cNvSpPr txBox="1"/>
          <p:nvPr/>
        </p:nvSpPr>
        <p:spPr>
          <a:xfrm>
            <a:off x="946150" y="2106167"/>
            <a:ext cx="1114446" cy="246221"/>
          </a:xfrm>
          <a:prstGeom prst="rect">
            <a:avLst/>
          </a:prstGeom>
          <a:noFill/>
        </p:spPr>
        <p:txBody>
          <a:bodyPr wrap="square" lIns="0" rIns="0" rtlCol="0" anchor="b">
            <a:spAutoFit/>
          </a:bodyPr>
          <a:lstStyle/>
          <a:p>
            <a:pPr algn="r"/>
            <a:r>
              <a:rPr lang="en-US" sz="1000" b="1" noProof="1">
                <a:solidFill>
                  <a:srgbClr val="F9B073"/>
                </a:solidFill>
                <a:latin typeface="Helvetica" panose="020B0604020202020204" pitchFamily="34" charset="0"/>
                <a:cs typeface="Helvetica" panose="020B0604020202020204" pitchFamily="34" charset="0"/>
              </a:rPr>
              <a:t>Defensa jurídica</a:t>
            </a:r>
          </a:p>
        </p:txBody>
      </p:sp>
      <p:sp>
        <p:nvSpPr>
          <p:cNvPr id="23" name="TextBox 112">
            <a:extLst>
              <a:ext uri="{FF2B5EF4-FFF2-40B4-BE49-F238E27FC236}">
                <a16:creationId xmlns:a16="http://schemas.microsoft.com/office/drawing/2014/main" id="{01B23458-F931-4D64-983E-BE473245BE48}"/>
              </a:ext>
            </a:extLst>
          </p:cNvPr>
          <p:cNvSpPr txBox="1"/>
          <p:nvPr/>
        </p:nvSpPr>
        <p:spPr>
          <a:xfrm>
            <a:off x="6066857" y="1344041"/>
            <a:ext cx="2740591" cy="246221"/>
          </a:xfrm>
          <a:prstGeom prst="rect">
            <a:avLst/>
          </a:prstGeom>
          <a:noFill/>
        </p:spPr>
        <p:txBody>
          <a:bodyPr wrap="square" lIns="0" rIns="0" rtlCol="0" anchor="b">
            <a:spAutoFit/>
          </a:bodyPr>
          <a:lstStyle/>
          <a:p>
            <a:r>
              <a:rPr lang="es-MX" sz="1000" b="1" noProof="1">
                <a:solidFill>
                  <a:srgbClr val="17375E"/>
                </a:solidFill>
                <a:latin typeface="Helvetica" panose="020B0604020202020204" pitchFamily="34" charset="0"/>
                <a:cs typeface="Helvetica" panose="020B0604020202020204" pitchFamily="34" charset="0"/>
              </a:rPr>
              <a:t>Gobierno Digital, antes Gobierno en Línea</a:t>
            </a:r>
          </a:p>
        </p:txBody>
      </p:sp>
      <p:sp>
        <p:nvSpPr>
          <p:cNvPr id="26" name="TextBox 59">
            <a:extLst>
              <a:ext uri="{FF2B5EF4-FFF2-40B4-BE49-F238E27FC236}">
                <a16:creationId xmlns:a16="http://schemas.microsoft.com/office/drawing/2014/main" id="{93715247-C252-4266-8045-8B9A42291F94}"/>
              </a:ext>
            </a:extLst>
          </p:cNvPr>
          <p:cNvSpPr txBox="1"/>
          <p:nvPr/>
        </p:nvSpPr>
        <p:spPr>
          <a:xfrm>
            <a:off x="1270000" y="1269924"/>
            <a:ext cx="1469582" cy="246221"/>
          </a:xfrm>
          <a:prstGeom prst="rect">
            <a:avLst/>
          </a:prstGeom>
          <a:noFill/>
        </p:spPr>
        <p:txBody>
          <a:bodyPr wrap="square" lIns="0" rIns="0" rtlCol="0" anchor="b">
            <a:spAutoFit/>
          </a:bodyPr>
          <a:lstStyle/>
          <a:p>
            <a:pPr algn="r"/>
            <a:r>
              <a:rPr lang="en-US" sz="1000" b="1" noProof="1">
                <a:solidFill>
                  <a:srgbClr val="7494BB"/>
                </a:solidFill>
                <a:latin typeface="Helvetica" panose="020B0604020202020204" pitchFamily="34" charset="0"/>
                <a:cs typeface="Helvetica" panose="020B0604020202020204" pitchFamily="34" charset="0"/>
              </a:rPr>
              <a:t>Gestión documental</a:t>
            </a:r>
          </a:p>
        </p:txBody>
      </p:sp>
      <p:sp>
        <p:nvSpPr>
          <p:cNvPr id="29" name="TextBox 145">
            <a:extLst>
              <a:ext uri="{FF2B5EF4-FFF2-40B4-BE49-F238E27FC236}">
                <a16:creationId xmlns:a16="http://schemas.microsoft.com/office/drawing/2014/main" id="{D053C5BF-A755-4BFC-8947-F47AFAD4D671}"/>
              </a:ext>
            </a:extLst>
          </p:cNvPr>
          <p:cNvSpPr txBox="1"/>
          <p:nvPr/>
        </p:nvSpPr>
        <p:spPr>
          <a:xfrm>
            <a:off x="3729109" y="4573931"/>
            <a:ext cx="1654861" cy="246221"/>
          </a:xfrm>
          <a:prstGeom prst="rect">
            <a:avLst/>
          </a:prstGeom>
          <a:noFill/>
        </p:spPr>
        <p:txBody>
          <a:bodyPr wrap="square" lIns="0" rIns="0" rtlCol="0" anchor="b">
            <a:spAutoFit/>
          </a:bodyPr>
          <a:lstStyle/>
          <a:p>
            <a:pPr algn="ctr"/>
            <a:r>
              <a:rPr lang="en-US" sz="1000" b="1" noProof="1">
                <a:solidFill>
                  <a:srgbClr val="F79646"/>
                </a:solidFill>
                <a:latin typeface="Helvetica" panose="020B0604020202020204" pitchFamily="34" charset="0"/>
                <a:cs typeface="Helvetica" panose="020B0604020202020204" pitchFamily="34" charset="0"/>
              </a:rPr>
              <a:t>Planeación institucional</a:t>
            </a:r>
          </a:p>
        </p:txBody>
      </p:sp>
      <p:sp>
        <p:nvSpPr>
          <p:cNvPr id="32" name="TextBox 118">
            <a:extLst>
              <a:ext uri="{FF2B5EF4-FFF2-40B4-BE49-F238E27FC236}">
                <a16:creationId xmlns:a16="http://schemas.microsoft.com/office/drawing/2014/main" id="{E837EC1D-A35A-4848-BD6C-32036254A350}"/>
              </a:ext>
            </a:extLst>
          </p:cNvPr>
          <p:cNvSpPr txBox="1"/>
          <p:nvPr/>
        </p:nvSpPr>
        <p:spPr>
          <a:xfrm>
            <a:off x="6288091" y="4006056"/>
            <a:ext cx="1183795" cy="261610"/>
          </a:xfrm>
          <a:prstGeom prst="rect">
            <a:avLst/>
          </a:prstGeom>
          <a:noFill/>
        </p:spPr>
        <p:txBody>
          <a:bodyPr wrap="square" lIns="0" rIns="0" rtlCol="0" anchor="b">
            <a:spAutoFit/>
          </a:bodyPr>
          <a:lstStyle/>
          <a:p>
            <a:r>
              <a:rPr lang="en-US" sz="1050" b="1" noProof="1">
                <a:solidFill>
                  <a:srgbClr val="245794"/>
                </a:solidFill>
                <a:latin typeface="Helvetica" panose="020B0604020202020204" pitchFamily="34" charset="0"/>
                <a:cs typeface="Helvetica" panose="020B0604020202020204" pitchFamily="34" charset="0"/>
              </a:rPr>
              <a:t>Mejora Normativa</a:t>
            </a:r>
          </a:p>
        </p:txBody>
      </p:sp>
      <p:sp>
        <p:nvSpPr>
          <p:cNvPr id="34" name="Freeform: Shape 121">
            <a:extLst>
              <a:ext uri="{FF2B5EF4-FFF2-40B4-BE49-F238E27FC236}">
                <a16:creationId xmlns:a16="http://schemas.microsoft.com/office/drawing/2014/main" id="{A3CA2152-EB0B-4326-91D2-BDA1851EB34D}"/>
              </a:ext>
            </a:extLst>
          </p:cNvPr>
          <p:cNvSpPr/>
          <p:nvPr/>
        </p:nvSpPr>
        <p:spPr>
          <a:xfrm>
            <a:off x="3499185" y="1752943"/>
            <a:ext cx="2145630" cy="2044649"/>
          </a:xfrm>
          <a:custGeom>
            <a:avLst/>
            <a:gdLst>
              <a:gd name="connsiteX0" fmla="*/ 946466 w 2922752"/>
              <a:gd name="connsiteY0" fmla="*/ 0 h 2609883"/>
              <a:gd name="connsiteX1" fmla="*/ 1789628 w 2922752"/>
              <a:gd name="connsiteY1" fmla="*/ 0 h 2609883"/>
              <a:gd name="connsiteX2" fmla="*/ 2475167 w 2922752"/>
              <a:gd name="connsiteY2" fmla="*/ 499177 h 2609883"/>
              <a:gd name="connsiteX3" fmla="*/ 2475763 w 2922752"/>
              <a:gd name="connsiteY3" fmla="*/ 500742 h 2609883"/>
              <a:gd name="connsiteX4" fmla="*/ 2738168 w 2922752"/>
              <a:gd name="connsiteY4" fmla="*/ 1306031 h 2609883"/>
              <a:gd name="connsiteX5" fmla="*/ 2922415 w 2922752"/>
              <a:gd name="connsiteY5" fmla="*/ 622141 h 2609883"/>
              <a:gd name="connsiteX6" fmla="*/ 2922752 w 2922752"/>
              <a:gd name="connsiteY6" fmla="*/ 622576 h 2609883"/>
              <a:gd name="connsiteX7" fmla="*/ 2738780 w 2922752"/>
              <a:gd name="connsiteY7" fmla="*/ 1305394 h 2609883"/>
              <a:gd name="connsiteX8" fmla="*/ 2477866 w 2922752"/>
              <a:gd name="connsiteY8" fmla="*/ 2109168 h 2609883"/>
              <a:gd name="connsiteX9" fmla="*/ 2474219 w 2922752"/>
              <a:gd name="connsiteY9" fmla="*/ 2112112 h 2609883"/>
              <a:gd name="connsiteX10" fmla="*/ 1786540 w 2922752"/>
              <a:gd name="connsiteY10" fmla="*/ 2609793 h 2609883"/>
              <a:gd name="connsiteX11" fmla="*/ 2418966 w 2922752"/>
              <a:gd name="connsiteY11" fmla="*/ 2578604 h 2609883"/>
              <a:gd name="connsiteX12" fmla="*/ 2418237 w 2922752"/>
              <a:gd name="connsiteY12" fmla="*/ 2578979 h 2609883"/>
              <a:gd name="connsiteX13" fmla="*/ 1791356 w 2922752"/>
              <a:gd name="connsiteY13" fmla="*/ 2609883 h 2609883"/>
              <a:gd name="connsiteX14" fmla="*/ 942272 w 2922752"/>
              <a:gd name="connsiteY14" fmla="*/ 2609883 h 2609883"/>
              <a:gd name="connsiteX15" fmla="*/ 942234 w 2922752"/>
              <a:gd name="connsiteY15" fmla="*/ 2609858 h 2609883"/>
              <a:gd name="connsiteX16" fmla="*/ 260856 w 2922752"/>
              <a:gd name="connsiteY16" fmla="*/ 2114629 h 2609883"/>
              <a:gd name="connsiteX17" fmla="*/ 259934 w 2922752"/>
              <a:gd name="connsiteY17" fmla="*/ 2112211 h 2609883"/>
              <a:gd name="connsiteX18" fmla="*/ 0 w 2922752"/>
              <a:gd name="connsiteY18" fmla="*/ 1311504 h 2609883"/>
              <a:gd name="connsiteX19" fmla="*/ 1596 w 2922752"/>
              <a:gd name="connsiteY19" fmla="*/ 1305631 h 2609883"/>
              <a:gd name="connsiteX20" fmla="*/ 263786 w 2922752"/>
              <a:gd name="connsiteY20" fmla="*/ 500915 h 2609883"/>
              <a:gd name="connsiteX21" fmla="*/ 264027 w 2922752"/>
              <a:gd name="connsiteY21" fmla="*/ 500721 h 2609883"/>
              <a:gd name="connsiteX22" fmla="*/ 948681 w 2922752"/>
              <a:gd name="connsiteY22" fmla="*/ 17 h 2609883"/>
              <a:gd name="connsiteX23" fmla="*/ 345316 w 2922752"/>
              <a:gd name="connsiteY23" fmla="*/ 29773 h 2609883"/>
              <a:gd name="connsiteX24" fmla="*/ 345599 w 2922752"/>
              <a:gd name="connsiteY24" fmla="*/ 29622 h 2609883"/>
              <a:gd name="connsiteX0" fmla="*/ 946466 w 2922415"/>
              <a:gd name="connsiteY0" fmla="*/ 0 h 2609883"/>
              <a:gd name="connsiteX1" fmla="*/ 1789628 w 2922415"/>
              <a:gd name="connsiteY1" fmla="*/ 0 h 2609883"/>
              <a:gd name="connsiteX2" fmla="*/ 2475167 w 2922415"/>
              <a:gd name="connsiteY2" fmla="*/ 499177 h 2609883"/>
              <a:gd name="connsiteX3" fmla="*/ 2475763 w 2922415"/>
              <a:gd name="connsiteY3" fmla="*/ 500742 h 2609883"/>
              <a:gd name="connsiteX4" fmla="*/ 2738168 w 2922415"/>
              <a:gd name="connsiteY4" fmla="*/ 1306031 h 2609883"/>
              <a:gd name="connsiteX5" fmla="*/ 2922415 w 2922415"/>
              <a:gd name="connsiteY5" fmla="*/ 622141 h 2609883"/>
              <a:gd name="connsiteX6" fmla="*/ 2738780 w 2922415"/>
              <a:gd name="connsiteY6" fmla="*/ 1305394 h 2609883"/>
              <a:gd name="connsiteX7" fmla="*/ 2477866 w 2922415"/>
              <a:gd name="connsiteY7" fmla="*/ 2109168 h 2609883"/>
              <a:gd name="connsiteX8" fmla="*/ 2474219 w 2922415"/>
              <a:gd name="connsiteY8" fmla="*/ 2112112 h 2609883"/>
              <a:gd name="connsiteX9" fmla="*/ 1786540 w 2922415"/>
              <a:gd name="connsiteY9" fmla="*/ 2609793 h 2609883"/>
              <a:gd name="connsiteX10" fmla="*/ 2418966 w 2922415"/>
              <a:gd name="connsiteY10" fmla="*/ 2578604 h 2609883"/>
              <a:gd name="connsiteX11" fmla="*/ 2418237 w 2922415"/>
              <a:gd name="connsiteY11" fmla="*/ 2578979 h 2609883"/>
              <a:gd name="connsiteX12" fmla="*/ 1791356 w 2922415"/>
              <a:gd name="connsiteY12" fmla="*/ 2609883 h 2609883"/>
              <a:gd name="connsiteX13" fmla="*/ 942272 w 2922415"/>
              <a:gd name="connsiteY13" fmla="*/ 2609883 h 2609883"/>
              <a:gd name="connsiteX14" fmla="*/ 942234 w 2922415"/>
              <a:gd name="connsiteY14" fmla="*/ 2609858 h 2609883"/>
              <a:gd name="connsiteX15" fmla="*/ 260856 w 2922415"/>
              <a:gd name="connsiteY15" fmla="*/ 2114629 h 2609883"/>
              <a:gd name="connsiteX16" fmla="*/ 259934 w 2922415"/>
              <a:gd name="connsiteY16" fmla="*/ 2112211 h 2609883"/>
              <a:gd name="connsiteX17" fmla="*/ 0 w 2922415"/>
              <a:gd name="connsiteY17" fmla="*/ 1311504 h 2609883"/>
              <a:gd name="connsiteX18" fmla="*/ 1596 w 2922415"/>
              <a:gd name="connsiteY18" fmla="*/ 1305631 h 2609883"/>
              <a:gd name="connsiteX19" fmla="*/ 263786 w 2922415"/>
              <a:gd name="connsiteY19" fmla="*/ 500915 h 2609883"/>
              <a:gd name="connsiteX20" fmla="*/ 264027 w 2922415"/>
              <a:gd name="connsiteY20" fmla="*/ 500721 h 2609883"/>
              <a:gd name="connsiteX21" fmla="*/ 948681 w 2922415"/>
              <a:gd name="connsiteY21" fmla="*/ 17 h 2609883"/>
              <a:gd name="connsiteX22" fmla="*/ 345316 w 2922415"/>
              <a:gd name="connsiteY22" fmla="*/ 29773 h 2609883"/>
              <a:gd name="connsiteX23" fmla="*/ 345599 w 2922415"/>
              <a:gd name="connsiteY23" fmla="*/ 29622 h 2609883"/>
              <a:gd name="connsiteX24" fmla="*/ 946466 w 2922415"/>
              <a:gd name="connsiteY24"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2418966 w 2738780"/>
              <a:gd name="connsiteY9" fmla="*/ 2578604 h 2609883"/>
              <a:gd name="connsiteX10" fmla="*/ 2418237 w 2738780"/>
              <a:gd name="connsiteY10" fmla="*/ 2578979 h 2609883"/>
              <a:gd name="connsiteX11" fmla="*/ 1791356 w 2738780"/>
              <a:gd name="connsiteY11" fmla="*/ 2609883 h 2609883"/>
              <a:gd name="connsiteX12" fmla="*/ 942272 w 2738780"/>
              <a:gd name="connsiteY12" fmla="*/ 2609883 h 2609883"/>
              <a:gd name="connsiteX13" fmla="*/ 942234 w 2738780"/>
              <a:gd name="connsiteY13" fmla="*/ 2609858 h 2609883"/>
              <a:gd name="connsiteX14" fmla="*/ 260856 w 2738780"/>
              <a:gd name="connsiteY14" fmla="*/ 2114629 h 2609883"/>
              <a:gd name="connsiteX15" fmla="*/ 259934 w 2738780"/>
              <a:gd name="connsiteY15" fmla="*/ 2112211 h 2609883"/>
              <a:gd name="connsiteX16" fmla="*/ 0 w 2738780"/>
              <a:gd name="connsiteY16" fmla="*/ 1311504 h 2609883"/>
              <a:gd name="connsiteX17" fmla="*/ 1596 w 2738780"/>
              <a:gd name="connsiteY17" fmla="*/ 1305631 h 2609883"/>
              <a:gd name="connsiteX18" fmla="*/ 263786 w 2738780"/>
              <a:gd name="connsiteY18" fmla="*/ 500915 h 2609883"/>
              <a:gd name="connsiteX19" fmla="*/ 264027 w 2738780"/>
              <a:gd name="connsiteY19" fmla="*/ 500721 h 2609883"/>
              <a:gd name="connsiteX20" fmla="*/ 948681 w 2738780"/>
              <a:gd name="connsiteY20" fmla="*/ 17 h 2609883"/>
              <a:gd name="connsiteX21" fmla="*/ 345316 w 2738780"/>
              <a:gd name="connsiteY21" fmla="*/ 29773 h 2609883"/>
              <a:gd name="connsiteX22" fmla="*/ 345599 w 2738780"/>
              <a:gd name="connsiteY22" fmla="*/ 29622 h 2609883"/>
              <a:gd name="connsiteX23" fmla="*/ 946466 w 2738780"/>
              <a:gd name="connsiteY23"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2418966 w 2738780"/>
              <a:gd name="connsiteY9" fmla="*/ 2578604 h 2609883"/>
              <a:gd name="connsiteX10" fmla="*/ 1791356 w 2738780"/>
              <a:gd name="connsiteY10" fmla="*/ 2609883 h 2609883"/>
              <a:gd name="connsiteX11" fmla="*/ 942272 w 2738780"/>
              <a:gd name="connsiteY11" fmla="*/ 2609883 h 2609883"/>
              <a:gd name="connsiteX12" fmla="*/ 942234 w 2738780"/>
              <a:gd name="connsiteY12" fmla="*/ 2609858 h 2609883"/>
              <a:gd name="connsiteX13" fmla="*/ 260856 w 2738780"/>
              <a:gd name="connsiteY13" fmla="*/ 2114629 h 2609883"/>
              <a:gd name="connsiteX14" fmla="*/ 259934 w 2738780"/>
              <a:gd name="connsiteY14" fmla="*/ 2112211 h 2609883"/>
              <a:gd name="connsiteX15" fmla="*/ 0 w 2738780"/>
              <a:gd name="connsiteY15" fmla="*/ 1311504 h 2609883"/>
              <a:gd name="connsiteX16" fmla="*/ 1596 w 2738780"/>
              <a:gd name="connsiteY16" fmla="*/ 1305631 h 2609883"/>
              <a:gd name="connsiteX17" fmla="*/ 263786 w 2738780"/>
              <a:gd name="connsiteY17" fmla="*/ 500915 h 2609883"/>
              <a:gd name="connsiteX18" fmla="*/ 264027 w 2738780"/>
              <a:gd name="connsiteY18" fmla="*/ 500721 h 2609883"/>
              <a:gd name="connsiteX19" fmla="*/ 948681 w 2738780"/>
              <a:gd name="connsiteY19" fmla="*/ 17 h 2609883"/>
              <a:gd name="connsiteX20" fmla="*/ 345316 w 2738780"/>
              <a:gd name="connsiteY20" fmla="*/ 29773 h 2609883"/>
              <a:gd name="connsiteX21" fmla="*/ 345599 w 2738780"/>
              <a:gd name="connsiteY21" fmla="*/ 29622 h 2609883"/>
              <a:gd name="connsiteX22" fmla="*/ 946466 w 2738780"/>
              <a:gd name="connsiteY22"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1791356 w 2738780"/>
              <a:gd name="connsiteY9" fmla="*/ 2609883 h 2609883"/>
              <a:gd name="connsiteX10" fmla="*/ 942272 w 2738780"/>
              <a:gd name="connsiteY10" fmla="*/ 2609883 h 2609883"/>
              <a:gd name="connsiteX11" fmla="*/ 942234 w 2738780"/>
              <a:gd name="connsiteY11" fmla="*/ 2609858 h 2609883"/>
              <a:gd name="connsiteX12" fmla="*/ 260856 w 2738780"/>
              <a:gd name="connsiteY12" fmla="*/ 2114629 h 2609883"/>
              <a:gd name="connsiteX13" fmla="*/ 259934 w 2738780"/>
              <a:gd name="connsiteY13" fmla="*/ 2112211 h 2609883"/>
              <a:gd name="connsiteX14" fmla="*/ 0 w 2738780"/>
              <a:gd name="connsiteY14" fmla="*/ 1311504 h 2609883"/>
              <a:gd name="connsiteX15" fmla="*/ 1596 w 2738780"/>
              <a:gd name="connsiteY15" fmla="*/ 1305631 h 2609883"/>
              <a:gd name="connsiteX16" fmla="*/ 263786 w 2738780"/>
              <a:gd name="connsiteY16" fmla="*/ 500915 h 2609883"/>
              <a:gd name="connsiteX17" fmla="*/ 264027 w 2738780"/>
              <a:gd name="connsiteY17" fmla="*/ 500721 h 2609883"/>
              <a:gd name="connsiteX18" fmla="*/ 948681 w 2738780"/>
              <a:gd name="connsiteY18" fmla="*/ 17 h 2609883"/>
              <a:gd name="connsiteX19" fmla="*/ 345316 w 2738780"/>
              <a:gd name="connsiteY19" fmla="*/ 29773 h 2609883"/>
              <a:gd name="connsiteX20" fmla="*/ 345599 w 2738780"/>
              <a:gd name="connsiteY20" fmla="*/ 29622 h 2609883"/>
              <a:gd name="connsiteX21" fmla="*/ 946466 w 2738780"/>
              <a:gd name="connsiteY21"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1791356 w 2738780"/>
              <a:gd name="connsiteY9" fmla="*/ 2609883 h 2609883"/>
              <a:gd name="connsiteX10" fmla="*/ 942272 w 2738780"/>
              <a:gd name="connsiteY10" fmla="*/ 2609883 h 2609883"/>
              <a:gd name="connsiteX11" fmla="*/ 942234 w 2738780"/>
              <a:gd name="connsiteY11" fmla="*/ 2609858 h 2609883"/>
              <a:gd name="connsiteX12" fmla="*/ 260856 w 2738780"/>
              <a:gd name="connsiteY12" fmla="*/ 2114629 h 2609883"/>
              <a:gd name="connsiteX13" fmla="*/ 259934 w 2738780"/>
              <a:gd name="connsiteY13" fmla="*/ 2112211 h 2609883"/>
              <a:gd name="connsiteX14" fmla="*/ 0 w 2738780"/>
              <a:gd name="connsiteY14" fmla="*/ 1311504 h 2609883"/>
              <a:gd name="connsiteX15" fmla="*/ 1596 w 2738780"/>
              <a:gd name="connsiteY15" fmla="*/ 1305631 h 2609883"/>
              <a:gd name="connsiteX16" fmla="*/ 263786 w 2738780"/>
              <a:gd name="connsiteY16" fmla="*/ 500915 h 2609883"/>
              <a:gd name="connsiteX17" fmla="*/ 264027 w 2738780"/>
              <a:gd name="connsiteY17" fmla="*/ 500721 h 2609883"/>
              <a:gd name="connsiteX18" fmla="*/ 948681 w 2738780"/>
              <a:gd name="connsiteY18" fmla="*/ 17 h 2609883"/>
              <a:gd name="connsiteX19" fmla="*/ 345316 w 2738780"/>
              <a:gd name="connsiteY19" fmla="*/ 29773 h 2609883"/>
              <a:gd name="connsiteX20" fmla="*/ 946466 w 2738780"/>
              <a:gd name="connsiteY20"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1791356 w 2738780"/>
              <a:gd name="connsiteY9" fmla="*/ 2609883 h 2609883"/>
              <a:gd name="connsiteX10" fmla="*/ 942272 w 2738780"/>
              <a:gd name="connsiteY10" fmla="*/ 2609883 h 2609883"/>
              <a:gd name="connsiteX11" fmla="*/ 942234 w 2738780"/>
              <a:gd name="connsiteY11" fmla="*/ 2609858 h 2609883"/>
              <a:gd name="connsiteX12" fmla="*/ 260856 w 2738780"/>
              <a:gd name="connsiteY12" fmla="*/ 2114629 h 2609883"/>
              <a:gd name="connsiteX13" fmla="*/ 259934 w 2738780"/>
              <a:gd name="connsiteY13" fmla="*/ 2112211 h 2609883"/>
              <a:gd name="connsiteX14" fmla="*/ 0 w 2738780"/>
              <a:gd name="connsiteY14" fmla="*/ 1311504 h 2609883"/>
              <a:gd name="connsiteX15" fmla="*/ 1596 w 2738780"/>
              <a:gd name="connsiteY15" fmla="*/ 1305631 h 2609883"/>
              <a:gd name="connsiteX16" fmla="*/ 263786 w 2738780"/>
              <a:gd name="connsiteY16" fmla="*/ 500915 h 2609883"/>
              <a:gd name="connsiteX17" fmla="*/ 264027 w 2738780"/>
              <a:gd name="connsiteY17" fmla="*/ 500721 h 2609883"/>
              <a:gd name="connsiteX18" fmla="*/ 948681 w 2738780"/>
              <a:gd name="connsiteY18" fmla="*/ 17 h 2609883"/>
              <a:gd name="connsiteX19" fmla="*/ 946466 w 2738780"/>
              <a:gd name="connsiteY19" fmla="*/ 0 h 26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780" h="2609883">
                <a:moveTo>
                  <a:pt x="946466" y="0"/>
                </a:moveTo>
                <a:lnTo>
                  <a:pt x="1789628" y="0"/>
                </a:lnTo>
                <a:lnTo>
                  <a:pt x="2475167" y="499177"/>
                </a:lnTo>
                <a:lnTo>
                  <a:pt x="2475763" y="500742"/>
                </a:lnTo>
                <a:lnTo>
                  <a:pt x="2738168" y="1306031"/>
                </a:lnTo>
                <a:lnTo>
                  <a:pt x="2738780" y="1305394"/>
                </a:lnTo>
                <a:lnTo>
                  <a:pt x="2477866" y="2109168"/>
                </a:lnTo>
                <a:lnTo>
                  <a:pt x="2474219" y="2112112"/>
                </a:lnTo>
                <a:lnTo>
                  <a:pt x="1786540" y="2609793"/>
                </a:lnTo>
                <a:lnTo>
                  <a:pt x="1791356" y="2609883"/>
                </a:lnTo>
                <a:lnTo>
                  <a:pt x="942272" y="2609883"/>
                </a:lnTo>
                <a:cubicBezTo>
                  <a:pt x="942259" y="2609875"/>
                  <a:pt x="942247" y="2609866"/>
                  <a:pt x="942234" y="2609858"/>
                </a:cubicBezTo>
                <a:lnTo>
                  <a:pt x="260856" y="2114629"/>
                </a:lnTo>
                <a:lnTo>
                  <a:pt x="259934" y="2112211"/>
                </a:lnTo>
                <a:lnTo>
                  <a:pt x="0" y="1311504"/>
                </a:lnTo>
                <a:lnTo>
                  <a:pt x="1596" y="1305631"/>
                </a:lnTo>
                <a:lnTo>
                  <a:pt x="263786" y="500915"/>
                </a:lnTo>
                <a:lnTo>
                  <a:pt x="264027" y="500721"/>
                </a:lnTo>
                <a:lnTo>
                  <a:pt x="948681" y="17"/>
                </a:lnTo>
                <a:lnTo>
                  <a:pt x="94646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5" name="Freeform: Shape 122">
            <a:extLst>
              <a:ext uri="{FF2B5EF4-FFF2-40B4-BE49-F238E27FC236}">
                <a16:creationId xmlns:a16="http://schemas.microsoft.com/office/drawing/2014/main" id="{64C5A198-FF84-4CF7-9071-FE11EDC3657B}"/>
              </a:ext>
            </a:extLst>
          </p:cNvPr>
          <p:cNvSpPr/>
          <p:nvPr/>
        </p:nvSpPr>
        <p:spPr>
          <a:xfrm>
            <a:off x="4149655" y="2382078"/>
            <a:ext cx="825218" cy="786380"/>
          </a:xfrm>
          <a:custGeom>
            <a:avLst/>
            <a:gdLst>
              <a:gd name="connsiteX0" fmla="*/ 946466 w 2922752"/>
              <a:gd name="connsiteY0" fmla="*/ 0 h 2609883"/>
              <a:gd name="connsiteX1" fmla="*/ 1789628 w 2922752"/>
              <a:gd name="connsiteY1" fmla="*/ 0 h 2609883"/>
              <a:gd name="connsiteX2" fmla="*/ 2475167 w 2922752"/>
              <a:gd name="connsiteY2" fmla="*/ 499177 h 2609883"/>
              <a:gd name="connsiteX3" fmla="*/ 2475763 w 2922752"/>
              <a:gd name="connsiteY3" fmla="*/ 500742 h 2609883"/>
              <a:gd name="connsiteX4" fmla="*/ 2738168 w 2922752"/>
              <a:gd name="connsiteY4" fmla="*/ 1306031 h 2609883"/>
              <a:gd name="connsiteX5" fmla="*/ 2922415 w 2922752"/>
              <a:gd name="connsiteY5" fmla="*/ 622141 h 2609883"/>
              <a:gd name="connsiteX6" fmla="*/ 2922752 w 2922752"/>
              <a:gd name="connsiteY6" fmla="*/ 622576 h 2609883"/>
              <a:gd name="connsiteX7" fmla="*/ 2738780 w 2922752"/>
              <a:gd name="connsiteY7" fmla="*/ 1305394 h 2609883"/>
              <a:gd name="connsiteX8" fmla="*/ 2477866 w 2922752"/>
              <a:gd name="connsiteY8" fmla="*/ 2109168 h 2609883"/>
              <a:gd name="connsiteX9" fmla="*/ 2474219 w 2922752"/>
              <a:gd name="connsiteY9" fmla="*/ 2112112 h 2609883"/>
              <a:gd name="connsiteX10" fmla="*/ 1786540 w 2922752"/>
              <a:gd name="connsiteY10" fmla="*/ 2609793 h 2609883"/>
              <a:gd name="connsiteX11" fmla="*/ 2418966 w 2922752"/>
              <a:gd name="connsiteY11" fmla="*/ 2578604 h 2609883"/>
              <a:gd name="connsiteX12" fmla="*/ 2418237 w 2922752"/>
              <a:gd name="connsiteY12" fmla="*/ 2578979 h 2609883"/>
              <a:gd name="connsiteX13" fmla="*/ 1791356 w 2922752"/>
              <a:gd name="connsiteY13" fmla="*/ 2609883 h 2609883"/>
              <a:gd name="connsiteX14" fmla="*/ 942272 w 2922752"/>
              <a:gd name="connsiteY14" fmla="*/ 2609883 h 2609883"/>
              <a:gd name="connsiteX15" fmla="*/ 942234 w 2922752"/>
              <a:gd name="connsiteY15" fmla="*/ 2609858 h 2609883"/>
              <a:gd name="connsiteX16" fmla="*/ 260856 w 2922752"/>
              <a:gd name="connsiteY16" fmla="*/ 2114629 h 2609883"/>
              <a:gd name="connsiteX17" fmla="*/ 259934 w 2922752"/>
              <a:gd name="connsiteY17" fmla="*/ 2112211 h 2609883"/>
              <a:gd name="connsiteX18" fmla="*/ 0 w 2922752"/>
              <a:gd name="connsiteY18" fmla="*/ 1311504 h 2609883"/>
              <a:gd name="connsiteX19" fmla="*/ 1596 w 2922752"/>
              <a:gd name="connsiteY19" fmla="*/ 1305631 h 2609883"/>
              <a:gd name="connsiteX20" fmla="*/ 263786 w 2922752"/>
              <a:gd name="connsiteY20" fmla="*/ 500915 h 2609883"/>
              <a:gd name="connsiteX21" fmla="*/ 264027 w 2922752"/>
              <a:gd name="connsiteY21" fmla="*/ 500721 h 2609883"/>
              <a:gd name="connsiteX22" fmla="*/ 948681 w 2922752"/>
              <a:gd name="connsiteY22" fmla="*/ 17 h 2609883"/>
              <a:gd name="connsiteX23" fmla="*/ 345316 w 2922752"/>
              <a:gd name="connsiteY23" fmla="*/ 29773 h 2609883"/>
              <a:gd name="connsiteX24" fmla="*/ 345599 w 2922752"/>
              <a:gd name="connsiteY24" fmla="*/ 29622 h 2609883"/>
              <a:gd name="connsiteX0" fmla="*/ 946466 w 2922415"/>
              <a:gd name="connsiteY0" fmla="*/ 0 h 2609883"/>
              <a:gd name="connsiteX1" fmla="*/ 1789628 w 2922415"/>
              <a:gd name="connsiteY1" fmla="*/ 0 h 2609883"/>
              <a:gd name="connsiteX2" fmla="*/ 2475167 w 2922415"/>
              <a:gd name="connsiteY2" fmla="*/ 499177 h 2609883"/>
              <a:gd name="connsiteX3" fmla="*/ 2475763 w 2922415"/>
              <a:gd name="connsiteY3" fmla="*/ 500742 h 2609883"/>
              <a:gd name="connsiteX4" fmla="*/ 2738168 w 2922415"/>
              <a:gd name="connsiteY4" fmla="*/ 1306031 h 2609883"/>
              <a:gd name="connsiteX5" fmla="*/ 2922415 w 2922415"/>
              <a:gd name="connsiteY5" fmla="*/ 622141 h 2609883"/>
              <a:gd name="connsiteX6" fmla="*/ 2738780 w 2922415"/>
              <a:gd name="connsiteY6" fmla="*/ 1305394 h 2609883"/>
              <a:gd name="connsiteX7" fmla="*/ 2477866 w 2922415"/>
              <a:gd name="connsiteY7" fmla="*/ 2109168 h 2609883"/>
              <a:gd name="connsiteX8" fmla="*/ 2474219 w 2922415"/>
              <a:gd name="connsiteY8" fmla="*/ 2112112 h 2609883"/>
              <a:gd name="connsiteX9" fmla="*/ 1786540 w 2922415"/>
              <a:gd name="connsiteY9" fmla="*/ 2609793 h 2609883"/>
              <a:gd name="connsiteX10" fmla="*/ 2418966 w 2922415"/>
              <a:gd name="connsiteY10" fmla="*/ 2578604 h 2609883"/>
              <a:gd name="connsiteX11" fmla="*/ 2418237 w 2922415"/>
              <a:gd name="connsiteY11" fmla="*/ 2578979 h 2609883"/>
              <a:gd name="connsiteX12" fmla="*/ 1791356 w 2922415"/>
              <a:gd name="connsiteY12" fmla="*/ 2609883 h 2609883"/>
              <a:gd name="connsiteX13" fmla="*/ 942272 w 2922415"/>
              <a:gd name="connsiteY13" fmla="*/ 2609883 h 2609883"/>
              <a:gd name="connsiteX14" fmla="*/ 942234 w 2922415"/>
              <a:gd name="connsiteY14" fmla="*/ 2609858 h 2609883"/>
              <a:gd name="connsiteX15" fmla="*/ 260856 w 2922415"/>
              <a:gd name="connsiteY15" fmla="*/ 2114629 h 2609883"/>
              <a:gd name="connsiteX16" fmla="*/ 259934 w 2922415"/>
              <a:gd name="connsiteY16" fmla="*/ 2112211 h 2609883"/>
              <a:gd name="connsiteX17" fmla="*/ 0 w 2922415"/>
              <a:gd name="connsiteY17" fmla="*/ 1311504 h 2609883"/>
              <a:gd name="connsiteX18" fmla="*/ 1596 w 2922415"/>
              <a:gd name="connsiteY18" fmla="*/ 1305631 h 2609883"/>
              <a:gd name="connsiteX19" fmla="*/ 263786 w 2922415"/>
              <a:gd name="connsiteY19" fmla="*/ 500915 h 2609883"/>
              <a:gd name="connsiteX20" fmla="*/ 264027 w 2922415"/>
              <a:gd name="connsiteY20" fmla="*/ 500721 h 2609883"/>
              <a:gd name="connsiteX21" fmla="*/ 948681 w 2922415"/>
              <a:gd name="connsiteY21" fmla="*/ 17 h 2609883"/>
              <a:gd name="connsiteX22" fmla="*/ 345316 w 2922415"/>
              <a:gd name="connsiteY22" fmla="*/ 29773 h 2609883"/>
              <a:gd name="connsiteX23" fmla="*/ 345599 w 2922415"/>
              <a:gd name="connsiteY23" fmla="*/ 29622 h 2609883"/>
              <a:gd name="connsiteX24" fmla="*/ 946466 w 2922415"/>
              <a:gd name="connsiteY24"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2418966 w 2738780"/>
              <a:gd name="connsiteY9" fmla="*/ 2578604 h 2609883"/>
              <a:gd name="connsiteX10" fmla="*/ 2418237 w 2738780"/>
              <a:gd name="connsiteY10" fmla="*/ 2578979 h 2609883"/>
              <a:gd name="connsiteX11" fmla="*/ 1791356 w 2738780"/>
              <a:gd name="connsiteY11" fmla="*/ 2609883 h 2609883"/>
              <a:gd name="connsiteX12" fmla="*/ 942272 w 2738780"/>
              <a:gd name="connsiteY12" fmla="*/ 2609883 h 2609883"/>
              <a:gd name="connsiteX13" fmla="*/ 942234 w 2738780"/>
              <a:gd name="connsiteY13" fmla="*/ 2609858 h 2609883"/>
              <a:gd name="connsiteX14" fmla="*/ 260856 w 2738780"/>
              <a:gd name="connsiteY14" fmla="*/ 2114629 h 2609883"/>
              <a:gd name="connsiteX15" fmla="*/ 259934 w 2738780"/>
              <a:gd name="connsiteY15" fmla="*/ 2112211 h 2609883"/>
              <a:gd name="connsiteX16" fmla="*/ 0 w 2738780"/>
              <a:gd name="connsiteY16" fmla="*/ 1311504 h 2609883"/>
              <a:gd name="connsiteX17" fmla="*/ 1596 w 2738780"/>
              <a:gd name="connsiteY17" fmla="*/ 1305631 h 2609883"/>
              <a:gd name="connsiteX18" fmla="*/ 263786 w 2738780"/>
              <a:gd name="connsiteY18" fmla="*/ 500915 h 2609883"/>
              <a:gd name="connsiteX19" fmla="*/ 264027 w 2738780"/>
              <a:gd name="connsiteY19" fmla="*/ 500721 h 2609883"/>
              <a:gd name="connsiteX20" fmla="*/ 948681 w 2738780"/>
              <a:gd name="connsiteY20" fmla="*/ 17 h 2609883"/>
              <a:gd name="connsiteX21" fmla="*/ 345316 w 2738780"/>
              <a:gd name="connsiteY21" fmla="*/ 29773 h 2609883"/>
              <a:gd name="connsiteX22" fmla="*/ 345599 w 2738780"/>
              <a:gd name="connsiteY22" fmla="*/ 29622 h 2609883"/>
              <a:gd name="connsiteX23" fmla="*/ 946466 w 2738780"/>
              <a:gd name="connsiteY23"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2418966 w 2738780"/>
              <a:gd name="connsiteY9" fmla="*/ 2578604 h 2609883"/>
              <a:gd name="connsiteX10" fmla="*/ 1791356 w 2738780"/>
              <a:gd name="connsiteY10" fmla="*/ 2609883 h 2609883"/>
              <a:gd name="connsiteX11" fmla="*/ 942272 w 2738780"/>
              <a:gd name="connsiteY11" fmla="*/ 2609883 h 2609883"/>
              <a:gd name="connsiteX12" fmla="*/ 942234 w 2738780"/>
              <a:gd name="connsiteY12" fmla="*/ 2609858 h 2609883"/>
              <a:gd name="connsiteX13" fmla="*/ 260856 w 2738780"/>
              <a:gd name="connsiteY13" fmla="*/ 2114629 h 2609883"/>
              <a:gd name="connsiteX14" fmla="*/ 259934 w 2738780"/>
              <a:gd name="connsiteY14" fmla="*/ 2112211 h 2609883"/>
              <a:gd name="connsiteX15" fmla="*/ 0 w 2738780"/>
              <a:gd name="connsiteY15" fmla="*/ 1311504 h 2609883"/>
              <a:gd name="connsiteX16" fmla="*/ 1596 w 2738780"/>
              <a:gd name="connsiteY16" fmla="*/ 1305631 h 2609883"/>
              <a:gd name="connsiteX17" fmla="*/ 263786 w 2738780"/>
              <a:gd name="connsiteY17" fmla="*/ 500915 h 2609883"/>
              <a:gd name="connsiteX18" fmla="*/ 264027 w 2738780"/>
              <a:gd name="connsiteY18" fmla="*/ 500721 h 2609883"/>
              <a:gd name="connsiteX19" fmla="*/ 948681 w 2738780"/>
              <a:gd name="connsiteY19" fmla="*/ 17 h 2609883"/>
              <a:gd name="connsiteX20" fmla="*/ 345316 w 2738780"/>
              <a:gd name="connsiteY20" fmla="*/ 29773 h 2609883"/>
              <a:gd name="connsiteX21" fmla="*/ 345599 w 2738780"/>
              <a:gd name="connsiteY21" fmla="*/ 29622 h 2609883"/>
              <a:gd name="connsiteX22" fmla="*/ 946466 w 2738780"/>
              <a:gd name="connsiteY22"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1791356 w 2738780"/>
              <a:gd name="connsiteY9" fmla="*/ 2609883 h 2609883"/>
              <a:gd name="connsiteX10" fmla="*/ 942272 w 2738780"/>
              <a:gd name="connsiteY10" fmla="*/ 2609883 h 2609883"/>
              <a:gd name="connsiteX11" fmla="*/ 942234 w 2738780"/>
              <a:gd name="connsiteY11" fmla="*/ 2609858 h 2609883"/>
              <a:gd name="connsiteX12" fmla="*/ 260856 w 2738780"/>
              <a:gd name="connsiteY12" fmla="*/ 2114629 h 2609883"/>
              <a:gd name="connsiteX13" fmla="*/ 259934 w 2738780"/>
              <a:gd name="connsiteY13" fmla="*/ 2112211 h 2609883"/>
              <a:gd name="connsiteX14" fmla="*/ 0 w 2738780"/>
              <a:gd name="connsiteY14" fmla="*/ 1311504 h 2609883"/>
              <a:gd name="connsiteX15" fmla="*/ 1596 w 2738780"/>
              <a:gd name="connsiteY15" fmla="*/ 1305631 h 2609883"/>
              <a:gd name="connsiteX16" fmla="*/ 263786 w 2738780"/>
              <a:gd name="connsiteY16" fmla="*/ 500915 h 2609883"/>
              <a:gd name="connsiteX17" fmla="*/ 264027 w 2738780"/>
              <a:gd name="connsiteY17" fmla="*/ 500721 h 2609883"/>
              <a:gd name="connsiteX18" fmla="*/ 948681 w 2738780"/>
              <a:gd name="connsiteY18" fmla="*/ 17 h 2609883"/>
              <a:gd name="connsiteX19" fmla="*/ 345316 w 2738780"/>
              <a:gd name="connsiteY19" fmla="*/ 29773 h 2609883"/>
              <a:gd name="connsiteX20" fmla="*/ 345599 w 2738780"/>
              <a:gd name="connsiteY20" fmla="*/ 29622 h 2609883"/>
              <a:gd name="connsiteX21" fmla="*/ 946466 w 2738780"/>
              <a:gd name="connsiteY21"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1791356 w 2738780"/>
              <a:gd name="connsiteY9" fmla="*/ 2609883 h 2609883"/>
              <a:gd name="connsiteX10" fmla="*/ 942272 w 2738780"/>
              <a:gd name="connsiteY10" fmla="*/ 2609883 h 2609883"/>
              <a:gd name="connsiteX11" fmla="*/ 942234 w 2738780"/>
              <a:gd name="connsiteY11" fmla="*/ 2609858 h 2609883"/>
              <a:gd name="connsiteX12" fmla="*/ 260856 w 2738780"/>
              <a:gd name="connsiteY12" fmla="*/ 2114629 h 2609883"/>
              <a:gd name="connsiteX13" fmla="*/ 259934 w 2738780"/>
              <a:gd name="connsiteY13" fmla="*/ 2112211 h 2609883"/>
              <a:gd name="connsiteX14" fmla="*/ 0 w 2738780"/>
              <a:gd name="connsiteY14" fmla="*/ 1311504 h 2609883"/>
              <a:gd name="connsiteX15" fmla="*/ 1596 w 2738780"/>
              <a:gd name="connsiteY15" fmla="*/ 1305631 h 2609883"/>
              <a:gd name="connsiteX16" fmla="*/ 263786 w 2738780"/>
              <a:gd name="connsiteY16" fmla="*/ 500915 h 2609883"/>
              <a:gd name="connsiteX17" fmla="*/ 264027 w 2738780"/>
              <a:gd name="connsiteY17" fmla="*/ 500721 h 2609883"/>
              <a:gd name="connsiteX18" fmla="*/ 948681 w 2738780"/>
              <a:gd name="connsiteY18" fmla="*/ 17 h 2609883"/>
              <a:gd name="connsiteX19" fmla="*/ 345316 w 2738780"/>
              <a:gd name="connsiteY19" fmla="*/ 29773 h 2609883"/>
              <a:gd name="connsiteX20" fmla="*/ 946466 w 2738780"/>
              <a:gd name="connsiteY20" fmla="*/ 0 h 2609883"/>
              <a:gd name="connsiteX0" fmla="*/ 946466 w 2738780"/>
              <a:gd name="connsiteY0" fmla="*/ 0 h 2609883"/>
              <a:gd name="connsiteX1" fmla="*/ 1789628 w 2738780"/>
              <a:gd name="connsiteY1" fmla="*/ 0 h 2609883"/>
              <a:gd name="connsiteX2" fmla="*/ 2475167 w 2738780"/>
              <a:gd name="connsiteY2" fmla="*/ 499177 h 2609883"/>
              <a:gd name="connsiteX3" fmla="*/ 2475763 w 2738780"/>
              <a:gd name="connsiteY3" fmla="*/ 500742 h 2609883"/>
              <a:gd name="connsiteX4" fmla="*/ 2738168 w 2738780"/>
              <a:gd name="connsiteY4" fmla="*/ 1306031 h 2609883"/>
              <a:gd name="connsiteX5" fmla="*/ 2738780 w 2738780"/>
              <a:gd name="connsiteY5" fmla="*/ 1305394 h 2609883"/>
              <a:gd name="connsiteX6" fmla="*/ 2477866 w 2738780"/>
              <a:gd name="connsiteY6" fmla="*/ 2109168 h 2609883"/>
              <a:gd name="connsiteX7" fmla="*/ 2474219 w 2738780"/>
              <a:gd name="connsiteY7" fmla="*/ 2112112 h 2609883"/>
              <a:gd name="connsiteX8" fmla="*/ 1786540 w 2738780"/>
              <a:gd name="connsiteY8" fmla="*/ 2609793 h 2609883"/>
              <a:gd name="connsiteX9" fmla="*/ 1791356 w 2738780"/>
              <a:gd name="connsiteY9" fmla="*/ 2609883 h 2609883"/>
              <a:gd name="connsiteX10" fmla="*/ 942272 w 2738780"/>
              <a:gd name="connsiteY10" fmla="*/ 2609883 h 2609883"/>
              <a:gd name="connsiteX11" fmla="*/ 942234 w 2738780"/>
              <a:gd name="connsiteY11" fmla="*/ 2609858 h 2609883"/>
              <a:gd name="connsiteX12" fmla="*/ 260856 w 2738780"/>
              <a:gd name="connsiteY12" fmla="*/ 2114629 h 2609883"/>
              <a:gd name="connsiteX13" fmla="*/ 259934 w 2738780"/>
              <a:gd name="connsiteY13" fmla="*/ 2112211 h 2609883"/>
              <a:gd name="connsiteX14" fmla="*/ 0 w 2738780"/>
              <a:gd name="connsiteY14" fmla="*/ 1311504 h 2609883"/>
              <a:gd name="connsiteX15" fmla="*/ 1596 w 2738780"/>
              <a:gd name="connsiteY15" fmla="*/ 1305631 h 2609883"/>
              <a:gd name="connsiteX16" fmla="*/ 263786 w 2738780"/>
              <a:gd name="connsiteY16" fmla="*/ 500915 h 2609883"/>
              <a:gd name="connsiteX17" fmla="*/ 264027 w 2738780"/>
              <a:gd name="connsiteY17" fmla="*/ 500721 h 2609883"/>
              <a:gd name="connsiteX18" fmla="*/ 948681 w 2738780"/>
              <a:gd name="connsiteY18" fmla="*/ 17 h 2609883"/>
              <a:gd name="connsiteX19" fmla="*/ 946466 w 2738780"/>
              <a:gd name="connsiteY19" fmla="*/ 0 h 26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780" h="2609883">
                <a:moveTo>
                  <a:pt x="946466" y="0"/>
                </a:moveTo>
                <a:lnTo>
                  <a:pt x="1789628" y="0"/>
                </a:lnTo>
                <a:lnTo>
                  <a:pt x="2475167" y="499177"/>
                </a:lnTo>
                <a:lnTo>
                  <a:pt x="2475763" y="500742"/>
                </a:lnTo>
                <a:lnTo>
                  <a:pt x="2738168" y="1306031"/>
                </a:lnTo>
                <a:lnTo>
                  <a:pt x="2738780" y="1305394"/>
                </a:lnTo>
                <a:lnTo>
                  <a:pt x="2477866" y="2109168"/>
                </a:lnTo>
                <a:lnTo>
                  <a:pt x="2474219" y="2112112"/>
                </a:lnTo>
                <a:lnTo>
                  <a:pt x="1786540" y="2609793"/>
                </a:lnTo>
                <a:lnTo>
                  <a:pt x="1791356" y="2609883"/>
                </a:lnTo>
                <a:lnTo>
                  <a:pt x="942272" y="2609883"/>
                </a:lnTo>
                <a:cubicBezTo>
                  <a:pt x="942259" y="2609875"/>
                  <a:pt x="942247" y="2609866"/>
                  <a:pt x="942234" y="2609858"/>
                </a:cubicBezTo>
                <a:lnTo>
                  <a:pt x="260856" y="2114629"/>
                </a:lnTo>
                <a:lnTo>
                  <a:pt x="259934" y="2112211"/>
                </a:lnTo>
                <a:lnTo>
                  <a:pt x="0" y="1311504"/>
                </a:lnTo>
                <a:lnTo>
                  <a:pt x="1596" y="1305631"/>
                </a:lnTo>
                <a:lnTo>
                  <a:pt x="263786" y="500915"/>
                </a:lnTo>
                <a:lnTo>
                  <a:pt x="264027" y="500721"/>
                </a:lnTo>
                <a:lnTo>
                  <a:pt x="948681" y="17"/>
                </a:lnTo>
                <a:lnTo>
                  <a:pt x="946466" y="0"/>
                </a:lnTo>
                <a:close/>
              </a:path>
            </a:pathLst>
          </a:cu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cxnSp>
        <p:nvCxnSpPr>
          <p:cNvPr id="36" name="Straight Connector 123">
            <a:extLst>
              <a:ext uri="{FF2B5EF4-FFF2-40B4-BE49-F238E27FC236}">
                <a16:creationId xmlns:a16="http://schemas.microsoft.com/office/drawing/2014/main" id="{82E1BA62-618C-4231-B079-D3C19799CADB}"/>
              </a:ext>
            </a:extLst>
          </p:cNvPr>
          <p:cNvCxnSpPr>
            <a:cxnSpLocks/>
            <a:stCxn id="34" idx="16"/>
            <a:endCxn id="35" idx="16"/>
          </p:cNvCxnSpPr>
          <p:nvPr/>
        </p:nvCxnSpPr>
        <p:spPr>
          <a:xfrm>
            <a:off x="3705841" y="2145373"/>
            <a:ext cx="523295" cy="38763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37" name="Straight Connector 124">
            <a:extLst>
              <a:ext uri="{FF2B5EF4-FFF2-40B4-BE49-F238E27FC236}">
                <a16:creationId xmlns:a16="http://schemas.microsoft.com/office/drawing/2014/main" id="{F336C732-1C95-441E-835A-BB700D667506}"/>
              </a:ext>
            </a:extLst>
          </p:cNvPr>
          <p:cNvCxnSpPr>
            <a:cxnSpLocks/>
            <a:stCxn id="34" idx="0"/>
            <a:endCxn id="35" idx="18"/>
          </p:cNvCxnSpPr>
          <p:nvPr/>
        </p:nvCxnSpPr>
        <p:spPr>
          <a:xfrm>
            <a:off x="4240670" y="1752944"/>
            <a:ext cx="194831" cy="629140"/>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38" name="Straight Connector 125">
            <a:extLst>
              <a:ext uri="{FF2B5EF4-FFF2-40B4-BE49-F238E27FC236}">
                <a16:creationId xmlns:a16="http://schemas.microsoft.com/office/drawing/2014/main" id="{B0B44A04-0DC2-470B-9A11-1A6E4812C429}"/>
              </a:ext>
            </a:extLst>
          </p:cNvPr>
          <p:cNvCxnSpPr>
            <a:cxnSpLocks/>
            <a:stCxn id="34" idx="1"/>
            <a:endCxn id="35" idx="1"/>
          </p:cNvCxnSpPr>
          <p:nvPr/>
        </p:nvCxnSpPr>
        <p:spPr>
          <a:xfrm flipH="1">
            <a:off x="4688885" y="1752943"/>
            <a:ext cx="212340" cy="62913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39" name="Straight Connector 126">
            <a:extLst>
              <a:ext uri="{FF2B5EF4-FFF2-40B4-BE49-F238E27FC236}">
                <a16:creationId xmlns:a16="http://schemas.microsoft.com/office/drawing/2014/main" id="{B52A3EE0-A909-4CBF-8C25-A4663E738397}"/>
              </a:ext>
            </a:extLst>
          </p:cNvPr>
          <p:cNvCxnSpPr>
            <a:cxnSpLocks/>
            <a:stCxn id="34" idx="3"/>
            <a:endCxn id="35" idx="3"/>
          </p:cNvCxnSpPr>
          <p:nvPr/>
        </p:nvCxnSpPr>
        <p:spPr>
          <a:xfrm flipH="1">
            <a:off x="4895624" y="2145237"/>
            <a:ext cx="543137" cy="387719"/>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40" name="Straight Connector 127">
            <a:extLst>
              <a:ext uri="{FF2B5EF4-FFF2-40B4-BE49-F238E27FC236}">
                <a16:creationId xmlns:a16="http://schemas.microsoft.com/office/drawing/2014/main" id="{2134C8BD-C554-44B5-8339-DF43088B1955}"/>
              </a:ext>
            </a:extLst>
          </p:cNvPr>
          <p:cNvCxnSpPr>
            <a:cxnSpLocks/>
            <a:stCxn id="34" idx="4"/>
            <a:endCxn id="35" idx="4"/>
          </p:cNvCxnSpPr>
          <p:nvPr/>
        </p:nvCxnSpPr>
        <p:spPr>
          <a:xfrm flipH="1" flipV="1">
            <a:off x="4974689" y="2775596"/>
            <a:ext cx="669647" cy="52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41" name="Straight Connector 128">
            <a:extLst>
              <a:ext uri="{FF2B5EF4-FFF2-40B4-BE49-F238E27FC236}">
                <a16:creationId xmlns:a16="http://schemas.microsoft.com/office/drawing/2014/main" id="{8CE4FC9F-6E29-4023-8751-0E856C3D1991}"/>
              </a:ext>
            </a:extLst>
          </p:cNvPr>
          <p:cNvCxnSpPr>
            <a:cxnSpLocks/>
            <a:stCxn id="34" idx="7"/>
            <a:endCxn id="35" idx="7"/>
          </p:cNvCxnSpPr>
          <p:nvPr/>
        </p:nvCxnSpPr>
        <p:spPr>
          <a:xfrm flipH="1" flipV="1">
            <a:off x="4895158" y="3018476"/>
            <a:ext cx="542393" cy="389150"/>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42" name="Straight Connector 129">
            <a:extLst>
              <a:ext uri="{FF2B5EF4-FFF2-40B4-BE49-F238E27FC236}">
                <a16:creationId xmlns:a16="http://schemas.microsoft.com/office/drawing/2014/main" id="{B314217D-26E8-437D-A2D8-057901E63B5D}"/>
              </a:ext>
            </a:extLst>
          </p:cNvPr>
          <p:cNvCxnSpPr>
            <a:cxnSpLocks/>
            <a:stCxn id="34" idx="9"/>
            <a:endCxn id="35" idx="8"/>
          </p:cNvCxnSpPr>
          <p:nvPr/>
        </p:nvCxnSpPr>
        <p:spPr>
          <a:xfrm flipH="1" flipV="1">
            <a:off x="4687954" y="3168431"/>
            <a:ext cx="214625" cy="629161"/>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43" name="Straight Connector 130">
            <a:extLst>
              <a:ext uri="{FF2B5EF4-FFF2-40B4-BE49-F238E27FC236}">
                <a16:creationId xmlns:a16="http://schemas.microsoft.com/office/drawing/2014/main" id="{B300A665-9070-4FBB-8A2F-B3DF9446B9A3}"/>
              </a:ext>
            </a:extLst>
          </p:cNvPr>
          <p:cNvCxnSpPr>
            <a:cxnSpLocks/>
            <a:stCxn id="34" idx="10"/>
            <a:endCxn id="35" idx="10"/>
          </p:cNvCxnSpPr>
          <p:nvPr/>
        </p:nvCxnSpPr>
        <p:spPr>
          <a:xfrm flipV="1">
            <a:off x="4237386" y="3168458"/>
            <a:ext cx="196184" cy="629134"/>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44" name="Straight Connector 131">
            <a:extLst>
              <a:ext uri="{FF2B5EF4-FFF2-40B4-BE49-F238E27FC236}">
                <a16:creationId xmlns:a16="http://schemas.microsoft.com/office/drawing/2014/main" id="{2CD301C8-2255-46A3-8CF7-9AC4681FBEC3}"/>
              </a:ext>
            </a:extLst>
          </p:cNvPr>
          <p:cNvCxnSpPr>
            <a:cxnSpLocks/>
            <a:stCxn id="34" idx="13"/>
            <a:endCxn id="35" idx="13"/>
          </p:cNvCxnSpPr>
          <p:nvPr/>
        </p:nvCxnSpPr>
        <p:spPr>
          <a:xfrm flipV="1">
            <a:off x="3702825" y="3018505"/>
            <a:ext cx="525151" cy="389198"/>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45" name="Straight Connector 132">
            <a:extLst>
              <a:ext uri="{FF2B5EF4-FFF2-40B4-BE49-F238E27FC236}">
                <a16:creationId xmlns:a16="http://schemas.microsoft.com/office/drawing/2014/main" id="{ACA6533A-14A6-4F0D-BFA4-B427C3AAE0C2}"/>
              </a:ext>
            </a:extLst>
          </p:cNvPr>
          <p:cNvCxnSpPr>
            <a:cxnSpLocks/>
            <a:stCxn id="34" idx="14"/>
            <a:endCxn id="35" idx="14"/>
          </p:cNvCxnSpPr>
          <p:nvPr/>
        </p:nvCxnSpPr>
        <p:spPr>
          <a:xfrm flipV="1">
            <a:off x="3499185" y="2777245"/>
            <a:ext cx="650470" cy="3164"/>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grpSp>
        <p:nvGrpSpPr>
          <p:cNvPr id="46" name="Group 2">
            <a:extLst>
              <a:ext uri="{FF2B5EF4-FFF2-40B4-BE49-F238E27FC236}">
                <a16:creationId xmlns:a16="http://schemas.microsoft.com/office/drawing/2014/main" id="{8CDDD8BE-4E14-4C62-AB33-5C7BC9155D0C}"/>
              </a:ext>
            </a:extLst>
          </p:cNvPr>
          <p:cNvGrpSpPr/>
          <p:nvPr/>
        </p:nvGrpSpPr>
        <p:grpSpPr>
          <a:xfrm>
            <a:off x="2991317" y="1257790"/>
            <a:ext cx="3161367" cy="3013835"/>
            <a:chOff x="3988422" y="1418586"/>
            <a:chExt cx="4215156" cy="4018447"/>
          </a:xfrm>
        </p:grpSpPr>
        <p:sp>
          <p:nvSpPr>
            <p:cNvPr id="47" name="Shape">
              <a:extLst>
                <a:ext uri="{FF2B5EF4-FFF2-40B4-BE49-F238E27FC236}">
                  <a16:creationId xmlns:a16="http://schemas.microsoft.com/office/drawing/2014/main" id="{A177D3B1-A6A8-4276-A9B5-8E8A94BB6C29}"/>
                </a:ext>
              </a:extLst>
            </p:cNvPr>
            <p:cNvSpPr/>
            <p:nvPr/>
          </p:nvSpPr>
          <p:spPr>
            <a:xfrm>
              <a:off x="5438577" y="1418586"/>
              <a:ext cx="1764493" cy="1203473"/>
            </a:xfrm>
            <a:custGeom>
              <a:avLst/>
              <a:gdLst>
                <a:gd name="connsiteX0" fmla="*/ 0 w 21600"/>
                <a:gd name="connsiteY0" fmla="*/ 0 h 21600"/>
                <a:gd name="connsiteX1" fmla="*/ 15988 w 21600"/>
                <a:gd name="connsiteY1" fmla="*/ 0 h 21600"/>
                <a:gd name="connsiteX2" fmla="*/ 18697 w 21600"/>
                <a:gd name="connsiteY2" fmla="*/ 10554 h 21600"/>
                <a:gd name="connsiteX3" fmla="*/ 21600 w 21600"/>
                <a:gd name="connsiteY3" fmla="*/ 21600 h 21600"/>
                <a:gd name="connsiteX4" fmla="*/ 13182 w 21600"/>
                <a:gd name="connsiteY4" fmla="*/ 12613 h 21600"/>
                <a:gd name="connsiteX5" fmla="*/ 0 w 21600"/>
                <a:gd name="connsiteY5" fmla="*/ 0 h 21600"/>
                <a:gd name="connsiteX0" fmla="*/ 0 w 21600"/>
                <a:gd name="connsiteY0" fmla="*/ 0 h 21600"/>
                <a:gd name="connsiteX1" fmla="*/ 15988 w 21600"/>
                <a:gd name="connsiteY1" fmla="*/ 0 h 21600"/>
                <a:gd name="connsiteX2" fmla="*/ 19785 w 21600"/>
                <a:gd name="connsiteY2" fmla="*/ 9756 h 21600"/>
                <a:gd name="connsiteX3" fmla="*/ 21600 w 21600"/>
                <a:gd name="connsiteY3" fmla="*/ 21600 h 21600"/>
                <a:gd name="connsiteX4" fmla="*/ 13182 w 21600"/>
                <a:gd name="connsiteY4" fmla="*/ 12613 h 21600"/>
                <a:gd name="connsiteX5" fmla="*/ 0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0" y="0"/>
                  </a:moveTo>
                  <a:lnTo>
                    <a:pt x="15988" y="0"/>
                  </a:lnTo>
                  <a:lnTo>
                    <a:pt x="19785" y="9756"/>
                  </a:lnTo>
                  <a:lnTo>
                    <a:pt x="21600" y="21600"/>
                  </a:lnTo>
                  <a:lnTo>
                    <a:pt x="13182" y="12613"/>
                  </a:lnTo>
                  <a:lnTo>
                    <a:pt x="0" y="0"/>
                  </a:lnTo>
                  <a:close/>
                </a:path>
              </a:pathLst>
            </a:custGeom>
            <a:solidFill>
              <a:srgbClr val="FCCD0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8" name="Shape">
              <a:extLst>
                <a:ext uri="{FF2B5EF4-FFF2-40B4-BE49-F238E27FC236}">
                  <a16:creationId xmlns:a16="http://schemas.microsoft.com/office/drawing/2014/main" id="{D4C54634-111B-4B6D-8FCD-0DCC2C13FB5D}"/>
                </a:ext>
              </a:extLst>
            </p:cNvPr>
            <p:cNvSpPr/>
            <p:nvPr/>
          </p:nvSpPr>
          <p:spPr>
            <a:xfrm>
              <a:off x="6743088" y="1418586"/>
              <a:ext cx="1055679" cy="2008805"/>
            </a:xfrm>
            <a:custGeom>
              <a:avLst/>
              <a:gdLst>
                <a:gd name="connsiteX0" fmla="*/ 21600 w 21600"/>
                <a:gd name="connsiteY0" fmla="*/ 8238 h 21600"/>
                <a:gd name="connsiteX1" fmla="*/ 18332 w 21600"/>
                <a:gd name="connsiteY1" fmla="*/ 14516 h 21600"/>
                <a:gd name="connsiteX2" fmla="*/ 14750 w 21600"/>
                <a:gd name="connsiteY2" fmla="*/ 21600 h 21600"/>
                <a:gd name="connsiteX3" fmla="*/ 9381 w 21600"/>
                <a:gd name="connsiteY3" fmla="*/ 12941 h 21600"/>
                <a:gd name="connsiteX4" fmla="*/ 0 w 21600"/>
                <a:gd name="connsiteY4" fmla="*/ 0 h 21600"/>
                <a:gd name="connsiteX5" fmla="*/ 21600 w 21600"/>
                <a:gd name="connsiteY5" fmla="*/ 8238 h 21600"/>
                <a:gd name="connsiteX0" fmla="*/ 21600 w 21600"/>
                <a:gd name="connsiteY0" fmla="*/ 8238 h 21600"/>
                <a:gd name="connsiteX1" fmla="*/ 21060 w 21600"/>
                <a:gd name="connsiteY1" fmla="*/ 14994 h 21600"/>
                <a:gd name="connsiteX2" fmla="*/ 14750 w 21600"/>
                <a:gd name="connsiteY2" fmla="*/ 21600 h 21600"/>
                <a:gd name="connsiteX3" fmla="*/ 9381 w 21600"/>
                <a:gd name="connsiteY3" fmla="*/ 12941 h 21600"/>
                <a:gd name="connsiteX4" fmla="*/ 0 w 21600"/>
                <a:gd name="connsiteY4" fmla="*/ 0 h 21600"/>
                <a:gd name="connsiteX5" fmla="*/ 21600 w 21600"/>
                <a:gd name="connsiteY5" fmla="*/ 8238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21600" y="8238"/>
                  </a:moveTo>
                  <a:lnTo>
                    <a:pt x="21060" y="14994"/>
                  </a:lnTo>
                  <a:lnTo>
                    <a:pt x="14750" y="21600"/>
                  </a:lnTo>
                  <a:lnTo>
                    <a:pt x="9381" y="12941"/>
                  </a:lnTo>
                  <a:lnTo>
                    <a:pt x="0" y="0"/>
                  </a:lnTo>
                  <a:lnTo>
                    <a:pt x="21600" y="8238"/>
                  </a:lnTo>
                  <a:close/>
                </a:path>
              </a:pathLst>
            </a:custGeom>
            <a:solidFill>
              <a:srgbClr val="17375E"/>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9" name="Shape">
              <a:extLst>
                <a:ext uri="{FF2B5EF4-FFF2-40B4-BE49-F238E27FC236}">
                  <a16:creationId xmlns:a16="http://schemas.microsoft.com/office/drawing/2014/main" id="{E9ACDDDA-F5B8-4BB1-BFFC-0590C71713E5}"/>
                </a:ext>
              </a:extLst>
            </p:cNvPr>
            <p:cNvSpPr/>
            <p:nvPr/>
          </p:nvSpPr>
          <p:spPr>
            <a:xfrm>
              <a:off x="7202191" y="2184073"/>
              <a:ext cx="1001387" cy="2051036"/>
            </a:xfrm>
            <a:custGeom>
              <a:avLst/>
              <a:gdLst>
                <a:gd name="connsiteX0" fmla="*/ 12882 w 21600"/>
                <a:gd name="connsiteY0" fmla="*/ 0 h 21600"/>
                <a:gd name="connsiteX1" fmla="*/ 21600 w 21600"/>
                <a:gd name="connsiteY1" fmla="*/ 13087 h 21600"/>
                <a:gd name="connsiteX2" fmla="*/ 11341 w 21600"/>
                <a:gd name="connsiteY2" fmla="*/ 17056 h 21600"/>
                <a:gd name="connsiteX3" fmla="*/ 0 w 21600"/>
                <a:gd name="connsiteY3" fmla="*/ 21600 h 21600"/>
                <a:gd name="connsiteX4" fmla="*/ 5660 w 21600"/>
                <a:gd name="connsiteY4" fmla="*/ 13087 h 21600"/>
                <a:gd name="connsiteX5" fmla="*/ 12882 w 21600"/>
                <a:gd name="connsiteY5" fmla="*/ 0 h 21600"/>
                <a:gd name="connsiteX0" fmla="*/ 12882 w 21600"/>
                <a:gd name="connsiteY0" fmla="*/ 0 h 21600"/>
                <a:gd name="connsiteX1" fmla="*/ 21600 w 21600"/>
                <a:gd name="connsiteY1" fmla="*/ 13087 h 21600"/>
                <a:gd name="connsiteX2" fmla="*/ 13259 w 21600"/>
                <a:gd name="connsiteY2" fmla="*/ 18862 h 21600"/>
                <a:gd name="connsiteX3" fmla="*/ 0 w 21600"/>
                <a:gd name="connsiteY3" fmla="*/ 21600 h 21600"/>
                <a:gd name="connsiteX4" fmla="*/ 5660 w 21600"/>
                <a:gd name="connsiteY4" fmla="*/ 13087 h 21600"/>
                <a:gd name="connsiteX5" fmla="*/ 12882 w 21600"/>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12882" y="0"/>
                  </a:moveTo>
                  <a:lnTo>
                    <a:pt x="21600" y="13087"/>
                  </a:lnTo>
                  <a:lnTo>
                    <a:pt x="13259" y="18862"/>
                  </a:lnTo>
                  <a:lnTo>
                    <a:pt x="0" y="21600"/>
                  </a:lnTo>
                  <a:lnTo>
                    <a:pt x="5660" y="13087"/>
                  </a:lnTo>
                  <a:lnTo>
                    <a:pt x="12882" y="0"/>
                  </a:lnTo>
                  <a:close/>
                </a:path>
              </a:pathLst>
            </a:custGeom>
            <a:solidFill>
              <a:srgbClr val="F36F1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0" name="Shape">
              <a:extLst>
                <a:ext uri="{FF2B5EF4-FFF2-40B4-BE49-F238E27FC236}">
                  <a16:creationId xmlns:a16="http://schemas.microsoft.com/office/drawing/2014/main" id="{331358F0-C0A1-4F12-AE96-FD262A46922B}"/>
                </a:ext>
              </a:extLst>
            </p:cNvPr>
            <p:cNvSpPr/>
            <p:nvPr/>
          </p:nvSpPr>
          <p:spPr>
            <a:xfrm>
              <a:off x="6512352" y="3425126"/>
              <a:ext cx="1689090" cy="1419881"/>
            </a:xfrm>
            <a:custGeom>
              <a:avLst/>
              <a:gdLst>
                <a:gd name="connsiteX0" fmla="*/ 16431 w 21600"/>
                <a:gd name="connsiteY0" fmla="*/ 20552 h 21600"/>
                <a:gd name="connsiteX1" fmla="*/ 8724 w 21600"/>
                <a:gd name="connsiteY1" fmla="*/ 20963 h 21600"/>
                <a:gd name="connsiteX2" fmla="*/ 0 w 21600"/>
                <a:gd name="connsiteY2" fmla="*/ 21600 h 21600"/>
                <a:gd name="connsiteX3" fmla="*/ 8794 w 21600"/>
                <a:gd name="connsiteY3" fmla="*/ 13369 h 21600"/>
                <a:gd name="connsiteX4" fmla="*/ 21600 w 21600"/>
                <a:gd name="connsiteY4" fmla="*/ 0 h 21600"/>
                <a:gd name="connsiteX5" fmla="*/ 16431 w 21600"/>
                <a:gd name="connsiteY5" fmla="*/ 20552 h 21600"/>
                <a:gd name="connsiteX0" fmla="*/ 16431 w 21600"/>
                <a:gd name="connsiteY0" fmla="*/ 20552 h 23483"/>
                <a:gd name="connsiteX1" fmla="*/ 8724 w 21600"/>
                <a:gd name="connsiteY1" fmla="*/ 23483 h 23483"/>
                <a:gd name="connsiteX2" fmla="*/ 0 w 21600"/>
                <a:gd name="connsiteY2" fmla="*/ 21600 h 23483"/>
                <a:gd name="connsiteX3" fmla="*/ 8794 w 21600"/>
                <a:gd name="connsiteY3" fmla="*/ 13369 h 23483"/>
                <a:gd name="connsiteX4" fmla="*/ 21600 w 21600"/>
                <a:gd name="connsiteY4" fmla="*/ 0 h 23483"/>
                <a:gd name="connsiteX5" fmla="*/ 16431 w 21600"/>
                <a:gd name="connsiteY5" fmla="*/ 20552 h 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3483" extrusionOk="0">
                  <a:moveTo>
                    <a:pt x="16431" y="20552"/>
                  </a:moveTo>
                  <a:lnTo>
                    <a:pt x="8724" y="23483"/>
                  </a:lnTo>
                  <a:lnTo>
                    <a:pt x="0" y="21600"/>
                  </a:lnTo>
                  <a:lnTo>
                    <a:pt x="8794" y="13369"/>
                  </a:lnTo>
                  <a:lnTo>
                    <a:pt x="21600" y="0"/>
                  </a:lnTo>
                  <a:lnTo>
                    <a:pt x="16431" y="20552"/>
                  </a:lnTo>
                  <a:close/>
                </a:path>
              </a:pathLst>
            </a:custGeom>
            <a:solidFill>
              <a:srgbClr val="FFDD4B"/>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1" name="Shape">
              <a:extLst>
                <a:ext uri="{FF2B5EF4-FFF2-40B4-BE49-F238E27FC236}">
                  <a16:creationId xmlns:a16="http://schemas.microsoft.com/office/drawing/2014/main" id="{A2062D24-9756-428E-A598-B449C09E96A9}"/>
                </a:ext>
              </a:extLst>
            </p:cNvPr>
            <p:cNvSpPr/>
            <p:nvPr/>
          </p:nvSpPr>
          <p:spPr>
            <a:xfrm>
              <a:off x="5666630" y="4667896"/>
              <a:ext cx="2135489" cy="769137"/>
            </a:xfrm>
            <a:custGeom>
              <a:avLst/>
              <a:gdLst>
                <a:gd name="connsiteX0" fmla="*/ 10922 w 21600"/>
                <a:gd name="connsiteY0" fmla="*/ 21600 h 21600"/>
                <a:gd name="connsiteX1" fmla="*/ 5949 w 21600"/>
                <a:gd name="connsiteY1" fmla="*/ 12643 h 21600"/>
                <a:gd name="connsiteX2" fmla="*/ 0 w 21600"/>
                <a:gd name="connsiteY2" fmla="*/ 1779 h 21600"/>
                <a:gd name="connsiteX3" fmla="*/ 8603 w 21600"/>
                <a:gd name="connsiteY3" fmla="*/ 1779 h 21600"/>
                <a:gd name="connsiteX4" fmla="*/ 21600 w 21600"/>
                <a:gd name="connsiteY4" fmla="*/ 0 h 21600"/>
                <a:gd name="connsiteX5" fmla="*/ 10922 w 21600"/>
                <a:gd name="connsiteY5" fmla="*/ 21600 h 21600"/>
                <a:gd name="connsiteX0" fmla="*/ 10922 w 21600"/>
                <a:gd name="connsiteY0" fmla="*/ 21600 h 21600"/>
                <a:gd name="connsiteX1" fmla="*/ 4921 w 21600"/>
                <a:gd name="connsiteY1" fmla="*/ 15853 h 21600"/>
                <a:gd name="connsiteX2" fmla="*/ 0 w 21600"/>
                <a:gd name="connsiteY2" fmla="*/ 1779 h 21600"/>
                <a:gd name="connsiteX3" fmla="*/ 8603 w 21600"/>
                <a:gd name="connsiteY3" fmla="*/ 1779 h 21600"/>
                <a:gd name="connsiteX4" fmla="*/ 21600 w 21600"/>
                <a:gd name="connsiteY4" fmla="*/ 0 h 21600"/>
                <a:gd name="connsiteX5" fmla="*/ 10922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10922" y="21600"/>
                  </a:moveTo>
                  <a:lnTo>
                    <a:pt x="4921" y="15853"/>
                  </a:lnTo>
                  <a:lnTo>
                    <a:pt x="0" y="1779"/>
                  </a:lnTo>
                  <a:lnTo>
                    <a:pt x="8603" y="1779"/>
                  </a:lnTo>
                  <a:lnTo>
                    <a:pt x="21600" y="0"/>
                  </a:lnTo>
                  <a:lnTo>
                    <a:pt x="10922" y="21600"/>
                  </a:lnTo>
                  <a:close/>
                </a:path>
              </a:pathLst>
            </a:custGeom>
            <a:solidFill>
              <a:srgbClr val="24579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2" name="Shape">
              <a:extLst>
                <a:ext uri="{FF2B5EF4-FFF2-40B4-BE49-F238E27FC236}">
                  <a16:creationId xmlns:a16="http://schemas.microsoft.com/office/drawing/2014/main" id="{B42C5954-FEF1-4FA9-A3A2-0A0D30DB3167}"/>
                </a:ext>
              </a:extLst>
            </p:cNvPr>
            <p:cNvSpPr/>
            <p:nvPr/>
          </p:nvSpPr>
          <p:spPr>
            <a:xfrm>
              <a:off x="4983324" y="4233559"/>
              <a:ext cx="1764493" cy="1203474"/>
            </a:xfrm>
            <a:custGeom>
              <a:avLst/>
              <a:gdLst>
                <a:gd name="connsiteX0" fmla="*/ 5612 w 21600"/>
                <a:gd name="connsiteY0" fmla="*/ 21600 h 21600"/>
                <a:gd name="connsiteX1" fmla="*/ 2583 w 21600"/>
                <a:gd name="connsiteY1" fmla="*/ 10747 h 21600"/>
                <a:gd name="connsiteX2" fmla="*/ 0 w 21600"/>
                <a:gd name="connsiteY2" fmla="*/ 0 h 21600"/>
                <a:gd name="connsiteX3" fmla="*/ 8382 w 21600"/>
                <a:gd name="connsiteY3" fmla="*/ 8932 h 21600"/>
                <a:gd name="connsiteX4" fmla="*/ 21600 w 21600"/>
                <a:gd name="connsiteY4" fmla="*/ 21600 h 21600"/>
                <a:gd name="connsiteX5" fmla="*/ 5612 w 21600"/>
                <a:gd name="connsiteY5" fmla="*/ 21600 h 21600"/>
                <a:gd name="connsiteX0" fmla="*/ 5612 w 21600"/>
                <a:gd name="connsiteY0" fmla="*/ 21600 h 21600"/>
                <a:gd name="connsiteX1" fmla="*/ 1262 w 21600"/>
                <a:gd name="connsiteY1" fmla="*/ 11317 h 21600"/>
                <a:gd name="connsiteX2" fmla="*/ 0 w 21600"/>
                <a:gd name="connsiteY2" fmla="*/ 0 h 21600"/>
                <a:gd name="connsiteX3" fmla="*/ 8382 w 21600"/>
                <a:gd name="connsiteY3" fmla="*/ 8932 h 21600"/>
                <a:gd name="connsiteX4" fmla="*/ 21600 w 21600"/>
                <a:gd name="connsiteY4" fmla="*/ 21600 h 21600"/>
                <a:gd name="connsiteX5" fmla="*/ 5612 w 21600"/>
                <a:gd name="connsiteY5"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5612" y="21600"/>
                  </a:moveTo>
                  <a:lnTo>
                    <a:pt x="1262" y="11317"/>
                  </a:lnTo>
                  <a:lnTo>
                    <a:pt x="0" y="0"/>
                  </a:lnTo>
                  <a:lnTo>
                    <a:pt x="8382" y="8932"/>
                  </a:lnTo>
                  <a:lnTo>
                    <a:pt x="21600" y="21600"/>
                  </a:lnTo>
                  <a:lnTo>
                    <a:pt x="5612" y="21600"/>
                  </a:lnTo>
                  <a:close/>
                </a:path>
              </a:pathLst>
            </a:custGeom>
            <a:solidFill>
              <a:srgbClr val="F7964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3" name="Shape">
              <a:extLst>
                <a:ext uri="{FF2B5EF4-FFF2-40B4-BE49-F238E27FC236}">
                  <a16:creationId xmlns:a16="http://schemas.microsoft.com/office/drawing/2014/main" id="{0EFD1C0E-C62B-4791-BF4E-D784A638D0F7}"/>
                </a:ext>
              </a:extLst>
            </p:cNvPr>
            <p:cNvSpPr/>
            <p:nvPr/>
          </p:nvSpPr>
          <p:spPr>
            <a:xfrm>
              <a:off x="4385524" y="3425209"/>
              <a:ext cx="1058697" cy="2011824"/>
            </a:xfrm>
            <a:custGeom>
              <a:avLst/>
              <a:gdLst>
                <a:gd name="connsiteX0" fmla="*/ 0 w 21600"/>
                <a:gd name="connsiteY0" fmla="*/ 13342 h 21600"/>
                <a:gd name="connsiteX1" fmla="*/ 3545 w 21600"/>
                <a:gd name="connsiteY1" fmla="*/ 6518 h 21600"/>
                <a:gd name="connsiteX2" fmla="*/ 6892 w 21600"/>
                <a:gd name="connsiteY2" fmla="*/ 0 h 21600"/>
                <a:gd name="connsiteX3" fmla="*/ 12246 w 21600"/>
                <a:gd name="connsiteY3" fmla="*/ 8679 h 21600"/>
                <a:gd name="connsiteX4" fmla="*/ 21600 w 21600"/>
                <a:gd name="connsiteY4" fmla="*/ 21600 h 21600"/>
                <a:gd name="connsiteX5" fmla="*/ 0 w 21600"/>
                <a:gd name="connsiteY5" fmla="*/ 13342 h 21600"/>
                <a:gd name="connsiteX0" fmla="*/ 0 w 21600"/>
                <a:gd name="connsiteY0" fmla="*/ 13342 h 21600"/>
                <a:gd name="connsiteX1" fmla="*/ 1472 w 21600"/>
                <a:gd name="connsiteY1" fmla="*/ 5700 h 21600"/>
                <a:gd name="connsiteX2" fmla="*/ 6892 w 21600"/>
                <a:gd name="connsiteY2" fmla="*/ 0 h 21600"/>
                <a:gd name="connsiteX3" fmla="*/ 12246 w 21600"/>
                <a:gd name="connsiteY3" fmla="*/ 8679 h 21600"/>
                <a:gd name="connsiteX4" fmla="*/ 21600 w 21600"/>
                <a:gd name="connsiteY4" fmla="*/ 21600 h 21600"/>
                <a:gd name="connsiteX5" fmla="*/ 0 w 21600"/>
                <a:gd name="connsiteY5" fmla="*/ 13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00" extrusionOk="0">
                  <a:moveTo>
                    <a:pt x="0" y="13342"/>
                  </a:moveTo>
                  <a:lnTo>
                    <a:pt x="1472" y="5700"/>
                  </a:lnTo>
                  <a:lnTo>
                    <a:pt x="6892" y="0"/>
                  </a:lnTo>
                  <a:lnTo>
                    <a:pt x="12246" y="8679"/>
                  </a:lnTo>
                  <a:lnTo>
                    <a:pt x="21600" y="21600"/>
                  </a:lnTo>
                  <a:lnTo>
                    <a:pt x="0" y="13342"/>
                  </a:lnTo>
                  <a:close/>
                </a:path>
              </a:pathLst>
            </a:custGeom>
            <a:solidFill>
              <a:srgbClr val="FFE16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4" name="Shape">
              <a:extLst>
                <a:ext uri="{FF2B5EF4-FFF2-40B4-BE49-F238E27FC236}">
                  <a16:creationId xmlns:a16="http://schemas.microsoft.com/office/drawing/2014/main" id="{9C86D9E5-5759-4C30-A7AD-5148884BACBF}"/>
                </a:ext>
              </a:extLst>
            </p:cNvPr>
            <p:cNvSpPr/>
            <p:nvPr/>
          </p:nvSpPr>
          <p:spPr>
            <a:xfrm>
              <a:off x="3988422" y="2621628"/>
              <a:ext cx="1001387" cy="2048014"/>
            </a:xfrm>
            <a:custGeom>
              <a:avLst/>
              <a:gdLst/>
              <a:ahLst/>
              <a:cxnLst>
                <a:cxn ang="0">
                  <a:pos x="wd2" y="hd2"/>
                </a:cxn>
                <a:cxn ang="5400000">
                  <a:pos x="wd2" y="hd2"/>
                </a:cxn>
                <a:cxn ang="10800000">
                  <a:pos x="wd2" y="hd2"/>
                </a:cxn>
                <a:cxn ang="16200000">
                  <a:pos x="wd2" y="hd2"/>
                </a:cxn>
              </a:cxnLst>
              <a:rect l="0" t="0" r="r" b="b"/>
              <a:pathLst>
                <a:path w="21600" h="21600" extrusionOk="0">
                  <a:moveTo>
                    <a:pt x="0" y="8494"/>
                  </a:moveTo>
                  <a:lnTo>
                    <a:pt x="21600" y="0"/>
                  </a:lnTo>
                  <a:lnTo>
                    <a:pt x="15940" y="8494"/>
                  </a:lnTo>
                  <a:lnTo>
                    <a:pt x="8653" y="21600"/>
                  </a:lnTo>
                  <a:close/>
                </a:path>
              </a:pathLst>
            </a:custGeom>
            <a:solidFill>
              <a:srgbClr val="558ED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5" name="Shape">
              <a:extLst>
                <a:ext uri="{FF2B5EF4-FFF2-40B4-BE49-F238E27FC236}">
                  <a16:creationId xmlns:a16="http://schemas.microsoft.com/office/drawing/2014/main" id="{C41DAC3B-0C43-42B2-8D93-25AE3CE37A2A}"/>
                </a:ext>
              </a:extLst>
            </p:cNvPr>
            <p:cNvSpPr/>
            <p:nvPr/>
          </p:nvSpPr>
          <p:spPr>
            <a:xfrm>
              <a:off x="3988422" y="2006616"/>
              <a:ext cx="1686071" cy="1420788"/>
            </a:xfrm>
            <a:custGeom>
              <a:avLst/>
              <a:gdLst>
                <a:gd name="connsiteX0" fmla="*/ 5139 w 21600"/>
                <a:gd name="connsiteY0" fmla="*/ 1048 h 21600"/>
                <a:gd name="connsiteX1" fmla="*/ 12520 w 21600"/>
                <a:gd name="connsiteY1" fmla="*/ 517 h 21600"/>
                <a:gd name="connsiteX2" fmla="*/ 21600 w 21600"/>
                <a:gd name="connsiteY2" fmla="*/ 0 h 21600"/>
                <a:gd name="connsiteX3" fmla="*/ 12829 w 21600"/>
                <a:gd name="connsiteY3" fmla="*/ 8281 h 21600"/>
                <a:gd name="connsiteX4" fmla="*/ 0 w 21600"/>
                <a:gd name="connsiteY4" fmla="*/ 21600 h 21600"/>
                <a:gd name="connsiteX5" fmla="*/ 5139 w 21600"/>
                <a:gd name="connsiteY5" fmla="*/ 1048 h 21600"/>
                <a:gd name="connsiteX0" fmla="*/ 5139 w 21600"/>
                <a:gd name="connsiteY0" fmla="*/ 2946 h 23498"/>
                <a:gd name="connsiteX1" fmla="*/ 12845 w 21600"/>
                <a:gd name="connsiteY1" fmla="*/ 0 h 23498"/>
                <a:gd name="connsiteX2" fmla="*/ 21600 w 21600"/>
                <a:gd name="connsiteY2" fmla="*/ 1898 h 23498"/>
                <a:gd name="connsiteX3" fmla="*/ 12829 w 21600"/>
                <a:gd name="connsiteY3" fmla="*/ 10179 h 23498"/>
                <a:gd name="connsiteX4" fmla="*/ 0 w 21600"/>
                <a:gd name="connsiteY4" fmla="*/ 23498 h 23498"/>
                <a:gd name="connsiteX5" fmla="*/ 5139 w 21600"/>
                <a:gd name="connsiteY5" fmla="*/ 2946 h 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3498" extrusionOk="0">
                  <a:moveTo>
                    <a:pt x="5139" y="2946"/>
                  </a:moveTo>
                  <a:lnTo>
                    <a:pt x="12845" y="0"/>
                  </a:lnTo>
                  <a:lnTo>
                    <a:pt x="21600" y="1898"/>
                  </a:lnTo>
                  <a:lnTo>
                    <a:pt x="12829" y="10179"/>
                  </a:lnTo>
                  <a:lnTo>
                    <a:pt x="0" y="23498"/>
                  </a:lnTo>
                  <a:lnTo>
                    <a:pt x="5139" y="2946"/>
                  </a:lnTo>
                  <a:close/>
                </a:path>
              </a:pathLst>
            </a:custGeom>
            <a:solidFill>
              <a:srgbClr val="F9B07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6" name="Shape">
              <a:extLst>
                <a:ext uri="{FF2B5EF4-FFF2-40B4-BE49-F238E27FC236}">
                  <a16:creationId xmlns:a16="http://schemas.microsoft.com/office/drawing/2014/main" id="{FC6C910B-BCB1-4907-A492-2A0ADD8A634C}"/>
                </a:ext>
              </a:extLst>
            </p:cNvPr>
            <p:cNvSpPr/>
            <p:nvPr/>
          </p:nvSpPr>
          <p:spPr>
            <a:xfrm>
              <a:off x="4387326" y="1418586"/>
              <a:ext cx="2135489" cy="766121"/>
            </a:xfrm>
            <a:custGeom>
              <a:avLst/>
              <a:gdLst/>
              <a:ahLst/>
              <a:cxnLst>
                <a:cxn ang="0">
                  <a:pos x="wd2" y="hd2"/>
                </a:cxn>
                <a:cxn ang="5400000">
                  <a:pos x="wd2" y="hd2"/>
                </a:cxn>
                <a:cxn ang="10800000">
                  <a:pos x="wd2" y="hd2"/>
                </a:cxn>
                <a:cxn ang="16200000">
                  <a:pos x="wd2" y="hd2"/>
                </a:cxn>
              </a:cxnLst>
              <a:rect l="0" t="0" r="r" b="b"/>
              <a:pathLst>
                <a:path w="21600" h="21600" extrusionOk="0">
                  <a:moveTo>
                    <a:pt x="10708" y="0"/>
                  </a:moveTo>
                  <a:lnTo>
                    <a:pt x="21600" y="19814"/>
                  </a:lnTo>
                  <a:lnTo>
                    <a:pt x="12997" y="19814"/>
                  </a:lnTo>
                  <a:lnTo>
                    <a:pt x="0" y="21600"/>
                  </a:lnTo>
                  <a:close/>
                </a:path>
              </a:pathLst>
            </a:custGeom>
            <a:solidFill>
              <a:srgbClr val="7494BB"/>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67" name="TextBox 195">
            <a:extLst>
              <a:ext uri="{FF2B5EF4-FFF2-40B4-BE49-F238E27FC236}">
                <a16:creationId xmlns:a16="http://schemas.microsoft.com/office/drawing/2014/main" id="{28FF5FB9-1F7E-4EF2-806E-847B32B1CBDB}"/>
              </a:ext>
            </a:extLst>
          </p:cNvPr>
          <p:cNvSpPr txBox="1"/>
          <p:nvPr/>
        </p:nvSpPr>
        <p:spPr>
          <a:xfrm>
            <a:off x="4796233" y="2019702"/>
            <a:ext cx="424910" cy="323165"/>
          </a:xfrm>
          <a:prstGeom prst="rect">
            <a:avLst/>
          </a:prstGeom>
          <a:noFill/>
        </p:spPr>
        <p:txBody>
          <a:bodyPr wrap="square" rtlCol="0" anchor="ctr">
            <a:spAutoFit/>
          </a:bodyPr>
          <a:lstStyle/>
          <a:p>
            <a:pPr algn="ctr"/>
            <a:r>
              <a:rPr lang="en-US" sz="1500" b="1" dirty="0">
                <a:solidFill>
                  <a:srgbClr val="FFC000"/>
                </a:solidFill>
              </a:rPr>
              <a:t>01</a:t>
            </a:r>
          </a:p>
        </p:txBody>
      </p:sp>
      <p:sp>
        <p:nvSpPr>
          <p:cNvPr id="68" name="TextBox 196">
            <a:extLst>
              <a:ext uri="{FF2B5EF4-FFF2-40B4-BE49-F238E27FC236}">
                <a16:creationId xmlns:a16="http://schemas.microsoft.com/office/drawing/2014/main" id="{18080B68-35CB-4A88-AFD1-93D5C809C3FD}"/>
              </a:ext>
            </a:extLst>
          </p:cNvPr>
          <p:cNvSpPr txBox="1"/>
          <p:nvPr/>
        </p:nvSpPr>
        <p:spPr>
          <a:xfrm>
            <a:off x="5058684" y="2378780"/>
            <a:ext cx="424910" cy="323165"/>
          </a:xfrm>
          <a:prstGeom prst="rect">
            <a:avLst/>
          </a:prstGeom>
          <a:noFill/>
        </p:spPr>
        <p:txBody>
          <a:bodyPr wrap="square" rtlCol="0" anchor="ctr">
            <a:spAutoFit/>
          </a:bodyPr>
          <a:lstStyle/>
          <a:p>
            <a:pPr algn="ctr"/>
            <a:r>
              <a:rPr lang="en-US" sz="1500" b="1" dirty="0">
                <a:solidFill>
                  <a:srgbClr val="F7E297"/>
                </a:solidFill>
              </a:rPr>
              <a:t>02</a:t>
            </a:r>
          </a:p>
        </p:txBody>
      </p:sp>
      <p:sp>
        <p:nvSpPr>
          <p:cNvPr id="69" name="TextBox 197">
            <a:extLst>
              <a:ext uri="{FF2B5EF4-FFF2-40B4-BE49-F238E27FC236}">
                <a16:creationId xmlns:a16="http://schemas.microsoft.com/office/drawing/2014/main" id="{EC4EC86F-57C5-41F6-B7C7-94B9372D41E1}"/>
              </a:ext>
            </a:extLst>
          </p:cNvPr>
          <p:cNvSpPr txBox="1"/>
          <p:nvPr/>
        </p:nvSpPr>
        <p:spPr>
          <a:xfrm>
            <a:off x="5039695" y="2815660"/>
            <a:ext cx="424910" cy="323165"/>
          </a:xfrm>
          <a:prstGeom prst="rect">
            <a:avLst/>
          </a:prstGeom>
          <a:noFill/>
        </p:spPr>
        <p:txBody>
          <a:bodyPr wrap="square" rtlCol="0" anchor="ctr">
            <a:spAutoFit/>
          </a:bodyPr>
          <a:lstStyle/>
          <a:p>
            <a:pPr algn="ctr"/>
            <a:r>
              <a:rPr lang="en-US" sz="1500" b="1" dirty="0">
                <a:solidFill>
                  <a:srgbClr val="1C4C7D"/>
                </a:solidFill>
              </a:rPr>
              <a:t>03</a:t>
            </a:r>
          </a:p>
        </p:txBody>
      </p:sp>
      <p:sp>
        <p:nvSpPr>
          <p:cNvPr id="70" name="TextBox 198">
            <a:extLst>
              <a:ext uri="{FF2B5EF4-FFF2-40B4-BE49-F238E27FC236}">
                <a16:creationId xmlns:a16="http://schemas.microsoft.com/office/drawing/2014/main" id="{CA4B4C69-EE89-4357-8C27-677A0F748A81}"/>
              </a:ext>
            </a:extLst>
          </p:cNvPr>
          <p:cNvSpPr txBox="1"/>
          <p:nvPr/>
        </p:nvSpPr>
        <p:spPr>
          <a:xfrm>
            <a:off x="4778984" y="3202892"/>
            <a:ext cx="424910" cy="323165"/>
          </a:xfrm>
          <a:prstGeom prst="rect">
            <a:avLst/>
          </a:prstGeom>
          <a:noFill/>
        </p:spPr>
        <p:txBody>
          <a:bodyPr wrap="square" rtlCol="0" anchor="ctr">
            <a:spAutoFit/>
          </a:bodyPr>
          <a:lstStyle/>
          <a:p>
            <a:pPr algn="ctr"/>
            <a:r>
              <a:rPr lang="en-US" sz="1500" b="1" dirty="0">
                <a:solidFill>
                  <a:srgbClr val="7494BB"/>
                </a:solidFill>
              </a:rPr>
              <a:t>04</a:t>
            </a:r>
          </a:p>
        </p:txBody>
      </p:sp>
      <p:sp>
        <p:nvSpPr>
          <p:cNvPr id="71" name="TextBox 199">
            <a:extLst>
              <a:ext uri="{FF2B5EF4-FFF2-40B4-BE49-F238E27FC236}">
                <a16:creationId xmlns:a16="http://schemas.microsoft.com/office/drawing/2014/main" id="{90E6C507-35CA-4313-844B-7211782DDDBB}"/>
              </a:ext>
            </a:extLst>
          </p:cNvPr>
          <p:cNvSpPr txBox="1"/>
          <p:nvPr/>
        </p:nvSpPr>
        <p:spPr>
          <a:xfrm>
            <a:off x="4354447" y="3348086"/>
            <a:ext cx="424910" cy="323165"/>
          </a:xfrm>
          <a:prstGeom prst="rect">
            <a:avLst/>
          </a:prstGeom>
          <a:noFill/>
        </p:spPr>
        <p:txBody>
          <a:bodyPr wrap="square" rtlCol="0" anchor="ctr">
            <a:spAutoFit/>
          </a:bodyPr>
          <a:lstStyle/>
          <a:p>
            <a:pPr algn="ctr"/>
            <a:r>
              <a:rPr lang="en-US" sz="1500" b="1" dirty="0">
                <a:solidFill>
                  <a:srgbClr val="E46C0A"/>
                </a:solidFill>
              </a:rPr>
              <a:t>05</a:t>
            </a:r>
          </a:p>
        </p:txBody>
      </p:sp>
      <p:sp>
        <p:nvSpPr>
          <p:cNvPr id="72" name="TextBox 200">
            <a:extLst>
              <a:ext uri="{FF2B5EF4-FFF2-40B4-BE49-F238E27FC236}">
                <a16:creationId xmlns:a16="http://schemas.microsoft.com/office/drawing/2014/main" id="{D7636C22-8096-493A-9683-3BEEAA1F5AD6}"/>
              </a:ext>
            </a:extLst>
          </p:cNvPr>
          <p:cNvSpPr txBox="1"/>
          <p:nvPr/>
        </p:nvSpPr>
        <p:spPr>
          <a:xfrm>
            <a:off x="3899943" y="3202892"/>
            <a:ext cx="424910" cy="323165"/>
          </a:xfrm>
          <a:prstGeom prst="rect">
            <a:avLst/>
          </a:prstGeom>
          <a:noFill/>
        </p:spPr>
        <p:txBody>
          <a:bodyPr wrap="square" rtlCol="0" anchor="ctr">
            <a:spAutoFit/>
          </a:bodyPr>
          <a:lstStyle/>
          <a:p>
            <a:pPr algn="ctr"/>
            <a:r>
              <a:rPr lang="en-US" sz="1500" b="1" dirty="0">
                <a:solidFill>
                  <a:srgbClr val="F8A764"/>
                </a:solidFill>
              </a:rPr>
              <a:t>06</a:t>
            </a:r>
          </a:p>
        </p:txBody>
      </p:sp>
      <p:sp>
        <p:nvSpPr>
          <p:cNvPr id="73" name="TextBox 201">
            <a:extLst>
              <a:ext uri="{FF2B5EF4-FFF2-40B4-BE49-F238E27FC236}">
                <a16:creationId xmlns:a16="http://schemas.microsoft.com/office/drawing/2014/main" id="{37103FB7-209B-4120-92AD-83217C435C2A}"/>
              </a:ext>
            </a:extLst>
          </p:cNvPr>
          <p:cNvSpPr txBox="1"/>
          <p:nvPr/>
        </p:nvSpPr>
        <p:spPr>
          <a:xfrm>
            <a:off x="3653176" y="2815660"/>
            <a:ext cx="424910" cy="323165"/>
          </a:xfrm>
          <a:prstGeom prst="rect">
            <a:avLst/>
          </a:prstGeom>
          <a:noFill/>
        </p:spPr>
        <p:txBody>
          <a:bodyPr wrap="square" rtlCol="0" anchor="ctr">
            <a:spAutoFit/>
          </a:bodyPr>
          <a:lstStyle/>
          <a:p>
            <a:pPr algn="ctr"/>
            <a:r>
              <a:rPr lang="en-US" sz="1500" b="1" dirty="0">
                <a:solidFill>
                  <a:srgbClr val="FFC000"/>
                </a:solidFill>
              </a:rPr>
              <a:t>07</a:t>
            </a:r>
          </a:p>
        </p:txBody>
      </p:sp>
      <p:sp>
        <p:nvSpPr>
          <p:cNvPr id="74" name="TextBox 202">
            <a:extLst>
              <a:ext uri="{FF2B5EF4-FFF2-40B4-BE49-F238E27FC236}">
                <a16:creationId xmlns:a16="http://schemas.microsoft.com/office/drawing/2014/main" id="{D7CF8B0C-D50C-40FC-9E60-43036AF980D8}"/>
              </a:ext>
            </a:extLst>
          </p:cNvPr>
          <p:cNvSpPr txBox="1"/>
          <p:nvPr/>
        </p:nvSpPr>
        <p:spPr>
          <a:xfrm>
            <a:off x="3683099" y="2378780"/>
            <a:ext cx="424910" cy="323165"/>
          </a:xfrm>
          <a:prstGeom prst="rect">
            <a:avLst/>
          </a:prstGeom>
          <a:noFill/>
        </p:spPr>
        <p:txBody>
          <a:bodyPr wrap="square" rtlCol="0" anchor="ctr">
            <a:spAutoFit/>
          </a:bodyPr>
          <a:lstStyle/>
          <a:p>
            <a:pPr algn="ctr"/>
            <a:r>
              <a:rPr lang="en-US" sz="1500" b="1" dirty="0">
                <a:solidFill>
                  <a:srgbClr val="F7E297"/>
                </a:solidFill>
              </a:rPr>
              <a:t>08</a:t>
            </a:r>
          </a:p>
        </p:txBody>
      </p:sp>
      <p:sp>
        <p:nvSpPr>
          <p:cNvPr id="75" name="TextBox 203">
            <a:extLst>
              <a:ext uri="{FF2B5EF4-FFF2-40B4-BE49-F238E27FC236}">
                <a16:creationId xmlns:a16="http://schemas.microsoft.com/office/drawing/2014/main" id="{8AF95808-EB39-4E82-B3BD-CA27234B2FC3}"/>
              </a:ext>
            </a:extLst>
          </p:cNvPr>
          <p:cNvSpPr txBox="1"/>
          <p:nvPr/>
        </p:nvSpPr>
        <p:spPr>
          <a:xfrm>
            <a:off x="3922485" y="2019702"/>
            <a:ext cx="424910" cy="323165"/>
          </a:xfrm>
          <a:prstGeom prst="rect">
            <a:avLst/>
          </a:prstGeom>
          <a:noFill/>
        </p:spPr>
        <p:txBody>
          <a:bodyPr wrap="square" rtlCol="0" anchor="ctr">
            <a:spAutoFit/>
          </a:bodyPr>
          <a:lstStyle/>
          <a:p>
            <a:pPr algn="ctr"/>
            <a:r>
              <a:rPr lang="en-US" sz="1500" b="1" dirty="0">
                <a:solidFill>
                  <a:srgbClr val="1C4C7D"/>
                </a:solidFill>
              </a:rPr>
              <a:t>09</a:t>
            </a:r>
          </a:p>
        </p:txBody>
      </p:sp>
      <p:sp>
        <p:nvSpPr>
          <p:cNvPr id="76" name="TextBox 204">
            <a:extLst>
              <a:ext uri="{FF2B5EF4-FFF2-40B4-BE49-F238E27FC236}">
                <a16:creationId xmlns:a16="http://schemas.microsoft.com/office/drawing/2014/main" id="{BB890DCB-5C70-43AD-94CA-4D221B84935E}"/>
              </a:ext>
            </a:extLst>
          </p:cNvPr>
          <p:cNvSpPr txBox="1"/>
          <p:nvPr/>
        </p:nvSpPr>
        <p:spPr>
          <a:xfrm>
            <a:off x="4353379" y="1882055"/>
            <a:ext cx="424910" cy="323165"/>
          </a:xfrm>
          <a:prstGeom prst="rect">
            <a:avLst/>
          </a:prstGeom>
          <a:noFill/>
        </p:spPr>
        <p:txBody>
          <a:bodyPr wrap="square" rtlCol="0" anchor="ctr">
            <a:spAutoFit/>
          </a:bodyPr>
          <a:lstStyle/>
          <a:p>
            <a:pPr algn="ctr"/>
            <a:r>
              <a:rPr lang="en-US" sz="1500" b="1" dirty="0">
                <a:solidFill>
                  <a:schemeClr val="accent6">
                    <a:lumMod val="75000"/>
                  </a:schemeClr>
                </a:solidFill>
              </a:rPr>
              <a:t>10</a:t>
            </a:r>
          </a:p>
        </p:txBody>
      </p:sp>
      <p:pic>
        <p:nvPicPr>
          <p:cNvPr id="88" name="Imagen 87"/>
          <p:cNvPicPr>
            <a:picLocks noChangeAspect="1"/>
          </p:cNvPicPr>
          <p:nvPr/>
        </p:nvPicPr>
        <p:blipFill>
          <a:blip r:embed="rId2">
            <a:duotone>
              <a:prstClr val="black"/>
              <a:schemeClr val="accent4">
                <a:tint val="45000"/>
                <a:satMod val="400000"/>
              </a:schemeClr>
            </a:duotone>
          </a:blip>
          <a:stretch>
            <a:fillRect/>
          </a:stretch>
        </p:blipFill>
        <p:spPr>
          <a:xfrm>
            <a:off x="4688885" y="1347177"/>
            <a:ext cx="264387" cy="264387"/>
          </a:xfrm>
          <a:prstGeom prst="rect">
            <a:avLst/>
          </a:prstGeom>
        </p:spPr>
      </p:pic>
      <p:pic>
        <p:nvPicPr>
          <p:cNvPr id="89" name="Imagen 88"/>
          <p:cNvPicPr>
            <a:picLocks noChangeAspect="1"/>
          </p:cNvPicPr>
          <p:nvPr/>
        </p:nvPicPr>
        <p:blipFill>
          <a:blip r:embed="rId3">
            <a:lum bright="70000" contrast="-70000"/>
          </a:blip>
          <a:stretch>
            <a:fillRect/>
          </a:stretch>
        </p:blipFill>
        <p:spPr>
          <a:xfrm>
            <a:off x="5419071" y="1773574"/>
            <a:ext cx="212877" cy="212877"/>
          </a:xfrm>
          <a:prstGeom prst="rect">
            <a:avLst/>
          </a:prstGeom>
        </p:spPr>
      </p:pic>
      <p:pic>
        <p:nvPicPr>
          <p:cNvPr id="90" name="Marcador de contenido 25">
            <a:extLst>
              <a:ext uri="{FF2B5EF4-FFF2-40B4-BE49-F238E27FC236}">
                <a16:creationId xmlns:a16="http://schemas.microsoft.com/office/drawing/2014/main" id="{C481FB9B-047A-4DF3-BBE3-9BE731D707F7}"/>
              </a:ext>
            </a:extLst>
          </p:cNvPr>
          <p:cNvPicPr>
            <a:picLocks noChangeAspect="1"/>
          </p:cNvPicPr>
          <p:nvPr/>
        </p:nvPicPr>
        <p:blipFill>
          <a:blip r:embed="rId4"/>
          <a:stretch>
            <a:fillRect/>
          </a:stretch>
        </p:blipFill>
        <p:spPr>
          <a:xfrm>
            <a:off x="4426629" y="996865"/>
            <a:ext cx="644657" cy="205118"/>
          </a:xfrm>
          <a:prstGeom prst="rect">
            <a:avLst/>
          </a:prstGeom>
        </p:spPr>
      </p:pic>
      <p:pic>
        <p:nvPicPr>
          <p:cNvPr id="91" name="Picture 106">
            <a:extLst>
              <a:ext uri="{FF2B5EF4-FFF2-40B4-BE49-F238E27FC236}">
                <a16:creationId xmlns:a16="http://schemas.microsoft.com/office/drawing/2014/main" id="{37A6815A-D7FE-4A89-9C9F-FB5082BC35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9655" y="952744"/>
            <a:ext cx="236401" cy="279878"/>
          </a:xfrm>
          <a:prstGeom prst="rect">
            <a:avLst/>
          </a:prstGeom>
        </p:spPr>
      </p:pic>
      <p:pic>
        <p:nvPicPr>
          <p:cNvPr id="92" name="Marcador de contenido 35">
            <a:extLst>
              <a:ext uri="{FF2B5EF4-FFF2-40B4-BE49-F238E27FC236}">
                <a16:creationId xmlns:a16="http://schemas.microsoft.com/office/drawing/2014/main" id="{C7CE0F95-B1C9-424A-99B8-4B7C832BD37E}"/>
              </a:ext>
            </a:extLst>
          </p:cNvPr>
          <p:cNvPicPr>
            <a:picLocks noChangeAspect="1"/>
          </p:cNvPicPr>
          <p:nvPr/>
        </p:nvPicPr>
        <p:blipFill>
          <a:blip r:embed="rId6">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5570385" y="1359713"/>
            <a:ext cx="398072" cy="214879"/>
          </a:xfrm>
          <a:prstGeom prst="rect">
            <a:avLst/>
          </a:prstGeom>
        </p:spPr>
      </p:pic>
      <p:pic>
        <p:nvPicPr>
          <p:cNvPr id="93" name="Marcador de contenido 35">
            <a:extLst>
              <a:ext uri="{FF2B5EF4-FFF2-40B4-BE49-F238E27FC236}">
                <a16:creationId xmlns:a16="http://schemas.microsoft.com/office/drawing/2014/main" id="{C7CE0F95-B1C9-424A-99B8-4B7C832BD37E}"/>
              </a:ext>
            </a:extLst>
          </p:cNvPr>
          <p:cNvPicPr>
            <a:picLocks noChangeAspect="1"/>
          </p:cNvPicPr>
          <p:nvPr/>
        </p:nvPicPr>
        <p:blipFill>
          <a:blip r:embed="rId6">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116561" y="2146703"/>
            <a:ext cx="398072" cy="214879"/>
          </a:xfrm>
          <a:prstGeom prst="rect">
            <a:avLst/>
          </a:prstGeom>
        </p:spPr>
      </p:pic>
      <p:pic>
        <p:nvPicPr>
          <p:cNvPr id="94" name="Marcador de contenido 36">
            <a:extLst>
              <a:ext uri="{FF2B5EF4-FFF2-40B4-BE49-F238E27FC236}">
                <a16:creationId xmlns:a16="http://schemas.microsoft.com/office/drawing/2014/main" id="{6ECE12E6-5BE6-45EA-A199-4D2E4370B9BA}"/>
              </a:ext>
            </a:extLst>
          </p:cNvPr>
          <p:cNvPicPr>
            <a:picLocks noChangeAspect="1"/>
          </p:cNvPicPr>
          <p:nvPr/>
        </p:nvPicPr>
        <p:blipFill rotWithShape="1">
          <a:blip r:embed="rId7"/>
          <a:srcRect l="72669" t="25638" r="16597" b="20384"/>
          <a:stretch/>
        </p:blipFill>
        <p:spPr>
          <a:xfrm>
            <a:off x="6058548" y="3261364"/>
            <a:ext cx="744261" cy="232569"/>
          </a:xfrm>
          <a:prstGeom prst="rect">
            <a:avLst/>
          </a:prstGeom>
        </p:spPr>
      </p:pic>
      <p:pic>
        <p:nvPicPr>
          <p:cNvPr id="95" name="Marcador de contenido 38">
            <a:extLst>
              <a:ext uri="{FF2B5EF4-FFF2-40B4-BE49-F238E27FC236}">
                <a16:creationId xmlns:a16="http://schemas.microsoft.com/office/drawing/2014/main" id="{C509051D-41F7-45A2-BE05-51F92990CCB6}"/>
              </a:ext>
            </a:extLst>
          </p:cNvPr>
          <p:cNvPicPr>
            <a:picLocks noChangeAspect="1"/>
          </p:cNvPicPr>
          <p:nvPr/>
        </p:nvPicPr>
        <p:blipFill rotWithShape="1">
          <a:blip r:embed="rId8"/>
          <a:srcRect l="48090" t="8872" r="5204" b="10367"/>
          <a:stretch/>
        </p:blipFill>
        <p:spPr>
          <a:xfrm>
            <a:off x="5497365" y="4012037"/>
            <a:ext cx="671709" cy="240541"/>
          </a:xfrm>
          <a:prstGeom prst="rect">
            <a:avLst/>
          </a:prstGeom>
        </p:spPr>
      </p:pic>
      <p:pic>
        <p:nvPicPr>
          <p:cNvPr id="97" name="Marcador de contenido 37">
            <a:extLst>
              <a:ext uri="{FF2B5EF4-FFF2-40B4-BE49-F238E27FC236}">
                <a16:creationId xmlns:a16="http://schemas.microsoft.com/office/drawing/2014/main" id="{48ECCD35-03BA-4E9C-B226-A70C57BF3D20}"/>
              </a:ext>
            </a:extLst>
          </p:cNvPr>
          <p:cNvPicPr>
            <a:picLocks noChangeAspect="1"/>
          </p:cNvPicPr>
          <p:nvPr/>
        </p:nvPicPr>
        <p:blipFill rotWithShape="1">
          <a:blip r:embed="rId9"/>
          <a:srcRect l="5261" t="15914" r="5396" b="19310"/>
          <a:stretch/>
        </p:blipFill>
        <p:spPr>
          <a:xfrm>
            <a:off x="2720243" y="3987220"/>
            <a:ext cx="908028" cy="205732"/>
          </a:xfrm>
          <a:prstGeom prst="rect">
            <a:avLst/>
          </a:prstGeom>
        </p:spPr>
      </p:pic>
      <p:pic>
        <p:nvPicPr>
          <p:cNvPr id="98" name="Marcador de contenido 37">
            <a:extLst>
              <a:ext uri="{FF2B5EF4-FFF2-40B4-BE49-F238E27FC236}">
                <a16:creationId xmlns:a16="http://schemas.microsoft.com/office/drawing/2014/main" id="{48ECCD35-03BA-4E9C-B226-A70C57BF3D20}"/>
              </a:ext>
            </a:extLst>
          </p:cNvPr>
          <p:cNvPicPr>
            <a:picLocks noChangeAspect="1"/>
          </p:cNvPicPr>
          <p:nvPr/>
        </p:nvPicPr>
        <p:blipFill rotWithShape="1">
          <a:blip r:embed="rId9"/>
          <a:srcRect l="5261" t="15914" r="5396" b="19310"/>
          <a:stretch/>
        </p:blipFill>
        <p:spPr>
          <a:xfrm>
            <a:off x="7618567" y="4047823"/>
            <a:ext cx="718038" cy="162686"/>
          </a:xfrm>
          <a:prstGeom prst="rect">
            <a:avLst/>
          </a:prstGeom>
        </p:spPr>
      </p:pic>
      <p:pic>
        <p:nvPicPr>
          <p:cNvPr id="99" name="Marcador de contenido 44">
            <a:extLst>
              <a:ext uri="{FF2B5EF4-FFF2-40B4-BE49-F238E27FC236}">
                <a16:creationId xmlns:a16="http://schemas.microsoft.com/office/drawing/2014/main" id="{CFEDD92A-99F6-43DE-93B4-5B4A80F1DC6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27858"/>
          <a:stretch/>
        </p:blipFill>
        <p:spPr>
          <a:xfrm>
            <a:off x="2399676" y="3059325"/>
            <a:ext cx="635534" cy="204380"/>
          </a:xfrm>
          <a:prstGeom prst="rect">
            <a:avLst/>
          </a:prstGeom>
        </p:spPr>
      </p:pic>
      <p:pic>
        <p:nvPicPr>
          <p:cNvPr id="100" name="Marcador de contenido 45">
            <a:extLst>
              <a:ext uri="{FF2B5EF4-FFF2-40B4-BE49-F238E27FC236}">
                <a16:creationId xmlns:a16="http://schemas.microsoft.com/office/drawing/2014/main" id="{9B3860DC-E0A9-4573-B157-F3AC3B659581}"/>
              </a:ext>
            </a:extLst>
          </p:cNvPr>
          <p:cNvPicPr>
            <a:picLocks noChangeAspect="1"/>
          </p:cNvPicPr>
          <p:nvPr/>
        </p:nvPicPr>
        <p:blipFill rotWithShape="1">
          <a:blip r:embed="rId11"/>
          <a:srcRect l="73573" t="-1" r="3306" b="10718"/>
          <a:stretch/>
        </p:blipFill>
        <p:spPr>
          <a:xfrm>
            <a:off x="2114270" y="2088104"/>
            <a:ext cx="984582" cy="273478"/>
          </a:xfrm>
          <a:prstGeom prst="rect">
            <a:avLst/>
          </a:prstGeom>
        </p:spPr>
      </p:pic>
      <p:pic>
        <p:nvPicPr>
          <p:cNvPr id="101" name="Picture 60">
            <a:extLst>
              <a:ext uri="{FF2B5EF4-FFF2-40B4-BE49-F238E27FC236}">
                <a16:creationId xmlns:a16="http://schemas.microsoft.com/office/drawing/2014/main" id="{552C431D-5CDF-49A9-B414-7A1270D44F8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81164" y="1222539"/>
            <a:ext cx="678086" cy="353531"/>
          </a:xfrm>
          <a:prstGeom prst="rect">
            <a:avLst/>
          </a:prstGeom>
        </p:spPr>
      </p:pic>
      <p:pic>
        <p:nvPicPr>
          <p:cNvPr id="102" name="Marcador de contenido 37">
            <a:extLst>
              <a:ext uri="{FF2B5EF4-FFF2-40B4-BE49-F238E27FC236}">
                <a16:creationId xmlns:a16="http://schemas.microsoft.com/office/drawing/2014/main" id="{48ECCD35-03BA-4E9C-B226-A70C57BF3D20}"/>
              </a:ext>
            </a:extLst>
          </p:cNvPr>
          <p:cNvPicPr>
            <a:picLocks noChangeAspect="1"/>
          </p:cNvPicPr>
          <p:nvPr/>
        </p:nvPicPr>
        <p:blipFill rotWithShape="1">
          <a:blip r:embed="rId9"/>
          <a:srcRect l="5261" t="15914" r="5396" b="19310"/>
          <a:stretch/>
        </p:blipFill>
        <p:spPr>
          <a:xfrm>
            <a:off x="4108021" y="4334887"/>
            <a:ext cx="908028" cy="205732"/>
          </a:xfrm>
          <a:prstGeom prst="rect">
            <a:avLst/>
          </a:prstGeom>
        </p:spPr>
      </p:pic>
      <p:pic>
        <p:nvPicPr>
          <p:cNvPr id="103" name="Imagen 102"/>
          <p:cNvPicPr>
            <a:picLocks noChangeAspect="1"/>
          </p:cNvPicPr>
          <p:nvPr/>
        </p:nvPicPr>
        <p:blipFill rotWithShape="1">
          <a:blip r:embed="rId13"/>
          <a:srcRect l="9914" t="9765" r="9482" b="8985"/>
          <a:stretch/>
        </p:blipFill>
        <p:spPr>
          <a:xfrm>
            <a:off x="5743943" y="2550804"/>
            <a:ext cx="210266" cy="211953"/>
          </a:xfrm>
          <a:prstGeom prst="rect">
            <a:avLst/>
          </a:prstGeom>
        </p:spPr>
      </p:pic>
      <p:pic>
        <p:nvPicPr>
          <p:cNvPr id="104" name="Imagen 103"/>
          <p:cNvPicPr>
            <a:picLocks noChangeAspect="1"/>
          </p:cNvPicPr>
          <p:nvPr/>
        </p:nvPicPr>
        <p:blipFill rotWithShape="1">
          <a:blip r:embed="rId13"/>
          <a:srcRect l="9913" t="9335" r="9915" b="9631"/>
          <a:stretch/>
        </p:blipFill>
        <p:spPr>
          <a:xfrm>
            <a:off x="5553570" y="3327955"/>
            <a:ext cx="203762" cy="205953"/>
          </a:xfrm>
          <a:prstGeom prst="rect">
            <a:avLst/>
          </a:prstGeom>
        </p:spPr>
      </p:pic>
      <p:pic>
        <p:nvPicPr>
          <p:cNvPr id="105" name="Imagen 104"/>
          <p:cNvPicPr>
            <a:picLocks noChangeAspect="1"/>
          </p:cNvPicPr>
          <p:nvPr/>
        </p:nvPicPr>
        <p:blipFill>
          <a:blip r:embed="rId14">
            <a:lum bright="70000" contrast="-70000"/>
          </a:blip>
          <a:stretch>
            <a:fillRect/>
          </a:stretch>
        </p:blipFill>
        <p:spPr>
          <a:xfrm>
            <a:off x="4908266" y="3842478"/>
            <a:ext cx="229935" cy="229935"/>
          </a:xfrm>
          <a:prstGeom prst="rect">
            <a:avLst/>
          </a:prstGeom>
        </p:spPr>
      </p:pic>
      <p:pic>
        <p:nvPicPr>
          <p:cNvPr id="110" name="Imagen 109"/>
          <p:cNvPicPr>
            <a:picLocks noChangeAspect="1"/>
          </p:cNvPicPr>
          <p:nvPr/>
        </p:nvPicPr>
        <p:blipFill>
          <a:blip r:embed="rId15"/>
          <a:stretch>
            <a:fillRect/>
          </a:stretch>
        </p:blipFill>
        <p:spPr>
          <a:xfrm>
            <a:off x="4108030" y="3870174"/>
            <a:ext cx="223610" cy="223610"/>
          </a:xfrm>
          <a:prstGeom prst="rect">
            <a:avLst/>
          </a:prstGeom>
        </p:spPr>
      </p:pic>
      <p:pic>
        <p:nvPicPr>
          <p:cNvPr id="112" name="Imagen 111"/>
          <p:cNvPicPr>
            <a:picLocks noChangeAspect="1"/>
          </p:cNvPicPr>
          <p:nvPr/>
        </p:nvPicPr>
        <p:blipFill>
          <a:blip r:embed="rId16"/>
          <a:stretch>
            <a:fillRect/>
          </a:stretch>
        </p:blipFill>
        <p:spPr>
          <a:xfrm>
            <a:off x="3452637" y="3445144"/>
            <a:ext cx="240733" cy="240733"/>
          </a:xfrm>
          <a:prstGeom prst="rect">
            <a:avLst/>
          </a:prstGeom>
        </p:spPr>
      </p:pic>
      <p:pic>
        <p:nvPicPr>
          <p:cNvPr id="113" name="Imagen 112"/>
          <p:cNvPicPr>
            <a:picLocks noChangeAspect="1"/>
          </p:cNvPicPr>
          <p:nvPr/>
        </p:nvPicPr>
        <p:blipFill>
          <a:blip r:embed="rId17"/>
          <a:stretch>
            <a:fillRect/>
          </a:stretch>
        </p:blipFill>
        <p:spPr>
          <a:xfrm>
            <a:off x="3158375" y="2716685"/>
            <a:ext cx="217059" cy="217059"/>
          </a:xfrm>
          <a:prstGeom prst="rect">
            <a:avLst/>
          </a:prstGeom>
        </p:spPr>
      </p:pic>
      <p:pic>
        <p:nvPicPr>
          <p:cNvPr id="119" name="Imagen 1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35675" y="1977779"/>
            <a:ext cx="220650" cy="220650"/>
          </a:xfrm>
          <a:prstGeom prst="rect">
            <a:avLst/>
          </a:prstGeom>
        </p:spPr>
      </p:pic>
      <p:pic>
        <p:nvPicPr>
          <p:cNvPr id="121" name="Imagen 1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45456" y="1461504"/>
            <a:ext cx="216219" cy="216219"/>
          </a:xfrm>
          <a:prstGeom prst="rect">
            <a:avLst/>
          </a:prstGeom>
        </p:spPr>
      </p:pic>
      <p:pic>
        <p:nvPicPr>
          <p:cNvPr id="122" name="Imagen 121">
            <a:hlinkClick r:id="rId20"/>
          </p:cNvPr>
          <p:cNvPicPr>
            <a:picLocks noChangeAspect="1"/>
          </p:cNvPicPr>
          <p:nvPr/>
        </p:nvPicPr>
        <p:blipFill rotWithShape="1">
          <a:blip r:embed="rId21">
            <a:extLst>
              <a:ext uri="{BEBA8EAE-BF5A-486C-A8C5-ECC9F3942E4B}">
                <a14:imgProps xmlns:a14="http://schemas.microsoft.com/office/drawing/2010/main">
                  <a14:imgLayer r:embed="rId22">
                    <a14:imgEffect>
                      <a14:backgroundRemoval t="10185" b="89815" l="8429" r="50429">
                        <a14:foregroundMark x1="12143" y1="39815" x2="12143" y2="39815"/>
                        <a14:foregroundMark x1="26429" y1="31019" x2="26429" y2="31019"/>
                        <a14:foregroundMark x1="27857" y1="15741" x2="27857" y2="15741"/>
                      </a14:backgroundRemoval>
                    </a14:imgEffect>
                  </a14:imgLayer>
                </a14:imgProps>
              </a:ext>
            </a:extLst>
          </a:blip>
          <a:srcRect l="8349" t="10598" r="49187" b="11378"/>
          <a:stretch/>
        </p:blipFill>
        <p:spPr>
          <a:xfrm>
            <a:off x="4262512" y="2610535"/>
            <a:ext cx="588056" cy="333419"/>
          </a:xfrm>
          <a:prstGeom prst="rect">
            <a:avLst/>
          </a:prstGeom>
        </p:spPr>
      </p:pic>
      <p:graphicFrame>
        <p:nvGraphicFramePr>
          <p:cNvPr id="78" name="Tabla 77"/>
          <p:cNvGraphicFramePr>
            <a:graphicFrameLocks noGrp="1"/>
          </p:cNvGraphicFramePr>
          <p:nvPr>
            <p:extLst/>
          </p:nvPr>
        </p:nvGraphicFramePr>
        <p:xfrm>
          <a:off x="-370893" y="0"/>
          <a:ext cx="352621" cy="4079240"/>
        </p:xfrm>
        <a:graphic>
          <a:graphicData uri="http://schemas.openxmlformats.org/drawingml/2006/table">
            <a:tbl>
              <a:tblPr firstRow="1" bandRow="1">
                <a:tableStyleId>{5C22544A-7EE6-4342-B048-85BDC9FD1C3A}</a:tableStyleId>
              </a:tblPr>
              <a:tblGrid>
                <a:gridCol w="352621">
                  <a:extLst>
                    <a:ext uri="{9D8B030D-6E8A-4147-A177-3AD203B41FA5}">
                      <a16:colId xmlns:a16="http://schemas.microsoft.com/office/drawing/2014/main" val="2209224138"/>
                    </a:ext>
                  </a:extLst>
                </a:gridCol>
              </a:tblGrid>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C04"/>
                    </a:solidFill>
                  </a:tcPr>
                </a:tc>
                <a:extLst>
                  <a:ext uri="{0D108BD9-81ED-4DB2-BD59-A6C34878D82A}">
                    <a16:rowId xmlns:a16="http://schemas.microsoft.com/office/drawing/2014/main" val="1340581590"/>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D4B"/>
                    </a:solidFill>
                  </a:tcPr>
                </a:tc>
                <a:extLst>
                  <a:ext uri="{0D108BD9-81ED-4DB2-BD59-A6C34878D82A}">
                    <a16:rowId xmlns:a16="http://schemas.microsoft.com/office/drawing/2014/main" val="2264794645"/>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161"/>
                    </a:solidFill>
                  </a:tcPr>
                </a:tc>
                <a:extLst>
                  <a:ext uri="{0D108BD9-81ED-4DB2-BD59-A6C34878D82A}">
                    <a16:rowId xmlns:a16="http://schemas.microsoft.com/office/drawing/2014/main" val="424093321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7375E"/>
                    </a:solidFill>
                  </a:tcPr>
                </a:tc>
                <a:extLst>
                  <a:ext uri="{0D108BD9-81ED-4DB2-BD59-A6C34878D82A}">
                    <a16:rowId xmlns:a16="http://schemas.microsoft.com/office/drawing/2014/main" val="1210512303"/>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4C7D"/>
                    </a:solidFill>
                  </a:tcPr>
                </a:tc>
                <a:extLst>
                  <a:ext uri="{0D108BD9-81ED-4DB2-BD59-A6C34878D82A}">
                    <a16:rowId xmlns:a16="http://schemas.microsoft.com/office/drawing/2014/main" val="3662301169"/>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5794"/>
                    </a:solidFill>
                  </a:tcPr>
                </a:tc>
                <a:extLst>
                  <a:ext uri="{0D108BD9-81ED-4DB2-BD59-A6C34878D82A}">
                    <a16:rowId xmlns:a16="http://schemas.microsoft.com/office/drawing/2014/main" val="798413931"/>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58ED5"/>
                    </a:solidFill>
                  </a:tcPr>
                </a:tc>
                <a:extLst>
                  <a:ext uri="{0D108BD9-81ED-4DB2-BD59-A6C34878D82A}">
                    <a16:rowId xmlns:a16="http://schemas.microsoft.com/office/drawing/2014/main" val="2831502114"/>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494BB"/>
                    </a:solidFill>
                  </a:tcPr>
                </a:tc>
                <a:extLst>
                  <a:ext uri="{0D108BD9-81ED-4DB2-BD59-A6C34878D82A}">
                    <a16:rowId xmlns:a16="http://schemas.microsoft.com/office/drawing/2014/main" val="2609079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6F13"/>
                    </a:solidFill>
                  </a:tcPr>
                </a:tc>
                <a:extLst>
                  <a:ext uri="{0D108BD9-81ED-4DB2-BD59-A6C34878D82A}">
                    <a16:rowId xmlns:a16="http://schemas.microsoft.com/office/drawing/2014/main" val="386515514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74650507"/>
                  </a:ext>
                </a:extLst>
              </a:tr>
              <a:tr h="370840">
                <a:tc>
                  <a:txBody>
                    <a:bodyPr/>
                    <a:lstStyle/>
                    <a:p>
                      <a:endParaRPr lang="es-C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B073"/>
                    </a:solidFill>
                  </a:tcPr>
                </a:tc>
                <a:extLst>
                  <a:ext uri="{0D108BD9-81ED-4DB2-BD59-A6C34878D82A}">
                    <a16:rowId xmlns:a16="http://schemas.microsoft.com/office/drawing/2014/main" val="2797046805"/>
                  </a:ext>
                </a:extLst>
              </a:tr>
            </a:tbl>
          </a:graphicData>
        </a:graphic>
      </p:graphicFrame>
      <p:grpSp>
        <p:nvGrpSpPr>
          <p:cNvPr id="22" name="Grupo 21"/>
          <p:cNvGrpSpPr/>
          <p:nvPr/>
        </p:nvGrpSpPr>
        <p:grpSpPr>
          <a:xfrm>
            <a:off x="0" y="563219"/>
            <a:ext cx="1366274" cy="798752"/>
            <a:chOff x="0" y="563219"/>
            <a:chExt cx="1366274" cy="798752"/>
          </a:xfrm>
        </p:grpSpPr>
        <p:sp>
          <p:nvSpPr>
            <p:cNvPr id="4" name="Explosión 2 3"/>
            <p:cNvSpPr/>
            <p:nvPr/>
          </p:nvSpPr>
          <p:spPr>
            <a:xfrm>
              <a:off x="0" y="563219"/>
              <a:ext cx="1366274" cy="798752"/>
            </a:xfrm>
            <a:prstGeom prst="irregularSeal2">
              <a:avLst/>
            </a:prstGeom>
            <a:gradFill flip="none" rotWithShape="1">
              <a:gsLst>
                <a:gs pos="0">
                  <a:schemeClr val="accent1">
                    <a:tint val="100000"/>
                    <a:shade val="100000"/>
                    <a:satMod val="130000"/>
                  </a:schemeClr>
                </a:gs>
                <a:gs pos="100000">
                  <a:schemeClr val="bg1"/>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800" dirty="0"/>
            </a:p>
          </p:txBody>
        </p:sp>
        <p:sp>
          <p:nvSpPr>
            <p:cNvPr id="6" name="Rectángulo 5"/>
            <p:cNvSpPr/>
            <p:nvPr/>
          </p:nvSpPr>
          <p:spPr>
            <a:xfrm>
              <a:off x="190071" y="799457"/>
              <a:ext cx="857927" cy="369332"/>
            </a:xfrm>
            <a:prstGeom prst="rect">
              <a:avLst/>
            </a:prstGeom>
          </p:spPr>
          <p:txBody>
            <a:bodyPr wrap="none">
              <a:spAutoFit/>
            </a:bodyPr>
            <a:lstStyle/>
            <a:p>
              <a:pPr algn="ctr"/>
              <a:r>
                <a:rPr lang="es-ES" sz="900" i="1" dirty="0">
                  <a:solidFill>
                    <a:schemeClr val="accent6">
                      <a:lumMod val="75000"/>
                    </a:schemeClr>
                  </a:solidFill>
                  <a:latin typeface="Helvetica" panose="020B0604020202020204" pitchFamily="34" charset="0"/>
                  <a:cs typeface="Helvetica" panose="020B0604020202020204" pitchFamily="34" charset="0"/>
                </a:rPr>
                <a:t>11 Entidades</a:t>
              </a:r>
            </a:p>
            <a:p>
              <a:pPr algn="ctr"/>
              <a:r>
                <a:rPr lang="es-ES" sz="900" i="1" dirty="0">
                  <a:solidFill>
                    <a:schemeClr val="accent6">
                      <a:lumMod val="75000"/>
                    </a:schemeClr>
                  </a:solidFill>
                  <a:latin typeface="Helvetica" panose="020B0604020202020204" pitchFamily="34" charset="0"/>
                  <a:cs typeface="Helvetica" panose="020B0604020202020204" pitchFamily="34" charset="0"/>
                </a:rPr>
                <a:t>19 Políticas</a:t>
              </a:r>
              <a:endParaRPr lang="es-CO" sz="900" i="1" dirty="0">
                <a:solidFill>
                  <a:schemeClr val="accent6">
                    <a:lumMod val="75000"/>
                  </a:schemeClr>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4787167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EFBE54D938417469E7CB6F91E3BC544" ma:contentTypeVersion="18" ma:contentTypeDescription="Crear nuevo documento." ma:contentTypeScope="" ma:versionID="4117d5769d0aafb1d5ed8002d9267086">
  <xsd:schema xmlns:xsd="http://www.w3.org/2001/XMLSchema" xmlns:xs="http://www.w3.org/2001/XMLSchema" xmlns:p="http://schemas.microsoft.com/office/2006/metadata/properties" xmlns:ns3="97e5f7fe-cfb8-4737-83c1-b07f97a7d20c" xmlns:ns4="9e4f2b07-0434-457f-a7ba-1c5f15ec3c89" targetNamespace="http://schemas.microsoft.com/office/2006/metadata/properties" ma:root="true" ma:fieldsID="a638d00fbc3b647757c1ffcd139e0fef" ns3:_="" ns4:_="">
    <xsd:import namespace="97e5f7fe-cfb8-4737-83c1-b07f97a7d20c"/>
    <xsd:import namespace="9e4f2b07-0434-457f-a7ba-1c5f15ec3c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5f7fe-cfb8-4737-83c1-b07f97a7d2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4f2b07-0434-457f-a7ba-1c5f15ec3c89"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7e5f7fe-cfb8-4737-83c1-b07f97a7d20c" xsi:nil="true"/>
  </documentManagement>
</p:properties>
</file>

<file path=customXml/itemProps1.xml><?xml version="1.0" encoding="utf-8"?>
<ds:datastoreItem xmlns:ds="http://schemas.openxmlformats.org/officeDocument/2006/customXml" ds:itemID="{B122AA1A-B567-400C-B0F7-227720A0B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5f7fe-cfb8-4737-83c1-b07f97a7d20c"/>
    <ds:schemaRef ds:uri="9e4f2b07-0434-457f-a7ba-1c5f15ec3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C67C5F-BB9F-47F8-BE04-4B598258336F}">
  <ds:schemaRefs>
    <ds:schemaRef ds:uri="http://schemas.microsoft.com/sharepoint/v3/contenttype/forms"/>
  </ds:schemaRefs>
</ds:datastoreItem>
</file>

<file path=customXml/itemProps3.xml><?xml version="1.0" encoding="utf-8"?>
<ds:datastoreItem xmlns:ds="http://schemas.openxmlformats.org/officeDocument/2006/customXml" ds:itemID="{9636BA75-1AA0-4FCB-B680-9F7F75185772}">
  <ds:schemaRefs>
    <ds:schemaRef ds:uri="http://schemas.microsoft.com/office/infopath/2007/PartnerControls"/>
    <ds:schemaRef ds:uri="http://purl.org/dc/dcmitype/"/>
    <ds:schemaRef ds:uri="9e4f2b07-0434-457f-a7ba-1c5f15ec3c89"/>
    <ds:schemaRef ds:uri="http://schemas.microsoft.com/office/2006/metadata/properties"/>
    <ds:schemaRef ds:uri="http://purl.org/dc/elements/1.1/"/>
    <ds:schemaRef ds:uri="http://schemas.openxmlformats.org/package/2006/metadata/core-properties"/>
    <ds:schemaRef ds:uri="97e5f7fe-cfb8-4737-83c1-b07f97a7d20c"/>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1467</TotalTime>
  <Words>2377</Words>
  <Application>Microsoft Office PowerPoint</Application>
  <PresentationFormat>Presentación en pantalla (16:9)</PresentationFormat>
  <Paragraphs>283</Paragraphs>
  <Slides>30</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Arial</vt:lpstr>
      <vt:lpstr>Arial Narrow</vt:lpstr>
      <vt:lpstr>Calibri</vt:lpstr>
      <vt:lpstr>Helvetica</vt:lpstr>
      <vt:lpstr>Roboto</vt:lpstr>
      <vt:lpstr>Times</vt:lpstr>
      <vt:lpstr>Times New Roman</vt:lpstr>
      <vt:lpstr>Work Sans Light</vt:lpstr>
      <vt:lpstr>Work Sans SemiBold</vt:lpstr>
      <vt:lpstr>Tema de Office</vt:lpstr>
      <vt:lpstr>Presentación de PowerPoint</vt:lpstr>
      <vt:lpstr>Lineamientos para el registro de información a través del Formulario Único de Reporte y Avance de Gestión – FURAG vigencia 2023</vt:lpstr>
      <vt:lpstr>Presentación de PowerPoint</vt:lpstr>
      <vt:lpstr>Introducción</vt:lpstr>
      <vt:lpstr>Introducción</vt:lpstr>
      <vt:lpstr>Contexto Modelo Integrado de Planeación y Gestión MIPG</vt:lpstr>
      <vt:lpstr>Estructura de la implementación</vt:lpstr>
      <vt:lpstr>Estructura del modelo</vt:lpstr>
      <vt:lpstr>Políticas</vt:lpstr>
      <vt:lpstr>Políticas</vt:lpstr>
      <vt:lpstr>Marco general Medición Desempeño Institucional -MDI</vt:lpstr>
      <vt:lpstr>Qué es la Medición del Desempeño Institucional</vt:lpstr>
      <vt:lpstr>Objetivos de la medición</vt:lpstr>
      <vt:lpstr>Objetivos de la medición</vt:lpstr>
      <vt:lpstr>Objetivos de la medición</vt:lpstr>
      <vt:lpstr>Objetivos de la medición</vt:lpstr>
      <vt:lpstr>Campo de aplicación</vt:lpstr>
      <vt:lpstr>Responsables del reporte</vt:lpstr>
      <vt:lpstr>FURAG</vt:lpstr>
      <vt:lpstr>Vinculación SIGEP – para diligenciamiento en el FURAG</vt:lpstr>
      <vt:lpstr>Esquema propuesto para facilitar el diligenciamiento en aplicativo FURAG</vt:lpstr>
      <vt:lpstr>Circular y cronograma</vt:lpstr>
      <vt:lpstr>Presentación de PowerPoint</vt:lpstr>
      <vt:lpstr>Aspectos clave a tener en cuenta para el análisis de los formularios</vt:lpstr>
      <vt:lpstr>Aspectos Clave Formularios y Estructura Preguntas</vt:lpstr>
      <vt:lpstr>Aspectos Clave Formularios y Estructura Preguntas</vt:lpstr>
      <vt:lpstr>Aspectos Clave Formularios y Estructura Preguntas </vt:lpstr>
      <vt:lpstr>Panel Preguntas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dc:creator>
  <cp:lastModifiedBy>Juan Pablo Beltrán</cp:lastModifiedBy>
  <cp:revision>125</cp:revision>
  <dcterms:created xsi:type="dcterms:W3CDTF">2023-05-18T14:24:05Z</dcterms:created>
  <dcterms:modified xsi:type="dcterms:W3CDTF">2024-03-18T18:53:16Z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0x010100EEFBE54D938417469E7CB6F91E3BC544</vt:lpwstr>
  </property>
</Properties>
</file>