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2" r:id="rId3"/>
    <p:sldId id="319" r:id="rId4"/>
    <p:sldId id="308" r:id="rId5"/>
    <p:sldId id="316" r:id="rId6"/>
    <p:sldId id="307" r:id="rId7"/>
    <p:sldId id="306" r:id="rId8"/>
    <p:sldId id="309" r:id="rId9"/>
    <p:sldId id="311" r:id="rId10"/>
    <p:sldId id="322" r:id="rId11"/>
    <p:sldId id="320" r:id="rId12"/>
    <p:sldId id="310" r:id="rId13"/>
    <p:sldId id="321" r:id="rId14"/>
    <p:sldId id="313" r:id="rId15"/>
    <p:sldId id="314" r:id="rId16"/>
    <p:sldId id="323" r:id="rId17"/>
    <p:sldId id="315" r:id="rId1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6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28" autoAdjust="0"/>
    <p:restoredTop sz="94660"/>
  </p:normalViewPr>
  <p:slideViewPr>
    <p:cSldViewPr>
      <p:cViewPr varScale="1">
        <p:scale>
          <a:sx n="112" d="100"/>
          <a:sy n="112" d="100"/>
        </p:scale>
        <p:origin x="136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10823-D240-46B9-A319-9E45CE94E41A}" type="datetimeFigureOut">
              <a:rPr lang="es-CO" smtClean="0"/>
              <a:t>06/10/2015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8F5ED-36B6-4485-BFD9-A623AE53A2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878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716" indent="-28566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640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9698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6752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3809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0867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7922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4978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B356D6-47DC-4A6D-8E5D-D7CD856AFEF1}" type="slidenum">
              <a:rPr lang="es-CO" smtClean="0">
                <a:solidFill>
                  <a:prstClr val="black"/>
                </a:solidFill>
              </a:rPr>
              <a:pPr eaLnBrk="1" hangingPunct="1"/>
              <a:t>3</a:t>
            </a:fld>
            <a:endParaRPr lang="es-CO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42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716" indent="-28566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640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9698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6752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3809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0867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7922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4978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B356D6-47DC-4A6D-8E5D-D7CD856AFEF1}" type="slidenum">
              <a:rPr lang="es-CO" smtClean="0">
                <a:solidFill>
                  <a:prstClr val="black"/>
                </a:solidFill>
              </a:rPr>
              <a:pPr eaLnBrk="1" hangingPunct="1"/>
              <a:t>12</a:t>
            </a:fld>
            <a:endParaRPr lang="es-CO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113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716" indent="-28566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640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9698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6752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3809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0867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7922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4978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B356D6-47DC-4A6D-8E5D-D7CD856AFEF1}" type="slidenum">
              <a:rPr lang="es-CO" smtClean="0">
                <a:solidFill>
                  <a:prstClr val="black"/>
                </a:solidFill>
              </a:rPr>
              <a:pPr eaLnBrk="1" hangingPunct="1"/>
              <a:t>13</a:t>
            </a:fld>
            <a:endParaRPr lang="es-CO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546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716" indent="-28566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640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9698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6752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3809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0867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7922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4978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B356D6-47DC-4A6D-8E5D-D7CD856AFEF1}" type="slidenum">
              <a:rPr lang="es-CO" smtClean="0">
                <a:solidFill>
                  <a:prstClr val="black"/>
                </a:solidFill>
              </a:rPr>
              <a:pPr eaLnBrk="1" hangingPunct="1"/>
              <a:t>14</a:t>
            </a:fld>
            <a:endParaRPr lang="es-CO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297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716" indent="-28566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640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9698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6752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3809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0867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7922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4978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B356D6-47DC-4A6D-8E5D-D7CD856AFEF1}" type="slidenum">
              <a:rPr lang="es-CO" smtClean="0">
                <a:solidFill>
                  <a:prstClr val="black"/>
                </a:solidFill>
              </a:rPr>
              <a:pPr eaLnBrk="1" hangingPunct="1"/>
              <a:t>15</a:t>
            </a:fld>
            <a:endParaRPr lang="es-CO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7705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716" indent="-28566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640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9698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6752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3809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0867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7922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4978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B356D6-47DC-4A6D-8E5D-D7CD856AFEF1}" type="slidenum">
              <a:rPr lang="es-CO" smtClean="0">
                <a:solidFill>
                  <a:prstClr val="black"/>
                </a:solidFill>
              </a:rPr>
              <a:pPr eaLnBrk="1" hangingPunct="1"/>
              <a:t>16</a:t>
            </a:fld>
            <a:endParaRPr lang="es-CO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454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716" indent="-28566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640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9698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6752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3809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0867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7922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4978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B356D6-47DC-4A6D-8E5D-D7CD856AFEF1}" type="slidenum">
              <a:rPr lang="es-CO" smtClean="0">
                <a:solidFill>
                  <a:prstClr val="black"/>
                </a:solidFill>
              </a:rPr>
              <a:pPr eaLnBrk="1" hangingPunct="1"/>
              <a:t>17</a:t>
            </a:fld>
            <a:endParaRPr lang="es-CO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194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716" indent="-28566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640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9698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6752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3809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0867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7922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4978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B356D6-47DC-4A6D-8E5D-D7CD856AFEF1}" type="slidenum">
              <a:rPr lang="es-CO" smtClean="0">
                <a:solidFill>
                  <a:prstClr val="black"/>
                </a:solidFill>
              </a:rPr>
              <a:pPr eaLnBrk="1" hangingPunct="1"/>
              <a:t>4</a:t>
            </a:fld>
            <a:endParaRPr lang="es-CO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585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716" indent="-28566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640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9698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6752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3809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0867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7922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4978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B356D6-47DC-4A6D-8E5D-D7CD856AFEF1}" type="slidenum">
              <a:rPr lang="es-CO" smtClean="0">
                <a:solidFill>
                  <a:prstClr val="black"/>
                </a:solidFill>
              </a:rPr>
              <a:pPr eaLnBrk="1" hangingPunct="1"/>
              <a:t>5</a:t>
            </a:fld>
            <a:endParaRPr lang="es-CO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199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716" indent="-28566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640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9698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6752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3809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0867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7922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4978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B356D6-47DC-4A6D-8E5D-D7CD856AFEF1}" type="slidenum">
              <a:rPr lang="es-CO" smtClean="0">
                <a:solidFill>
                  <a:prstClr val="black"/>
                </a:solidFill>
              </a:rPr>
              <a:pPr eaLnBrk="1" hangingPunct="1"/>
              <a:t>6</a:t>
            </a:fld>
            <a:endParaRPr lang="es-CO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331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716" indent="-28566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640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9698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6752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3809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0867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7922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4978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B356D6-47DC-4A6D-8E5D-D7CD856AFEF1}" type="slidenum">
              <a:rPr lang="es-CO" smtClean="0">
                <a:solidFill>
                  <a:prstClr val="black"/>
                </a:solidFill>
              </a:rPr>
              <a:pPr eaLnBrk="1" hangingPunct="1"/>
              <a:t>7</a:t>
            </a:fld>
            <a:endParaRPr lang="es-CO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051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716" indent="-28566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640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9698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6752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3809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0867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7922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4978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B356D6-47DC-4A6D-8E5D-D7CD856AFEF1}" type="slidenum">
              <a:rPr lang="es-CO" smtClean="0">
                <a:solidFill>
                  <a:prstClr val="black"/>
                </a:solidFill>
              </a:rPr>
              <a:pPr eaLnBrk="1" hangingPunct="1"/>
              <a:t>8</a:t>
            </a:fld>
            <a:endParaRPr lang="es-CO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818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716" indent="-28566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640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9698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6752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3809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0867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7922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4978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B356D6-47DC-4A6D-8E5D-D7CD856AFEF1}" type="slidenum">
              <a:rPr lang="es-CO" smtClean="0">
                <a:solidFill>
                  <a:prstClr val="black"/>
                </a:solidFill>
              </a:rPr>
              <a:pPr eaLnBrk="1" hangingPunct="1"/>
              <a:t>9</a:t>
            </a:fld>
            <a:endParaRPr lang="es-CO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614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716" indent="-28566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640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9698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6752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3809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0867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7922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4978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B356D6-47DC-4A6D-8E5D-D7CD856AFEF1}" type="slidenum">
              <a:rPr lang="es-CO" smtClean="0">
                <a:solidFill>
                  <a:prstClr val="black"/>
                </a:solidFill>
              </a:rPr>
              <a:pPr eaLnBrk="1" hangingPunct="1"/>
              <a:t>10</a:t>
            </a:fld>
            <a:endParaRPr lang="es-CO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753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716" indent="-28566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640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9698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6752" indent="-22852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3809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0867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7922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4978" indent="-228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B356D6-47DC-4A6D-8E5D-D7CD856AFEF1}" type="slidenum">
              <a:rPr lang="es-CO" smtClean="0">
                <a:solidFill>
                  <a:prstClr val="black"/>
                </a:solidFill>
              </a:rPr>
              <a:pPr eaLnBrk="1" hangingPunct="1"/>
              <a:t>11</a:t>
            </a:fld>
            <a:endParaRPr lang="es-CO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712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06/10/2015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750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06/10/2015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273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06/10/2015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09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06/10/2015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669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06/10/2015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051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06/10/2015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67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06/10/2015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075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06/10/2015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420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06/10/2015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890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06/10/2015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06/10/2015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526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615DE-3D0F-4EE1-B1A7-DED8F4937CF5}" type="datetimeFigureOut">
              <a:rPr lang="es-CO" smtClean="0"/>
              <a:pPr/>
              <a:t>06/10/2015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6390E-A369-47C8-82AD-D961993E8F0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164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304800" y="2667000"/>
            <a:ext cx="9753600" cy="1295400"/>
          </a:xfrm>
          <a:prstGeom prst="rect">
            <a:avLst/>
          </a:prstGeom>
          <a:solidFill>
            <a:srgbClr val="B06E0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CuadroTexto"/>
          <p:cNvSpPr txBox="1"/>
          <p:nvPr/>
        </p:nvSpPr>
        <p:spPr>
          <a:xfrm>
            <a:off x="971600" y="3006923"/>
            <a:ext cx="740779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400" b="1" dirty="0" smtClean="0">
                <a:solidFill>
                  <a:srgbClr val="FFFFFF"/>
                </a:solidFill>
                <a:latin typeface="Futura Std Medium" pitchFamily="34" charset="0"/>
                <a:ea typeface="Futura Std Medium"/>
                <a:cs typeface="Futura Std Medium"/>
              </a:rPr>
              <a:t>APROBACIÓN DE NUEVOS TRÁMITES </a:t>
            </a:r>
            <a:endParaRPr lang="es-CO" sz="3400" b="1" dirty="0">
              <a:solidFill>
                <a:schemeClr val="bg1"/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66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34 Grupo"/>
          <p:cNvGrpSpPr/>
          <p:nvPr/>
        </p:nvGrpSpPr>
        <p:grpSpPr>
          <a:xfrm>
            <a:off x="-102738" y="523826"/>
            <a:ext cx="4818753" cy="486599"/>
            <a:chOff x="-228600" y="838199"/>
            <a:chExt cx="2672550" cy="486599"/>
          </a:xfrm>
        </p:grpSpPr>
        <p:sp>
          <p:nvSpPr>
            <p:cNvPr id="36" name="Rectangle 14"/>
            <p:cNvSpPr/>
            <p:nvPr/>
          </p:nvSpPr>
          <p:spPr>
            <a:xfrm>
              <a:off x="-228600" y="838199"/>
              <a:ext cx="2425536" cy="485001"/>
            </a:xfrm>
            <a:prstGeom prst="rect">
              <a:avLst/>
            </a:prstGeom>
            <a:solidFill>
              <a:srgbClr val="B06E0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134048" y="863133"/>
              <a:ext cx="23099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s-CO" sz="2400" b="1" dirty="0" smtClean="0">
                  <a:solidFill>
                    <a:prstClr val="white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Año 2015</a:t>
              </a:r>
              <a:endParaRPr lang="es-CO" sz="2400" b="1" dirty="0">
                <a:solidFill>
                  <a:prstClr val="white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995732"/>
              </p:ext>
            </p:extLst>
          </p:nvPr>
        </p:nvGraphicFramePr>
        <p:xfrm>
          <a:off x="827584" y="1268760"/>
          <a:ext cx="7992888" cy="4467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1440160"/>
                <a:gridCol w="2736304"/>
                <a:gridCol w="3456384"/>
              </a:tblGrid>
              <a:tr h="36004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TRÁMITES APROBADOS AÑO 2015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430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No.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Sector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Institución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5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Trabajo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Administradora Colombiana</a:t>
                      </a:r>
                      <a:r>
                        <a:rPr lang="es-CO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de Pensiones – Colpensiones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Vinculación y actualización de datos en el servicio social complementario de Beneficios Económicos Periódicos (</a:t>
                      </a:r>
                      <a:r>
                        <a:rPr lang="es-CO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BEPS</a:t>
                      </a:r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)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878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Trabajo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Administradora Colombiana</a:t>
                      </a:r>
                      <a:r>
                        <a:rPr lang="es-CO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de Pensiones – Colpensiones </a:t>
                      </a:r>
                      <a:endParaRPr lang="es-CO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Destinación de recursos del servicio social complementario de Beneficios Económicos Periódicos (</a:t>
                      </a:r>
                      <a:r>
                        <a:rPr lang="es-CO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BEPS</a:t>
                      </a:r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)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878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Ambiente y Desarrollo Sostenible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Ambiente y Desarrollo Sostenible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Certificación ambiental para la desintegración vehicular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878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Permisos temporales para el uso del Espectro </a:t>
                      </a:r>
                      <a:r>
                        <a:rPr lang="es-CO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Radioléctrico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878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Ministerio de Cultura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Registro de productores de espectáculos públicos de las artes escenicas 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878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Cultura</a:t>
                      </a:r>
                    </a:p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Ministerio de Cultura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Autorización de operadores de boletería en línea  de espectáculos públicos de las artes </a:t>
                      </a:r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escénicas  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878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Minas y Energía</a:t>
                      </a:r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Servicio Geológico Colombiano</a:t>
                      </a:r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Licencia de diseño y construcción </a:t>
                      </a:r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878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Minas y Energía</a:t>
                      </a:r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Servicio Geológico Colombiano</a:t>
                      </a:r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Licencia de operación</a:t>
                      </a:r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878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Minas y Energía</a:t>
                      </a:r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Servicio Geológico Colombiano</a:t>
                      </a:r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Licencia de cese temporal de operación</a:t>
                      </a:r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878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Minas y Energía</a:t>
                      </a:r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Servicio Geológico Colombiano</a:t>
                      </a:r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Licencia de Clausura </a:t>
                      </a:r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954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34 Grupo"/>
          <p:cNvGrpSpPr/>
          <p:nvPr/>
        </p:nvGrpSpPr>
        <p:grpSpPr>
          <a:xfrm>
            <a:off x="-263409" y="629722"/>
            <a:ext cx="5699505" cy="485001"/>
            <a:chOff x="-228600" y="716695"/>
            <a:chExt cx="2641453" cy="485001"/>
          </a:xfrm>
        </p:grpSpPr>
        <p:sp>
          <p:nvSpPr>
            <p:cNvPr id="36" name="Rectangle 14"/>
            <p:cNvSpPr/>
            <p:nvPr/>
          </p:nvSpPr>
          <p:spPr>
            <a:xfrm>
              <a:off x="-228600" y="716695"/>
              <a:ext cx="2425536" cy="485001"/>
            </a:xfrm>
            <a:prstGeom prst="rect">
              <a:avLst/>
            </a:prstGeom>
            <a:solidFill>
              <a:srgbClr val="B06E0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s-CO" dirty="0">
                <a:solidFill>
                  <a:prstClr val="white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-114469" y="728362"/>
              <a:ext cx="2527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s-CO" sz="2400" b="1" dirty="0" smtClean="0">
                  <a:solidFill>
                    <a:prstClr val="white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Solicitudes negadas 2006-2015</a:t>
              </a:r>
              <a:endParaRPr lang="es-CO" sz="2400" b="1" dirty="0">
                <a:solidFill>
                  <a:prstClr val="white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197353"/>
              </p:ext>
            </p:extLst>
          </p:nvPr>
        </p:nvGraphicFramePr>
        <p:xfrm>
          <a:off x="1763688" y="1628800"/>
          <a:ext cx="4270897" cy="3178305"/>
        </p:xfrm>
        <a:graphic>
          <a:graphicData uri="http://schemas.openxmlformats.org/drawingml/2006/table">
            <a:tbl>
              <a:tblPr/>
              <a:tblGrid>
                <a:gridCol w="1802380"/>
                <a:gridCol w="261372"/>
                <a:gridCol w="261372"/>
                <a:gridCol w="232331"/>
                <a:gridCol w="450141"/>
                <a:gridCol w="421100"/>
                <a:gridCol w="471923"/>
                <a:gridCol w="370278"/>
              </a:tblGrid>
              <a:tr h="243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SECTOR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1991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Agricultura 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Ambiente 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Comercio, Industria y Turismo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Consejos Profesionales 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Defensa 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Distrito Capital de Bogotá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Entes Autónomos 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Hacienda y Crédito Público 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Interior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Minas y Energía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Relaciones Exteriores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Salud y Protección Social 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25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Tecnologías de la Información y las Comunicaciones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Trabajo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Transporte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Vivienda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219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34 Grupo"/>
          <p:cNvGrpSpPr/>
          <p:nvPr/>
        </p:nvGrpSpPr>
        <p:grpSpPr>
          <a:xfrm>
            <a:off x="-103463" y="404664"/>
            <a:ext cx="3996790" cy="486599"/>
            <a:chOff x="-228600" y="838199"/>
            <a:chExt cx="2672550" cy="486599"/>
          </a:xfrm>
        </p:grpSpPr>
        <p:sp>
          <p:nvSpPr>
            <p:cNvPr id="36" name="Rectangle 14"/>
            <p:cNvSpPr/>
            <p:nvPr/>
          </p:nvSpPr>
          <p:spPr>
            <a:xfrm>
              <a:off x="-228600" y="838199"/>
              <a:ext cx="2425536" cy="485001"/>
            </a:xfrm>
            <a:prstGeom prst="rect">
              <a:avLst/>
            </a:prstGeom>
            <a:solidFill>
              <a:srgbClr val="B06E0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134048" y="863133"/>
              <a:ext cx="23099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s-CO" sz="2400" b="1" dirty="0" smtClean="0">
                  <a:solidFill>
                    <a:prstClr val="white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Años 2010 y 2011</a:t>
              </a:r>
              <a:endParaRPr lang="es-CO" sz="2400" b="1" dirty="0">
                <a:solidFill>
                  <a:prstClr val="white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614363"/>
              </p:ext>
            </p:extLst>
          </p:nvPr>
        </p:nvGraphicFramePr>
        <p:xfrm>
          <a:off x="251520" y="1052736"/>
          <a:ext cx="8568952" cy="904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9157"/>
                <a:gridCol w="1213303"/>
                <a:gridCol w="2654100"/>
                <a:gridCol w="4322392"/>
              </a:tblGrid>
              <a:tr h="28803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SOLICITUD NEGADA AÑO 2010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430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No.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Sector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Institución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5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Defensa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Promotora de Vivienda Militar y de Policia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Postulación al Fondo de Solidaridad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72215"/>
              </p:ext>
            </p:extLst>
          </p:nvPr>
        </p:nvGraphicFramePr>
        <p:xfrm>
          <a:off x="251520" y="2132856"/>
          <a:ext cx="8640960" cy="378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"/>
                <a:gridCol w="1152128"/>
                <a:gridCol w="2448272"/>
                <a:gridCol w="4608512"/>
              </a:tblGrid>
              <a:tr h="40480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SOLICITUDES</a:t>
                      </a:r>
                      <a:r>
                        <a:rPr lang="es-CO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NEGADAS</a:t>
                      </a:r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AÑO 2011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0814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No.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Sector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Institución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593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Entes Autónomos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Universidad Pedagógica Nacional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Inscripción de estudiantes por transferencia interna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880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Entes Autónomos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Universidad Pedagógica Nacional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Matricula de estudiantes </a:t>
                      </a:r>
                      <a:b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653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Entes Autónomos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Universidad Pedagogica Nacional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Reintegro de estudiantes </a:t>
                      </a:r>
                      <a:b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023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Entes Autónomos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Universidad Pedagógica Nacional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Inscripción programa ASE</a:t>
                      </a:r>
                      <a:b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394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Entes Autónomos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Universidad Pedagógica Nacional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Asignación servicio de restaurante</a:t>
                      </a:r>
                      <a:b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974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Entes Autónomos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Universidad Pedagógica Nacional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Fraccionamiento de matrícula</a:t>
                      </a:r>
                      <a:b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768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Vivienda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Fondo Nacional del Ahorro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Legalización de crédito para construcción de vivienda por AVC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Vivienda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Fondo Nacional del Ahorro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Legalización de crédito liberación de hipoteca por AVC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691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Vivienda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Fondo Nacional del Ahorro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Legalización de crédito para mejora de vivienda por AVC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505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Vivienda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Fondo Nacional del Ahorro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Legalización de crédito por ahorro voluntario contractual para compra de vivienda nueva o usada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351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Entes Autónomos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Universidad Pedagógica Nacional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Revisión de liquidación de matrícula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313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34 Grupo"/>
          <p:cNvGrpSpPr/>
          <p:nvPr/>
        </p:nvGrpSpPr>
        <p:grpSpPr>
          <a:xfrm>
            <a:off x="-103463" y="404664"/>
            <a:ext cx="3996790" cy="486599"/>
            <a:chOff x="-228600" y="838199"/>
            <a:chExt cx="2672550" cy="486599"/>
          </a:xfrm>
        </p:grpSpPr>
        <p:sp>
          <p:nvSpPr>
            <p:cNvPr id="36" name="Rectangle 14"/>
            <p:cNvSpPr/>
            <p:nvPr/>
          </p:nvSpPr>
          <p:spPr>
            <a:xfrm>
              <a:off x="-228600" y="838199"/>
              <a:ext cx="2425536" cy="485001"/>
            </a:xfrm>
            <a:prstGeom prst="rect">
              <a:avLst/>
            </a:prstGeom>
            <a:solidFill>
              <a:srgbClr val="B06E0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134048" y="863133"/>
              <a:ext cx="23099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s-CO" sz="2400" b="1" dirty="0" smtClean="0">
                  <a:solidFill>
                    <a:prstClr val="white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Años 2011 y 2013</a:t>
              </a:r>
              <a:endParaRPr lang="es-CO" sz="2400" b="1" dirty="0">
                <a:solidFill>
                  <a:prstClr val="white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aphicFrame>
        <p:nvGraphicFramePr>
          <p:cNvPr id="38" name="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942095"/>
              </p:ext>
            </p:extLst>
          </p:nvPr>
        </p:nvGraphicFramePr>
        <p:xfrm>
          <a:off x="755576" y="980728"/>
          <a:ext cx="7992888" cy="29439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1152128"/>
                <a:gridCol w="2376264"/>
                <a:gridCol w="4104456"/>
              </a:tblGrid>
              <a:tr h="21602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SOLICITUDES</a:t>
                      </a:r>
                      <a:r>
                        <a:rPr lang="es-CO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NEGADAS</a:t>
                      </a:r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AÑO 2011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430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No.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Sector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Institución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Entes Autónomos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Universidad Pedagógica Nacional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Inscripción de estudiantes por transferencia interna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62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Entes Autónomos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Universidad Pedagógica Nacional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Matricula de estudiantes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7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Entes Autónomos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Universidad Pedagogica Nacional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Reintegro de estudiantes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622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Entes Autónomos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Universidad Pedagógica Nacional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Inscripción programa </a:t>
                      </a:r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ASE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19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Entes Autónomos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Universidad Pedagógica Nacional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Asignación servicio de </a:t>
                      </a:r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restaurante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30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Entes Autónomos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Universidad Pedagógica Nacional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Fraccionamiento de </a:t>
                      </a:r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matrícula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768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Vivienda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Fondo Nacional del Ahorro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Legalización de crédito para construcción de vivienda por AVC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511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Vivienda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Fondo Nacional del Ahorro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Legalización de crédito liberación de hipoteca por AVC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50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Vivienda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Fondo Nacional del Ahorro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Legalización de crédito para mejora de vivienda por </a:t>
                      </a:r>
                      <a:r>
                        <a:rPr lang="es-CO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AVC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776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Vivienda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Fondo Nacional del Ahorro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Legalización de crédito por ahorro voluntario contractual para compra de vivienda nueva o usada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229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Entes Autónomos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Universidad Pedagógica Nacional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Revisión de liquidación de matrícula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810871"/>
              </p:ext>
            </p:extLst>
          </p:nvPr>
        </p:nvGraphicFramePr>
        <p:xfrm>
          <a:off x="683568" y="4221088"/>
          <a:ext cx="8136904" cy="16021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1152128"/>
                <a:gridCol w="2376264"/>
                <a:gridCol w="4248472"/>
              </a:tblGrid>
              <a:tr h="21602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SOLICITUDES NEGADAS AÑO 2013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430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No.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Sector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Institución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5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Hacienda y Crédito Público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Administradora del Monopolio Rentístico de los Juegos de Suerte y Azar - </a:t>
                      </a:r>
                      <a:r>
                        <a:rPr lang="es-CO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COLJUEGOS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Modificación del trámite de autorización de operación de juegos localizados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867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Distrito Capital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Alcaldía 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Mayor de </a:t>
                      </a:r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Bogotá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Contribución especial por contrato o concesión de obra publica y sus adiciones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867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Relaciones Exteriores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Unidad Administrativa Especial Migración Colombia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Cedula de ciudadanía para menor de edad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601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34 Grupo"/>
          <p:cNvGrpSpPr/>
          <p:nvPr/>
        </p:nvGrpSpPr>
        <p:grpSpPr>
          <a:xfrm>
            <a:off x="-60111" y="280527"/>
            <a:ext cx="3996790" cy="486599"/>
            <a:chOff x="-228600" y="838199"/>
            <a:chExt cx="2672550" cy="486599"/>
          </a:xfrm>
        </p:grpSpPr>
        <p:sp>
          <p:nvSpPr>
            <p:cNvPr id="36" name="Rectangle 14"/>
            <p:cNvSpPr/>
            <p:nvPr/>
          </p:nvSpPr>
          <p:spPr>
            <a:xfrm>
              <a:off x="-228600" y="838199"/>
              <a:ext cx="2425536" cy="485001"/>
            </a:xfrm>
            <a:prstGeom prst="rect">
              <a:avLst/>
            </a:prstGeom>
            <a:solidFill>
              <a:srgbClr val="B06E0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134048" y="863133"/>
              <a:ext cx="23099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s-CO" sz="2400" b="1" dirty="0" smtClean="0">
                  <a:solidFill>
                    <a:prstClr val="white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Año 2014</a:t>
              </a:r>
              <a:endParaRPr lang="es-CO" sz="2400" b="1" dirty="0">
                <a:solidFill>
                  <a:prstClr val="white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aphicFrame>
        <p:nvGraphicFramePr>
          <p:cNvPr id="38" name="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772095"/>
              </p:ext>
            </p:extLst>
          </p:nvPr>
        </p:nvGraphicFramePr>
        <p:xfrm>
          <a:off x="755576" y="893520"/>
          <a:ext cx="7992888" cy="52912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1728192"/>
                <a:gridCol w="2880320"/>
                <a:gridCol w="3024336"/>
              </a:tblGrid>
              <a:tr h="30323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SOLICITUDES NEGADAS AÑO 2014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122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No.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Sector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Institución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221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Trasmoviles para radiodifusion sonora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175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Constitución de cadenas radiales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2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Registro proveedor de capacidad satelital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495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Suscripción de facilidades de pago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36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Registro TIC de radiodifusión sonora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389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Servicio de radiodifusión sonora comercial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785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Servicio de radiodifusión sonora comunitaria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5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Servicio de radiodifusión sonora  de interes público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5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Transporte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Superintendencia de Puertos y Transportes - Ministerio de Transporte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Registro de operadores portuarios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5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Registro de radios portatiles de baja potencia y corto alcance de operación itinerante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878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Servicio auxiliar de ayuda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78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Selección objetiva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40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Comercio, Industria y Turismo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Instituto Nacional de Metrología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Comparaciones Interlaboratorio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711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Comercio, Industria y Turismo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Instituto Nacional de Metrología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Materiales de referencia certificados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711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Trasmóviles para </a:t>
                      </a:r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radiodifusión </a:t>
                      </a:r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sonora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388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34 Grupo"/>
          <p:cNvGrpSpPr/>
          <p:nvPr/>
        </p:nvGrpSpPr>
        <p:grpSpPr>
          <a:xfrm>
            <a:off x="-60111" y="280527"/>
            <a:ext cx="3996790" cy="486599"/>
            <a:chOff x="-228600" y="838199"/>
            <a:chExt cx="2672550" cy="486599"/>
          </a:xfrm>
        </p:grpSpPr>
        <p:sp>
          <p:nvSpPr>
            <p:cNvPr id="36" name="Rectangle 14"/>
            <p:cNvSpPr/>
            <p:nvPr/>
          </p:nvSpPr>
          <p:spPr>
            <a:xfrm>
              <a:off x="-228600" y="838199"/>
              <a:ext cx="2425536" cy="485001"/>
            </a:xfrm>
            <a:prstGeom prst="rect">
              <a:avLst/>
            </a:prstGeom>
            <a:solidFill>
              <a:srgbClr val="B06E0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134048" y="863133"/>
              <a:ext cx="23099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s-CO" sz="2400" b="1" dirty="0" smtClean="0">
                  <a:solidFill>
                    <a:prstClr val="white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Año 2014</a:t>
              </a:r>
              <a:endParaRPr lang="es-CO" sz="2400" b="1" dirty="0">
                <a:solidFill>
                  <a:prstClr val="white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aphicFrame>
        <p:nvGraphicFramePr>
          <p:cNvPr id="38" name="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130411"/>
              </p:ext>
            </p:extLst>
          </p:nvPr>
        </p:nvGraphicFramePr>
        <p:xfrm>
          <a:off x="755576" y="906046"/>
          <a:ext cx="7992888" cy="53217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1944216"/>
                <a:gridCol w="2808312"/>
                <a:gridCol w="2880320"/>
              </a:tblGrid>
              <a:tr h="29070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SOLICITUDES NEGADAS AÑO 2014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697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No.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Sector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Institución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Constitución de cadenas radiales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Registro TIC de radiodifusión sonora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556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Registro proveedor de capacidad satelital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5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19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Servicio de radiodifusión sonora comercial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26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Servicio de radiodifusión sonora comunitaria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5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Servicio de radiodifusión sonora  de interes público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5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Suscripción de facilidades de pago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5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Registro de radios portatiles de baja potencia y corto alcance de operación itinerante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5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Servicio auxiliar de ayuda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530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Selección objetiva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Transporte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Superintendencia de Puertos y Transportes - Ministerio de Transporte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Registro de operadores portuarios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7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Comercio, Industria y Turismo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Instituto Nacional de Metrología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Comparaciones Interlaboratorio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Comercio, Industria y Turismo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Instituto Nacional de Metrología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Materiales de referencia certificados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40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Relaciones Exteriores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Unidad Administrativa Especial Migración Colombia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“Control y Verificación migratorio en el Sistema PLATINUM a los ciudadanos canadienses”,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772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Interior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Unidad Nacional de Protección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Medidas de protección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093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34 Grupo"/>
          <p:cNvGrpSpPr/>
          <p:nvPr/>
        </p:nvGrpSpPr>
        <p:grpSpPr>
          <a:xfrm>
            <a:off x="-60111" y="280527"/>
            <a:ext cx="3996790" cy="486599"/>
            <a:chOff x="-228600" y="838199"/>
            <a:chExt cx="2672550" cy="486599"/>
          </a:xfrm>
        </p:grpSpPr>
        <p:sp>
          <p:nvSpPr>
            <p:cNvPr id="36" name="Rectangle 14"/>
            <p:cNvSpPr/>
            <p:nvPr/>
          </p:nvSpPr>
          <p:spPr>
            <a:xfrm>
              <a:off x="-228600" y="838199"/>
              <a:ext cx="2425536" cy="485001"/>
            </a:xfrm>
            <a:prstGeom prst="rect">
              <a:avLst/>
            </a:prstGeom>
            <a:solidFill>
              <a:srgbClr val="B06E0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134048" y="863133"/>
              <a:ext cx="23099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s-CO" sz="2400" b="1" dirty="0" smtClean="0">
                  <a:solidFill>
                    <a:prstClr val="white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Año 2015</a:t>
              </a:r>
              <a:endParaRPr lang="es-CO" sz="2400" b="1" dirty="0">
                <a:solidFill>
                  <a:prstClr val="white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aphicFrame>
        <p:nvGraphicFramePr>
          <p:cNvPr id="38" name="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517319"/>
              </p:ext>
            </p:extLst>
          </p:nvPr>
        </p:nvGraphicFramePr>
        <p:xfrm>
          <a:off x="755576" y="962744"/>
          <a:ext cx="7992888" cy="3690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1944216"/>
                <a:gridCol w="2808312"/>
                <a:gridCol w="2880320"/>
              </a:tblGrid>
              <a:tr h="29070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SOLICITUDES NEGADAS AÑO 2015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697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No.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Sector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Institución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Interior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Dirección Nacional de Bomberos de Colombia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Certificado de cumplimiento bomberil y proyecto de decreto por el cual se reglamenta el art 21 de la ley 1575 de 2012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Defensa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Caja Promotora de Vivienda Militar y de Policía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Adopción de Leasing Habitacional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556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Interior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del Interior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Certificaciones de entidades religiosas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556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Distrito Capital de Bogotá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Caja de Vivienda Popular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Acuerdos de pago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556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Interior </a:t>
                      </a:r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Dirección Nacional de Bomberos de Colombia</a:t>
                      </a:r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Certificado de cumplimiento bomberil </a:t>
                      </a:r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556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Servicio Portador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556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Cultura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Cultura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Declaración de la contribución para fiscal  de espectáculos públicos de las artes escenicas 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556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Cultura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Cultura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Declaración de la retención de los  espectáculos públicos de las artes escenicas 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556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Cultura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Cultura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Reporte de entidades territoriales  de espectáculos públicos de las artes </a:t>
                      </a:r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escénicas </a:t>
                      </a:r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autorizados 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556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Minas y Energía</a:t>
                      </a:r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Servicio Geológico Colombiano</a:t>
                      </a:r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Modificación de autorizaciones </a:t>
                      </a:r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3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34 Grupo"/>
          <p:cNvGrpSpPr/>
          <p:nvPr/>
        </p:nvGrpSpPr>
        <p:grpSpPr>
          <a:xfrm>
            <a:off x="-76457" y="523027"/>
            <a:ext cx="4128055" cy="485001"/>
            <a:chOff x="-239530" y="1080699"/>
            <a:chExt cx="2760323" cy="485001"/>
          </a:xfrm>
        </p:grpSpPr>
        <p:sp>
          <p:nvSpPr>
            <p:cNvPr id="36" name="Rectangle 14"/>
            <p:cNvSpPr/>
            <p:nvPr/>
          </p:nvSpPr>
          <p:spPr>
            <a:xfrm>
              <a:off x="-239530" y="1080699"/>
              <a:ext cx="2425536" cy="485001"/>
            </a:xfrm>
            <a:prstGeom prst="rect">
              <a:avLst/>
            </a:prstGeom>
            <a:solidFill>
              <a:srgbClr val="B06E0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-127450" y="1104035"/>
              <a:ext cx="26482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s-CO" sz="2400" b="1" dirty="0" smtClean="0">
                  <a:solidFill>
                    <a:prstClr val="white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Solicitudes pendientes</a:t>
              </a:r>
              <a:endParaRPr lang="es-CO" sz="2400" b="1" dirty="0">
                <a:solidFill>
                  <a:prstClr val="white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aphicFrame>
        <p:nvGraphicFramePr>
          <p:cNvPr id="38" name="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034617"/>
              </p:ext>
            </p:extLst>
          </p:nvPr>
        </p:nvGraphicFramePr>
        <p:xfrm>
          <a:off x="539552" y="1236345"/>
          <a:ext cx="7992888" cy="2540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1944216"/>
                <a:gridCol w="2592288"/>
                <a:gridCol w="3096344"/>
              </a:tblGrid>
              <a:tr h="29070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SOLICITUDES PENDIENTES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697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No.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Sector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Institución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50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Trabajo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Unidad de Servicio Público de Empleo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Autorización de los prestadores de servicios de empleo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50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Minas y energía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Ministerio de Minas y Energía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Registro o Actualización de datos en el sistema </a:t>
                      </a:r>
                      <a:r>
                        <a:rPr lang="es-CO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SICOM</a:t>
                      </a:r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de las </a:t>
                      </a:r>
                      <a:r>
                        <a:rPr lang="es-CO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EDS</a:t>
                      </a:r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automotriz, al interior del País (No zona de Frontera)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50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/>
                      </a:pPr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Relaciones Exteriores </a:t>
                      </a:r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Ministerio de Relaciones Exteriores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Tarjeta de Registro Consular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50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Relaciones Exteriores </a:t>
                      </a:r>
                    </a:p>
                    <a:p>
                      <a:pPr marL="0" algn="l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Ministerio de Relaciones Exteriores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Certificado de Beneficiarios de la Ley 1565 de 2012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50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Relaciones Exteriores </a:t>
                      </a:r>
                    </a:p>
                    <a:p>
                      <a:pPr marL="0" algn="l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Unidad Administrativa Especial Migración Colombia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Inscripción y reporte en el "Sistema de Información para el reporte de Extranjeros" - SIRE.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053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-180527" y="2995549"/>
            <a:ext cx="2229620" cy="1308759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CuadroTexto"/>
          <p:cNvSpPr txBox="1"/>
          <p:nvPr/>
        </p:nvSpPr>
        <p:spPr>
          <a:xfrm>
            <a:off x="35497" y="3212976"/>
            <a:ext cx="18722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  <a:latin typeface="Trebuchet MS" panose="020B0603020202020204" pitchFamily="34" charset="0"/>
                <a:ea typeface="Futura Std Medium"/>
                <a:cs typeface="Futura Std Medium"/>
              </a:rPr>
              <a:t>APROBACIÓN DE NUEVOS TRÁMITES </a:t>
            </a:r>
            <a:endParaRPr lang="es-CO" dirty="0">
              <a:solidFill>
                <a:schemeClr val="bg1"/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 bwMode="auto">
          <a:xfrm>
            <a:off x="2627784" y="1628800"/>
            <a:ext cx="6840760" cy="4392488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"/>
              <a:defRPr/>
            </a:pPr>
            <a:r>
              <a:rPr lang="es-CO" sz="2000" dirty="0" smtClean="0">
                <a:solidFill>
                  <a:srgbClr val="632B00"/>
                </a:solidFill>
                <a:latin typeface="Trebuchet MS" panose="020B0603020202020204" pitchFamily="34" charset="0"/>
                <a:cs typeface="Futura Std Medium"/>
              </a:rPr>
              <a:t>Respuesta solicitudes nuevos trámites 2006-2014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"/>
              <a:defRPr/>
            </a:pPr>
            <a:r>
              <a:rPr lang="es-CO" sz="2000" dirty="0" smtClean="0">
                <a:solidFill>
                  <a:srgbClr val="632B00"/>
                </a:solidFill>
                <a:latin typeface="Trebuchet MS" panose="020B0603020202020204" pitchFamily="34" charset="0"/>
                <a:cs typeface="Futura Std Medium"/>
              </a:rPr>
              <a:t>Relación trámites aprobados</a:t>
            </a:r>
          </a:p>
          <a:p>
            <a:pPr lvl="1">
              <a:buClr>
                <a:schemeClr val="accent2">
                  <a:lumMod val="75000"/>
                </a:schemeClr>
              </a:buClr>
              <a:defRPr/>
            </a:pPr>
            <a:r>
              <a:rPr lang="es-CO" sz="1600" dirty="0" smtClean="0">
                <a:solidFill>
                  <a:srgbClr val="632B00"/>
                </a:solidFill>
                <a:latin typeface="Trebuchet MS" panose="020B0603020202020204" pitchFamily="34" charset="0"/>
                <a:cs typeface="Futura Std Medium"/>
              </a:rPr>
              <a:t>Año 2006</a:t>
            </a:r>
          </a:p>
          <a:p>
            <a:pPr lvl="1">
              <a:buClr>
                <a:schemeClr val="accent2">
                  <a:lumMod val="75000"/>
                </a:schemeClr>
              </a:buClr>
              <a:defRPr/>
            </a:pPr>
            <a:r>
              <a:rPr lang="es-CO" sz="1600" dirty="0" smtClean="0">
                <a:solidFill>
                  <a:srgbClr val="632B00"/>
                </a:solidFill>
                <a:latin typeface="Trebuchet MS" panose="020B0603020202020204" pitchFamily="34" charset="0"/>
                <a:cs typeface="Futura Std Medium"/>
              </a:rPr>
              <a:t>Año 2007</a:t>
            </a:r>
          </a:p>
          <a:p>
            <a:pPr lvl="1">
              <a:buClr>
                <a:schemeClr val="accent2">
                  <a:lumMod val="75000"/>
                </a:schemeClr>
              </a:buClr>
              <a:defRPr/>
            </a:pPr>
            <a:r>
              <a:rPr lang="es-CO" sz="1600" dirty="0" smtClean="0">
                <a:solidFill>
                  <a:srgbClr val="632B00"/>
                </a:solidFill>
                <a:latin typeface="Trebuchet MS" panose="020B0603020202020204" pitchFamily="34" charset="0"/>
                <a:cs typeface="Futura Std Medium"/>
              </a:rPr>
              <a:t>Años 2008, 2009 Y 2010</a:t>
            </a:r>
          </a:p>
          <a:p>
            <a:pPr lvl="1">
              <a:buClr>
                <a:schemeClr val="accent2">
                  <a:lumMod val="75000"/>
                </a:schemeClr>
              </a:buClr>
              <a:defRPr/>
            </a:pPr>
            <a:r>
              <a:rPr lang="es-CO" sz="1600" dirty="0" smtClean="0">
                <a:solidFill>
                  <a:srgbClr val="632B00"/>
                </a:solidFill>
                <a:latin typeface="Trebuchet MS" panose="020B0603020202020204" pitchFamily="34" charset="0"/>
                <a:cs typeface="Futura Std Medium"/>
              </a:rPr>
              <a:t>Año 2011</a:t>
            </a:r>
          </a:p>
          <a:p>
            <a:pPr lvl="1">
              <a:buClr>
                <a:schemeClr val="accent2">
                  <a:lumMod val="75000"/>
                </a:schemeClr>
              </a:buClr>
              <a:defRPr/>
            </a:pPr>
            <a:r>
              <a:rPr lang="es-CO" sz="1600" dirty="0" smtClean="0">
                <a:solidFill>
                  <a:srgbClr val="632B00"/>
                </a:solidFill>
                <a:latin typeface="Trebuchet MS" panose="020B0603020202020204" pitchFamily="34" charset="0"/>
                <a:cs typeface="Futura Std Medium"/>
              </a:rPr>
              <a:t>Años 2012, 2013 y 2014</a:t>
            </a:r>
            <a:endParaRPr lang="es-CO" sz="2900" dirty="0" smtClean="0">
              <a:solidFill>
                <a:srgbClr val="632B00"/>
              </a:solidFill>
              <a:latin typeface="Futura Std Book" pitchFamily="34" charset="0"/>
              <a:cs typeface="Futura Std Medium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"/>
              <a:defRPr/>
            </a:pPr>
            <a:r>
              <a:rPr lang="es-CO" sz="2000" dirty="0">
                <a:solidFill>
                  <a:srgbClr val="632B00"/>
                </a:solidFill>
                <a:latin typeface="Trebuchet MS" panose="020B0603020202020204" pitchFamily="34" charset="0"/>
                <a:cs typeface="Futura Std Medium"/>
              </a:rPr>
              <a:t>Relación </a:t>
            </a:r>
            <a:r>
              <a:rPr lang="es-CO" sz="2000" dirty="0" smtClean="0">
                <a:solidFill>
                  <a:srgbClr val="632B00"/>
                </a:solidFill>
                <a:latin typeface="Trebuchet MS" panose="020B0603020202020204" pitchFamily="34" charset="0"/>
                <a:cs typeface="Futura Std Medium"/>
              </a:rPr>
              <a:t>solicitudes negadas</a:t>
            </a:r>
          </a:p>
          <a:p>
            <a:pPr lvl="1">
              <a:buClr>
                <a:schemeClr val="accent2">
                  <a:lumMod val="75000"/>
                </a:schemeClr>
              </a:buClr>
              <a:defRPr/>
            </a:pPr>
            <a:r>
              <a:rPr lang="es-CO" sz="1600" dirty="0" smtClean="0">
                <a:solidFill>
                  <a:srgbClr val="632B00"/>
                </a:solidFill>
                <a:latin typeface="Trebuchet MS" panose="020B0603020202020204" pitchFamily="34" charset="0"/>
                <a:cs typeface="Futura Std Medium"/>
              </a:rPr>
              <a:t>Años 2010 y 2011</a:t>
            </a:r>
            <a:endParaRPr lang="es-CO" sz="1600" dirty="0">
              <a:solidFill>
                <a:srgbClr val="632B00"/>
              </a:solidFill>
              <a:latin typeface="Trebuchet MS" panose="020B0603020202020204" pitchFamily="34" charset="0"/>
              <a:cs typeface="Futura Std Medium"/>
            </a:endParaRPr>
          </a:p>
          <a:p>
            <a:pPr lvl="1">
              <a:buClr>
                <a:schemeClr val="accent2">
                  <a:lumMod val="75000"/>
                </a:schemeClr>
              </a:buClr>
              <a:defRPr/>
            </a:pPr>
            <a:r>
              <a:rPr lang="es-CO" sz="1600" dirty="0" smtClean="0">
                <a:solidFill>
                  <a:srgbClr val="632B00"/>
                </a:solidFill>
                <a:latin typeface="Trebuchet MS" panose="020B0603020202020204" pitchFamily="34" charset="0"/>
                <a:cs typeface="Futura Std Medium"/>
              </a:rPr>
              <a:t>Años 2011 y 2013</a:t>
            </a:r>
            <a:endParaRPr lang="es-CO" sz="1600" dirty="0">
              <a:solidFill>
                <a:srgbClr val="632B00"/>
              </a:solidFill>
              <a:latin typeface="Trebuchet MS" panose="020B0603020202020204" pitchFamily="34" charset="0"/>
              <a:cs typeface="Futura Std Medium"/>
            </a:endParaRPr>
          </a:p>
          <a:p>
            <a:pPr lvl="1">
              <a:buClr>
                <a:schemeClr val="accent2">
                  <a:lumMod val="75000"/>
                </a:schemeClr>
              </a:buClr>
              <a:defRPr/>
            </a:pPr>
            <a:r>
              <a:rPr lang="es-CO" sz="1600" dirty="0" smtClean="0">
                <a:solidFill>
                  <a:srgbClr val="632B00"/>
                </a:solidFill>
                <a:latin typeface="Trebuchet MS" panose="020B0603020202020204" pitchFamily="34" charset="0"/>
                <a:cs typeface="Futura Std Medium"/>
              </a:rPr>
              <a:t>Años 2014 y 2015</a:t>
            </a:r>
            <a:endParaRPr lang="es-CO" sz="2900" dirty="0">
              <a:solidFill>
                <a:srgbClr val="632B00"/>
              </a:solidFill>
              <a:latin typeface="Futura Std Book" pitchFamily="34" charset="0"/>
              <a:cs typeface="Futura Std Medium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"/>
              <a:defRPr/>
            </a:pPr>
            <a:r>
              <a:rPr lang="es-CO" sz="2000" dirty="0" smtClean="0">
                <a:solidFill>
                  <a:srgbClr val="632B00"/>
                </a:solidFill>
                <a:latin typeface="Trebuchet MS" panose="020B0603020202020204" pitchFamily="34" charset="0"/>
                <a:cs typeface="Futura Std Medium"/>
              </a:rPr>
              <a:t>Relación solicitudes pendientes</a:t>
            </a:r>
            <a:endParaRPr lang="es-CO" sz="2000" dirty="0">
              <a:solidFill>
                <a:srgbClr val="632B00"/>
              </a:solidFill>
              <a:latin typeface="Trebuchet MS" panose="020B0603020202020204" pitchFamily="34" charset="0"/>
              <a:cs typeface="Futura Std Medium"/>
            </a:endParaRP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s-CO" sz="4800" dirty="0" smtClean="0">
              <a:solidFill>
                <a:srgbClr val="632B00"/>
              </a:solidFill>
              <a:latin typeface="Futura Std Book" pitchFamily="34" charset="0"/>
              <a:cs typeface="Futura Std Medium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"/>
              <a:defRPr/>
            </a:pPr>
            <a:endParaRPr lang="es-ES" sz="1400" dirty="0" smtClean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FontTx/>
              <a:buNone/>
              <a:defRPr/>
            </a:pPr>
            <a:endParaRPr lang="es-ES" sz="14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06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34 Grupo"/>
          <p:cNvGrpSpPr/>
          <p:nvPr/>
        </p:nvGrpSpPr>
        <p:grpSpPr>
          <a:xfrm>
            <a:off x="-233240" y="416243"/>
            <a:ext cx="5843522" cy="485001"/>
            <a:chOff x="-228600" y="716695"/>
            <a:chExt cx="2708198" cy="485001"/>
          </a:xfrm>
        </p:grpSpPr>
        <p:sp>
          <p:nvSpPr>
            <p:cNvPr id="36" name="Rectangle 14"/>
            <p:cNvSpPr/>
            <p:nvPr/>
          </p:nvSpPr>
          <p:spPr>
            <a:xfrm>
              <a:off x="-228600" y="716695"/>
              <a:ext cx="2708198" cy="485001"/>
            </a:xfrm>
            <a:prstGeom prst="rect">
              <a:avLst/>
            </a:prstGeom>
            <a:solidFill>
              <a:srgbClr val="B06E0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s-CO" sz="2000" dirty="0">
                <a:solidFill>
                  <a:prstClr val="white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-124180" y="741877"/>
              <a:ext cx="252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s-CO" b="1" dirty="0" smtClean="0">
                  <a:solidFill>
                    <a:prstClr val="white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Solicitud Nuevos Trámites 2006-2015</a:t>
              </a:r>
              <a:endParaRPr lang="es-CO" b="1" dirty="0">
                <a:solidFill>
                  <a:prstClr val="white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189194"/>
              </p:ext>
            </p:extLst>
          </p:nvPr>
        </p:nvGraphicFramePr>
        <p:xfrm>
          <a:off x="323528" y="5157192"/>
          <a:ext cx="3024336" cy="891540"/>
        </p:xfrm>
        <a:graphic>
          <a:graphicData uri="http://schemas.openxmlformats.org/drawingml/2006/table">
            <a:tbl>
              <a:tblPr/>
              <a:tblGrid>
                <a:gridCol w="891076"/>
                <a:gridCol w="626161"/>
                <a:gridCol w="1507099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Desde año 2006-2015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Desde año 2010-2015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6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PENDIENTE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Desde año 2013-2015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SOLICITUDES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851920" y="5157192"/>
            <a:ext cx="4104456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O" b="1" dirty="0" smtClean="0"/>
              <a:t>Nota: </a:t>
            </a:r>
            <a:r>
              <a:rPr lang="es-CO" dirty="0" smtClean="0"/>
              <a:t>Los SI y los NO se toman de la fecha de respuesta. Los pendientes de la fecha de radicación.</a:t>
            </a:r>
            <a:endParaRPr lang="es-CO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330054"/>
              </p:ext>
            </p:extLst>
          </p:nvPr>
        </p:nvGraphicFramePr>
        <p:xfrm>
          <a:off x="457200" y="1484784"/>
          <a:ext cx="8363272" cy="3178305"/>
        </p:xfrm>
        <a:graphic>
          <a:graphicData uri="http://schemas.openxmlformats.org/drawingml/2006/table">
            <a:tbl>
              <a:tblPr/>
              <a:tblGrid>
                <a:gridCol w="1802380"/>
                <a:gridCol w="275893"/>
                <a:gridCol w="275893"/>
                <a:gridCol w="239592"/>
                <a:gridCol w="261372"/>
                <a:gridCol w="261372"/>
                <a:gridCol w="261372"/>
                <a:gridCol w="261372"/>
                <a:gridCol w="246852"/>
                <a:gridCol w="232331"/>
                <a:gridCol w="232331"/>
                <a:gridCol w="450141"/>
                <a:gridCol w="451956"/>
                <a:gridCol w="239592"/>
                <a:gridCol w="421100"/>
                <a:gridCol w="505507"/>
                <a:gridCol w="288032"/>
                <a:gridCol w="288032"/>
                <a:gridCol w="602830"/>
                <a:gridCol w="261372"/>
                <a:gridCol w="503950"/>
              </a:tblGrid>
              <a:tr h="243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SECTOR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1991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PENDIENTE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PENDIENTE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PENDIENTE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Agricultura 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Ambiente 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Comercio, Industria y Turismo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Consejos Profesionales 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Defensa 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Distrito Capital de Bogotá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Entes Autónomos 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Hacienda y Crédito Público 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Interior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Minas y Energía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Relaciones Exteriores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Salud y Protección Social 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25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Tecnologías de la Información y las Comunicaciones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Trabajo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Transporte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Vivienda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580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34 Grupo"/>
          <p:cNvGrpSpPr/>
          <p:nvPr/>
        </p:nvGrpSpPr>
        <p:grpSpPr>
          <a:xfrm>
            <a:off x="-263409" y="629722"/>
            <a:ext cx="5699505" cy="485001"/>
            <a:chOff x="-228600" y="716695"/>
            <a:chExt cx="2641453" cy="485001"/>
          </a:xfrm>
        </p:grpSpPr>
        <p:sp>
          <p:nvSpPr>
            <p:cNvPr id="36" name="Rectangle 14"/>
            <p:cNvSpPr/>
            <p:nvPr/>
          </p:nvSpPr>
          <p:spPr>
            <a:xfrm>
              <a:off x="-228600" y="716695"/>
              <a:ext cx="2425536" cy="485001"/>
            </a:xfrm>
            <a:prstGeom prst="rect">
              <a:avLst/>
            </a:prstGeom>
            <a:solidFill>
              <a:srgbClr val="B06E0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s-CO" dirty="0">
                <a:solidFill>
                  <a:prstClr val="white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-114469" y="728362"/>
              <a:ext cx="2527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s-CO" sz="2400" b="1" dirty="0" smtClean="0">
                  <a:solidFill>
                    <a:prstClr val="white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Trámites Aprobados 2006-2015</a:t>
              </a:r>
              <a:endParaRPr lang="es-CO" sz="2400" b="1" dirty="0">
                <a:solidFill>
                  <a:prstClr val="white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192477"/>
              </p:ext>
            </p:extLst>
          </p:nvPr>
        </p:nvGraphicFramePr>
        <p:xfrm>
          <a:off x="1619672" y="1556792"/>
          <a:ext cx="4896544" cy="3193545"/>
        </p:xfrm>
        <a:graphic>
          <a:graphicData uri="http://schemas.openxmlformats.org/drawingml/2006/table">
            <a:tbl>
              <a:tblPr/>
              <a:tblGrid>
                <a:gridCol w="1802380"/>
                <a:gridCol w="275893"/>
                <a:gridCol w="275893"/>
                <a:gridCol w="239592"/>
                <a:gridCol w="261372"/>
                <a:gridCol w="261372"/>
                <a:gridCol w="246852"/>
                <a:gridCol w="232331"/>
                <a:gridCol w="239592"/>
                <a:gridCol w="319455"/>
                <a:gridCol w="261372"/>
                <a:gridCol w="480440"/>
              </a:tblGrid>
              <a:tr h="243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SECTOR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1991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Agricultura 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Ambiente 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Comercio, Industria y Turismo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Consejos Profesionales 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Defensa 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Distrito Capital de Bogotá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Entes Autónomos 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Hacienda y Crédito Público 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Interior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Minas y Energía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Relaciones Exteriores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Salud y Protección Social 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25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Tecnologías de la Información y las Comunicaciones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Trabajo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Transporte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Vivienda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6075" marR="6075" marT="60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5" marR="6075" marT="6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086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34 Grupo"/>
          <p:cNvGrpSpPr/>
          <p:nvPr/>
        </p:nvGrpSpPr>
        <p:grpSpPr>
          <a:xfrm>
            <a:off x="-103463" y="742192"/>
            <a:ext cx="3996790" cy="486599"/>
            <a:chOff x="-228600" y="838199"/>
            <a:chExt cx="2672550" cy="486599"/>
          </a:xfrm>
        </p:grpSpPr>
        <p:sp>
          <p:nvSpPr>
            <p:cNvPr id="36" name="Rectangle 14"/>
            <p:cNvSpPr/>
            <p:nvPr/>
          </p:nvSpPr>
          <p:spPr>
            <a:xfrm>
              <a:off x="-228600" y="838199"/>
              <a:ext cx="2425536" cy="485001"/>
            </a:xfrm>
            <a:prstGeom prst="rect">
              <a:avLst/>
            </a:prstGeom>
            <a:solidFill>
              <a:srgbClr val="B06E0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134048" y="863133"/>
              <a:ext cx="23099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s-CO" sz="2400" b="1" dirty="0" smtClean="0">
                  <a:solidFill>
                    <a:prstClr val="white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Año 2006</a:t>
              </a:r>
              <a:endParaRPr lang="es-CO" sz="2400" b="1" dirty="0">
                <a:solidFill>
                  <a:prstClr val="white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839884"/>
              </p:ext>
            </p:extLst>
          </p:nvPr>
        </p:nvGraphicFramePr>
        <p:xfrm>
          <a:off x="755576" y="2276872"/>
          <a:ext cx="7920880" cy="2371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1440160"/>
                <a:gridCol w="2880320"/>
                <a:gridCol w="3240360"/>
              </a:tblGrid>
              <a:tr h="48577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TRÁMITES APROBADOS AÑO 2006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430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No.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Sector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Institución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  <a:latin typeface="Trebuchet MS" panose="020B0603020202020204" pitchFamily="34" charset="0"/>
                        </a:rPr>
                        <a:t>Hacienda y Crédito Público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  <a:latin typeface="Trebuchet MS" panose="020B0603020202020204" pitchFamily="34" charset="0"/>
                        </a:rPr>
                        <a:t>Unidad Administrativa de Impuestos Nacionales - DIAN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  <a:latin typeface="Trebuchet MS" panose="020B0603020202020204" pitchFamily="34" charset="0"/>
                        </a:rPr>
                        <a:t>Sistema de Identificación para la Importación de Fósforos y Encendedores de Gas no Recargables de Bolsillo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  <a:latin typeface="Trebuchet MS" panose="020B0603020202020204" pitchFamily="34" charset="0"/>
                        </a:rPr>
                        <a:t>Hacienda y Crédito Público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  <a:latin typeface="Trebuchet MS" panose="020B0603020202020204" pitchFamily="34" charset="0"/>
                        </a:rPr>
                        <a:t>Ministerio de Hacienda y Crédito Público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  <a:latin typeface="Trebuchet MS" panose="020B0603020202020204" pitchFamily="34" charset="0"/>
                        </a:rPr>
                        <a:t>Procedimiento Pago Pasivo </a:t>
                      </a:r>
                      <a:r>
                        <a:rPr lang="es-CO" sz="1200" u="none" strike="noStrike" dirty="0" err="1">
                          <a:effectLst/>
                          <a:latin typeface="Trebuchet MS" panose="020B0603020202020204" pitchFamily="34" charset="0"/>
                        </a:rPr>
                        <a:t>COFINPRO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  <a:latin typeface="Trebuchet MS" panose="020B0603020202020204" pitchFamily="34" charset="0"/>
                        </a:rPr>
                        <a:t>Agricultura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  <a:latin typeface="Trebuchet MS" panose="020B0603020202020204" pitchFamily="34" charset="0"/>
                        </a:rPr>
                        <a:t>Instituto Colombiano Agropecuario - ICA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  <a:latin typeface="Trebuchet MS" panose="020B0603020202020204" pitchFamily="34" charset="0"/>
                        </a:rPr>
                        <a:t>Registro de Productor y/o Distribuidor de Plantas de Vivero de Palma de Aceite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  <a:latin typeface="Trebuchet MS" panose="020B0603020202020204" pitchFamily="34" charset="0"/>
                        </a:rPr>
                        <a:t>Transporte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  <a:latin typeface="Trebuchet MS" panose="020B0603020202020204" pitchFamily="34" charset="0"/>
                        </a:rPr>
                        <a:t>Ministerio de Transporte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  <a:latin typeface="Trebuchet MS" panose="020B0603020202020204" pitchFamily="34" charset="0"/>
                        </a:rPr>
                        <a:t>Tarifa estaciones de Peaje de </a:t>
                      </a:r>
                      <a:r>
                        <a:rPr lang="es-CO" sz="1200" u="none" strike="noStrike" dirty="0" err="1">
                          <a:effectLst/>
                          <a:latin typeface="Trebuchet MS" panose="020B0603020202020204" pitchFamily="34" charset="0"/>
                        </a:rPr>
                        <a:t>CIAT</a:t>
                      </a:r>
                      <a:r>
                        <a:rPr lang="es-CO" sz="1200" u="none" strike="noStrike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15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34 Grupo"/>
          <p:cNvGrpSpPr/>
          <p:nvPr/>
        </p:nvGrpSpPr>
        <p:grpSpPr>
          <a:xfrm>
            <a:off x="-119809" y="188640"/>
            <a:ext cx="3996790" cy="486599"/>
            <a:chOff x="-228600" y="838199"/>
            <a:chExt cx="2672550" cy="486599"/>
          </a:xfrm>
        </p:grpSpPr>
        <p:sp>
          <p:nvSpPr>
            <p:cNvPr id="36" name="Rectangle 14"/>
            <p:cNvSpPr/>
            <p:nvPr/>
          </p:nvSpPr>
          <p:spPr>
            <a:xfrm>
              <a:off x="-228600" y="838199"/>
              <a:ext cx="2425536" cy="485001"/>
            </a:xfrm>
            <a:prstGeom prst="rect">
              <a:avLst/>
            </a:prstGeom>
            <a:solidFill>
              <a:srgbClr val="B06E0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134048" y="863133"/>
              <a:ext cx="23099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s-CO" sz="2400" b="1" dirty="0" smtClean="0">
                  <a:solidFill>
                    <a:prstClr val="white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Año 2007</a:t>
              </a:r>
              <a:endParaRPr lang="es-CO" sz="2400" b="1" dirty="0">
                <a:solidFill>
                  <a:prstClr val="white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371418"/>
              </p:ext>
            </p:extLst>
          </p:nvPr>
        </p:nvGraphicFramePr>
        <p:xfrm>
          <a:off x="323528" y="836712"/>
          <a:ext cx="8541958" cy="5258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637"/>
                <a:gridCol w="1411658"/>
                <a:gridCol w="2394175"/>
                <a:gridCol w="4392488"/>
              </a:tblGrid>
              <a:tr h="158970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TRÁMITES APROBADOS AÑO 2007</a:t>
                      </a:r>
                      <a:endParaRPr lang="es-CO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76" marR="4676" marT="4676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76" marR="4676" marT="4676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76" marR="4676" marT="4676" marB="0" anchor="ctr"/>
                </a:tc>
              </a:tr>
              <a:tr h="28602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Sector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Institución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89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Defensa 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Caja Promotora de Vivienda Militar y de </a:t>
                      </a:r>
                      <a:r>
                        <a:rPr lang="es-CO" sz="800" u="none" strike="noStrike" dirty="0" smtClean="0">
                          <a:effectLst/>
                          <a:latin typeface="Trebuchet MS" panose="020B0603020202020204" pitchFamily="34" charset="0"/>
                        </a:rPr>
                        <a:t>Policía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Solicitud de avance de cesantías para Construcción 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89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Defensa 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Caja Promotora de Vivienda Militar y de Policia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Solicitud de avance de cesantías para mejora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89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Defensa 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Caja Promotora de Vivienda Militar y de </a:t>
                      </a:r>
                      <a:r>
                        <a:rPr lang="es-CO" sz="800" u="none" strike="noStrike" dirty="0" smtClean="0">
                          <a:effectLst/>
                          <a:latin typeface="Trebuchet MS" panose="020B0603020202020204" pitchFamily="34" charset="0"/>
                        </a:rPr>
                        <a:t>Policía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Solicitud de avance de cesantías para liberación de gravamen 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89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Defensa 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Caja Promotora de Vivienda Militar y de </a:t>
                      </a:r>
                      <a:r>
                        <a:rPr lang="es-CO" sz="800" u="none" strike="noStrike" dirty="0" smtClean="0">
                          <a:effectLst/>
                          <a:latin typeface="Trebuchet MS" panose="020B0603020202020204" pitchFamily="34" charset="0"/>
                        </a:rPr>
                        <a:t>Policía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Solicitud de avance de cesantías para educación 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89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Defensa 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Caja Promotora de Vivienda Militar y de </a:t>
                      </a:r>
                      <a:r>
                        <a:rPr lang="es-CO" sz="800" u="none" strike="noStrike" dirty="0" smtClean="0">
                          <a:effectLst/>
                          <a:latin typeface="Trebuchet MS" panose="020B0603020202020204" pitchFamily="34" charset="0"/>
                        </a:rPr>
                        <a:t>Policía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Solicitud de avance de cesantías para cancelación de deuda hipotecaria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89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Defensa 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Caja Promotora de Vivienda Militar y de </a:t>
                      </a:r>
                      <a:r>
                        <a:rPr lang="es-CO" sz="800" u="none" strike="noStrike" dirty="0" smtClean="0">
                          <a:effectLst/>
                          <a:latin typeface="Trebuchet MS" panose="020B0603020202020204" pitchFamily="34" charset="0"/>
                        </a:rPr>
                        <a:t>Policía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Devolución de aportes por ser propietario de vivienda al momento de la afiliación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689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Defensa 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Caja Promotora de Vivienda Militar y de </a:t>
                      </a:r>
                      <a:r>
                        <a:rPr lang="es-CO" sz="800" u="none" strike="noStrike" dirty="0" smtClean="0">
                          <a:effectLst/>
                          <a:latin typeface="Trebuchet MS" panose="020B0603020202020204" pitchFamily="34" charset="0"/>
                        </a:rPr>
                        <a:t>Policía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Solicitud crédito hipotecario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89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Defensa 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Caja Promotora de Vivienda Militar y de </a:t>
                      </a:r>
                      <a:r>
                        <a:rPr lang="es-CO" sz="800" u="none" strike="noStrike" dirty="0" smtClean="0">
                          <a:effectLst/>
                          <a:latin typeface="Trebuchet MS" panose="020B0603020202020204" pitchFamily="34" charset="0"/>
                        </a:rPr>
                        <a:t>Policía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Devolución de aportes por desafiliación mediante acto administrativo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89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Defensa 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Caja Promotora de Vivienda Militar y de </a:t>
                      </a:r>
                      <a:r>
                        <a:rPr lang="es-CO" sz="800" u="none" strike="noStrike" dirty="0" smtClean="0">
                          <a:effectLst/>
                          <a:latin typeface="Trebuchet MS" panose="020B0603020202020204" pitchFamily="34" charset="0"/>
                        </a:rPr>
                        <a:t>Policía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Pago de avance de cesantías para compra de vivienda 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89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Defensa 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Caja Promotora de Vivienda Militar y de </a:t>
                      </a:r>
                      <a:r>
                        <a:rPr lang="es-CO" sz="800" u="none" strike="noStrike" dirty="0" smtClean="0">
                          <a:effectLst/>
                          <a:latin typeface="Trebuchet MS" panose="020B0603020202020204" pitchFamily="34" charset="0"/>
                        </a:rPr>
                        <a:t>Policía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Pago de avance de cesantías para compra de lote 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89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Defensa 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Caja Promotora de Vivienda Militar y de </a:t>
                      </a:r>
                      <a:r>
                        <a:rPr lang="es-CO" sz="800" u="none" strike="noStrike" dirty="0" smtClean="0">
                          <a:effectLst/>
                          <a:latin typeface="Trebuchet MS" panose="020B0603020202020204" pitchFamily="34" charset="0"/>
                        </a:rPr>
                        <a:t>Policía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Pago de avance de cesantías para compra de terreno 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89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Defensa 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Caja Promotora de Vivienda Militar y de </a:t>
                      </a:r>
                      <a:r>
                        <a:rPr lang="es-CO" sz="800" u="none" strike="noStrike" dirty="0" smtClean="0">
                          <a:effectLst/>
                          <a:latin typeface="Trebuchet MS" panose="020B0603020202020204" pitchFamily="34" charset="0"/>
                        </a:rPr>
                        <a:t>Policía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Pago de avance de cesantías para pago de  impuestos que afecten el inmueble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89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Defensa 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Caja Promotora de Vivienda Militar y de Policia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Pago valor de la vivienda por ser beneficiario del Fondo de solidaridad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89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Minas y Energía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Ministerio de Minas y Energía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Construcción de Interconexiones Internacionales de Gas Natural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8455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Minas y Energía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Ministerio de Minas y Energía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Procedimiento para reconocer el subsidio a refinadores o importadores de gasolina motor corriente y  </a:t>
                      </a:r>
                      <a:r>
                        <a:rPr lang="es-CO" sz="800" u="none" strike="noStrike" dirty="0" err="1">
                          <a:effectLst/>
                          <a:latin typeface="Trebuchet MS" panose="020B0603020202020204" pitchFamily="34" charset="0"/>
                        </a:rPr>
                        <a:t>ACPM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8455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Agricultura 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Instituto Colombiano Agropecuario - ICA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Registro de productores de camarón y de peces para consumo humano con destino a la exportación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8455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Hacienda y Crédito Público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Superintendencia Financiera de Colombia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Solicitud de inscripción de Registro de entidades del Mercado de Valores del Exterior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689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Vivienda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Fondo Nacional de Ahorro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Ahorro Voluntario Contractual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89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19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Salud y Protección Social 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Instituto Nacional de Vigilancia de Medicamentos y Alimentos - INVIMA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Vista para emitir concepto Sanitario sobre microempresas que fabriquen alimentos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Salud y Protección Social 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Instituto Nacional de Vigilancia de Medicamentos y Alimentos - INVIMA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Solicitud de inscripción y visita para emitir autorización sanitaria a plantas de beneficio de bovinos, desposte, desprese y derivados cárnicos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Salud y Protección Social 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Instituto Nacional de Vigilancia de Medicamentos y Alimentos - INVIMA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Solicitud de inspección, vigilancia y control oficial de la carne y productos cárnicos, comestibles en plantas de beneficio de bovinos y bufalinos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8455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Salud y Protección Social 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Instituto Nacional de Vigilancia de Medicamentos y Alimentos - INVIMA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Autorización de importación para carnes, productos cárnicos comestibles o derivados cárnicos de países exportadores 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89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Salud y Protección Social 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Instituto Nacional de Vigilancia de Medicamentos y Alimentos - INVIMA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Solicitud certificado de Inspección Sanitaria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Ambiente 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>
                          <a:effectLst/>
                          <a:latin typeface="Trebuchet MS" panose="020B0603020202020204" pitchFamily="34" charset="0"/>
                        </a:rPr>
                        <a:t>Ministerio de Ambiente 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  <a:latin typeface="Trebuchet MS" panose="020B0603020202020204" pitchFamily="34" charset="0"/>
                        </a:rPr>
                        <a:t>Procedimiento de autorización a organismos de certificación para otorgar el derecho de uso del Sello Ambiental Colombiano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676" marR="4676" marT="467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328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34 Grupo"/>
          <p:cNvGrpSpPr/>
          <p:nvPr/>
        </p:nvGrpSpPr>
        <p:grpSpPr>
          <a:xfrm>
            <a:off x="-80488" y="506860"/>
            <a:ext cx="5228552" cy="855931"/>
            <a:chOff x="-228600" y="838199"/>
            <a:chExt cx="2672550" cy="855931"/>
          </a:xfrm>
        </p:grpSpPr>
        <p:sp>
          <p:nvSpPr>
            <p:cNvPr id="36" name="Rectangle 14"/>
            <p:cNvSpPr/>
            <p:nvPr/>
          </p:nvSpPr>
          <p:spPr>
            <a:xfrm>
              <a:off x="-228600" y="838199"/>
              <a:ext cx="2425536" cy="485001"/>
            </a:xfrm>
            <a:prstGeom prst="rect">
              <a:avLst/>
            </a:prstGeom>
            <a:solidFill>
              <a:srgbClr val="B06E0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134048" y="863133"/>
              <a:ext cx="23099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s-CO" sz="2400" b="1" dirty="0" smtClean="0">
                  <a:solidFill>
                    <a:prstClr val="white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Años 2008, 2009 y 2010</a:t>
              </a:r>
              <a:endParaRPr lang="es-CO" sz="2400" b="1" dirty="0">
                <a:solidFill>
                  <a:prstClr val="white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71415"/>
              </p:ext>
            </p:extLst>
          </p:nvPr>
        </p:nvGraphicFramePr>
        <p:xfrm>
          <a:off x="596356" y="1196752"/>
          <a:ext cx="8136903" cy="25603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859"/>
                <a:gridCol w="1479437"/>
                <a:gridCol w="2958874"/>
                <a:gridCol w="3328733"/>
              </a:tblGrid>
              <a:tr h="36004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TRÁMITES APROBADOS AÑO 2008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No.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Sector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Institución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Consejos Profesionales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Consejo Nacional de Profesionales Internacionales y Afines </a:t>
                      </a:r>
                      <a:r>
                        <a:rPr lang="es-CO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CONPIA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Registro y expedición de tarjeta profesional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Hacienda y Crédito Público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Superintendencia de la Economía Solidaria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Inscripciones y registros relacionados con Cooperativas y </a:t>
                      </a:r>
                      <a:r>
                        <a:rPr lang="es-CO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precooperativas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de trabajo asociado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Hacienda y Crédito Público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Superintendencia de la Economía Solidaria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Certificado de existencia y representación legal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Hacienda y Crédito Público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Superintendencia de la Economía Solidaria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Registro y control de las organizaciones cooperativas y </a:t>
                      </a:r>
                      <a:r>
                        <a:rPr lang="es-CO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precooperativas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de trabajo asociado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032559"/>
              </p:ext>
            </p:extLst>
          </p:nvPr>
        </p:nvGraphicFramePr>
        <p:xfrm>
          <a:off x="588754" y="3861048"/>
          <a:ext cx="8152108" cy="10081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527"/>
                <a:gridCol w="1466109"/>
                <a:gridCol w="2932218"/>
                <a:gridCol w="3387254"/>
              </a:tblGrid>
              <a:tr h="28803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TRÁMITES APROBADOS AÑO 2009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430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No.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Sector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Institución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Consejos Profesionales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Consejo Nacional de Profesionales Internacionales y Afines </a:t>
                      </a:r>
                      <a:r>
                        <a:rPr lang="es-C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CONPIA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Registro y expedición de tarjeta profesional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3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80351"/>
              </p:ext>
            </p:extLst>
          </p:nvPr>
        </p:nvGraphicFramePr>
        <p:xfrm>
          <a:off x="560352" y="5013176"/>
          <a:ext cx="8208911" cy="1080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132"/>
                <a:gridCol w="1492529"/>
                <a:gridCol w="2985059"/>
                <a:gridCol w="3358191"/>
              </a:tblGrid>
              <a:tr h="36004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TRÁMITES APROBADOS AÑO 2010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430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No.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Sector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Institución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Defensa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Caja Promotora de Vivienda Militar y de </a:t>
                      </a:r>
                      <a:r>
                        <a:rPr lang="es-CO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Policía</a:t>
                      </a:r>
                      <a:endParaRPr lang="es-CO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Aportes para solución de vivienda modelo anticipado - </a:t>
                      </a:r>
                      <a:r>
                        <a:rPr lang="es-CO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MASVI</a:t>
                      </a:r>
                      <a:endParaRPr lang="es-CO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920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34 Grupo"/>
          <p:cNvGrpSpPr/>
          <p:nvPr/>
        </p:nvGrpSpPr>
        <p:grpSpPr>
          <a:xfrm>
            <a:off x="-103463" y="742192"/>
            <a:ext cx="3996790" cy="486599"/>
            <a:chOff x="-228600" y="838199"/>
            <a:chExt cx="2672550" cy="486599"/>
          </a:xfrm>
        </p:grpSpPr>
        <p:sp>
          <p:nvSpPr>
            <p:cNvPr id="36" name="Rectangle 14"/>
            <p:cNvSpPr/>
            <p:nvPr/>
          </p:nvSpPr>
          <p:spPr>
            <a:xfrm>
              <a:off x="-228600" y="838199"/>
              <a:ext cx="2425536" cy="485001"/>
            </a:xfrm>
            <a:prstGeom prst="rect">
              <a:avLst/>
            </a:prstGeom>
            <a:solidFill>
              <a:srgbClr val="B06E0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134048" y="863133"/>
              <a:ext cx="23099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s-CO" sz="2400" b="1" dirty="0" smtClean="0">
                  <a:solidFill>
                    <a:prstClr val="white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Año 2011</a:t>
              </a:r>
              <a:endParaRPr lang="es-CO" sz="2400" b="1" dirty="0">
                <a:solidFill>
                  <a:prstClr val="white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aphicFrame>
        <p:nvGraphicFramePr>
          <p:cNvPr id="38" name="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636414"/>
              </p:ext>
            </p:extLst>
          </p:nvPr>
        </p:nvGraphicFramePr>
        <p:xfrm>
          <a:off x="755576" y="1470131"/>
          <a:ext cx="7992888" cy="43841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1152128"/>
                <a:gridCol w="2376264"/>
                <a:gridCol w="4104456"/>
              </a:tblGrid>
              <a:tr h="37469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TRÁMITES APROBADOS AÑO 2011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430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No.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Sector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Institución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50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Entes Autónomos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Universidad Pedagogica Nacional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Devolución de dinero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878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Vivienda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Fondo Nacional del Ahorro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Postulación al subsidio de vivienda familiar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907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Hacienda y crédito público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Fondo de Garantías de Instituciones Financieras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Inscripción de entidades al sistema de seguro de depósitos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735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Hacienda y crédito público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Fondo de Garantías de Instituciones Financieras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Pago trimestral de la prima de seguros de depósitos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362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Ambiente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Medio Ambiente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Aprobación nacional de programas de actividades (PoA-por sus siglas en inglés) bajo el Mecanismo de Desarrollo Limpio (MDL)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Ambiente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Medio Ambiente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Aprobación nacional de proyectos de reducción de emisiones de gases de efecto invernadero que optan al Mecanismo de Desarrollo Limpio - MDL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817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Ambiente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Medio Ambiente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Carta de No objeción a los proyecto de reducción de emisiones de gases de efecto invernadero que optan al Mecanismo de Desarrollo Limpio - MDL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6459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Ambiente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Medio Ambiente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Autorización para coordinar  programas de actividades (PoA- por sus siglas en inglés) bajo el Mecanismo de Desarrollo Limpio (MDL)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Ambiente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Medio Ambiente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Carta de no - objeción a los programas de actividades (</a:t>
                      </a:r>
                      <a:r>
                        <a:rPr lang="es-CO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PoA</a:t>
                      </a:r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) bajo el mecanismo de desarrollo limpio (MDL)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719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34 Grupo"/>
          <p:cNvGrpSpPr/>
          <p:nvPr/>
        </p:nvGrpSpPr>
        <p:grpSpPr>
          <a:xfrm>
            <a:off x="-102738" y="523826"/>
            <a:ext cx="4818753" cy="855931"/>
            <a:chOff x="-228600" y="838199"/>
            <a:chExt cx="2672550" cy="855931"/>
          </a:xfrm>
        </p:grpSpPr>
        <p:sp>
          <p:nvSpPr>
            <p:cNvPr id="36" name="Rectangle 14"/>
            <p:cNvSpPr/>
            <p:nvPr/>
          </p:nvSpPr>
          <p:spPr>
            <a:xfrm>
              <a:off x="-228600" y="838199"/>
              <a:ext cx="2425536" cy="485001"/>
            </a:xfrm>
            <a:prstGeom prst="rect">
              <a:avLst/>
            </a:prstGeom>
            <a:solidFill>
              <a:srgbClr val="B06E0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134048" y="863133"/>
              <a:ext cx="23099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s-CO" sz="2400" b="1" dirty="0" smtClean="0">
                  <a:solidFill>
                    <a:prstClr val="white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Años 2012, 2013 y 2014</a:t>
              </a:r>
              <a:endParaRPr lang="es-CO" sz="2400" b="1" dirty="0">
                <a:solidFill>
                  <a:prstClr val="white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aphicFrame>
        <p:nvGraphicFramePr>
          <p:cNvPr id="38" name="3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632260"/>
              </p:ext>
            </p:extLst>
          </p:nvPr>
        </p:nvGraphicFramePr>
        <p:xfrm>
          <a:off x="755576" y="1196752"/>
          <a:ext cx="7992888" cy="9959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1512168"/>
                <a:gridCol w="2304256"/>
                <a:gridCol w="3816424"/>
              </a:tblGrid>
              <a:tr h="36004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TRÁMITES APROBADOS AÑO 2012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430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No.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Sector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Institución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5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Relaciones Exteriores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Relaciones Exteriores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Consulta de datos de antecedentes judiciales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228094"/>
              </p:ext>
            </p:extLst>
          </p:nvPr>
        </p:nvGraphicFramePr>
        <p:xfrm>
          <a:off x="755576" y="2348880"/>
          <a:ext cx="7992888" cy="9197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1512168"/>
                <a:gridCol w="2304256"/>
                <a:gridCol w="3816424"/>
              </a:tblGrid>
              <a:tr h="21602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TRÁMITES APROBADOS AÑO 2013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430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No.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Sector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Institución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5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Hacienda y crédito público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Hacienda y Crédito Público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Registro único nacional de entidades operadoras de libranza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835728"/>
              </p:ext>
            </p:extLst>
          </p:nvPr>
        </p:nvGraphicFramePr>
        <p:xfrm>
          <a:off x="755576" y="3501008"/>
          <a:ext cx="7992888" cy="2480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1440160"/>
                <a:gridCol w="2736304"/>
                <a:gridCol w="3456384"/>
              </a:tblGrid>
              <a:tr h="36004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TRÁMITES APROBADOS AÑO 2014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430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No.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Sector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Institución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Trámite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5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Registro TIC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878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Autorización para la venta de equipos terminales móviles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907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Registro postal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735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Ministerio de Tecnologías de la Información y las Comunicaciones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Mensajería expresa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937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4631</TotalTime>
  <Words>3082</Words>
  <Application>Microsoft Office PowerPoint</Application>
  <PresentationFormat>Presentación en pantalla (4:3)</PresentationFormat>
  <Paragraphs>1473</Paragraphs>
  <Slides>17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5" baseType="lpstr">
      <vt:lpstr>Arial</vt:lpstr>
      <vt:lpstr>Calibri</vt:lpstr>
      <vt:lpstr>Futura Std Book</vt:lpstr>
      <vt:lpstr>Futura Std Medium</vt:lpstr>
      <vt:lpstr>Trebuchet MS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Acosta Gutierrez</dc:creator>
  <cp:lastModifiedBy>Luis Enrique Arevalo Ramirez</cp:lastModifiedBy>
  <cp:revision>114</cp:revision>
  <dcterms:created xsi:type="dcterms:W3CDTF">2014-11-12T16:13:36Z</dcterms:created>
  <dcterms:modified xsi:type="dcterms:W3CDTF">2015-10-06T16:02:28Z</dcterms:modified>
</cp:coreProperties>
</file>